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70" r:id="rId2"/>
    <p:sldId id="257" r:id="rId3"/>
    <p:sldId id="258" r:id="rId4"/>
    <p:sldId id="265" r:id="rId5"/>
    <p:sldId id="264" r:id="rId6"/>
    <p:sldId id="268" r:id="rId7"/>
    <p:sldId id="267" r:id="rId8"/>
    <p:sldId id="269" r:id="rId9"/>
    <p:sldId id="266" r:id="rId10"/>
    <p:sldId id="262" r:id="rId11"/>
  </p:sldIdLst>
  <p:sldSz cx="9144000" cy="6858000" type="screen4x3"/>
  <p:notesSz cx="6858000" cy="9144000"/>
  <p:custDataLst>
    <p:tags r:id="rId13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CC3300"/>
    <a:srgbClr val="000066"/>
    <a:srgbClr val="333399"/>
    <a:srgbClr val="003399"/>
    <a:srgbClr val="DDDDDD"/>
    <a:srgbClr val="FFCC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4" autoAdjust="0"/>
    <p:restoredTop sz="97993" autoAdjust="0"/>
  </p:normalViewPr>
  <p:slideViewPr>
    <p:cSldViewPr snapToObjects="1">
      <p:cViewPr varScale="1">
        <p:scale>
          <a:sx n="111" d="100"/>
          <a:sy n="111" d="100"/>
        </p:scale>
        <p:origin x="-1746" y="-78"/>
      </p:cViewPr>
      <p:guideLst>
        <p:guide orient="horz" pos="2024"/>
        <p:guide orient="horz" pos="2205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9A28C2-4DEC-48A9-B5EE-11DCF4E35A47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DF8CA9-1DF8-4433-A98B-983CFBC9DE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631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F693636-8BB3-434E-AB15-DCB09BA76E02}" type="slidenum">
              <a:rPr lang="fr-FR" altLang="fr-FR" sz="1200">
                <a:latin typeface="Calibri" pitchFamily="34" charset="0"/>
              </a:rPr>
              <a:pPr algn="r" eaLnBrk="1" hangingPunct="1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27CF954-7DBC-4C67-9567-97818D54CFD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9AF3339-EF12-438D-86BE-C9B1565480E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4384972-35E7-48BF-95E9-7E57BBACF64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741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BBBABBA-AAF2-4C54-833A-E48F93DD0A89}" type="slidenum">
              <a:rPr lang="fr-FR" sz="1200">
                <a:latin typeface="Calibri" pitchFamily="34" charset="0"/>
              </a:rPr>
              <a:pPr algn="r" eaLnBrk="1" hangingPunct="1"/>
              <a:t>5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843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3F19650-11CB-4F50-9AFF-882E6B5EB1EB}" type="slidenum">
              <a:rPr lang="fr-FR" sz="1200">
                <a:latin typeface="Calibri" pitchFamily="34" charset="0"/>
              </a:rPr>
              <a:pPr algn="r" eaLnBrk="1" hangingPunct="1"/>
              <a:t>6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946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2D2C1D7-812B-4DAD-A019-00DA0BFEEF7C}" type="slidenum">
              <a:rPr lang="fr-FR" sz="1200">
                <a:latin typeface="Calibri" pitchFamily="34" charset="0"/>
              </a:rPr>
              <a:pPr algn="r" eaLnBrk="1" hangingPunct="1"/>
              <a:t>8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2048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839194F-AD2B-4469-B318-7C2DD371F06B}" type="slidenum">
              <a:rPr lang="fr-FR" sz="1200">
                <a:latin typeface="Calibri" pitchFamily="34" charset="0"/>
              </a:rPr>
              <a:pPr algn="r" eaLnBrk="1" hangingPunct="1"/>
              <a:t>9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2150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19D62B9-C41E-4411-B4AB-113F9228F553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10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01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1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 pitchFamily="34" charset="-128"/>
              </a:rPr>
              <a:t>Comparison of NNRTI vs PI/r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fr-FR" altLang="fr-FR" sz="2800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EFV vs LPV/r vs EFV + LPV/r </a:t>
            </a:r>
          </a:p>
          <a:p>
            <a:pPr lvl="1">
              <a:defRPr/>
            </a:pPr>
            <a:r>
              <a:rPr lang="fr-FR" altLang="fr-FR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A5142</a:t>
            </a:r>
          </a:p>
          <a:p>
            <a:pPr lvl="1">
              <a:defRPr/>
            </a:pPr>
            <a:r>
              <a:rPr lang="fr-FR" altLang="fr-FR" b="1" dirty="0" err="1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Mexican</a:t>
            </a:r>
            <a:r>
              <a:rPr lang="fr-FR" altLang="fr-FR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altLang="fr-FR" b="1" dirty="0" err="1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Study</a:t>
            </a:r>
            <a:endParaRPr lang="fr-FR" altLang="fr-FR" b="1" dirty="0" smtClean="0">
              <a:solidFill>
                <a:srgbClr val="C0C0C0"/>
              </a:solidFill>
              <a:latin typeface="+mj-lt"/>
              <a:ea typeface="ＭＳ Ｐゴシック" pitchFamily="34" charset="-128"/>
            </a:endParaRPr>
          </a:p>
          <a:p>
            <a:pPr>
              <a:defRPr/>
            </a:pPr>
            <a:r>
              <a:rPr lang="fr-FR" altLang="fr-FR" sz="2800" b="1" dirty="0" smtClean="0">
                <a:latin typeface="+mj-lt"/>
                <a:ea typeface="ＭＳ Ｐゴシック" pitchFamily="34" charset="-128"/>
              </a:rPr>
              <a:t>NVP vs ATV/r </a:t>
            </a:r>
          </a:p>
          <a:p>
            <a:pPr lvl="1">
              <a:defRPr/>
            </a:pPr>
            <a:r>
              <a:rPr lang="fr-FR" altLang="fr-FR" b="1" dirty="0" smtClean="0">
                <a:latin typeface="+mj-lt"/>
                <a:ea typeface="ＭＳ Ｐゴシック" pitchFamily="34" charset="-128"/>
              </a:rPr>
              <a:t>ARTEN </a:t>
            </a:r>
          </a:p>
          <a:p>
            <a:pPr>
              <a:defRPr/>
            </a:pPr>
            <a:r>
              <a:rPr lang="fr-FR" altLang="fr-FR" sz="2800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EFV vs ATV/r </a:t>
            </a:r>
          </a:p>
          <a:p>
            <a:pPr lvl="1">
              <a:defRPr/>
            </a:pPr>
            <a:r>
              <a:rPr lang="fr-FR" altLang="fr-FR" b="1" dirty="0" smtClean="0">
                <a:solidFill>
                  <a:srgbClr val="C0C0C0"/>
                </a:solidFill>
                <a:latin typeface="+mj-lt"/>
                <a:ea typeface="ＭＳ Ｐゴシック" pitchFamily="34" charset="-128"/>
              </a:rPr>
              <a:t>A5202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8686800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ts val="300"/>
              </a:spcBef>
            </a:pPr>
            <a:r>
              <a:rPr lang="en-US" sz="2000" smtClean="0">
                <a:ea typeface="ＭＳ Ｐゴシック" pitchFamily="34" charset="-128"/>
              </a:rPr>
              <a:t>NVP demonstrated at week 48 non-inferior antiviral efficacy compared with ATV/r when given along with TDF/FTC, despite more drug-related discontinuations with NVP than ATV/r</a:t>
            </a:r>
          </a:p>
          <a:p>
            <a:pPr lvl="1">
              <a:spcBef>
                <a:spcPts val="300"/>
              </a:spcBef>
            </a:pPr>
            <a:r>
              <a:rPr lang="en-US" sz="2000" smtClean="0">
                <a:ea typeface="ＭＳ Ｐゴシック" pitchFamily="34" charset="-128"/>
              </a:rPr>
              <a:t>NVP BID and QD had similar efficacy and tolerability</a:t>
            </a:r>
          </a:p>
          <a:p>
            <a:pPr lvl="1">
              <a:spcBef>
                <a:spcPts val="300"/>
              </a:spcBef>
            </a:pPr>
            <a:r>
              <a:rPr lang="en-US" sz="2000" smtClean="0">
                <a:ea typeface="ＭＳ Ｐゴシック" pitchFamily="34" charset="-128"/>
              </a:rPr>
              <a:t>The application of the recommended CD4</a:t>
            </a:r>
            <a:r>
              <a:rPr lang="en-US" sz="2000" baseline="30000" smtClean="0">
                <a:ea typeface="ＭＳ Ｐゴシック" pitchFamily="34" charset="-128"/>
              </a:rPr>
              <a:t>+ </a:t>
            </a:r>
            <a:r>
              <a:rPr lang="en-US" sz="2000" smtClean="0">
                <a:ea typeface="ＭＳ Ｐゴシック" pitchFamily="34" charset="-128"/>
              </a:rPr>
              <a:t>T-cell thresholds when initiating first-line NVP therapy probably explain relative low rate of liver enzymes increases and discontinuations for liver toxicity</a:t>
            </a:r>
          </a:p>
          <a:p>
            <a:pPr lvl="1">
              <a:spcBef>
                <a:spcPts val="300"/>
              </a:spcBef>
            </a:pPr>
            <a:r>
              <a:rPr lang="en-US" sz="2000" smtClean="0">
                <a:ea typeface="ＭＳ Ｐゴシック" pitchFamily="34" charset="-128"/>
              </a:rPr>
              <a:t>NVP was associated with a lower atherogenic lipid profile than ATV/r</a:t>
            </a:r>
          </a:p>
          <a:p>
            <a:pPr lvl="1">
              <a:spcBef>
                <a:spcPts val="300"/>
              </a:spcBef>
            </a:pPr>
            <a:r>
              <a:rPr lang="en-US" sz="2000" smtClean="0">
                <a:ea typeface="ＭＳ Ｐゴシック" pitchFamily="34" charset="-128"/>
              </a:rPr>
              <a:t>At virologic failure, there was a high rate of resistance mutations selected by NVP and none with ATV/r</a:t>
            </a:r>
          </a:p>
        </p:txBody>
      </p:sp>
      <p:sp>
        <p:nvSpPr>
          <p:cNvPr id="1126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ARTEN Study: [NVP (QD or BID) vs ATV/r] + TDF/FTC </a:t>
            </a:r>
          </a:p>
        </p:txBody>
      </p:sp>
      <p:sp>
        <p:nvSpPr>
          <p:cNvPr id="11268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Soriano V. Antiviral Therapy 2011;16:339-48</a:t>
            </a:r>
          </a:p>
        </p:txBody>
      </p:sp>
      <p:grpSp>
        <p:nvGrpSpPr>
          <p:cNvPr id="11269" name="Grouper 12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11270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1271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688432" y="25090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4859338"/>
            <a:ext cx="8685213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Non inferiority of NVP (combined groups) compared to ATV/r for primary endpoint: % HIV RNA &lt; 50 c/mL at W24, W36 and W48 by intention to treat with non completers equals failures, (2-sided significance level of 5%, </a:t>
            </a:r>
            <a:r>
              <a:rPr lang="en-GB">
                <a:solidFill>
                  <a:srgbClr val="000066"/>
                </a:solidFill>
              </a:rPr>
              <a:t>lower margin of the </a:t>
            </a: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95% CI for the difference = -12%, 80% power)</a:t>
            </a:r>
            <a:endParaRPr lang="en-GB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86200" y="2517775"/>
          <a:ext cx="3509963" cy="377825"/>
        </p:xfrm>
        <a:graphic>
          <a:graphicData uri="http://schemas.openxmlformats.org/drawingml/2006/table">
            <a:tbl>
              <a:tblPr/>
              <a:tblGrid>
                <a:gridCol w="350996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400 mg QD** + TDF/FTC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4" marR="9143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910013" y="3581400"/>
          <a:ext cx="3486150" cy="368300"/>
        </p:xfrm>
        <a:graphic>
          <a:graphicData uri="http://schemas.openxmlformats.org/drawingml/2006/table">
            <a:tbl>
              <a:tblPr/>
              <a:tblGrid>
                <a:gridCol w="348615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ATV/r 300+100 mg QD + TDF/FTC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17" marR="914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2117725" y="12954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1:1:1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152400" y="2378075"/>
            <a:ext cx="2495550" cy="17367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years, 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CD4 cell count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 400/mm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for males,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&lt;250/mm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for females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Creatinine clearance</a:t>
            </a:r>
          </a:p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50 mL/min</a:t>
            </a: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395288" y="4273550"/>
            <a:ext cx="808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 Randomisation stratified by HIV RNA (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&lt;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or &gt; 100,000 c/mL) and CD4 (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&gt;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or &lt; 50/mm</a:t>
            </a:r>
            <a:r>
              <a:rPr lang="en-GB" sz="1400" baseline="30000">
                <a:solidFill>
                  <a:srgbClr val="000066"/>
                </a:solidFill>
                <a:ea typeface="ＭＳ Ｐゴシック" pitchFamily="34" charset="-128"/>
              </a:rPr>
              <a:t>3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) at screening</a:t>
            </a:r>
          </a:p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** Lead-in of NVP 200 mg QD for the first 2 weeks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647950" y="3276600"/>
            <a:ext cx="390525" cy="7938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3059113" y="3460750"/>
            <a:ext cx="82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193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3059113" y="2466975"/>
            <a:ext cx="82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188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W144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2" name="Line 31"/>
          <p:cNvSpPr>
            <a:spLocks noChangeShapeType="1"/>
          </p:cNvSpPr>
          <p:nvPr/>
        </p:nvSpPr>
        <p:spPr bwMode="auto">
          <a:xfrm flipV="1">
            <a:off x="7396163" y="2800350"/>
            <a:ext cx="13033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3" name="Line 31"/>
          <p:cNvSpPr>
            <a:spLocks noChangeShapeType="1"/>
          </p:cNvSpPr>
          <p:nvPr/>
        </p:nvSpPr>
        <p:spPr bwMode="auto">
          <a:xfrm flipV="1">
            <a:off x="7396163" y="3775075"/>
            <a:ext cx="13033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3095" name="Line 31"/>
          <p:cNvSpPr>
            <a:spLocks noChangeShapeType="1"/>
          </p:cNvSpPr>
          <p:nvPr/>
        </p:nvSpPr>
        <p:spPr bwMode="auto">
          <a:xfrm flipV="1">
            <a:off x="3048000" y="3276600"/>
            <a:ext cx="814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27" name="Group 8"/>
          <p:cNvGraphicFramePr>
            <a:graphicFrameLocks noGrp="1"/>
          </p:cNvGraphicFramePr>
          <p:nvPr/>
        </p:nvGraphicFramePr>
        <p:xfrm>
          <a:off x="3910013" y="3051175"/>
          <a:ext cx="3509962" cy="377825"/>
        </p:xfrm>
        <a:graphic>
          <a:graphicData uri="http://schemas.openxmlformats.org/drawingml/2006/table">
            <a:tbl>
              <a:tblPr/>
              <a:tblGrid>
                <a:gridCol w="350996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200 mg BID** + TDF/FTC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4" marR="9143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</a:tbl>
          </a:graphicData>
        </a:graphic>
      </p:graphicFrame>
      <p:sp>
        <p:nvSpPr>
          <p:cNvPr id="3098" name="Rectangle 8"/>
          <p:cNvSpPr>
            <a:spLocks noChangeArrowheads="1"/>
          </p:cNvSpPr>
          <p:nvPr/>
        </p:nvSpPr>
        <p:spPr bwMode="auto">
          <a:xfrm>
            <a:off x="3059113" y="2938463"/>
            <a:ext cx="8270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188</a:t>
            </a:r>
          </a:p>
        </p:txBody>
      </p:sp>
      <p:sp>
        <p:nvSpPr>
          <p:cNvPr id="3099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Soriano V. 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Antiviral Therapy 2011;16:339-48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3100" name="Grouper 36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3101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102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81000" y="1806575"/>
          <a:ext cx="8353425" cy="4359275"/>
        </p:xfrm>
        <a:graphic>
          <a:graphicData uri="http://schemas.openxmlformats.org/drawingml/2006/table">
            <a:tbl>
              <a:tblPr/>
              <a:tblGrid>
                <a:gridCol w="246512"/>
                <a:gridCol w="3411088"/>
                <a:gridCol w="1600200"/>
                <a:gridCol w="1600200"/>
                <a:gridCol w="1495425"/>
              </a:tblGrid>
              <a:tr h="66904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193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100,000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&lt; 50 per 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B / hepatitis C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 / 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5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 (22.9%)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 (29.8%)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 (9.3%)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reasons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8" marB="4679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74" name="Rectangle 6"/>
          <p:cNvSpPr>
            <a:spLocks noChangeArrowheads="1"/>
          </p:cNvSpPr>
          <p:nvPr/>
        </p:nvSpPr>
        <p:spPr bwMode="auto">
          <a:xfrm>
            <a:off x="1225550" y="1455738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417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4176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Soriano V. 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Antiviral Therapy 2011;16:339-48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177" name="Grouper 5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4178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79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22463" y="1128713"/>
            <a:ext cx="5286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Response to treatment at week 48</a:t>
            </a:r>
          </a:p>
        </p:txBody>
      </p:sp>
      <p:sp>
        <p:nvSpPr>
          <p:cNvPr id="5123" name="Text Box 179"/>
          <p:cNvSpPr txBox="1">
            <a:spLocks noChangeArrowheads="1"/>
          </p:cNvSpPr>
          <p:nvPr/>
        </p:nvSpPr>
        <p:spPr bwMode="auto">
          <a:xfrm>
            <a:off x="5486400" y="5116513"/>
            <a:ext cx="3629025" cy="903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pitchFamily="34" charset="0"/>
              </a:rPr>
              <a:t>Mean CD4/mm</a:t>
            </a:r>
            <a:r>
              <a:rPr lang="en-GB" sz="170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700">
                <a:solidFill>
                  <a:srgbClr val="000066"/>
                </a:solidFill>
                <a:cs typeface="Arial" pitchFamily="34" charset="0"/>
              </a:rPr>
              <a:t> increase at W48 :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pitchFamily="34" charset="0"/>
              </a:rPr>
              <a:t>+ 170 for NVP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pitchFamily="34" charset="0"/>
              </a:rPr>
              <a:t>+ 186 for ATV/r</a:t>
            </a:r>
          </a:p>
        </p:txBody>
      </p:sp>
      <p:grpSp>
        <p:nvGrpSpPr>
          <p:cNvPr id="5124" name="Groupe 40"/>
          <p:cNvGrpSpPr>
            <a:grpSpLocks/>
          </p:cNvGrpSpPr>
          <p:nvPr/>
        </p:nvGrpSpPr>
        <p:grpSpPr bwMode="auto">
          <a:xfrm>
            <a:off x="123825" y="1676400"/>
            <a:ext cx="8691563" cy="4652963"/>
            <a:chOff x="123382" y="1676400"/>
            <a:chExt cx="8691995" cy="4652899"/>
          </a:xfrm>
        </p:grpSpPr>
        <p:sp>
          <p:nvSpPr>
            <p:cNvPr id="5131" name="Rectangle 133"/>
            <p:cNvSpPr>
              <a:spLocks noChangeArrowheads="1"/>
            </p:cNvSpPr>
            <p:nvPr/>
          </p:nvSpPr>
          <p:spPr bwMode="auto">
            <a:xfrm>
              <a:off x="922103" y="3428999"/>
              <a:ext cx="793627" cy="1861023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32" name="Rectangle 135"/>
            <p:cNvSpPr>
              <a:spLocks noChangeArrowheads="1"/>
            </p:cNvSpPr>
            <p:nvPr/>
          </p:nvSpPr>
          <p:spPr bwMode="auto">
            <a:xfrm>
              <a:off x="251520" y="4502622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5133" name="Rectangle 136"/>
            <p:cNvSpPr>
              <a:spLocks noChangeArrowheads="1"/>
            </p:cNvSpPr>
            <p:nvPr/>
          </p:nvSpPr>
          <p:spPr bwMode="auto">
            <a:xfrm>
              <a:off x="251520" y="3810472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5134" name="Rectangle 137"/>
            <p:cNvSpPr>
              <a:spLocks noChangeArrowheads="1"/>
            </p:cNvSpPr>
            <p:nvPr/>
          </p:nvSpPr>
          <p:spPr bwMode="auto">
            <a:xfrm>
              <a:off x="123382" y="2429347"/>
              <a:ext cx="3844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5135" name="Rectangle 138"/>
            <p:cNvSpPr>
              <a:spLocks noChangeArrowheads="1"/>
            </p:cNvSpPr>
            <p:nvPr/>
          </p:nvSpPr>
          <p:spPr bwMode="auto">
            <a:xfrm>
              <a:off x="251520" y="3119909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5136" name="Line 139"/>
            <p:cNvSpPr>
              <a:spLocks noChangeShapeType="1"/>
            </p:cNvSpPr>
            <p:nvPr/>
          </p:nvSpPr>
          <p:spPr bwMode="auto">
            <a:xfrm>
              <a:off x="562490" y="460898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7" name="Line 140"/>
            <p:cNvSpPr>
              <a:spLocks noChangeShapeType="1"/>
            </p:cNvSpPr>
            <p:nvPr/>
          </p:nvSpPr>
          <p:spPr bwMode="auto">
            <a:xfrm>
              <a:off x="562490" y="3918422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8" name="Line 141"/>
            <p:cNvSpPr>
              <a:spLocks noChangeShapeType="1"/>
            </p:cNvSpPr>
            <p:nvPr/>
          </p:nvSpPr>
          <p:spPr bwMode="auto">
            <a:xfrm>
              <a:off x="562490" y="2534122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39" name="Line 142"/>
            <p:cNvSpPr>
              <a:spLocks noChangeShapeType="1"/>
            </p:cNvSpPr>
            <p:nvPr/>
          </p:nvSpPr>
          <p:spPr bwMode="auto">
            <a:xfrm>
              <a:off x="562490" y="322468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0" name="Line 143"/>
            <p:cNvSpPr>
              <a:spLocks noChangeShapeType="1"/>
            </p:cNvSpPr>
            <p:nvPr/>
          </p:nvSpPr>
          <p:spPr bwMode="auto">
            <a:xfrm>
              <a:off x="680295" y="2524597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41" name="Rectangle 144"/>
            <p:cNvSpPr>
              <a:spLocks noChangeArrowheads="1"/>
            </p:cNvSpPr>
            <p:nvPr/>
          </p:nvSpPr>
          <p:spPr bwMode="auto">
            <a:xfrm>
              <a:off x="1145116" y="308449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67</a:t>
              </a:r>
            </a:p>
          </p:txBody>
        </p:sp>
        <p:sp>
          <p:nvSpPr>
            <p:cNvPr id="5142" name="Rectangle 145"/>
            <p:cNvSpPr>
              <a:spLocks noChangeArrowheads="1"/>
            </p:cNvSpPr>
            <p:nvPr/>
          </p:nvSpPr>
          <p:spPr bwMode="auto">
            <a:xfrm>
              <a:off x="1930474" y="3153268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65</a:t>
              </a:r>
            </a:p>
          </p:txBody>
        </p:sp>
        <p:sp>
          <p:nvSpPr>
            <p:cNvPr id="5143" name="Rectangle 151"/>
            <p:cNvSpPr>
              <a:spLocks noChangeArrowheads="1"/>
            </p:cNvSpPr>
            <p:nvPr/>
          </p:nvSpPr>
          <p:spPr bwMode="auto">
            <a:xfrm>
              <a:off x="1707463" y="3500438"/>
              <a:ext cx="793627" cy="1789584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4" name="ZoneTexte 86"/>
            <p:cNvSpPr txBox="1">
              <a:spLocks noChangeArrowheads="1"/>
            </p:cNvSpPr>
            <p:nvPr/>
          </p:nvSpPr>
          <p:spPr bwMode="auto">
            <a:xfrm>
              <a:off x="788001" y="5609871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  <a:sym typeface="Symbol" pitchFamily="18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 1.9%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(-5.9% ; 9.8%)</a:t>
              </a:r>
            </a:p>
          </p:txBody>
        </p:sp>
        <p:sp>
          <p:nvSpPr>
            <p:cNvPr id="5145" name="Rectangle 133"/>
            <p:cNvSpPr>
              <a:spLocks noChangeArrowheads="1"/>
            </p:cNvSpPr>
            <p:nvPr/>
          </p:nvSpPr>
          <p:spPr bwMode="auto">
            <a:xfrm>
              <a:off x="3127312" y="3363433"/>
              <a:ext cx="793627" cy="1926590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6" name="Rectangle 144"/>
            <p:cNvSpPr>
              <a:spLocks noChangeArrowheads="1"/>
            </p:cNvSpPr>
            <p:nvPr/>
          </p:nvSpPr>
          <p:spPr bwMode="auto">
            <a:xfrm>
              <a:off x="3337925" y="3028889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70</a:t>
              </a:r>
            </a:p>
          </p:txBody>
        </p:sp>
        <p:sp>
          <p:nvSpPr>
            <p:cNvPr id="5147" name="Rectangle 145"/>
            <p:cNvSpPr>
              <a:spLocks noChangeArrowheads="1"/>
            </p:cNvSpPr>
            <p:nvPr/>
          </p:nvSpPr>
          <p:spPr bwMode="auto">
            <a:xfrm>
              <a:off x="4106750" y="2932524"/>
              <a:ext cx="3843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333399"/>
                  </a:solidFill>
                  <a:cs typeface="Arial" pitchFamily="34" charset="0"/>
                </a:rPr>
                <a:t>74</a:t>
              </a:r>
            </a:p>
          </p:txBody>
        </p:sp>
        <p:sp>
          <p:nvSpPr>
            <p:cNvPr id="5148" name="Rectangle 151"/>
            <p:cNvSpPr>
              <a:spLocks noChangeArrowheads="1"/>
            </p:cNvSpPr>
            <p:nvPr/>
          </p:nvSpPr>
          <p:spPr bwMode="auto">
            <a:xfrm>
              <a:off x="3912672" y="3259270"/>
              <a:ext cx="793627" cy="200503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49" name="ZoneTexte 86"/>
            <p:cNvSpPr txBox="1">
              <a:spLocks noChangeArrowheads="1"/>
            </p:cNvSpPr>
            <p:nvPr/>
          </p:nvSpPr>
          <p:spPr bwMode="auto">
            <a:xfrm>
              <a:off x="2995934" y="5609871"/>
              <a:ext cx="1840818" cy="719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(95% CI)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  <a:sym typeface="Symbol" pitchFamily="18" charset="2"/>
                </a:rPr>
                <a:t> 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 - 2.9%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(-10.4% ; 4.5%)</a:t>
              </a:r>
            </a:p>
          </p:txBody>
        </p:sp>
        <p:sp>
          <p:nvSpPr>
            <p:cNvPr id="5150" name="Line 146"/>
            <p:cNvSpPr>
              <a:spLocks noChangeShapeType="1"/>
            </p:cNvSpPr>
            <p:nvPr/>
          </p:nvSpPr>
          <p:spPr bwMode="auto">
            <a:xfrm>
              <a:off x="562490" y="5301134"/>
              <a:ext cx="451582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5151" name="Rectangle 40"/>
            <p:cNvSpPr>
              <a:spLocks noChangeArrowheads="1"/>
            </p:cNvSpPr>
            <p:nvPr/>
          </p:nvSpPr>
          <p:spPr bwMode="auto">
            <a:xfrm>
              <a:off x="1145845" y="5310659"/>
              <a:ext cx="112512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NC=F</a:t>
              </a:r>
            </a:p>
          </p:txBody>
        </p:sp>
        <p:sp>
          <p:nvSpPr>
            <p:cNvPr id="5152" name="Rectangle 41"/>
            <p:cNvSpPr>
              <a:spLocks noChangeArrowheads="1"/>
            </p:cNvSpPr>
            <p:nvPr/>
          </p:nvSpPr>
          <p:spPr bwMode="auto">
            <a:xfrm>
              <a:off x="3272582" y="5310659"/>
              <a:ext cx="12875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TLOVR</a:t>
              </a:r>
            </a:p>
          </p:txBody>
        </p:sp>
        <p:sp>
          <p:nvSpPr>
            <p:cNvPr id="5153" name="AutoShape 165"/>
            <p:cNvSpPr>
              <a:spLocks noChangeArrowheads="1"/>
            </p:cNvSpPr>
            <p:nvPr/>
          </p:nvSpPr>
          <p:spPr bwMode="auto">
            <a:xfrm>
              <a:off x="4823190" y="1831969"/>
              <a:ext cx="3992187" cy="5921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4" name="Rectangle 3"/>
            <p:cNvSpPr>
              <a:spLocks noChangeArrowheads="1"/>
            </p:cNvSpPr>
            <p:nvPr/>
          </p:nvSpPr>
          <p:spPr bwMode="auto">
            <a:xfrm>
              <a:off x="4932728" y="1930394"/>
              <a:ext cx="177800" cy="144462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5" name="Rectangle 4"/>
            <p:cNvSpPr>
              <a:spLocks noChangeArrowheads="1"/>
            </p:cNvSpPr>
            <p:nvPr/>
          </p:nvSpPr>
          <p:spPr bwMode="auto">
            <a:xfrm>
              <a:off x="4932728" y="2195506"/>
              <a:ext cx="177800" cy="14446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5156" name="ZoneTexte 84"/>
            <p:cNvSpPr txBox="1">
              <a:spLocks noChangeArrowheads="1"/>
            </p:cNvSpPr>
            <p:nvPr/>
          </p:nvSpPr>
          <p:spPr bwMode="auto">
            <a:xfrm>
              <a:off x="5089891" y="1809744"/>
              <a:ext cx="26671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NVP (QD + BID) + TDF/FTC</a:t>
              </a:r>
            </a:p>
          </p:txBody>
        </p:sp>
        <p:sp>
          <p:nvSpPr>
            <p:cNvPr id="5157" name="ZoneTexte 85"/>
            <p:cNvSpPr txBox="1">
              <a:spLocks noChangeArrowheads="1"/>
            </p:cNvSpPr>
            <p:nvPr/>
          </p:nvSpPr>
          <p:spPr bwMode="auto">
            <a:xfrm>
              <a:off x="5089891" y="2070094"/>
              <a:ext cx="17431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ATV/r + TDF/FTC</a:t>
              </a:r>
            </a:p>
          </p:txBody>
        </p:sp>
        <p:sp>
          <p:nvSpPr>
            <p:cNvPr id="5158" name="Text Box 134"/>
            <p:cNvSpPr txBox="1">
              <a:spLocks noChangeArrowheads="1"/>
            </p:cNvSpPr>
            <p:nvPr/>
          </p:nvSpPr>
          <p:spPr bwMode="auto">
            <a:xfrm>
              <a:off x="304800" y="1676400"/>
              <a:ext cx="4602732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</a:t>
              </a:r>
            </a:p>
          </p:txBody>
        </p:sp>
        <p:sp>
          <p:nvSpPr>
            <p:cNvPr id="5159" name="Rectangle 40"/>
            <p:cNvSpPr>
              <a:spLocks noChangeArrowheads="1"/>
            </p:cNvSpPr>
            <p:nvPr/>
          </p:nvSpPr>
          <p:spPr bwMode="auto">
            <a:xfrm>
              <a:off x="770931" y="1981200"/>
              <a:ext cx="1927857" cy="629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>
                  <a:solidFill>
                    <a:srgbClr val="000066"/>
                  </a:solidFill>
                  <a:cs typeface="Arial" pitchFamily="34" charset="0"/>
                </a:rPr>
                <a:t>Primary analysis</a:t>
              </a:r>
            </a:p>
            <a:p>
              <a:pPr algn="ctr" defTabSz="914400">
                <a:spcBef>
                  <a:spcPct val="5000"/>
                </a:spcBef>
              </a:pPr>
              <a:r>
                <a:rPr lang="fr-FR" sz="1400">
                  <a:solidFill>
                    <a:srgbClr val="000066"/>
                  </a:solidFill>
                  <a:cs typeface="Arial" pitchFamily="34" charset="0"/>
                </a:rPr>
                <a:t>(W24, W36 and W48</a:t>
              </a:r>
              <a:r>
                <a:rPr lang="fr-FR">
                  <a:solidFill>
                    <a:srgbClr val="000066"/>
                  </a:solidFill>
                  <a:cs typeface="Arial" pitchFamily="34" charset="0"/>
                </a:rPr>
                <a:t>) </a:t>
              </a:r>
              <a:endParaRPr lang="en-GB">
                <a:solidFill>
                  <a:srgbClr val="000066"/>
                </a:solidFill>
                <a:cs typeface="Arial" pitchFamily="34" charset="0"/>
              </a:endParaRPr>
            </a:p>
          </p:txBody>
        </p:sp>
        <p:sp>
          <p:nvSpPr>
            <p:cNvPr id="5160" name="Text Box 148"/>
            <p:cNvSpPr txBox="1">
              <a:spLocks noChangeArrowheads="1"/>
            </p:cNvSpPr>
            <p:nvPr/>
          </p:nvSpPr>
          <p:spPr bwMode="auto">
            <a:xfrm>
              <a:off x="255271" y="2048347"/>
              <a:ext cx="389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5161" name="Rectangle 135"/>
            <p:cNvSpPr>
              <a:spLocks noChangeArrowheads="1"/>
            </p:cNvSpPr>
            <p:nvPr/>
          </p:nvSpPr>
          <p:spPr bwMode="auto">
            <a:xfrm>
              <a:off x="408409" y="516957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  <p:sp>
        <p:nvSpPr>
          <p:cNvPr id="5125" name="Text Box 134"/>
          <p:cNvSpPr txBox="1">
            <a:spLocks noChangeArrowheads="1"/>
          </p:cNvSpPr>
          <p:nvPr/>
        </p:nvSpPr>
        <p:spPr bwMode="auto">
          <a:xfrm>
            <a:off x="5197475" y="2689225"/>
            <a:ext cx="3946525" cy="21240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Treatment response similar for NVP BID (66.5%) and QD (67%)</a:t>
            </a:r>
          </a:p>
          <a:p>
            <a:pPr defTabSz="914400" eaLnBrk="1" hangingPunct="1">
              <a:spcBef>
                <a:spcPct val="5000"/>
              </a:spcBef>
            </a:pPr>
            <a:endParaRPr lang="en-US" sz="1600">
              <a:solidFill>
                <a:srgbClr val="000066"/>
              </a:solidFill>
              <a:cs typeface="Arial" pitchFamily="34" charset="0"/>
            </a:endParaRPr>
          </a:p>
          <a:p>
            <a:pPr defTabSz="914400" eaLnBrk="1" hangingPunct="1">
              <a:spcBef>
                <a:spcPct val="5000"/>
              </a:spcBef>
            </a:pP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ITT, snapshot : response rate</a:t>
            </a:r>
          </a:p>
          <a:p>
            <a:pPr defTabSz="914400" eaLnBrk="1" hangingPunct="1">
              <a:spcBef>
                <a:spcPct val="5000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 NVP : 67.3%</a:t>
            </a:r>
          </a:p>
          <a:p>
            <a:pPr defTabSz="914400" eaLnBrk="1" hangingPunct="1">
              <a:spcBef>
                <a:spcPct val="5000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 ATV/r : 78.8%</a:t>
            </a:r>
          </a:p>
          <a:p>
            <a:pPr defTabSz="914400" eaLnBrk="1" hangingPunct="1">
              <a:spcBef>
                <a:spcPct val="5000"/>
              </a:spcBef>
            </a:pP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difference – 11.1% </a:t>
            </a:r>
            <a:br>
              <a:rPr lang="en-US" sz="1600">
                <a:solidFill>
                  <a:srgbClr val="000066"/>
                </a:solidFill>
                <a:cs typeface="Arial" pitchFamily="34" charset="0"/>
              </a:rPr>
            </a:br>
            <a:r>
              <a:rPr lang="en-US" sz="1600">
                <a:solidFill>
                  <a:srgbClr val="000066"/>
                </a:solidFill>
                <a:cs typeface="Arial" pitchFamily="34" charset="0"/>
              </a:rPr>
              <a:t>(95%CI : -18.4 ; - 3.9 ; P = 0.003)</a:t>
            </a:r>
          </a:p>
        </p:txBody>
      </p:sp>
      <p:sp>
        <p:nvSpPr>
          <p:cNvPr id="512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64625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5127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Soriano V. 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Antiviral Therapy 2011;16:339-48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5128" name="Grouper 37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5129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30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9688" y="13208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through week 48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3" name="Group 77"/>
          <p:cNvGraphicFramePr>
            <a:graphicFrameLocks/>
          </p:cNvGraphicFramePr>
          <p:nvPr/>
        </p:nvGraphicFramePr>
        <p:xfrm>
          <a:off x="234950" y="1778000"/>
          <a:ext cx="8353425" cy="4048510"/>
        </p:xfrm>
        <a:graphic>
          <a:graphicData uri="http://schemas.openxmlformats.org/drawingml/2006/table">
            <a:tbl>
              <a:tblPr/>
              <a:tblGrid>
                <a:gridCol w="246512"/>
                <a:gridCol w="3411088"/>
                <a:gridCol w="1600200"/>
                <a:gridCol w="1600200"/>
                <a:gridCol w="1495425"/>
              </a:tblGrid>
              <a:tr h="6213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193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event, any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for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grade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grade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2" name="ZoneTexte 13"/>
          <p:cNvSpPr txBox="1">
            <a:spLocks noChangeArrowheads="1"/>
          </p:cNvSpPr>
          <p:nvPr/>
        </p:nvSpPr>
        <p:spPr bwMode="auto">
          <a:xfrm>
            <a:off x="249238" y="5892800"/>
            <a:ext cx="56816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000066"/>
                </a:solidFill>
                <a:ea typeface="ＭＳ Ｐゴシック" pitchFamily="34" charset="-128"/>
              </a:rPr>
              <a:t>The majority of rash in NVP groups occurred during the lead-in phase</a:t>
            </a:r>
          </a:p>
          <a:p>
            <a:pPr eaLnBrk="1" hangingPunct="1"/>
            <a:r>
              <a:rPr lang="en-US" sz="1400">
                <a:solidFill>
                  <a:srgbClr val="000066"/>
                </a:solidFill>
                <a:ea typeface="ＭＳ Ｐゴシック" pitchFamily="34" charset="-128"/>
              </a:rPr>
              <a:t>No Grade 4 rashes</a:t>
            </a:r>
          </a:p>
        </p:txBody>
      </p:sp>
      <p:sp>
        <p:nvSpPr>
          <p:cNvPr id="622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58275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6224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Soriano V. 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Antiviral Therapy 2011;16:339-48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6225" name="Grouper 16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622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27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9688" y="13208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Grade 3 and 4 adverse events and liver enzyme increases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3" name="Group 77"/>
          <p:cNvGraphicFramePr>
            <a:graphicFrameLocks/>
          </p:cNvGraphicFramePr>
          <p:nvPr/>
        </p:nvGraphicFramePr>
        <p:xfrm>
          <a:off x="234950" y="1778000"/>
          <a:ext cx="8604250" cy="4048510"/>
        </p:xfrm>
        <a:graphic>
          <a:graphicData uri="http://schemas.openxmlformats.org/drawingml/2006/table">
            <a:tbl>
              <a:tblPr/>
              <a:tblGrid>
                <a:gridCol w="314080"/>
                <a:gridCol w="4754667"/>
                <a:gridCol w="2046601"/>
                <a:gridCol w="1488902"/>
              </a:tblGrid>
              <a:tr h="6213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Combined NVP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376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193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Grade 3-4 AE in &gt; 1% in either group, any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Overall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Increased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Increased ALT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Jaundice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Hyperbilirubinemia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Hypertriglyceridemia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liver related laboratory abnormalities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/ Grade 4 ALT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3.7% / 3.5%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/ Grade 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AST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4.0% / 2.1%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2.1% / 0.5%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3/ Grade 4 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1.6% / 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44.6% / 8.8%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85" marB="4678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7240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Soriano V. 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Antiviral Therapy 2011;16:339-48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7241" name="Grouper 8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724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243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8195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FF0000"/>
                </a:solidFill>
                <a:ea typeface="ＭＳ Ｐゴシック" pitchFamily="34" charset="-128"/>
              </a:rPr>
              <a:t>Podzamczer D. </a:t>
            </a:r>
            <a:r>
              <a:rPr lang="fr-FR" sz="1200" i="1">
                <a:solidFill>
                  <a:srgbClr val="FF0000"/>
                </a:solidFill>
                <a:ea typeface="ＭＳ Ｐゴシック" pitchFamily="34" charset="-128"/>
              </a:rPr>
              <a:t>HIV Medicine 2011;12:374-82</a:t>
            </a:r>
            <a:endParaRPr lang="en-GB" sz="1200" i="1">
              <a:solidFill>
                <a:srgbClr val="FF0000"/>
              </a:solidFill>
              <a:ea typeface="ＭＳ Ｐゴシック" pitchFamily="34" charset="-128"/>
            </a:endParaRPr>
          </a:p>
        </p:txBody>
      </p:sp>
      <p:grpSp>
        <p:nvGrpSpPr>
          <p:cNvPr id="8196" name="Grouper 5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8297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98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39688" y="13208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Mean lipid values at baseline, W48 (LOCF) and change from baseline (LOCF)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" name="Group 77"/>
          <p:cNvGraphicFramePr>
            <a:graphicFrameLocks/>
          </p:cNvGraphicFramePr>
          <p:nvPr/>
        </p:nvGraphicFramePr>
        <p:xfrm>
          <a:off x="163513" y="2222500"/>
          <a:ext cx="8694737" cy="3749680"/>
        </p:xfrm>
        <a:graphic>
          <a:graphicData uri="http://schemas.openxmlformats.org/drawingml/2006/table">
            <a:tbl>
              <a:tblPr/>
              <a:tblGrid>
                <a:gridCol w="1543799"/>
                <a:gridCol w="1010459"/>
                <a:gridCol w="988319"/>
                <a:gridCol w="1080475"/>
                <a:gridCol w="807126"/>
                <a:gridCol w="1088186"/>
                <a:gridCol w="917144"/>
                <a:gridCol w="1259229"/>
              </a:tblGrid>
              <a:tr h="321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Baseline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W48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Change to W48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*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61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Combined NVP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(N = 376)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ATV/r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(N = 193)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Combined NVP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(N = 376)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ATV/r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(N = 193)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Combined NVP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(N = 376)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ATV/r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/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(N = 193)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Combined NVP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vs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pitchFamily="-109" charset="-128"/>
                          <a:cs typeface="ＭＳ Ｐゴシック" pitchFamily="-109" charset="-128"/>
                        </a:rPr>
                        <a:t> ATV/r</a:t>
                      </a: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TC (mg/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155.68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153.84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180.05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173.46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24.37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19.62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0.0382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TG (mg/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131.61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132.46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131.63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160.26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27.80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HDL-c (mg/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38.79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39.00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48.45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42.89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9.66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3.89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LDL-c (mg/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91.57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88.83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106.32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99.26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14.98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10.43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0.0110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TC/HDL-c ratio</a:t>
                      </a: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-0.24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ApoA1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1.23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ApoB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/L)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0.77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08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ApoB/A1 ratio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0.64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-0.07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-0.03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0.0080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9994" marR="89994" marT="46799" marB="4679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8296" name="ZoneTexte 10"/>
          <p:cNvSpPr txBox="1">
            <a:spLocks noChangeArrowheads="1"/>
          </p:cNvSpPr>
          <p:nvPr/>
        </p:nvSpPr>
        <p:spPr bwMode="auto">
          <a:xfrm>
            <a:off x="179388" y="5929313"/>
            <a:ext cx="5421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400">
                <a:solidFill>
                  <a:srgbClr val="000066"/>
                </a:solidFill>
              </a:rPr>
              <a:t>* ANCOVA controlling for screeening viral load and CD4 cell count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8425" y="1357313"/>
            <a:ext cx="46116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Mean change in lipid parameters (mg/dL) </a:t>
            </a:r>
            <a:br>
              <a:rPr lang="en-GB" sz="2000" b="1">
                <a:solidFill>
                  <a:schemeClr val="accent2"/>
                </a:solidFill>
                <a:latin typeface="Calibri" pitchFamily="34" charset="0"/>
              </a:rPr>
            </a:b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at week 48 (LOCF)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4294967295"/>
          </p:nvPr>
        </p:nvSpPr>
        <p:spPr>
          <a:xfrm>
            <a:off x="4787900" y="1230313"/>
            <a:ext cx="4356100" cy="4730750"/>
          </a:xfrm>
        </p:spPr>
        <p:txBody>
          <a:bodyPr/>
          <a:lstStyle/>
          <a:p>
            <a:pPr marL="254000" indent="-254000"/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Safety</a:t>
            </a:r>
          </a:p>
          <a:p>
            <a:pPr marL="431800" lvl="1" indent="-176213"/>
            <a:r>
              <a:rPr lang="en-GB" sz="1800" smtClean="0">
                <a:ea typeface="ＭＳ Ｐゴシック" pitchFamily="34" charset="-128"/>
              </a:rPr>
              <a:t>Incidence of discontinuation due to adverse event: 13.6% NVP vs 3.6% ATV/r</a:t>
            </a:r>
          </a:p>
          <a:p>
            <a:pPr marL="431800" lvl="1" indent="-176213"/>
            <a:r>
              <a:rPr lang="en-GB" sz="1800" smtClean="0">
                <a:ea typeface="ＭＳ Ｐゴシック" pitchFamily="34" charset="-128"/>
              </a:rPr>
              <a:t>Rash: 16% NVP vs 12.4% ATV/r (discontinuation due to rash : 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5.1% vs 0%)</a:t>
            </a:r>
          </a:p>
          <a:p>
            <a:pPr marL="431800" lvl="1" indent="-176213"/>
            <a:r>
              <a:rPr lang="en-GB" sz="1800" smtClean="0">
                <a:ea typeface="ＭＳ Ｐゴシック" pitchFamily="34" charset="-128"/>
              </a:rPr>
              <a:t>Hepatitis: 1.9% NVP vs 0% ATV/r</a:t>
            </a:r>
          </a:p>
          <a:p>
            <a:pPr marL="431800" lvl="1" indent="-176213"/>
            <a:r>
              <a:rPr lang="en-GB" sz="1800" smtClean="0">
                <a:ea typeface="ＭＳ Ｐゴシック" pitchFamily="34" charset="-128"/>
              </a:rPr>
              <a:t>Grade 3-4 liver enzyme elevations: 4% NVP vs 1.5% ATV/r</a:t>
            </a:r>
          </a:p>
          <a:p>
            <a:pPr marL="431800" lvl="1" indent="-176213"/>
            <a:r>
              <a:rPr lang="en-GB" sz="1800" smtClean="0">
                <a:ea typeface="ＭＳ Ｐゴシック" pitchFamily="34" charset="-128"/>
              </a:rPr>
              <a:t>Grade 3-4 hyperbilirubinemia:</a:t>
            </a:r>
            <a:br>
              <a:rPr lang="en-GB" sz="1800" smtClean="0">
                <a:ea typeface="ＭＳ Ｐゴシック" pitchFamily="34" charset="-128"/>
              </a:rPr>
            </a:br>
            <a:r>
              <a:rPr lang="en-GB" sz="1800" smtClean="0">
                <a:ea typeface="ＭＳ Ｐゴシック" pitchFamily="34" charset="-128"/>
              </a:rPr>
              <a:t>3.2% NVP vs 54.4% ATV/r</a:t>
            </a:r>
          </a:p>
          <a:p>
            <a:pPr marL="431800" lvl="1" indent="-176213"/>
            <a:r>
              <a:rPr lang="en-GB" sz="1800" smtClean="0">
                <a:ea typeface="ＭＳ Ｐゴシック" pitchFamily="34" charset="-128"/>
              </a:rPr>
              <a:t>No cases of Stevens-Johnson, toxic epidermal necrolysis, or death due to liver or skin toxicity</a:t>
            </a:r>
          </a:p>
        </p:txBody>
      </p:sp>
      <p:sp>
        <p:nvSpPr>
          <p:cNvPr id="922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GB" sz="1200" b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ARTEN</a:t>
            </a:r>
          </a:p>
        </p:txBody>
      </p:sp>
      <p:sp>
        <p:nvSpPr>
          <p:cNvPr id="9221" name="AutoShape 165"/>
          <p:cNvSpPr>
            <a:spLocks noChangeArrowheads="1"/>
          </p:cNvSpPr>
          <p:nvPr/>
        </p:nvSpPr>
        <p:spPr bwMode="auto">
          <a:xfrm>
            <a:off x="2251075" y="2119313"/>
            <a:ext cx="1052513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2349500" y="2212975"/>
            <a:ext cx="177800" cy="144463"/>
          </a:xfrm>
          <a:prstGeom prst="rect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000066"/>
              </a:solidFill>
            </a:endParaRP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349500" y="2446338"/>
            <a:ext cx="177800" cy="1444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000066"/>
              </a:solidFill>
            </a:endParaRPr>
          </a:p>
        </p:txBody>
      </p:sp>
      <p:sp>
        <p:nvSpPr>
          <p:cNvPr id="9224" name="ZoneTexte 84"/>
          <p:cNvSpPr txBox="1">
            <a:spLocks noChangeArrowheads="1"/>
          </p:cNvSpPr>
          <p:nvPr/>
        </p:nvSpPr>
        <p:spPr bwMode="auto">
          <a:xfrm>
            <a:off x="2513013" y="2101850"/>
            <a:ext cx="5921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NVP</a:t>
            </a:r>
          </a:p>
        </p:txBody>
      </p:sp>
      <p:sp>
        <p:nvSpPr>
          <p:cNvPr id="9225" name="ZoneTexte 85"/>
          <p:cNvSpPr txBox="1">
            <a:spLocks noChangeArrowheads="1"/>
          </p:cNvSpPr>
          <p:nvPr/>
        </p:nvSpPr>
        <p:spPr bwMode="auto">
          <a:xfrm>
            <a:off x="2506663" y="2335213"/>
            <a:ext cx="749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ATV/r</a:t>
            </a:r>
          </a:p>
        </p:txBody>
      </p:sp>
      <p:sp>
        <p:nvSpPr>
          <p:cNvPr id="9226" name="Text Box 2"/>
          <p:cNvSpPr txBox="1">
            <a:spLocks noChangeArrowheads="1"/>
          </p:cNvSpPr>
          <p:nvPr/>
        </p:nvSpPr>
        <p:spPr bwMode="auto">
          <a:xfrm>
            <a:off x="484188" y="5340350"/>
            <a:ext cx="23812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Mean change in TC:</a:t>
            </a:r>
            <a:br>
              <a:rPr lang="en-GB" sz="2000" b="1">
                <a:solidFill>
                  <a:schemeClr val="accent2"/>
                </a:solidFill>
                <a:latin typeface="Calibri" pitchFamily="34" charset="0"/>
              </a:rPr>
            </a:b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HDL ratio at week 48</a:t>
            </a:r>
            <a:br>
              <a:rPr lang="en-GB" sz="2000" b="1">
                <a:solidFill>
                  <a:schemeClr val="accent2"/>
                </a:solidFill>
                <a:latin typeface="Calibri" pitchFamily="34" charset="0"/>
              </a:rPr>
            </a:br>
            <a:r>
              <a:rPr lang="en-GB" sz="2000" b="1">
                <a:solidFill>
                  <a:schemeClr val="accent2"/>
                </a:solidFill>
                <a:latin typeface="Calibri" pitchFamily="34" charset="0"/>
              </a:rPr>
              <a:t>(LOCF)</a:t>
            </a:r>
          </a:p>
        </p:txBody>
      </p:sp>
      <p:grpSp>
        <p:nvGrpSpPr>
          <p:cNvPr id="9227" name="Groupe 81"/>
          <p:cNvGrpSpPr>
            <a:grpSpLocks/>
          </p:cNvGrpSpPr>
          <p:nvPr/>
        </p:nvGrpSpPr>
        <p:grpSpPr bwMode="auto">
          <a:xfrm>
            <a:off x="2843213" y="4879975"/>
            <a:ext cx="2592387" cy="1841500"/>
            <a:chOff x="2843213" y="4879975"/>
            <a:chExt cx="2592387" cy="1842016"/>
          </a:xfrm>
        </p:grpSpPr>
        <p:sp>
          <p:nvSpPr>
            <p:cNvPr id="9275" name="Text Box 76"/>
            <p:cNvSpPr txBox="1">
              <a:spLocks noChangeArrowheads="1"/>
            </p:cNvSpPr>
            <p:nvPr/>
          </p:nvSpPr>
          <p:spPr bwMode="auto">
            <a:xfrm>
              <a:off x="4365625" y="6324600"/>
              <a:ext cx="10699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rgbClr val="000066"/>
                  </a:solidFill>
                </a:rPr>
                <a:t>P = 0.0001</a:t>
              </a:r>
            </a:p>
          </p:txBody>
        </p:sp>
        <p:sp>
          <p:nvSpPr>
            <p:cNvPr id="9276" name="Rectangle 7"/>
            <p:cNvSpPr>
              <a:spLocks noChangeArrowheads="1"/>
            </p:cNvSpPr>
            <p:nvPr/>
          </p:nvSpPr>
          <p:spPr bwMode="auto">
            <a:xfrm>
              <a:off x="3783013" y="5705475"/>
              <a:ext cx="447675" cy="889000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14" tIns="45708" rIns="91414" bIns="45708" anchor="ctr"/>
            <a:lstStyle/>
            <a:p>
              <a:endParaRPr lang="en-GB" sz="1200">
                <a:solidFill>
                  <a:srgbClr val="000066"/>
                </a:solidFill>
              </a:endParaRPr>
            </a:p>
          </p:txBody>
        </p:sp>
        <p:sp>
          <p:nvSpPr>
            <p:cNvPr id="9277" name="Rectangle 8"/>
            <p:cNvSpPr>
              <a:spLocks noChangeArrowheads="1"/>
            </p:cNvSpPr>
            <p:nvPr/>
          </p:nvSpPr>
          <p:spPr bwMode="auto">
            <a:xfrm>
              <a:off x="4332288" y="5224463"/>
              <a:ext cx="446087" cy="481012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200">
                <a:solidFill>
                  <a:srgbClr val="000066"/>
                </a:solidFill>
              </a:endParaRPr>
            </a:p>
          </p:txBody>
        </p:sp>
        <p:sp>
          <p:nvSpPr>
            <p:cNvPr id="9278" name="Line 9"/>
            <p:cNvSpPr>
              <a:spLocks noChangeShapeType="1"/>
            </p:cNvSpPr>
            <p:nvPr/>
          </p:nvSpPr>
          <p:spPr bwMode="auto">
            <a:xfrm>
              <a:off x="3463925" y="4970463"/>
              <a:ext cx="11113" cy="165893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9" name="Line 10"/>
            <p:cNvSpPr>
              <a:spLocks noChangeShapeType="1"/>
            </p:cNvSpPr>
            <p:nvPr/>
          </p:nvSpPr>
          <p:spPr bwMode="auto">
            <a:xfrm>
              <a:off x="3381375" y="6635750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0" name="Line 11"/>
            <p:cNvSpPr>
              <a:spLocks noChangeShapeType="1"/>
            </p:cNvSpPr>
            <p:nvPr/>
          </p:nvSpPr>
          <p:spPr bwMode="auto">
            <a:xfrm>
              <a:off x="3381375" y="6446838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1" name="Line 12"/>
            <p:cNvSpPr>
              <a:spLocks noChangeShapeType="1"/>
            </p:cNvSpPr>
            <p:nvPr/>
          </p:nvSpPr>
          <p:spPr bwMode="auto">
            <a:xfrm>
              <a:off x="3381375" y="6264275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2" name="Line 13"/>
            <p:cNvSpPr>
              <a:spLocks noChangeShapeType="1"/>
            </p:cNvSpPr>
            <p:nvPr/>
          </p:nvSpPr>
          <p:spPr bwMode="auto">
            <a:xfrm>
              <a:off x="3381375" y="6080125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3" name="Line 14"/>
            <p:cNvSpPr>
              <a:spLocks noChangeShapeType="1"/>
            </p:cNvSpPr>
            <p:nvPr/>
          </p:nvSpPr>
          <p:spPr bwMode="auto">
            <a:xfrm>
              <a:off x="3381375" y="5897563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4" name="Line 16"/>
            <p:cNvSpPr>
              <a:spLocks noChangeShapeType="1"/>
            </p:cNvSpPr>
            <p:nvPr/>
          </p:nvSpPr>
          <p:spPr bwMode="auto">
            <a:xfrm>
              <a:off x="3381375" y="5522913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5" name="Line 17"/>
            <p:cNvSpPr>
              <a:spLocks noChangeShapeType="1"/>
            </p:cNvSpPr>
            <p:nvPr/>
          </p:nvSpPr>
          <p:spPr bwMode="auto">
            <a:xfrm>
              <a:off x="3381375" y="5340350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6" name="Line 18"/>
            <p:cNvSpPr>
              <a:spLocks noChangeShapeType="1"/>
            </p:cNvSpPr>
            <p:nvPr/>
          </p:nvSpPr>
          <p:spPr bwMode="auto">
            <a:xfrm>
              <a:off x="3381375" y="5156200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7" name="Line 21"/>
            <p:cNvSpPr>
              <a:spLocks noChangeShapeType="1"/>
            </p:cNvSpPr>
            <p:nvPr/>
          </p:nvSpPr>
          <p:spPr bwMode="auto">
            <a:xfrm flipV="1">
              <a:off x="4921250" y="5719763"/>
              <a:ext cx="0" cy="4603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88" name="Rectangle 22"/>
            <p:cNvSpPr>
              <a:spLocks noChangeArrowheads="1"/>
            </p:cNvSpPr>
            <p:nvPr/>
          </p:nvSpPr>
          <p:spPr bwMode="auto">
            <a:xfrm>
              <a:off x="2843213" y="6537325"/>
              <a:ext cx="43497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-0.25</a:t>
              </a:r>
            </a:p>
          </p:txBody>
        </p:sp>
        <p:sp>
          <p:nvSpPr>
            <p:cNvPr id="9289" name="Rectangle 23"/>
            <p:cNvSpPr>
              <a:spLocks noChangeArrowheads="1"/>
            </p:cNvSpPr>
            <p:nvPr/>
          </p:nvSpPr>
          <p:spPr bwMode="auto">
            <a:xfrm>
              <a:off x="2949575" y="6346825"/>
              <a:ext cx="32861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-0.2</a:t>
              </a:r>
            </a:p>
          </p:txBody>
        </p:sp>
        <p:sp>
          <p:nvSpPr>
            <p:cNvPr id="9290" name="Rectangle 25"/>
            <p:cNvSpPr>
              <a:spLocks noChangeArrowheads="1"/>
            </p:cNvSpPr>
            <p:nvPr/>
          </p:nvSpPr>
          <p:spPr bwMode="auto">
            <a:xfrm>
              <a:off x="2949575" y="5984875"/>
              <a:ext cx="32861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-0.1</a:t>
              </a:r>
            </a:p>
          </p:txBody>
        </p:sp>
        <p:sp>
          <p:nvSpPr>
            <p:cNvPr id="9291" name="Rectangle 27"/>
            <p:cNvSpPr>
              <a:spLocks noChangeArrowheads="1"/>
            </p:cNvSpPr>
            <p:nvPr/>
          </p:nvSpPr>
          <p:spPr bwMode="auto">
            <a:xfrm>
              <a:off x="3171825" y="5643563"/>
              <a:ext cx="10636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292" name="Rectangle 29"/>
            <p:cNvSpPr>
              <a:spLocks noChangeArrowheads="1"/>
            </p:cNvSpPr>
            <p:nvPr/>
          </p:nvSpPr>
          <p:spPr bwMode="auto">
            <a:xfrm>
              <a:off x="3013075" y="5240338"/>
              <a:ext cx="26511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0.1</a:t>
              </a:r>
            </a:p>
          </p:txBody>
        </p:sp>
        <p:sp>
          <p:nvSpPr>
            <p:cNvPr id="9293" name="Text Box 68"/>
            <p:cNvSpPr txBox="1">
              <a:spLocks noChangeArrowheads="1"/>
            </p:cNvSpPr>
            <p:nvPr/>
          </p:nvSpPr>
          <p:spPr bwMode="auto">
            <a:xfrm>
              <a:off x="4323873" y="5316538"/>
              <a:ext cx="600075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/>
                <a:t>0.13</a:t>
              </a:r>
            </a:p>
          </p:txBody>
        </p:sp>
        <p:sp>
          <p:nvSpPr>
            <p:cNvPr id="9294" name="Text Box 68"/>
            <p:cNvSpPr txBox="1">
              <a:spLocks noChangeArrowheads="1"/>
            </p:cNvSpPr>
            <p:nvPr/>
          </p:nvSpPr>
          <p:spPr bwMode="auto">
            <a:xfrm>
              <a:off x="3725481" y="6324600"/>
              <a:ext cx="665162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chemeClr val="bg1"/>
                  </a:solidFill>
                </a:rPr>
                <a:t>-0.24</a:t>
              </a:r>
            </a:p>
          </p:txBody>
        </p:sp>
        <p:sp>
          <p:nvSpPr>
            <p:cNvPr id="9295" name="Line 78"/>
            <p:cNvSpPr>
              <a:spLocks noChangeShapeType="1"/>
            </p:cNvSpPr>
            <p:nvPr/>
          </p:nvSpPr>
          <p:spPr bwMode="auto">
            <a:xfrm flipH="1">
              <a:off x="3381375" y="5705475"/>
              <a:ext cx="15525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96" name="Line 19"/>
            <p:cNvSpPr>
              <a:spLocks noChangeShapeType="1"/>
            </p:cNvSpPr>
            <p:nvPr/>
          </p:nvSpPr>
          <p:spPr bwMode="auto">
            <a:xfrm>
              <a:off x="3381375" y="4967288"/>
              <a:ext cx="8413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97" name="Rectangle 31"/>
            <p:cNvSpPr>
              <a:spLocks noChangeArrowheads="1"/>
            </p:cNvSpPr>
            <p:nvPr/>
          </p:nvSpPr>
          <p:spPr bwMode="auto">
            <a:xfrm>
              <a:off x="3013075" y="4879975"/>
              <a:ext cx="26511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0.2</a:t>
              </a:r>
            </a:p>
          </p:txBody>
        </p:sp>
      </p:grpSp>
      <p:grpSp>
        <p:nvGrpSpPr>
          <p:cNvPr id="9228" name="Groupe 80"/>
          <p:cNvGrpSpPr>
            <a:grpSpLocks/>
          </p:cNvGrpSpPr>
          <p:nvPr/>
        </p:nvGrpSpPr>
        <p:grpSpPr bwMode="auto">
          <a:xfrm>
            <a:off x="304800" y="2057400"/>
            <a:ext cx="4629150" cy="2660650"/>
            <a:chOff x="304800" y="2057400"/>
            <a:chExt cx="4629150" cy="2660650"/>
          </a:xfrm>
        </p:grpSpPr>
        <p:sp>
          <p:nvSpPr>
            <p:cNvPr id="9231" name="Text Box 5"/>
            <p:cNvSpPr txBox="1">
              <a:spLocks noChangeArrowheads="1"/>
            </p:cNvSpPr>
            <p:nvPr/>
          </p:nvSpPr>
          <p:spPr bwMode="auto">
            <a:xfrm>
              <a:off x="1765300" y="2984500"/>
              <a:ext cx="9906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rgbClr val="000066"/>
                  </a:solidFill>
                </a:rPr>
                <a:t>P = 0.011</a:t>
              </a:r>
            </a:p>
          </p:txBody>
        </p:sp>
        <p:sp>
          <p:nvSpPr>
            <p:cNvPr id="9232" name="Text Box 68"/>
            <p:cNvSpPr txBox="1">
              <a:spLocks noChangeArrowheads="1"/>
            </p:cNvSpPr>
            <p:nvPr/>
          </p:nvSpPr>
          <p:spPr bwMode="auto">
            <a:xfrm>
              <a:off x="3721100" y="4295775"/>
              <a:ext cx="1212850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GB" sz="1200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9233" name="Text Box 69"/>
            <p:cNvSpPr txBox="1">
              <a:spLocks noChangeArrowheads="1"/>
            </p:cNvSpPr>
            <p:nvPr/>
          </p:nvSpPr>
          <p:spPr bwMode="auto">
            <a:xfrm>
              <a:off x="2922588" y="4295775"/>
              <a:ext cx="86042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GB" sz="1200">
                  <a:solidFill>
                    <a:srgbClr val="000066"/>
                  </a:solidFill>
                </a:rPr>
                <a:t>HDL-C</a:t>
              </a:r>
            </a:p>
          </p:txBody>
        </p:sp>
        <p:sp>
          <p:nvSpPr>
            <p:cNvPr id="9234" name="Text Box 71"/>
            <p:cNvSpPr txBox="1">
              <a:spLocks noChangeArrowheads="1"/>
            </p:cNvSpPr>
            <p:nvPr/>
          </p:nvSpPr>
          <p:spPr bwMode="auto">
            <a:xfrm>
              <a:off x="822325" y="2324100"/>
              <a:ext cx="90963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rgbClr val="000066"/>
                  </a:solidFill>
                </a:rPr>
                <a:t>P = 0.041</a:t>
              </a:r>
            </a:p>
          </p:txBody>
        </p:sp>
        <p:sp>
          <p:nvSpPr>
            <p:cNvPr id="9235" name="Text Box 72"/>
            <p:cNvSpPr txBox="1">
              <a:spLocks noChangeArrowheads="1"/>
            </p:cNvSpPr>
            <p:nvPr/>
          </p:nvSpPr>
          <p:spPr bwMode="auto">
            <a:xfrm>
              <a:off x="3746500" y="2057400"/>
              <a:ext cx="118268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9236" name="Text Box 73"/>
            <p:cNvSpPr txBox="1">
              <a:spLocks noChangeArrowheads="1"/>
            </p:cNvSpPr>
            <p:nvPr/>
          </p:nvSpPr>
          <p:spPr bwMode="auto">
            <a:xfrm>
              <a:off x="2738438" y="3251200"/>
              <a:ext cx="113982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9237" name="Rectangle 2"/>
            <p:cNvSpPr>
              <a:spLocks noChangeArrowheads="1"/>
            </p:cNvSpPr>
            <p:nvPr/>
          </p:nvSpPr>
          <p:spPr bwMode="auto">
            <a:xfrm>
              <a:off x="1914525" y="3276600"/>
              <a:ext cx="360363" cy="987425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14" tIns="45708" rIns="91414" bIns="45708" anchor="ctr"/>
            <a:lstStyle/>
            <a:p>
              <a:endParaRPr lang="en-GB" sz="1200"/>
            </a:p>
          </p:txBody>
        </p:sp>
        <p:sp>
          <p:nvSpPr>
            <p:cNvPr id="9238" name="Rectangle 32"/>
            <p:cNvSpPr>
              <a:spLocks noChangeArrowheads="1"/>
            </p:cNvSpPr>
            <p:nvPr/>
          </p:nvSpPr>
          <p:spPr bwMode="auto">
            <a:xfrm>
              <a:off x="873125" y="2663825"/>
              <a:ext cx="360363" cy="1600200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14" tIns="45708" rIns="91414" bIns="45708" anchor="ctr"/>
            <a:lstStyle/>
            <a:p>
              <a:endParaRPr lang="en-GB" sz="1200"/>
            </a:p>
          </p:txBody>
        </p:sp>
        <p:sp>
          <p:nvSpPr>
            <p:cNvPr id="9239" name="Rectangle 34"/>
            <p:cNvSpPr>
              <a:spLocks noChangeArrowheads="1"/>
            </p:cNvSpPr>
            <p:nvPr/>
          </p:nvSpPr>
          <p:spPr bwMode="auto">
            <a:xfrm>
              <a:off x="2997200" y="3625850"/>
              <a:ext cx="360363" cy="638175"/>
            </a:xfrm>
            <a:prstGeom prst="rect">
              <a:avLst/>
            </a:prstGeom>
            <a:solidFill>
              <a:srgbClr val="33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14" tIns="45708" rIns="91414" bIns="45708" anchor="ctr"/>
            <a:lstStyle/>
            <a:p>
              <a:endParaRPr lang="en-GB" sz="1200" b="1">
                <a:solidFill>
                  <a:srgbClr val="000066"/>
                </a:solidFill>
              </a:endParaRPr>
            </a:p>
          </p:txBody>
        </p:sp>
        <p:sp>
          <p:nvSpPr>
            <p:cNvPr id="9240" name="Rectangle 35"/>
            <p:cNvSpPr>
              <a:spLocks noChangeArrowheads="1"/>
            </p:cNvSpPr>
            <p:nvPr/>
          </p:nvSpPr>
          <p:spPr bwMode="auto">
            <a:xfrm>
              <a:off x="1236663" y="2970213"/>
              <a:ext cx="360363" cy="129381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9241" name="Rectangle 36"/>
            <p:cNvSpPr>
              <a:spLocks noChangeArrowheads="1"/>
            </p:cNvSpPr>
            <p:nvPr/>
          </p:nvSpPr>
          <p:spPr bwMode="auto">
            <a:xfrm>
              <a:off x="4327525" y="2417763"/>
              <a:ext cx="360363" cy="1852613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9242" name="Rectangle 37"/>
            <p:cNvSpPr>
              <a:spLocks noChangeArrowheads="1"/>
            </p:cNvSpPr>
            <p:nvPr/>
          </p:nvSpPr>
          <p:spPr bwMode="auto">
            <a:xfrm>
              <a:off x="3348038" y="4010025"/>
              <a:ext cx="360363" cy="2540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9243" name="Rectangle 38"/>
            <p:cNvSpPr>
              <a:spLocks noChangeArrowheads="1"/>
            </p:cNvSpPr>
            <p:nvPr/>
          </p:nvSpPr>
          <p:spPr bwMode="auto">
            <a:xfrm>
              <a:off x="2276475" y="3548063"/>
              <a:ext cx="360363" cy="70485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9244" name="Rectangle 53"/>
            <p:cNvSpPr>
              <a:spLocks noChangeArrowheads="1"/>
            </p:cNvSpPr>
            <p:nvPr/>
          </p:nvSpPr>
          <p:spPr bwMode="auto">
            <a:xfrm>
              <a:off x="304800" y="4525963"/>
              <a:ext cx="1793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- 5</a:t>
              </a:r>
            </a:p>
          </p:txBody>
        </p:sp>
        <p:sp>
          <p:nvSpPr>
            <p:cNvPr id="9245" name="Rectangle 54"/>
            <p:cNvSpPr>
              <a:spLocks noChangeArrowheads="1"/>
            </p:cNvSpPr>
            <p:nvPr/>
          </p:nvSpPr>
          <p:spPr bwMode="auto">
            <a:xfrm>
              <a:off x="398463" y="4194175"/>
              <a:ext cx="857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9246" name="Rectangle 55"/>
            <p:cNvSpPr>
              <a:spLocks noChangeArrowheads="1"/>
            </p:cNvSpPr>
            <p:nvPr/>
          </p:nvSpPr>
          <p:spPr bwMode="auto">
            <a:xfrm>
              <a:off x="398463" y="3868738"/>
              <a:ext cx="857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9247" name="Rectangle 56"/>
            <p:cNvSpPr>
              <a:spLocks noChangeArrowheads="1"/>
            </p:cNvSpPr>
            <p:nvPr/>
          </p:nvSpPr>
          <p:spPr bwMode="auto">
            <a:xfrm>
              <a:off x="312738" y="3536950"/>
              <a:ext cx="1714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9248" name="Rectangle 57"/>
            <p:cNvSpPr>
              <a:spLocks noChangeArrowheads="1"/>
            </p:cNvSpPr>
            <p:nvPr/>
          </p:nvSpPr>
          <p:spPr bwMode="auto">
            <a:xfrm>
              <a:off x="312738" y="3205163"/>
              <a:ext cx="1714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9249" name="Rectangle 58"/>
            <p:cNvSpPr>
              <a:spLocks noChangeArrowheads="1"/>
            </p:cNvSpPr>
            <p:nvPr/>
          </p:nvSpPr>
          <p:spPr bwMode="auto">
            <a:xfrm>
              <a:off x="312738" y="2873375"/>
              <a:ext cx="171450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9250" name="Rectangle 59"/>
            <p:cNvSpPr>
              <a:spLocks noChangeArrowheads="1"/>
            </p:cNvSpPr>
            <p:nvPr/>
          </p:nvSpPr>
          <p:spPr bwMode="auto">
            <a:xfrm>
              <a:off x="312738" y="2549525"/>
              <a:ext cx="1714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9251" name="Rectangle 60"/>
            <p:cNvSpPr>
              <a:spLocks noChangeArrowheads="1"/>
            </p:cNvSpPr>
            <p:nvPr/>
          </p:nvSpPr>
          <p:spPr bwMode="auto">
            <a:xfrm>
              <a:off x="312738" y="2217738"/>
              <a:ext cx="1714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GB" sz="1200" b="1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3956050" y="4264025"/>
              <a:ext cx="360363" cy="14288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rgbClr val="0070C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9253" name="Line 39"/>
            <p:cNvSpPr>
              <a:spLocks noChangeShapeType="1"/>
            </p:cNvSpPr>
            <p:nvPr/>
          </p:nvSpPr>
          <p:spPr bwMode="auto">
            <a:xfrm>
              <a:off x="663575" y="2308225"/>
              <a:ext cx="0" cy="228123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4" name="Line 40"/>
            <p:cNvSpPr>
              <a:spLocks noChangeShapeType="1"/>
            </p:cNvSpPr>
            <p:nvPr/>
          </p:nvSpPr>
          <p:spPr bwMode="auto">
            <a:xfrm>
              <a:off x="577850" y="4589463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5" name="Line 42"/>
            <p:cNvSpPr>
              <a:spLocks noChangeShapeType="1"/>
            </p:cNvSpPr>
            <p:nvPr/>
          </p:nvSpPr>
          <p:spPr bwMode="auto">
            <a:xfrm>
              <a:off x="577850" y="3959225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6" name="Line 43"/>
            <p:cNvSpPr>
              <a:spLocks noChangeShapeType="1"/>
            </p:cNvSpPr>
            <p:nvPr/>
          </p:nvSpPr>
          <p:spPr bwMode="auto">
            <a:xfrm>
              <a:off x="577850" y="3627438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7" name="Line 44"/>
            <p:cNvSpPr>
              <a:spLocks noChangeShapeType="1"/>
            </p:cNvSpPr>
            <p:nvPr/>
          </p:nvSpPr>
          <p:spPr bwMode="auto">
            <a:xfrm>
              <a:off x="577850" y="3295650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8" name="Line 45"/>
            <p:cNvSpPr>
              <a:spLocks noChangeShapeType="1"/>
            </p:cNvSpPr>
            <p:nvPr/>
          </p:nvSpPr>
          <p:spPr bwMode="auto">
            <a:xfrm>
              <a:off x="577850" y="2965450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9" name="Line 46"/>
            <p:cNvSpPr>
              <a:spLocks noChangeShapeType="1"/>
            </p:cNvSpPr>
            <p:nvPr/>
          </p:nvSpPr>
          <p:spPr bwMode="auto">
            <a:xfrm>
              <a:off x="577850" y="2640013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60" name="Line 47"/>
            <p:cNvSpPr>
              <a:spLocks noChangeShapeType="1"/>
            </p:cNvSpPr>
            <p:nvPr/>
          </p:nvSpPr>
          <p:spPr bwMode="auto">
            <a:xfrm>
              <a:off x="577850" y="2308225"/>
              <a:ext cx="857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61" name="Line 49"/>
            <p:cNvSpPr>
              <a:spLocks noChangeShapeType="1"/>
            </p:cNvSpPr>
            <p:nvPr/>
          </p:nvSpPr>
          <p:spPr bwMode="auto">
            <a:xfrm flipV="1">
              <a:off x="663575" y="4283075"/>
              <a:ext cx="0" cy="539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62" name="Line 50"/>
            <p:cNvSpPr>
              <a:spLocks noChangeShapeType="1"/>
            </p:cNvSpPr>
            <p:nvPr/>
          </p:nvSpPr>
          <p:spPr bwMode="auto">
            <a:xfrm flipV="1">
              <a:off x="1855788" y="4264025"/>
              <a:ext cx="0" cy="5238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63" name="Text Box 68"/>
            <p:cNvSpPr txBox="1">
              <a:spLocks noChangeArrowheads="1"/>
            </p:cNvSpPr>
            <p:nvPr/>
          </p:nvSpPr>
          <p:spPr bwMode="auto">
            <a:xfrm>
              <a:off x="4267200" y="2524125"/>
              <a:ext cx="4810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/>
                <a:t>28.1</a:t>
              </a:r>
            </a:p>
          </p:txBody>
        </p:sp>
        <p:sp>
          <p:nvSpPr>
            <p:cNvPr id="9264" name="Text Box 68"/>
            <p:cNvSpPr txBox="1">
              <a:spLocks noChangeArrowheads="1"/>
            </p:cNvSpPr>
            <p:nvPr/>
          </p:nvSpPr>
          <p:spPr bwMode="auto">
            <a:xfrm>
              <a:off x="2216150" y="3651250"/>
              <a:ext cx="4810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/>
                <a:t>10.5</a:t>
              </a:r>
            </a:p>
          </p:txBody>
        </p:sp>
        <p:sp>
          <p:nvSpPr>
            <p:cNvPr id="9265" name="Text Box 68"/>
            <p:cNvSpPr txBox="1">
              <a:spLocks noChangeArrowheads="1"/>
            </p:cNvSpPr>
            <p:nvPr/>
          </p:nvSpPr>
          <p:spPr bwMode="auto">
            <a:xfrm>
              <a:off x="1176338" y="3086100"/>
              <a:ext cx="4810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/>
                <a:t>19.6</a:t>
              </a:r>
            </a:p>
          </p:txBody>
        </p:sp>
        <p:sp>
          <p:nvSpPr>
            <p:cNvPr id="9266" name="Text Box 68"/>
            <p:cNvSpPr txBox="1">
              <a:spLocks noChangeArrowheads="1"/>
            </p:cNvSpPr>
            <p:nvPr/>
          </p:nvSpPr>
          <p:spPr bwMode="auto">
            <a:xfrm>
              <a:off x="2979738" y="3746500"/>
              <a:ext cx="3952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chemeClr val="bg1"/>
                  </a:solidFill>
                </a:rPr>
                <a:t>9.7</a:t>
              </a:r>
            </a:p>
          </p:txBody>
        </p:sp>
        <p:sp>
          <p:nvSpPr>
            <p:cNvPr id="9267" name="Text Box 68"/>
            <p:cNvSpPr txBox="1">
              <a:spLocks noChangeArrowheads="1"/>
            </p:cNvSpPr>
            <p:nvPr/>
          </p:nvSpPr>
          <p:spPr bwMode="auto">
            <a:xfrm>
              <a:off x="1841500" y="3392488"/>
              <a:ext cx="4810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chemeClr val="bg1"/>
                  </a:solidFill>
                </a:rPr>
                <a:t>15.0</a:t>
              </a:r>
            </a:p>
          </p:txBody>
        </p:sp>
        <p:sp>
          <p:nvSpPr>
            <p:cNvPr id="9268" name="Text Box 68"/>
            <p:cNvSpPr txBox="1">
              <a:spLocks noChangeArrowheads="1"/>
            </p:cNvSpPr>
            <p:nvPr/>
          </p:nvSpPr>
          <p:spPr bwMode="auto">
            <a:xfrm>
              <a:off x="812800" y="2779713"/>
              <a:ext cx="4810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chemeClr val="bg1"/>
                  </a:solidFill>
                </a:rPr>
                <a:t>24.3</a:t>
              </a:r>
            </a:p>
          </p:txBody>
        </p:sp>
        <p:sp>
          <p:nvSpPr>
            <p:cNvPr id="9269" name="Text Box 68"/>
            <p:cNvSpPr txBox="1">
              <a:spLocks noChangeArrowheads="1"/>
            </p:cNvSpPr>
            <p:nvPr/>
          </p:nvSpPr>
          <p:spPr bwMode="auto">
            <a:xfrm>
              <a:off x="3886200" y="4022726"/>
              <a:ext cx="44608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>
                  <a:solidFill>
                    <a:srgbClr val="000066"/>
                  </a:solidFill>
                </a:rPr>
                <a:t>-0.2</a:t>
              </a:r>
            </a:p>
          </p:txBody>
        </p:sp>
        <p:sp>
          <p:nvSpPr>
            <p:cNvPr id="9270" name="Text Box 70"/>
            <p:cNvSpPr txBox="1">
              <a:spLocks noChangeArrowheads="1"/>
            </p:cNvSpPr>
            <p:nvPr/>
          </p:nvSpPr>
          <p:spPr bwMode="auto">
            <a:xfrm>
              <a:off x="1547813" y="4295775"/>
              <a:ext cx="15017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GB" sz="1200">
                  <a:solidFill>
                    <a:srgbClr val="000066"/>
                  </a:solidFill>
                </a:rPr>
                <a:t>LDL-C</a:t>
              </a:r>
            </a:p>
          </p:txBody>
        </p:sp>
        <p:sp>
          <p:nvSpPr>
            <p:cNvPr id="9271" name="Text Box 67"/>
            <p:cNvSpPr txBox="1">
              <a:spLocks noChangeArrowheads="1"/>
            </p:cNvSpPr>
            <p:nvPr/>
          </p:nvSpPr>
          <p:spPr bwMode="auto">
            <a:xfrm>
              <a:off x="566738" y="4295775"/>
              <a:ext cx="1325563" cy="422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GB" sz="1200">
                  <a:solidFill>
                    <a:srgbClr val="000066"/>
                  </a:solidFill>
                </a:rPr>
                <a:t>Total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9272" name="Text Box 68"/>
            <p:cNvSpPr txBox="1">
              <a:spLocks noChangeArrowheads="1"/>
            </p:cNvSpPr>
            <p:nvPr/>
          </p:nvSpPr>
          <p:spPr bwMode="auto">
            <a:xfrm>
              <a:off x="3330575" y="4024313"/>
              <a:ext cx="395288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200" b="1"/>
                <a:t>3.9</a:t>
              </a:r>
            </a:p>
          </p:txBody>
        </p:sp>
        <p:sp>
          <p:nvSpPr>
            <p:cNvPr id="9273" name="Line 39"/>
            <p:cNvSpPr>
              <a:spLocks noChangeShapeType="1"/>
            </p:cNvSpPr>
            <p:nvPr/>
          </p:nvSpPr>
          <p:spPr bwMode="auto">
            <a:xfrm rot="-5400000">
              <a:off x="2735263" y="2103438"/>
              <a:ext cx="0" cy="430053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74" name="Line 52"/>
            <p:cNvSpPr>
              <a:spLocks noChangeShapeType="1"/>
            </p:cNvSpPr>
            <p:nvPr/>
          </p:nvSpPr>
          <p:spPr bwMode="auto">
            <a:xfrm flipV="1">
              <a:off x="3721100" y="4264025"/>
              <a:ext cx="0" cy="5238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229" name="ZoneTexte 69"/>
          <p:cNvSpPr txBox="1">
            <a:spLocks noChangeArrowheads="1"/>
          </p:cNvSpPr>
          <p:nvPr/>
        </p:nvSpPr>
        <p:spPr bwMode="auto">
          <a:xfrm>
            <a:off x="5829300" y="65325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sz="1200">
                <a:solidFill>
                  <a:srgbClr val="CC0000"/>
                </a:solidFill>
              </a:rPr>
              <a:t>Soriano V, Antivir Ther. 2011;16(3):339-48</a:t>
            </a:r>
          </a:p>
        </p:txBody>
      </p:sp>
      <p:sp>
        <p:nvSpPr>
          <p:cNvPr id="923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408113"/>
            <a:ext cx="9024937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data</a:t>
            </a:r>
          </a:p>
          <a:p>
            <a:pPr lvl="1"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1800" b="1" kern="0" dirty="0" err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18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 : 2 consecutive HIV RNA &gt; 50 copies/</a:t>
            </a:r>
            <a:r>
              <a:rPr lang="en-GB" sz="1800" b="1" kern="0" dirty="0" err="1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en-GB" sz="18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at least 2 weeks apart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3" name="Group 77"/>
          <p:cNvGraphicFramePr>
            <a:graphicFrameLocks/>
          </p:cNvGraphicFramePr>
          <p:nvPr/>
        </p:nvGraphicFramePr>
        <p:xfrm>
          <a:off x="234950" y="2205038"/>
          <a:ext cx="8353425" cy="3887785"/>
        </p:xfrm>
        <a:graphic>
          <a:graphicData uri="http://schemas.openxmlformats.org/drawingml/2006/table">
            <a:tbl>
              <a:tblPr/>
              <a:tblGrid>
                <a:gridCol w="246512"/>
                <a:gridCol w="3411088"/>
                <a:gridCol w="1600200"/>
                <a:gridCol w="1600200"/>
                <a:gridCol w="1495425"/>
              </a:tblGrid>
              <a:tr h="8178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QD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NVP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188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193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837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37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NNRTI resistance mutations</a:t>
                      </a: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3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Y181C/I/V/S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9</a:t>
                      </a: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NNRTI mutations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7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NRTI resistance mutations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83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M184V/I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3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K65R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7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Protease resistance mutations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32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29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ARTEN Study</a:t>
            </a:r>
            <a:r>
              <a:rPr lang="en-GB" sz="3200" smtClean="0">
                <a:ea typeface="ＭＳ Ｐゴシック" pitchFamily="34" charset="-128"/>
              </a:rPr>
              <a:t>: [NVP (QD or BID) vs ATV/r] + TDF/FTC </a:t>
            </a:r>
          </a:p>
        </p:txBody>
      </p:sp>
      <p:sp>
        <p:nvSpPr>
          <p:cNvPr id="10300" name="ZoneTexte 69"/>
          <p:cNvSpPr txBox="1">
            <a:spLocks noChangeArrowheads="1"/>
          </p:cNvSpPr>
          <p:nvPr/>
        </p:nvSpPr>
        <p:spPr bwMode="auto">
          <a:xfrm>
            <a:off x="5410200" y="6581775"/>
            <a:ext cx="3733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Soriano V. </a:t>
            </a:r>
            <a:r>
              <a:rPr lang="fr-FR" sz="1200" i="1">
                <a:solidFill>
                  <a:srgbClr val="CC0000"/>
                </a:solidFill>
                <a:ea typeface="ＭＳ Ｐゴシック" pitchFamily="34" charset="-128"/>
              </a:rPr>
              <a:t>Antiviral Therapy 2011;16:339-48</a:t>
            </a:r>
            <a:endParaRPr lang="en-GB" sz="1200" i="1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10301" name="Grouper 9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-1" y="6570663"/>
            <a:chExt cx="783769" cy="288111"/>
          </a:xfrm>
        </p:grpSpPr>
        <p:sp>
          <p:nvSpPr>
            <p:cNvPr id="1030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783769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303" name="ZoneTexte 23"/>
            <p:cNvSpPr txBox="1">
              <a:spLocks noChangeArrowheads="1"/>
            </p:cNvSpPr>
            <p:nvPr/>
          </p:nvSpPr>
          <p:spPr bwMode="auto">
            <a:xfrm>
              <a:off x="33060" y="6581775"/>
              <a:ext cx="7507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ARTEN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1327</Words>
  <Application>Microsoft Office PowerPoint</Application>
  <PresentationFormat>Affichage à l'écran (4:3)</PresentationFormat>
  <Paragraphs>408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Comparison of NNRTI vs PI/r</vt:lpstr>
      <vt:lpstr>ARTEN Study: [NVP (QD or BID) vs ATV/r] + TDF/FTC </vt:lpstr>
      <vt:lpstr>ARTEN Study: [NVP (QD or BID) vs ATV/r] + TDF/FTC </vt:lpstr>
      <vt:lpstr>ARTEN Study: [NVP (QD or BID) vs ATV/r] + TDF/FTC </vt:lpstr>
      <vt:lpstr>ARTEN Study: [NVP (QD or BID) vs ATV/r] + TDF/FTC </vt:lpstr>
      <vt:lpstr>ARTEN Study: [NVP (QD or BID) vs ATV/r] + TDF/FTC </vt:lpstr>
      <vt:lpstr>ARTEN Study: [NVP (QD or BID) vs ATV/r] + TDF/FTC </vt:lpstr>
      <vt:lpstr>ARTEN Study: [NVP (QD or BID) vs ATV/r] + TDF/FTC </vt:lpstr>
      <vt:lpstr>ARTEN Study: [NVP (QD or BID) vs ATV/r] + TDF/FTC </vt:lpstr>
      <vt:lpstr>ARTEN Study: [NVP (QD or BID) vs ATV/r] + TDF/FTC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153</cp:revision>
  <dcterms:created xsi:type="dcterms:W3CDTF">2014-10-07T17:00:46Z</dcterms:created>
  <dcterms:modified xsi:type="dcterms:W3CDTF">2018-02-06T15:05:26Z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D1EC4CDD-B6D9-4744-A330-A549EEDFD442</vt:lpwstr>
  </property>
  <property fmtid="{D5CDD505-2E9C-101B-9397-08002B2CF9AE}" pid="3" name="ArticulatePath">
    <vt:lpwstr>AEI_ARV trials naive MAJ 2014-ARTEN-v01</vt:lpwstr>
  </property>
</Properties>
</file>