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70" r:id="rId2"/>
    <p:sldId id="278" r:id="rId3"/>
    <p:sldId id="273" r:id="rId4"/>
    <p:sldId id="274" r:id="rId5"/>
    <p:sldId id="275" r:id="rId6"/>
    <p:sldId id="276" r:id="rId7"/>
    <p:sldId id="277" r:id="rId8"/>
    <p:sldId id="269" r:id="rId9"/>
    <p:sldId id="271" r:id="rId10"/>
    <p:sldId id="272" r:id="rId11"/>
  </p:sldIdLst>
  <p:sldSz cx="9144000" cy="6858000" type="screen4x3"/>
  <p:notesSz cx="6858000" cy="9144000"/>
  <p:custDataLst>
    <p:tags r:id="rId13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="" val="1"/>
      </p:ext>
    </p:extLst>
  </p:showPr>
  <p:clrMru>
    <a:srgbClr val="333399"/>
    <a:srgbClr val="CC3300"/>
    <a:srgbClr val="000066"/>
    <a:srgbClr val="003399"/>
    <a:srgbClr val="DDDDDD"/>
    <a:srgbClr val="FFCC00"/>
    <a:srgbClr val="3366CC"/>
    <a:srgbClr val="0066CC"/>
    <a:srgbClr val="0099CC"/>
    <a:srgbClr val="FF9933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06" autoAdjust="0"/>
    <p:restoredTop sz="97993" autoAdjust="0"/>
  </p:normalViewPr>
  <p:slideViewPr>
    <p:cSldViewPr snapToObjects="1">
      <p:cViewPr varScale="1">
        <p:scale>
          <a:sx n="86" d="100"/>
          <a:sy n="86" d="100"/>
        </p:scale>
        <p:origin x="-1206" y="-78"/>
      </p:cViewPr>
      <p:guideLst>
        <p:guide orient="horz" pos="2024"/>
        <p:guide orient="horz" pos="2205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17/10/2014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5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6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72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1372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6A14DFB0-4297-C04E-B4C0-2E6F0541BD58}" type="slidenum">
              <a:rPr lang="fr-FR" sz="1200"/>
              <a:pPr algn="r" defTabSz="851410"/>
              <a:t>8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INNTI vs IP/r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A5142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Etude mexicaine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fr-FR" altLang="fr-FR" b="1" dirty="0" smtClean="0">
                <a:latin typeface="Calibri" pitchFamily="34" charset="0"/>
                <a:ea typeface="ＭＳ Ｐゴシック" pitchFamily="34" charset="-128"/>
              </a:rPr>
              <a:t>ARTEN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686800" cy="5303838"/>
          </a:xfrm>
        </p:spPr>
        <p:txBody>
          <a:bodyPr/>
          <a:lstStyle/>
          <a:p>
            <a:pPr>
              <a:spcBef>
                <a:spcPts val="302"/>
              </a:spcBef>
              <a:spcAft>
                <a:spcPts val="600"/>
              </a:spcAft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</a:t>
            </a:r>
          </a:p>
          <a:p>
            <a:pPr lvl="1">
              <a:spcBef>
                <a:spcPts val="302"/>
              </a:spcBef>
              <a:spcAft>
                <a:spcPts val="600"/>
              </a:spcAft>
            </a:pPr>
            <a:r>
              <a:rPr lang="fr-FR" sz="2000" dirty="0" smtClean="0">
                <a:ea typeface="ＭＳ Ｐゴシック" pitchFamily="-1" charset="-128"/>
              </a:rPr>
              <a:t>NVP a démontré, à S48, une efficacité antivirale non-inférieure à ATV/r, lorsque administrés en association à TDF/FTC, malgré un taux d’arrêt lié au traitement plus élevé avec NVP que avec ATV/r</a:t>
            </a:r>
          </a:p>
          <a:p>
            <a:pPr lvl="1">
              <a:spcBef>
                <a:spcPts val="302"/>
              </a:spcBef>
              <a:spcAft>
                <a:spcPts val="600"/>
              </a:spcAft>
            </a:pPr>
            <a:r>
              <a:rPr lang="fr-FR" sz="2000" dirty="0" smtClean="0">
                <a:ea typeface="ＭＳ Ｐゴシック" pitchFamily="-1" charset="-128"/>
              </a:rPr>
              <a:t>NVP BID et QD ont une efficacité et une tolérance similaires</a:t>
            </a:r>
          </a:p>
          <a:p>
            <a:pPr lvl="1">
              <a:spcBef>
                <a:spcPts val="302"/>
              </a:spcBef>
              <a:spcAft>
                <a:spcPts val="600"/>
              </a:spcAft>
            </a:pPr>
            <a:r>
              <a:rPr lang="fr-FR" sz="2000" dirty="0" smtClean="0"/>
              <a:t>Le respect du taux de CD4 recommandé pour l’initiation d’un traitement en 1</a:t>
            </a:r>
            <a:r>
              <a:rPr lang="fr-FR" sz="2000" baseline="30000" dirty="0" smtClean="0"/>
              <a:t>ère</a:t>
            </a:r>
            <a:r>
              <a:rPr lang="fr-FR" sz="2000" dirty="0" smtClean="0"/>
              <a:t> ligne par NVP explique probablement la faible fréquence d’élévation des enzymes hépatiques et des arrêts pour toxicité hépatique</a:t>
            </a:r>
          </a:p>
          <a:p>
            <a:pPr lvl="1">
              <a:spcBef>
                <a:spcPts val="302"/>
              </a:spcBef>
              <a:spcAft>
                <a:spcPts val="600"/>
              </a:spcAft>
            </a:pPr>
            <a:r>
              <a:rPr lang="fr-FR" sz="2000" dirty="0" smtClean="0">
                <a:ea typeface="ＭＳ Ｐゴシック" pitchFamily="-1" charset="-128"/>
              </a:rPr>
              <a:t>NVP est associé avec un profil lipidique moins </a:t>
            </a:r>
            <a:r>
              <a:rPr lang="fr-FR" sz="2000" dirty="0" err="1" smtClean="0">
                <a:ea typeface="ＭＳ Ｐゴシック" pitchFamily="-1" charset="-128"/>
              </a:rPr>
              <a:t>athérogène</a:t>
            </a:r>
            <a:r>
              <a:rPr lang="fr-FR" sz="2000" dirty="0" smtClean="0">
                <a:ea typeface="ＭＳ Ｐゴシック" pitchFamily="-1" charset="-128"/>
              </a:rPr>
              <a:t> </a:t>
            </a:r>
            <a:br>
              <a:rPr lang="fr-FR" sz="2000" dirty="0" smtClean="0">
                <a:ea typeface="ＭＳ Ｐゴシック" pitchFamily="-1" charset="-128"/>
              </a:rPr>
            </a:br>
            <a:r>
              <a:rPr lang="fr-FR" sz="2000" dirty="0" smtClean="0">
                <a:ea typeface="ＭＳ Ｐゴシック" pitchFamily="-1" charset="-128"/>
              </a:rPr>
              <a:t>que ATV/r</a:t>
            </a:r>
          </a:p>
          <a:p>
            <a:pPr lvl="1">
              <a:spcBef>
                <a:spcPts val="302"/>
              </a:spcBef>
              <a:spcAft>
                <a:spcPts val="600"/>
              </a:spcAft>
            </a:pPr>
            <a:r>
              <a:rPr lang="fr-FR" sz="2000" dirty="0" smtClean="0">
                <a:ea typeface="ＭＳ Ｐゴシック" pitchFamily="-1" charset="-128"/>
              </a:rPr>
              <a:t>A l’échec virologique, il y avait un taux élevé de mutations </a:t>
            </a:r>
            <a:br>
              <a:rPr lang="fr-FR" sz="2000" dirty="0" smtClean="0">
                <a:ea typeface="ＭＳ Ｐゴシック" pitchFamily="-1" charset="-128"/>
              </a:rPr>
            </a:br>
            <a:r>
              <a:rPr lang="fr-FR" sz="2000" dirty="0" smtClean="0">
                <a:ea typeface="ＭＳ Ｐゴシック" pitchFamily="-1" charset="-128"/>
              </a:rPr>
              <a:t>de résistance sélectionnées avec NVP et aucune avec ATV/r</a:t>
            </a:r>
            <a:endParaRPr lang="fr-FR" sz="2000" dirty="0" smtClean="0"/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Antiviral Therapy 2011;16:339-48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12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4" y="1125538"/>
            <a:ext cx="3317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688431" y="277098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59336"/>
            <a:ext cx="8963025" cy="184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ts val="72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NVP (2 groupes combinés) comparé à ATV/r pour le critère principal : % ARN VIH &lt; 50 c/ml à S24, S36 et S48 en intention de traiter, </a:t>
            </a:r>
            <a:b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avec non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compléteur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égal échec (taux de significativité bilatéral à 5 %, </a:t>
            </a:r>
            <a:r>
              <a:rPr lang="fr-FR" dirty="0" smtClean="0">
                <a:solidFill>
                  <a:srgbClr val="000066"/>
                </a:solidFill>
              </a:rPr>
              <a:t>borne inférieure de l’IC 95 % de la différence 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 -12 %, puissance 80 %)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035600241"/>
              </p:ext>
            </p:extLst>
          </p:nvPr>
        </p:nvGraphicFramePr>
        <p:xfrm>
          <a:off x="3886200" y="2646236"/>
          <a:ext cx="3510206" cy="377825"/>
        </p:xfrm>
        <a:graphic>
          <a:graphicData uri="http://schemas.openxmlformats.org/drawingml/2006/table">
            <a:tbl>
              <a:tblPr/>
              <a:tblGrid>
                <a:gridCol w="3510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400 mg QD**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926891273"/>
              </p:ext>
            </p:extLst>
          </p:nvPr>
        </p:nvGraphicFramePr>
        <p:xfrm>
          <a:off x="3909392" y="3709987"/>
          <a:ext cx="3487013" cy="368300"/>
        </p:xfrm>
        <a:graphic>
          <a:graphicData uri="http://schemas.openxmlformats.org/drawingml/2006/table">
            <a:tbl>
              <a:tblPr/>
              <a:tblGrid>
                <a:gridCol w="3487013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 + 100 mg QD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17725" y="1679400"/>
            <a:ext cx="1539875" cy="8352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1:1:1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52400" y="2545077"/>
            <a:ext cx="2494800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CD4 &lt; 400/mm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pour </a:t>
            </a:r>
            <a:b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les hommes, &lt; 250/mm</a:t>
            </a:r>
            <a:r>
              <a:rPr lang="fr-FR" sz="1600" b="1" baseline="30000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pour les femmes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Clairance créatinine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50 ml/min</a:t>
            </a:r>
            <a:endParaRPr lang="fr-F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95536" y="4273932"/>
            <a:ext cx="80835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 (</a:t>
            </a:r>
            <a:r>
              <a:rPr lang="fr-F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et CD4 (</a:t>
            </a:r>
            <a:r>
              <a:rPr lang="fr-F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&lt; 50/mm</a:t>
            </a:r>
            <a:r>
              <a:rPr lang="fr-FR" sz="1400" baseline="300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3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à l’inclusion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Dose initiale de NVP : 200 mg QD pendant les 2 premières semaines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922587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47200" y="3405187"/>
            <a:ext cx="391260" cy="7938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59431" y="3589337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193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59431" y="2595562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188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576387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576387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16137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16137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1" name="Line 31"/>
          <p:cNvSpPr>
            <a:spLocks noChangeShapeType="1"/>
          </p:cNvSpPr>
          <p:nvPr/>
        </p:nvSpPr>
        <p:spPr bwMode="auto">
          <a:xfrm flipV="1">
            <a:off x="7396405" y="2928937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2" name="Line 31"/>
          <p:cNvSpPr>
            <a:spLocks noChangeShapeType="1"/>
          </p:cNvSpPr>
          <p:nvPr/>
        </p:nvSpPr>
        <p:spPr bwMode="auto">
          <a:xfrm flipV="1">
            <a:off x="7396405" y="3903662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6" name="Line 31"/>
          <p:cNvSpPr>
            <a:spLocks noChangeShapeType="1"/>
          </p:cNvSpPr>
          <p:nvPr/>
        </p:nvSpPr>
        <p:spPr bwMode="auto">
          <a:xfrm flipV="1">
            <a:off x="3048000" y="3405187"/>
            <a:ext cx="81500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7" name="Group 8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035600241"/>
              </p:ext>
            </p:extLst>
          </p:nvPr>
        </p:nvGraphicFramePr>
        <p:xfrm>
          <a:off x="3909392" y="3179762"/>
          <a:ext cx="3510206" cy="377825"/>
        </p:xfrm>
        <a:graphic>
          <a:graphicData uri="http://schemas.openxmlformats.org/drawingml/2006/table">
            <a:tbl>
              <a:tblPr/>
              <a:tblGrid>
                <a:gridCol w="3510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200 mg BID**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3059431" y="3066633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188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33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36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3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6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1146576485"/>
              </p:ext>
            </p:extLst>
          </p:nvPr>
        </p:nvGraphicFramePr>
        <p:xfrm>
          <a:off x="381000" y="1805800"/>
          <a:ext cx="8353425" cy="4359502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6690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moyenne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100,000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moyenne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50/mm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6,2 %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VHB / VHC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 / 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43 (22,9 %)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(29,8 %)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(9,3 %)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27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Autres raisons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1225624" y="1454972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5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331706" y="1128713"/>
            <a:ext cx="4467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à S48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486400" y="4985671"/>
            <a:ext cx="3629287" cy="116493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moyenne CD4/mm</a:t>
            </a:r>
            <a:r>
              <a:rPr lang="fr-F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à S48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+ 170 pour NVP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+ 186 pour ATV/r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41" name="Groupe 40"/>
          <p:cNvGrpSpPr/>
          <p:nvPr/>
        </p:nvGrpSpPr>
        <p:grpSpPr>
          <a:xfrm>
            <a:off x="209636" y="1676400"/>
            <a:ext cx="7547385" cy="4652899"/>
            <a:chOff x="209636" y="1676400"/>
            <a:chExt cx="7547385" cy="4652899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3429000"/>
              <a:ext cx="793627" cy="1861023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0126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091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27988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1855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089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184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341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246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24597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45116" y="30844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67</a:t>
              </a:r>
              <a:endParaRPr lang="fr-F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930474" y="315326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65</a:t>
              </a:r>
              <a:endParaRPr lang="fr-F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500439"/>
              <a:ext cx="793627" cy="1789584"/>
            </a:xfrm>
            <a:prstGeom prst="rect">
              <a:avLst/>
            </a:prstGeom>
            <a:solidFill>
              <a:srgbClr val="FFCC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42597" y="5609871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Différence ajustée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1,9 %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(-5,9 % ; 9,8 %)</a:t>
              </a:r>
              <a:endParaRPr lang="fr-F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3363433"/>
              <a:ext cx="793627" cy="1926590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337925" y="302888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70</a:t>
              </a:r>
              <a:endParaRPr lang="fr-F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106750" y="293252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74</a:t>
              </a:r>
              <a:endParaRPr lang="fr-F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284985"/>
              <a:ext cx="793627" cy="2005038"/>
            </a:xfrm>
            <a:prstGeom prst="rect">
              <a:avLst/>
            </a:prstGeom>
            <a:solidFill>
              <a:srgbClr val="FFCC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04074" y="5609871"/>
              <a:ext cx="1824538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Différence ajustée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- 2,9 %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(-10,4 % ; 4,5 %)</a:t>
              </a:r>
              <a:endParaRPr lang="fr-F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01134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140084" y="5310659"/>
              <a:ext cx="113664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NC=E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272582" y="5310659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AutoShape 165"/>
            <p:cNvSpPr>
              <a:spLocks noChangeArrowheads="1"/>
            </p:cNvSpPr>
            <p:nvPr/>
          </p:nvSpPr>
          <p:spPr bwMode="auto">
            <a:xfrm>
              <a:off x="4823191" y="1831969"/>
              <a:ext cx="2933830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4932728" y="1930394"/>
              <a:ext cx="177800" cy="144462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"/>
            <p:cNvSpPr>
              <a:spLocks noChangeArrowheads="1"/>
            </p:cNvSpPr>
            <p:nvPr/>
          </p:nvSpPr>
          <p:spPr bwMode="auto">
            <a:xfrm>
              <a:off x="4932728" y="2195506"/>
              <a:ext cx="177800" cy="14446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9" name="ZoneTexte 84"/>
            <p:cNvSpPr txBox="1">
              <a:spLocks noChangeArrowheads="1"/>
            </p:cNvSpPr>
            <p:nvPr/>
          </p:nvSpPr>
          <p:spPr bwMode="auto">
            <a:xfrm>
              <a:off x="5089891" y="1809744"/>
              <a:ext cx="266712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NVP (QD + BID) + TDF/FTC</a:t>
              </a:r>
              <a:endParaRPr lang="fr-F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ZoneTexte 85"/>
            <p:cNvSpPr txBox="1">
              <a:spLocks noChangeArrowheads="1"/>
            </p:cNvSpPr>
            <p:nvPr/>
          </p:nvSpPr>
          <p:spPr bwMode="auto">
            <a:xfrm>
              <a:off x="5089891" y="2070094"/>
              <a:ext cx="17431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TDF/FTC</a:t>
              </a:r>
              <a:endParaRPr lang="fr-F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304800" y="1676400"/>
              <a:ext cx="4602732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795784" y="1981200"/>
              <a:ext cx="1878151" cy="629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(S24, S36 et S48</a:t>
              </a:r>
              <a:r>
                <a:rPr lang="fr-FR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) </a:t>
              </a:r>
              <a:endParaRPr lang="fr-FR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048347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169575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63" name="Text Box 134"/>
          <p:cNvSpPr txBox="1">
            <a:spLocks noChangeArrowheads="1"/>
          </p:cNvSpPr>
          <p:nvPr/>
        </p:nvSpPr>
        <p:spPr bwMode="auto">
          <a:xfrm>
            <a:off x="5197810" y="2689663"/>
            <a:ext cx="3946190" cy="212365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Réponse virologique similaire pour NVP BID (66,5 %) et QD (67 %)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fr-FR" sz="16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</a:t>
            </a:r>
            <a:r>
              <a:rPr lang="fr-F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snapshot</a:t>
            </a: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 taux de réponse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NVP : 67,3 %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ATV/r : 78,8 %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Différence - 11,1 % </a:t>
            </a:r>
            <a:b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(IC 95 % : -18,4 ; - 3,9 ; p = 0,003)</a:t>
            </a:r>
            <a:endParaRPr lang="fr-F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37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37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39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0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4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9688" y="1320224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au cours des 48 semaines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590054514"/>
              </p:ext>
            </p:extLst>
          </p:nvPr>
        </p:nvGraphicFramePr>
        <p:xfrm>
          <a:off x="234951" y="1777424"/>
          <a:ext cx="8353425" cy="4048900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24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 indésirable, % patients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85,9 %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86,5 %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EI liés au traitement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48,7 %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pour EI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EIG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Tout grade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14,9 %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Grade 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Conduisant à l’arrêt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Hépatite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Tout grade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Grade 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Conduisant à l’arrêt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249971" y="5892224"/>
            <a:ext cx="6164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La majorité des rash sous NVP sont survenus durant la période de </a:t>
            </a:r>
            <a:r>
              <a:rPr lang="fr-FR" sz="1400" dirty="0" err="1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lead</a:t>
            </a:r>
            <a:r>
              <a:rPr lang="fr-F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-in</a:t>
            </a:r>
          </a:p>
          <a:p>
            <a:r>
              <a:rPr lang="fr-F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Pas de rash de grade 4</a:t>
            </a:r>
            <a:endParaRPr lang="fr-FR" sz="1400" dirty="0">
              <a:solidFill>
                <a:srgbClr val="000066"/>
              </a:solidFill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16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9688" y="12192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de grade 3 et 4 et augmentation </a:t>
            </a:r>
            <a:b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des enzymes hépatiques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649817428"/>
              </p:ext>
            </p:extLst>
          </p:nvPr>
        </p:nvGraphicFramePr>
        <p:xfrm>
          <a:off x="234949" y="2057400"/>
          <a:ext cx="8604250" cy="4240924"/>
        </p:xfrm>
        <a:graphic>
          <a:graphicData uri="http://schemas.openxmlformats.org/drawingml/2006/table">
            <a:tbl>
              <a:tblPr/>
              <a:tblGrid>
                <a:gridCol w="314080"/>
                <a:gridCol w="4556371"/>
                <a:gridCol w="1981200"/>
                <a:gridCol w="1752599"/>
              </a:tblGrid>
              <a:tr h="24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combinés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376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EI grade 3-4 AE liés au traitement, 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chez &gt; 1 % dans un des groupes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Ensemble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Elévation bilirubine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6,2 %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Elévation ALAT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Ictère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Hyperbilirubinémie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Rash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Hypertriglycéridémie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Anomalies biologiques hépatiques de grade 3-4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ALAT grade 3 / grade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3,7 % / 3,5 %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 / 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ASAT grade 3 / grade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4,0 % / 2,1 %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2,1 % / 0,5 %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Bilirubine totale grade 3 / grade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1,6 % / 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44,6 % / 8,8 %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8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Podzamczer</a:t>
            </a:r>
            <a:r>
              <a:rPr lang="en-GB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D. </a:t>
            </a:r>
            <a:r>
              <a:rPr lang="fr-FR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HIV </a:t>
            </a:r>
            <a:r>
              <a:rPr lang="fr-FR" sz="1200" i="1" dirty="0" err="1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Medicine</a:t>
            </a:r>
            <a:r>
              <a:rPr lang="fr-FR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2011;12:374-82</a:t>
            </a:r>
            <a:endParaRPr lang="en-GB" sz="1200" i="1" dirty="0">
              <a:solidFill>
                <a:srgbClr val="FF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5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39688" y="1244024"/>
            <a:ext cx="9024937" cy="660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680"/>
              </a:lnSpc>
              <a:spcBef>
                <a:spcPts val="0"/>
              </a:spcBef>
            </a:pPr>
            <a:r>
              <a:rPr lang="fr-FR" sz="24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Valeurs moyennes des lipides à l’inclusion, S48 (LOCF) et de la modification depuis l’inclusion (LOCF)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592572548"/>
              </p:ext>
            </p:extLst>
          </p:nvPr>
        </p:nvGraphicFramePr>
        <p:xfrm>
          <a:off x="162941" y="2223177"/>
          <a:ext cx="8695340" cy="3730931"/>
        </p:xfrm>
        <a:graphic>
          <a:graphicData uri="http://schemas.openxmlformats.org/drawingml/2006/table">
            <a:tbl>
              <a:tblPr/>
              <a:tblGrid>
                <a:gridCol w="1742059"/>
                <a:gridCol w="990600"/>
                <a:gridCol w="914400"/>
                <a:gridCol w="1066800"/>
                <a:gridCol w="914400"/>
                <a:gridCol w="1066800"/>
                <a:gridCol w="914400"/>
                <a:gridCol w="1085881"/>
              </a:tblGrid>
              <a:tr h="3211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Inclusion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Modification à S48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p*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03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NVP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combinés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NVP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combinés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NVP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combinés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NVP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combinés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880"/>
                        </a:lnSpc>
                        <a:spcBef>
                          <a:spcPts val="132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vs ATV/r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CT (mg/dl)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155,68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153,84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180,05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173,46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24,37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19,62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0,0382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TG (mg/dl)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131,61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132,46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131,63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160,26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27,80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HDL-c (mg/dl)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38,79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39,00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48,45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42,89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9,66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3,89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0,0001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LDL-c (mg/dl)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91,57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88,83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106,32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99,26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14,98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10,43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0,0110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Rapport CT/HDL-c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4,25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4,15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4,28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-0,24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0,13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ApoA1 (gl)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1,15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1,15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1,33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1,23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0,18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0,0001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ApoB (g/l)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0,76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0,76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0,77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0,77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Rapport ApoB/A1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0,68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0,68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0,61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0,64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-0,07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-0,03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0,0080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79512" y="6019800"/>
            <a:ext cx="4741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ANCOVA en contrôlant sur la CV et les CD4 à l’inclusion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8425" y="1357313"/>
            <a:ext cx="4695241" cy="651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fr-FR" sz="2000" b="1" i="0" smtClean="0">
                <a:solidFill>
                  <a:schemeClr val="accent2"/>
                </a:solidFill>
                <a:latin typeface="Calibri" pitchFamily="-1" charset="0"/>
              </a:rPr>
              <a:t>Modification moyenne des lipides (mg/dl) </a:t>
            </a:r>
            <a:br>
              <a:rPr lang="fr-FR" sz="2000" b="1" i="0" smtClean="0">
                <a:solidFill>
                  <a:schemeClr val="accent2"/>
                </a:solidFill>
                <a:latin typeface="Calibri" pitchFamily="-1" charset="0"/>
              </a:rPr>
            </a:br>
            <a:r>
              <a:rPr lang="fr-FR" sz="2000" b="1" i="0" smtClean="0">
                <a:solidFill>
                  <a:schemeClr val="accent2"/>
                </a:solidFill>
                <a:latin typeface="Calibri" pitchFamily="-1" charset="0"/>
              </a:rPr>
              <a:t>à S48 (LOCF)</a:t>
            </a:r>
            <a:endParaRPr lang="fr-FR" sz="2000" b="1" i="0">
              <a:solidFill>
                <a:schemeClr val="accent2"/>
              </a:solidFill>
              <a:latin typeface="Calibri" pitchFamily="-1" charset="0"/>
            </a:endParaRPr>
          </a:p>
        </p:txBody>
      </p:sp>
      <p:sp>
        <p:nvSpPr>
          <p:cNvPr id="136196" name="Espace réservé du contenu 2"/>
          <p:cNvSpPr>
            <a:spLocks noGrp="1"/>
          </p:cNvSpPr>
          <p:nvPr>
            <p:ph idx="4294967295"/>
          </p:nvPr>
        </p:nvSpPr>
        <p:spPr>
          <a:xfrm>
            <a:off x="4787900" y="1230313"/>
            <a:ext cx="4356100" cy="4730750"/>
          </a:xfrm>
        </p:spPr>
        <p:txBody>
          <a:bodyPr/>
          <a:lstStyle/>
          <a:p>
            <a:pPr marL="254000" indent="-254000"/>
            <a:r>
              <a:rPr lang="fr-F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</a:t>
            </a:r>
          </a:p>
          <a:p>
            <a:pPr marL="431800" lvl="1" indent="-176213"/>
            <a:r>
              <a:rPr lang="fr-FR" sz="1800" dirty="0" smtClean="0">
                <a:ea typeface="ＭＳ Ｐゴシック" pitchFamily="-1" charset="-128"/>
              </a:rPr>
              <a:t>Incidence des arrêts pour événement indésirable :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13,6 % NVP vs 3,6 % ATV/r</a:t>
            </a:r>
          </a:p>
          <a:p>
            <a:pPr marL="431800" lvl="1" indent="-176213"/>
            <a:r>
              <a:rPr lang="fr-FR" sz="1800" dirty="0" smtClean="0">
                <a:ea typeface="ＭＳ Ｐゴシック" pitchFamily="-1" charset="-128"/>
              </a:rPr>
              <a:t>Rash : 16 % NVP vs 12,4 % ATV/r (arrêt pour rash : 5,1 % vs 0 %)</a:t>
            </a:r>
          </a:p>
          <a:p>
            <a:pPr marL="431800" lvl="1" indent="-176213"/>
            <a:r>
              <a:rPr lang="fr-FR" sz="1800" dirty="0" smtClean="0">
                <a:ea typeface="ＭＳ Ｐゴシック" pitchFamily="-1" charset="-128"/>
              </a:rPr>
              <a:t>Hépatite : 1,9 % NVP vs 0 % ATV/r</a:t>
            </a:r>
          </a:p>
          <a:p>
            <a:pPr marL="431800" lvl="1" indent="-176213"/>
            <a:r>
              <a:rPr lang="fr-FR" sz="1800" dirty="0" smtClean="0">
                <a:ea typeface="ＭＳ Ｐゴシック" pitchFamily="-1" charset="-128"/>
              </a:rPr>
              <a:t>Elévation grade 3-4 des enzymes hépatiques : 4 % NVP vs 1,5 % ATV/r</a:t>
            </a:r>
          </a:p>
          <a:p>
            <a:pPr marL="431800" lvl="1" indent="-176213"/>
            <a:r>
              <a:rPr lang="fr-FR" sz="1800" dirty="0" err="1" smtClean="0">
                <a:ea typeface="ＭＳ Ｐゴシック" pitchFamily="-1" charset="-128"/>
              </a:rPr>
              <a:t>Hyperbilirubinémie</a:t>
            </a:r>
            <a:r>
              <a:rPr lang="fr-FR" sz="1800" dirty="0" smtClean="0">
                <a:ea typeface="ＭＳ Ｐゴシック" pitchFamily="-1" charset="-128"/>
              </a:rPr>
              <a:t> grade 3-4 :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3,2 % NVP vs 54,4 % ATV/r</a:t>
            </a:r>
          </a:p>
          <a:p>
            <a:pPr marL="431800" lvl="1" indent="-176213"/>
            <a:r>
              <a:rPr lang="fr-FR" sz="1800" dirty="0" smtClean="0">
                <a:ea typeface="ＭＳ Ｐゴシック" pitchFamily="-1" charset="-128"/>
              </a:rPr>
              <a:t>Pas de cas de Stevens-Johnson,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de </a:t>
            </a:r>
            <a:r>
              <a:rPr lang="fr-FR" sz="1800" dirty="0" err="1" smtClean="0">
                <a:ea typeface="ＭＳ Ｐゴシック" pitchFamily="-1" charset="-128"/>
              </a:rPr>
              <a:t>nécrolyse</a:t>
            </a:r>
            <a:r>
              <a:rPr lang="fr-FR" sz="1800" dirty="0" smtClean="0">
                <a:ea typeface="ＭＳ Ｐゴシック" pitchFamily="-1" charset="-128"/>
              </a:rPr>
              <a:t> épidermique,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ni de décès par toxicité cutanée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ou hépatique</a:t>
            </a:r>
            <a:endParaRPr lang="fr-FR" sz="1800" dirty="0">
              <a:ea typeface="ＭＳ Ｐゴシック" pitchFamily="-1" charset="-128"/>
            </a:endParaRPr>
          </a:p>
        </p:txBody>
      </p:sp>
      <p:sp>
        <p:nvSpPr>
          <p:cNvPr id="136197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GB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ARTEN</a:t>
            </a:r>
          </a:p>
        </p:txBody>
      </p:sp>
      <p:sp>
        <p:nvSpPr>
          <p:cNvPr id="136200" name="Text Box 2"/>
          <p:cNvSpPr txBox="1">
            <a:spLocks noChangeArrowheads="1"/>
          </p:cNvSpPr>
          <p:nvPr/>
        </p:nvSpPr>
        <p:spPr bwMode="auto">
          <a:xfrm>
            <a:off x="-38088" y="4953000"/>
            <a:ext cx="2933688" cy="84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</a:pPr>
            <a: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  <a:t>Modification moyenne</a:t>
            </a:r>
            <a:b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</a:br>
            <a: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  <a:t>du </a:t>
            </a:r>
            <a:r>
              <a:rPr lang="fr-FR" b="1" dirty="0" smtClean="0">
                <a:solidFill>
                  <a:schemeClr val="accent2"/>
                </a:solidFill>
                <a:latin typeface="Calibri" pitchFamily="-1" charset="0"/>
              </a:rPr>
              <a:t>rapport cholestérol total </a:t>
            </a:r>
            <a: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  <a:t>:</a:t>
            </a:r>
            <a:b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</a:br>
            <a:r>
              <a:rPr lang="fr-FR" b="1" i="0" dirty="0" smtClean="0">
                <a:solidFill>
                  <a:schemeClr val="accent2"/>
                </a:solidFill>
                <a:latin typeface="Calibri" pitchFamily="-1" charset="0"/>
              </a:rPr>
              <a:t>HDL-c à S48 (LOCF)</a:t>
            </a:r>
            <a:endParaRPr lang="fr-FR" b="1" i="0" dirty="0">
              <a:solidFill>
                <a:schemeClr val="accent2"/>
              </a:solidFill>
              <a:latin typeface="Calibri" pitchFamily="-1" charset="0"/>
            </a:endParaRPr>
          </a:p>
        </p:txBody>
      </p:sp>
      <p:grpSp>
        <p:nvGrpSpPr>
          <p:cNvPr id="82" name="Groupe 81"/>
          <p:cNvGrpSpPr/>
          <p:nvPr/>
        </p:nvGrpSpPr>
        <p:grpSpPr>
          <a:xfrm>
            <a:off x="2843213" y="4879975"/>
            <a:ext cx="2592387" cy="1842016"/>
            <a:chOff x="2843213" y="4879975"/>
            <a:chExt cx="2592387" cy="1842016"/>
          </a:xfrm>
        </p:grpSpPr>
        <p:sp>
          <p:nvSpPr>
            <p:cNvPr id="136201" name="Text Box 76"/>
            <p:cNvSpPr txBox="1">
              <a:spLocks noChangeArrowheads="1"/>
            </p:cNvSpPr>
            <p:nvPr/>
          </p:nvSpPr>
          <p:spPr bwMode="auto">
            <a:xfrm>
              <a:off x="4365625" y="6324600"/>
              <a:ext cx="10699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 b="1" smtClean="0">
                  <a:solidFill>
                    <a:srgbClr val="000066"/>
                  </a:solidFill>
                </a:rPr>
                <a:t>p</a:t>
              </a:r>
              <a:r>
                <a:rPr lang="en-GB" sz="1200" b="1" i="0" smtClean="0">
                  <a:solidFill>
                    <a:srgbClr val="000066"/>
                  </a:solidFill>
                </a:rPr>
                <a:t> </a:t>
              </a:r>
              <a:r>
                <a:rPr lang="en-GB" sz="1200" b="1" i="0" dirty="0">
                  <a:solidFill>
                    <a:srgbClr val="000066"/>
                  </a:solidFill>
                </a:rPr>
                <a:t>= 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0001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  <p:sp>
          <p:nvSpPr>
            <p:cNvPr id="136202" name="Rectangle 7"/>
            <p:cNvSpPr>
              <a:spLocks noChangeArrowheads="1"/>
            </p:cNvSpPr>
            <p:nvPr/>
          </p:nvSpPr>
          <p:spPr bwMode="auto">
            <a:xfrm>
              <a:off x="3783013" y="5705475"/>
              <a:ext cx="447675" cy="889000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1414" tIns="45708" rIns="91414" bIns="45708" anchor="ctr">
              <a:prstTxWarp prst="textNoShape">
                <a:avLst/>
              </a:prstTxWarp>
            </a:bodyPr>
            <a:lstStyle/>
            <a:p>
              <a:pPr algn="l"/>
              <a:endParaRPr lang="en-GB" sz="1200" i="0">
                <a:solidFill>
                  <a:srgbClr val="000066"/>
                </a:solidFill>
              </a:endParaRPr>
            </a:p>
          </p:txBody>
        </p:sp>
        <p:sp>
          <p:nvSpPr>
            <p:cNvPr id="136203" name="Rectangle 8"/>
            <p:cNvSpPr>
              <a:spLocks noChangeArrowheads="1"/>
            </p:cNvSpPr>
            <p:nvPr/>
          </p:nvSpPr>
          <p:spPr bwMode="auto">
            <a:xfrm>
              <a:off x="4332288" y="5224463"/>
              <a:ext cx="446087" cy="481012"/>
            </a:xfrm>
            <a:prstGeom prst="rect">
              <a:avLst/>
            </a:prstGeom>
            <a:solidFill>
              <a:srgbClr val="FFCC00"/>
            </a:solidFill>
            <a:ln w="635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GB" sz="1200" i="0">
                <a:solidFill>
                  <a:srgbClr val="000066"/>
                </a:solidFill>
              </a:endParaRPr>
            </a:p>
          </p:txBody>
        </p:sp>
        <p:sp>
          <p:nvSpPr>
            <p:cNvPr id="136204" name="Line 9"/>
            <p:cNvSpPr>
              <a:spLocks noChangeShapeType="1"/>
            </p:cNvSpPr>
            <p:nvPr/>
          </p:nvSpPr>
          <p:spPr bwMode="auto">
            <a:xfrm>
              <a:off x="3463925" y="4970463"/>
              <a:ext cx="11113" cy="1658937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05" name="Line 10"/>
            <p:cNvSpPr>
              <a:spLocks noChangeShapeType="1"/>
            </p:cNvSpPr>
            <p:nvPr/>
          </p:nvSpPr>
          <p:spPr bwMode="auto">
            <a:xfrm>
              <a:off x="3381375" y="6635750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06" name="Line 11"/>
            <p:cNvSpPr>
              <a:spLocks noChangeShapeType="1"/>
            </p:cNvSpPr>
            <p:nvPr/>
          </p:nvSpPr>
          <p:spPr bwMode="auto">
            <a:xfrm>
              <a:off x="3381375" y="6446838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07" name="Line 12"/>
            <p:cNvSpPr>
              <a:spLocks noChangeShapeType="1"/>
            </p:cNvSpPr>
            <p:nvPr/>
          </p:nvSpPr>
          <p:spPr bwMode="auto">
            <a:xfrm>
              <a:off x="3381375" y="6264275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08" name="Line 13"/>
            <p:cNvSpPr>
              <a:spLocks noChangeShapeType="1"/>
            </p:cNvSpPr>
            <p:nvPr/>
          </p:nvSpPr>
          <p:spPr bwMode="auto">
            <a:xfrm>
              <a:off x="3381375" y="6080125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09" name="Line 14"/>
            <p:cNvSpPr>
              <a:spLocks noChangeShapeType="1"/>
            </p:cNvSpPr>
            <p:nvPr/>
          </p:nvSpPr>
          <p:spPr bwMode="auto">
            <a:xfrm>
              <a:off x="3381375" y="5897563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0" name="Line 16"/>
            <p:cNvSpPr>
              <a:spLocks noChangeShapeType="1"/>
            </p:cNvSpPr>
            <p:nvPr/>
          </p:nvSpPr>
          <p:spPr bwMode="auto">
            <a:xfrm>
              <a:off x="3381375" y="5522913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1" name="Line 17"/>
            <p:cNvSpPr>
              <a:spLocks noChangeShapeType="1"/>
            </p:cNvSpPr>
            <p:nvPr/>
          </p:nvSpPr>
          <p:spPr bwMode="auto">
            <a:xfrm>
              <a:off x="3381375" y="5340350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2" name="Line 18"/>
            <p:cNvSpPr>
              <a:spLocks noChangeShapeType="1"/>
            </p:cNvSpPr>
            <p:nvPr/>
          </p:nvSpPr>
          <p:spPr bwMode="auto">
            <a:xfrm>
              <a:off x="3381375" y="5156200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4" name="Line 21"/>
            <p:cNvSpPr>
              <a:spLocks noChangeShapeType="1"/>
            </p:cNvSpPr>
            <p:nvPr/>
          </p:nvSpPr>
          <p:spPr bwMode="auto">
            <a:xfrm flipV="1">
              <a:off x="4921250" y="5719763"/>
              <a:ext cx="0" cy="46037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5" name="Rectangle 22"/>
            <p:cNvSpPr>
              <a:spLocks noChangeArrowheads="1"/>
            </p:cNvSpPr>
            <p:nvPr/>
          </p:nvSpPr>
          <p:spPr bwMode="auto">
            <a:xfrm>
              <a:off x="2843213" y="6537325"/>
              <a:ext cx="43497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 dirty="0">
                  <a:solidFill>
                    <a:srgbClr val="000066"/>
                  </a:solidFill>
                </a:rPr>
                <a:t>-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25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  <p:sp>
          <p:nvSpPr>
            <p:cNvPr id="136216" name="Rectangle 23"/>
            <p:cNvSpPr>
              <a:spLocks noChangeArrowheads="1"/>
            </p:cNvSpPr>
            <p:nvPr/>
          </p:nvSpPr>
          <p:spPr bwMode="auto">
            <a:xfrm>
              <a:off x="2949575" y="6346825"/>
              <a:ext cx="32861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 dirty="0">
                  <a:solidFill>
                    <a:srgbClr val="000066"/>
                  </a:solidFill>
                </a:rPr>
                <a:t>-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2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  <p:sp>
          <p:nvSpPr>
            <p:cNvPr id="136217" name="Rectangle 25"/>
            <p:cNvSpPr>
              <a:spLocks noChangeArrowheads="1"/>
            </p:cNvSpPr>
            <p:nvPr/>
          </p:nvSpPr>
          <p:spPr bwMode="auto">
            <a:xfrm>
              <a:off x="2949575" y="5984875"/>
              <a:ext cx="32861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 dirty="0">
                  <a:solidFill>
                    <a:srgbClr val="000066"/>
                  </a:solidFill>
                </a:rPr>
                <a:t>-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1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  <p:sp>
          <p:nvSpPr>
            <p:cNvPr id="136218" name="Rectangle 27"/>
            <p:cNvSpPr>
              <a:spLocks noChangeArrowheads="1"/>
            </p:cNvSpPr>
            <p:nvPr/>
          </p:nvSpPr>
          <p:spPr bwMode="auto">
            <a:xfrm>
              <a:off x="3171825" y="5643563"/>
              <a:ext cx="10636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6219" name="Rectangle 29"/>
            <p:cNvSpPr>
              <a:spLocks noChangeArrowheads="1"/>
            </p:cNvSpPr>
            <p:nvPr/>
          </p:nvSpPr>
          <p:spPr bwMode="auto">
            <a:xfrm>
              <a:off x="3013075" y="5240338"/>
              <a:ext cx="26511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1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  <p:sp>
          <p:nvSpPr>
            <p:cNvPr id="136221" name="Text Box 68"/>
            <p:cNvSpPr txBox="1">
              <a:spLocks noChangeArrowheads="1"/>
            </p:cNvSpPr>
            <p:nvPr/>
          </p:nvSpPr>
          <p:spPr bwMode="auto">
            <a:xfrm>
              <a:off x="4323873" y="5316538"/>
              <a:ext cx="6000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 b="1" i="0" dirty="0" smtClean="0"/>
                <a:t>0</a:t>
              </a:r>
              <a:r>
                <a:rPr lang="fr-FR" sz="1200" b="1" i="0" dirty="0" smtClean="0"/>
                <a:t>,</a:t>
              </a:r>
              <a:r>
                <a:rPr lang="en-GB" sz="1200" b="1" i="0" dirty="0" smtClean="0"/>
                <a:t>13</a:t>
              </a:r>
              <a:endParaRPr lang="en-GB" sz="1200" b="1" i="0" dirty="0"/>
            </a:p>
          </p:txBody>
        </p:sp>
        <p:sp>
          <p:nvSpPr>
            <p:cNvPr id="136222" name="Text Box 68"/>
            <p:cNvSpPr txBox="1">
              <a:spLocks noChangeArrowheads="1"/>
            </p:cNvSpPr>
            <p:nvPr/>
          </p:nvSpPr>
          <p:spPr bwMode="auto">
            <a:xfrm>
              <a:off x="3725481" y="6324600"/>
              <a:ext cx="6651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 b="1" i="0" dirty="0">
                  <a:solidFill>
                    <a:schemeClr val="bg1"/>
                  </a:solidFill>
                </a:rPr>
                <a:t>-</a:t>
              </a:r>
              <a:r>
                <a:rPr lang="en-GB" sz="1200" b="1" i="0" dirty="0" smtClean="0">
                  <a:solidFill>
                    <a:schemeClr val="bg1"/>
                  </a:solidFill>
                </a:rPr>
                <a:t>0</a:t>
              </a:r>
              <a:r>
                <a:rPr lang="fr-FR" sz="1200" b="1" i="0" dirty="0" smtClean="0">
                  <a:solidFill>
                    <a:schemeClr val="bg1"/>
                  </a:solidFill>
                </a:rPr>
                <a:t>,</a:t>
              </a:r>
              <a:r>
                <a:rPr lang="en-GB" sz="1200" b="1" i="0" dirty="0" smtClean="0">
                  <a:solidFill>
                    <a:schemeClr val="bg1"/>
                  </a:solidFill>
                </a:rPr>
                <a:t>24</a:t>
              </a:r>
              <a:endParaRPr lang="en-GB" sz="1200" b="1" i="0" dirty="0">
                <a:solidFill>
                  <a:schemeClr val="bg1"/>
                </a:solidFill>
              </a:endParaRPr>
            </a:p>
          </p:txBody>
        </p:sp>
        <p:sp>
          <p:nvSpPr>
            <p:cNvPr id="136223" name="Line 78"/>
            <p:cNvSpPr>
              <a:spLocks noChangeShapeType="1"/>
            </p:cNvSpPr>
            <p:nvPr/>
          </p:nvSpPr>
          <p:spPr bwMode="auto">
            <a:xfrm flipH="1">
              <a:off x="3381375" y="5705475"/>
              <a:ext cx="15525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13" name="Line 19"/>
            <p:cNvSpPr>
              <a:spLocks noChangeShapeType="1"/>
            </p:cNvSpPr>
            <p:nvPr/>
          </p:nvSpPr>
          <p:spPr bwMode="auto">
            <a:xfrm>
              <a:off x="3381375" y="4967288"/>
              <a:ext cx="841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220" name="Rectangle 31"/>
            <p:cNvSpPr>
              <a:spLocks noChangeArrowheads="1"/>
            </p:cNvSpPr>
            <p:nvPr/>
          </p:nvSpPr>
          <p:spPr bwMode="auto">
            <a:xfrm>
              <a:off x="3013075" y="4879975"/>
              <a:ext cx="26511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1200" b="1" i="0" dirty="0" smtClean="0">
                  <a:solidFill>
                    <a:srgbClr val="000066"/>
                  </a:solidFill>
                </a:rPr>
                <a:t>0</a:t>
              </a:r>
              <a:r>
                <a:rPr lang="fr-FR" sz="1200" b="1" i="0" dirty="0" smtClean="0">
                  <a:solidFill>
                    <a:srgbClr val="000066"/>
                  </a:solidFill>
                </a:rPr>
                <a:t>,</a:t>
              </a:r>
              <a:r>
                <a:rPr lang="en-GB" sz="1200" b="1" i="0" dirty="0" smtClean="0">
                  <a:solidFill>
                    <a:srgbClr val="000066"/>
                  </a:solidFill>
                </a:rPr>
                <a:t>2</a:t>
              </a:r>
              <a:endParaRPr lang="en-GB" sz="1200" b="1" i="0" dirty="0">
                <a:solidFill>
                  <a:srgbClr val="000066"/>
                </a:solidFill>
              </a:endParaRPr>
            </a:p>
          </p:txBody>
        </p:sp>
      </p:grpSp>
      <p:grpSp>
        <p:nvGrpSpPr>
          <p:cNvPr id="83" name="Groupe 82"/>
          <p:cNvGrpSpPr/>
          <p:nvPr/>
        </p:nvGrpSpPr>
        <p:grpSpPr>
          <a:xfrm>
            <a:off x="304800" y="2057400"/>
            <a:ext cx="4629150" cy="2758517"/>
            <a:chOff x="304800" y="2057400"/>
            <a:chExt cx="4629150" cy="2758517"/>
          </a:xfrm>
        </p:grpSpPr>
        <p:sp>
          <p:nvSpPr>
            <p:cNvPr id="136269" name="AutoShape 165"/>
            <p:cNvSpPr>
              <a:spLocks noChangeArrowheads="1"/>
            </p:cNvSpPr>
            <p:nvPr/>
          </p:nvSpPr>
          <p:spPr bwMode="auto">
            <a:xfrm>
              <a:off x="2251075" y="2119313"/>
              <a:ext cx="1052513" cy="5778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fr-FR" sz="2800" i="0">
                <a:solidFill>
                  <a:srgbClr val="000066"/>
                </a:solidFill>
              </a:endParaRPr>
            </a:p>
          </p:txBody>
        </p:sp>
        <p:sp>
          <p:nvSpPr>
            <p:cNvPr id="136270" name="Rectangle 3"/>
            <p:cNvSpPr>
              <a:spLocks noChangeArrowheads="1"/>
            </p:cNvSpPr>
            <p:nvPr/>
          </p:nvSpPr>
          <p:spPr bwMode="auto">
            <a:xfrm>
              <a:off x="2349500" y="2212975"/>
              <a:ext cx="177800" cy="144463"/>
            </a:xfrm>
            <a:prstGeom prst="rect">
              <a:avLst/>
            </a:prstGeom>
            <a:solidFill>
              <a:srgbClr val="3366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36271" name="Rectangle 4"/>
            <p:cNvSpPr>
              <a:spLocks noChangeArrowheads="1"/>
            </p:cNvSpPr>
            <p:nvPr/>
          </p:nvSpPr>
          <p:spPr bwMode="auto">
            <a:xfrm>
              <a:off x="2349500" y="2446338"/>
              <a:ext cx="177800" cy="14446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36272" name="ZoneTexte 84"/>
            <p:cNvSpPr txBox="1">
              <a:spLocks noChangeArrowheads="1"/>
            </p:cNvSpPr>
            <p:nvPr/>
          </p:nvSpPr>
          <p:spPr bwMode="auto">
            <a:xfrm>
              <a:off x="2513013" y="2101850"/>
              <a:ext cx="59213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fr-FR" sz="1800" b="1" i="0" dirty="0" smtClean="0">
                  <a:solidFill>
                    <a:srgbClr val="333399"/>
                  </a:solidFill>
                  <a:latin typeface="Calibri" pitchFamily="-1" charset="0"/>
                </a:rPr>
                <a:t>NVP</a:t>
              </a:r>
              <a:endParaRPr lang="fr-FR" sz="1800" b="1" i="0" dirty="0">
                <a:solidFill>
                  <a:srgbClr val="333399"/>
                </a:solidFill>
                <a:latin typeface="Calibri" pitchFamily="-1" charset="0"/>
              </a:endParaRPr>
            </a:p>
          </p:txBody>
        </p:sp>
        <p:sp>
          <p:nvSpPr>
            <p:cNvPr id="136273" name="ZoneTexte 85"/>
            <p:cNvSpPr txBox="1">
              <a:spLocks noChangeArrowheads="1"/>
            </p:cNvSpPr>
            <p:nvPr/>
          </p:nvSpPr>
          <p:spPr bwMode="auto">
            <a:xfrm>
              <a:off x="2506663" y="2335213"/>
              <a:ext cx="7493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fr-FR" sz="1800" b="1" i="0" smtClean="0">
                  <a:solidFill>
                    <a:srgbClr val="333399"/>
                  </a:solidFill>
                  <a:latin typeface="Calibri" pitchFamily="-1" charset="0"/>
                </a:rPr>
                <a:t>ATV/r</a:t>
              </a:r>
              <a:endParaRPr lang="fr-FR" sz="1800" b="1" i="0">
                <a:solidFill>
                  <a:srgbClr val="333399"/>
                </a:solidFill>
                <a:latin typeface="Calibri" pitchFamily="-1" charset="0"/>
              </a:endParaRPr>
            </a:p>
          </p:txBody>
        </p:sp>
        <p:grpSp>
          <p:nvGrpSpPr>
            <p:cNvPr id="81" name="Groupe 80"/>
            <p:cNvGrpSpPr/>
            <p:nvPr/>
          </p:nvGrpSpPr>
          <p:grpSpPr>
            <a:xfrm>
              <a:off x="304800" y="2057400"/>
              <a:ext cx="4629150" cy="2758517"/>
              <a:chOff x="304800" y="2057400"/>
              <a:chExt cx="4629150" cy="2758517"/>
            </a:xfrm>
          </p:grpSpPr>
          <p:sp>
            <p:nvSpPr>
              <p:cNvPr id="136225" name="Text Box 5"/>
              <p:cNvSpPr txBox="1">
                <a:spLocks noChangeArrowheads="1"/>
              </p:cNvSpPr>
              <p:nvPr/>
            </p:nvSpPr>
            <p:spPr bwMode="auto">
              <a:xfrm>
                <a:off x="1765300" y="2984500"/>
                <a:ext cx="9906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smtClean="0">
                    <a:solidFill>
                      <a:srgbClr val="000066"/>
                    </a:solidFill>
                  </a:rPr>
                  <a:t>p</a:t>
                </a:r>
                <a:r>
                  <a:rPr lang="fr-FR" sz="1200" b="1" i="0" smtClean="0">
                    <a:solidFill>
                      <a:srgbClr val="000066"/>
                    </a:solidFill>
                  </a:rPr>
                  <a:t> = 0,011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26" name="Text Box 68"/>
              <p:cNvSpPr txBox="1">
                <a:spLocks noChangeArrowheads="1"/>
              </p:cNvSpPr>
              <p:nvPr/>
            </p:nvSpPr>
            <p:spPr bwMode="auto">
              <a:xfrm>
                <a:off x="3721100" y="4295775"/>
                <a:ext cx="1212850" cy="261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fr-FR" sz="1200" i="0" smtClean="0">
                    <a:solidFill>
                      <a:srgbClr val="000066"/>
                    </a:solidFill>
                  </a:rPr>
                  <a:t>Triglycérides</a:t>
                </a:r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27" name="Text Box 69"/>
              <p:cNvSpPr txBox="1">
                <a:spLocks noChangeArrowheads="1"/>
              </p:cNvSpPr>
              <p:nvPr/>
            </p:nvSpPr>
            <p:spPr bwMode="auto">
              <a:xfrm>
                <a:off x="2922588" y="4295775"/>
                <a:ext cx="860425" cy="261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fr-FR" sz="1200" i="0" smtClean="0">
                    <a:solidFill>
                      <a:srgbClr val="000066"/>
                    </a:solidFill>
                  </a:rPr>
                  <a:t>HDL-c</a:t>
                </a:r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28" name="Text Box 71"/>
              <p:cNvSpPr txBox="1">
                <a:spLocks noChangeArrowheads="1"/>
              </p:cNvSpPr>
              <p:nvPr/>
            </p:nvSpPr>
            <p:spPr bwMode="auto">
              <a:xfrm>
                <a:off x="822325" y="2324100"/>
                <a:ext cx="90963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smtClean="0">
                    <a:solidFill>
                      <a:srgbClr val="000066"/>
                    </a:solidFill>
                  </a:rPr>
                  <a:t>p</a:t>
                </a:r>
                <a:r>
                  <a:rPr lang="fr-FR" sz="1200" b="1" i="0" smtClean="0">
                    <a:solidFill>
                      <a:srgbClr val="000066"/>
                    </a:solidFill>
                  </a:rPr>
                  <a:t> = 0,041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29" name="Text Box 72"/>
              <p:cNvSpPr txBox="1">
                <a:spLocks noChangeArrowheads="1"/>
              </p:cNvSpPr>
              <p:nvPr/>
            </p:nvSpPr>
            <p:spPr bwMode="auto">
              <a:xfrm>
                <a:off x="3746500" y="2057400"/>
                <a:ext cx="118268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>
                    <a:solidFill>
                      <a:srgbClr val="000066"/>
                    </a:solidFill>
                  </a:rPr>
                  <a:t>p &lt; 0,0001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30" name="Text Box 73"/>
              <p:cNvSpPr txBox="1">
                <a:spLocks noChangeArrowheads="1"/>
              </p:cNvSpPr>
              <p:nvPr/>
            </p:nvSpPr>
            <p:spPr bwMode="auto">
              <a:xfrm>
                <a:off x="2738438" y="3251200"/>
                <a:ext cx="11398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smtClean="0">
                    <a:solidFill>
                      <a:srgbClr val="000066"/>
                    </a:solidFill>
                  </a:rPr>
                  <a:t>p</a:t>
                </a:r>
                <a:r>
                  <a:rPr lang="fr-FR" sz="1200" b="1" i="0" smtClean="0">
                    <a:solidFill>
                      <a:srgbClr val="000066"/>
                    </a:solidFill>
                  </a:rPr>
                  <a:t> &lt; 0,0001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31" name="Rectangle 2"/>
              <p:cNvSpPr>
                <a:spLocks noChangeArrowheads="1"/>
              </p:cNvSpPr>
              <p:nvPr/>
            </p:nvSpPr>
            <p:spPr bwMode="auto">
              <a:xfrm>
                <a:off x="1914525" y="3276600"/>
                <a:ext cx="360363" cy="987425"/>
              </a:xfrm>
              <a:prstGeom prst="rect">
                <a:avLst/>
              </a:prstGeom>
              <a:solidFill>
                <a:srgbClr val="3366CC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lIns="91414" tIns="45708" rIns="91414" bIns="45708" anchor="ctr"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2" name="Rectangle 32"/>
              <p:cNvSpPr>
                <a:spLocks noChangeArrowheads="1"/>
              </p:cNvSpPr>
              <p:nvPr/>
            </p:nvSpPr>
            <p:spPr bwMode="auto">
              <a:xfrm>
                <a:off x="873125" y="2663825"/>
                <a:ext cx="360363" cy="1600200"/>
              </a:xfrm>
              <a:prstGeom prst="rect">
                <a:avLst/>
              </a:prstGeom>
              <a:solidFill>
                <a:srgbClr val="3366CC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lIns="91414" tIns="45708" rIns="91414" bIns="45708" anchor="ctr"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3" name="Rectangle 34"/>
              <p:cNvSpPr>
                <a:spLocks noChangeArrowheads="1"/>
              </p:cNvSpPr>
              <p:nvPr/>
            </p:nvSpPr>
            <p:spPr bwMode="auto">
              <a:xfrm>
                <a:off x="2997200" y="3625850"/>
                <a:ext cx="360363" cy="638175"/>
              </a:xfrm>
              <a:prstGeom prst="rect">
                <a:avLst/>
              </a:prstGeom>
              <a:solidFill>
                <a:srgbClr val="3366CC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lIns="91414" tIns="45708" rIns="91414" bIns="45708" anchor="ctr">
                <a:prstTxWarp prst="textNoShape">
                  <a:avLst/>
                </a:prstTxWarp>
              </a:bodyPr>
              <a:lstStyle/>
              <a:p>
                <a:pPr algn="l"/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34" name="Rectangle 35"/>
              <p:cNvSpPr>
                <a:spLocks noChangeArrowheads="1"/>
              </p:cNvSpPr>
              <p:nvPr/>
            </p:nvSpPr>
            <p:spPr bwMode="auto">
              <a:xfrm>
                <a:off x="1236663" y="2970213"/>
                <a:ext cx="360363" cy="1293813"/>
              </a:xfrm>
              <a:prstGeom prst="rect">
                <a:avLst/>
              </a:prstGeom>
              <a:solidFill>
                <a:srgbClr val="FFCC00"/>
              </a:solidFill>
              <a:ln w="635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5" name="Rectangle 36"/>
              <p:cNvSpPr>
                <a:spLocks noChangeArrowheads="1"/>
              </p:cNvSpPr>
              <p:nvPr/>
            </p:nvSpPr>
            <p:spPr bwMode="auto">
              <a:xfrm>
                <a:off x="4327525" y="2417763"/>
                <a:ext cx="360363" cy="1852613"/>
              </a:xfrm>
              <a:prstGeom prst="rect">
                <a:avLst/>
              </a:prstGeom>
              <a:solidFill>
                <a:srgbClr val="FFCC00"/>
              </a:solidFill>
              <a:ln w="635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6" name="Rectangle 37"/>
              <p:cNvSpPr>
                <a:spLocks noChangeArrowheads="1"/>
              </p:cNvSpPr>
              <p:nvPr/>
            </p:nvSpPr>
            <p:spPr bwMode="auto">
              <a:xfrm>
                <a:off x="3348038" y="4010025"/>
                <a:ext cx="360363" cy="254000"/>
              </a:xfrm>
              <a:prstGeom prst="rect">
                <a:avLst/>
              </a:prstGeom>
              <a:solidFill>
                <a:srgbClr val="FFCC00"/>
              </a:solidFill>
              <a:ln w="635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7" name="Rectangle 38"/>
              <p:cNvSpPr>
                <a:spLocks noChangeArrowheads="1"/>
              </p:cNvSpPr>
              <p:nvPr/>
            </p:nvSpPr>
            <p:spPr bwMode="auto">
              <a:xfrm>
                <a:off x="2276475" y="3548063"/>
                <a:ext cx="360363" cy="704850"/>
              </a:xfrm>
              <a:prstGeom prst="rect">
                <a:avLst/>
              </a:prstGeom>
              <a:solidFill>
                <a:srgbClr val="FFCC00"/>
              </a:solidFill>
              <a:ln w="635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38" name="Rectangle 53"/>
              <p:cNvSpPr>
                <a:spLocks noChangeArrowheads="1"/>
              </p:cNvSpPr>
              <p:nvPr/>
            </p:nvSpPr>
            <p:spPr bwMode="auto">
              <a:xfrm>
                <a:off x="304800" y="4525963"/>
                <a:ext cx="179388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- 5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39" name="Rectangle 54"/>
              <p:cNvSpPr>
                <a:spLocks noChangeArrowheads="1"/>
              </p:cNvSpPr>
              <p:nvPr/>
            </p:nvSpPr>
            <p:spPr bwMode="auto">
              <a:xfrm>
                <a:off x="398463" y="4194175"/>
                <a:ext cx="85725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0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0" name="Rectangle 55"/>
              <p:cNvSpPr>
                <a:spLocks noChangeArrowheads="1"/>
              </p:cNvSpPr>
              <p:nvPr/>
            </p:nvSpPr>
            <p:spPr bwMode="auto">
              <a:xfrm>
                <a:off x="398463" y="3868738"/>
                <a:ext cx="85725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5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1" name="Rectangle 56"/>
              <p:cNvSpPr>
                <a:spLocks noChangeArrowheads="1"/>
              </p:cNvSpPr>
              <p:nvPr/>
            </p:nvSpPr>
            <p:spPr bwMode="auto">
              <a:xfrm>
                <a:off x="312738" y="3536950"/>
                <a:ext cx="171450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10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2" name="Rectangle 57"/>
              <p:cNvSpPr>
                <a:spLocks noChangeArrowheads="1"/>
              </p:cNvSpPr>
              <p:nvPr/>
            </p:nvSpPr>
            <p:spPr bwMode="auto">
              <a:xfrm>
                <a:off x="312738" y="3205163"/>
                <a:ext cx="171450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15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3" name="Rectangle 58"/>
              <p:cNvSpPr>
                <a:spLocks noChangeArrowheads="1"/>
              </p:cNvSpPr>
              <p:nvPr/>
            </p:nvSpPr>
            <p:spPr bwMode="auto">
              <a:xfrm>
                <a:off x="312738" y="2873375"/>
                <a:ext cx="171450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20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4" name="Rectangle 59"/>
              <p:cNvSpPr>
                <a:spLocks noChangeArrowheads="1"/>
              </p:cNvSpPr>
              <p:nvPr/>
            </p:nvSpPr>
            <p:spPr bwMode="auto">
              <a:xfrm>
                <a:off x="312738" y="2549525"/>
                <a:ext cx="171450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25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5" name="Rectangle 60"/>
              <p:cNvSpPr>
                <a:spLocks noChangeArrowheads="1"/>
              </p:cNvSpPr>
              <p:nvPr/>
            </p:nvSpPr>
            <p:spPr bwMode="auto">
              <a:xfrm>
                <a:off x="312738" y="2217738"/>
                <a:ext cx="171450" cy="184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  <a:spAutoFit/>
              </a:bodyPr>
              <a:lstStyle/>
              <a:p>
                <a:pPr algn="r"/>
                <a:r>
                  <a:rPr lang="fr-FR" sz="1200" b="1" i="0" smtClean="0">
                    <a:solidFill>
                      <a:srgbClr val="000066"/>
                    </a:solidFill>
                  </a:rPr>
                  <a:t>30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46" name="Rectangle 33"/>
              <p:cNvSpPr>
                <a:spLocks noChangeArrowheads="1"/>
              </p:cNvSpPr>
              <p:nvPr/>
            </p:nvSpPr>
            <p:spPr bwMode="auto">
              <a:xfrm>
                <a:off x="3956050" y="4264025"/>
                <a:ext cx="360363" cy="14288"/>
              </a:xfrm>
              <a:prstGeom prst="rect">
                <a:avLst/>
              </a:prstGeom>
              <a:solidFill>
                <a:srgbClr val="0070C0"/>
              </a:solidFill>
              <a:ln w="19050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fr-FR" sz="12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247" name="Line 39"/>
              <p:cNvSpPr>
                <a:spLocks noChangeShapeType="1"/>
              </p:cNvSpPr>
              <p:nvPr/>
            </p:nvSpPr>
            <p:spPr bwMode="auto">
              <a:xfrm>
                <a:off x="663575" y="2308225"/>
                <a:ext cx="0" cy="228123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48" name="Line 40"/>
              <p:cNvSpPr>
                <a:spLocks noChangeShapeType="1"/>
              </p:cNvSpPr>
              <p:nvPr/>
            </p:nvSpPr>
            <p:spPr bwMode="auto">
              <a:xfrm>
                <a:off x="577850" y="4589463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49" name="Line 42"/>
              <p:cNvSpPr>
                <a:spLocks noChangeShapeType="1"/>
              </p:cNvSpPr>
              <p:nvPr/>
            </p:nvSpPr>
            <p:spPr bwMode="auto">
              <a:xfrm>
                <a:off x="577850" y="3959225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0" name="Line 43"/>
              <p:cNvSpPr>
                <a:spLocks noChangeShapeType="1"/>
              </p:cNvSpPr>
              <p:nvPr/>
            </p:nvSpPr>
            <p:spPr bwMode="auto">
              <a:xfrm>
                <a:off x="577850" y="3627438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1" name="Line 44"/>
              <p:cNvSpPr>
                <a:spLocks noChangeShapeType="1"/>
              </p:cNvSpPr>
              <p:nvPr/>
            </p:nvSpPr>
            <p:spPr bwMode="auto">
              <a:xfrm>
                <a:off x="577850" y="3295650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2" name="Line 45"/>
              <p:cNvSpPr>
                <a:spLocks noChangeShapeType="1"/>
              </p:cNvSpPr>
              <p:nvPr/>
            </p:nvSpPr>
            <p:spPr bwMode="auto">
              <a:xfrm>
                <a:off x="577850" y="2965450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3" name="Line 46"/>
              <p:cNvSpPr>
                <a:spLocks noChangeShapeType="1"/>
              </p:cNvSpPr>
              <p:nvPr/>
            </p:nvSpPr>
            <p:spPr bwMode="auto">
              <a:xfrm>
                <a:off x="577850" y="2640013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4" name="Line 47"/>
              <p:cNvSpPr>
                <a:spLocks noChangeShapeType="1"/>
              </p:cNvSpPr>
              <p:nvPr/>
            </p:nvSpPr>
            <p:spPr bwMode="auto">
              <a:xfrm>
                <a:off x="577850" y="2308225"/>
                <a:ext cx="8572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5" name="Line 49"/>
              <p:cNvSpPr>
                <a:spLocks noChangeShapeType="1"/>
              </p:cNvSpPr>
              <p:nvPr/>
            </p:nvSpPr>
            <p:spPr bwMode="auto">
              <a:xfrm flipV="1">
                <a:off x="663575" y="4283075"/>
                <a:ext cx="0" cy="53975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6" name="Line 50"/>
              <p:cNvSpPr>
                <a:spLocks noChangeShapeType="1"/>
              </p:cNvSpPr>
              <p:nvPr/>
            </p:nvSpPr>
            <p:spPr bwMode="auto">
              <a:xfrm flipV="1">
                <a:off x="1855788" y="4264025"/>
                <a:ext cx="0" cy="5238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57" name="Text Box 68"/>
              <p:cNvSpPr txBox="1">
                <a:spLocks noChangeArrowheads="1"/>
              </p:cNvSpPr>
              <p:nvPr/>
            </p:nvSpPr>
            <p:spPr bwMode="auto">
              <a:xfrm>
                <a:off x="4267200" y="2524125"/>
                <a:ext cx="481013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/>
                  <a:t>28,1</a:t>
                </a:r>
                <a:endParaRPr lang="fr-FR" sz="1200" b="1" i="0"/>
              </a:p>
            </p:txBody>
          </p:sp>
          <p:sp>
            <p:nvSpPr>
              <p:cNvPr id="136258" name="Text Box 68"/>
              <p:cNvSpPr txBox="1">
                <a:spLocks noChangeArrowheads="1"/>
              </p:cNvSpPr>
              <p:nvPr/>
            </p:nvSpPr>
            <p:spPr bwMode="auto">
              <a:xfrm>
                <a:off x="2216150" y="3651250"/>
                <a:ext cx="481013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/>
                  <a:t>10,5</a:t>
                </a:r>
                <a:endParaRPr lang="fr-FR" sz="1200" b="1" i="0"/>
              </a:p>
            </p:txBody>
          </p:sp>
          <p:sp>
            <p:nvSpPr>
              <p:cNvPr id="136259" name="Text Box 68"/>
              <p:cNvSpPr txBox="1">
                <a:spLocks noChangeArrowheads="1"/>
              </p:cNvSpPr>
              <p:nvPr/>
            </p:nvSpPr>
            <p:spPr bwMode="auto">
              <a:xfrm>
                <a:off x="1176338" y="3086100"/>
                <a:ext cx="481013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/>
                  <a:t>19,6</a:t>
                </a:r>
                <a:endParaRPr lang="fr-FR" sz="1200" b="1" i="0"/>
              </a:p>
            </p:txBody>
          </p:sp>
          <p:sp>
            <p:nvSpPr>
              <p:cNvPr id="136260" name="Text Box 68"/>
              <p:cNvSpPr txBox="1">
                <a:spLocks noChangeArrowheads="1"/>
              </p:cNvSpPr>
              <p:nvPr/>
            </p:nvSpPr>
            <p:spPr bwMode="auto">
              <a:xfrm>
                <a:off x="2979738" y="3746500"/>
                <a:ext cx="395288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>
                    <a:solidFill>
                      <a:schemeClr val="bg1"/>
                    </a:solidFill>
                  </a:rPr>
                  <a:t>9,7</a:t>
                </a:r>
                <a:endParaRPr lang="fr-FR" sz="1200" b="1" i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6261" name="Text Box 68"/>
              <p:cNvSpPr txBox="1">
                <a:spLocks noChangeArrowheads="1"/>
              </p:cNvSpPr>
              <p:nvPr/>
            </p:nvSpPr>
            <p:spPr bwMode="auto">
              <a:xfrm>
                <a:off x="1841500" y="3392488"/>
                <a:ext cx="481013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>
                    <a:solidFill>
                      <a:schemeClr val="bg1"/>
                    </a:solidFill>
                  </a:rPr>
                  <a:t>15,0</a:t>
                </a:r>
                <a:endParaRPr lang="fr-FR" sz="1200" b="1" i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6262" name="Text Box 68"/>
              <p:cNvSpPr txBox="1">
                <a:spLocks noChangeArrowheads="1"/>
              </p:cNvSpPr>
              <p:nvPr/>
            </p:nvSpPr>
            <p:spPr bwMode="auto">
              <a:xfrm>
                <a:off x="812800" y="2779713"/>
                <a:ext cx="481013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>
                    <a:solidFill>
                      <a:schemeClr val="bg1"/>
                    </a:solidFill>
                  </a:rPr>
                  <a:t>24,3</a:t>
                </a:r>
                <a:endParaRPr lang="fr-FR" sz="1200" b="1" i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6263" name="Text Box 68"/>
              <p:cNvSpPr txBox="1">
                <a:spLocks noChangeArrowheads="1"/>
              </p:cNvSpPr>
              <p:nvPr/>
            </p:nvSpPr>
            <p:spPr bwMode="auto">
              <a:xfrm>
                <a:off x="3886200" y="4022726"/>
                <a:ext cx="446088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>
                    <a:solidFill>
                      <a:srgbClr val="000066"/>
                    </a:solidFill>
                  </a:rPr>
                  <a:t>-0,2</a:t>
                </a:r>
                <a:endParaRPr lang="fr-FR" sz="1200" b="1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64" name="Text Box 70"/>
              <p:cNvSpPr txBox="1">
                <a:spLocks noChangeArrowheads="1"/>
              </p:cNvSpPr>
              <p:nvPr/>
            </p:nvSpPr>
            <p:spPr bwMode="auto">
              <a:xfrm>
                <a:off x="1547813" y="4295775"/>
                <a:ext cx="1501775" cy="261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fr-FR" sz="1200" i="0" smtClean="0">
                    <a:solidFill>
                      <a:srgbClr val="000066"/>
                    </a:solidFill>
                  </a:rPr>
                  <a:t>LDL-c</a:t>
                </a:r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65" name="Text Box 67"/>
              <p:cNvSpPr txBox="1">
                <a:spLocks noChangeArrowheads="1"/>
              </p:cNvSpPr>
              <p:nvPr/>
            </p:nvSpPr>
            <p:spPr bwMode="auto">
              <a:xfrm>
                <a:off x="566738" y="4295775"/>
                <a:ext cx="1325563" cy="5201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fr-FR" sz="1200" smtClean="0">
                    <a:solidFill>
                      <a:srgbClr val="000066"/>
                    </a:solidFill>
                  </a:rPr>
                  <a:t>C</a:t>
                </a:r>
                <a:r>
                  <a:rPr lang="fr-FR" sz="1200" i="0" smtClean="0">
                    <a:solidFill>
                      <a:srgbClr val="000066"/>
                    </a:solidFill>
                  </a:rPr>
                  <a:t>holestérol</a:t>
                </a:r>
              </a:p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fr-FR" sz="1200" smtClean="0">
                    <a:solidFill>
                      <a:srgbClr val="000066"/>
                    </a:solidFill>
                  </a:rPr>
                  <a:t>total</a:t>
                </a:r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36266" name="Text Box 68"/>
              <p:cNvSpPr txBox="1">
                <a:spLocks noChangeArrowheads="1"/>
              </p:cNvSpPr>
              <p:nvPr/>
            </p:nvSpPr>
            <p:spPr bwMode="auto">
              <a:xfrm>
                <a:off x="3330575" y="4024313"/>
                <a:ext cx="39528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 b="1" i="0" smtClean="0"/>
                  <a:t>3,9</a:t>
                </a:r>
                <a:endParaRPr lang="fr-FR" sz="1200" b="1" i="0"/>
              </a:p>
            </p:txBody>
          </p:sp>
          <p:sp>
            <p:nvSpPr>
              <p:cNvPr id="136267" name="Line 39"/>
              <p:cNvSpPr>
                <a:spLocks noChangeShapeType="1"/>
              </p:cNvSpPr>
              <p:nvPr/>
            </p:nvSpPr>
            <p:spPr bwMode="auto">
              <a:xfrm rot="16200000">
                <a:off x="2735263" y="2103438"/>
                <a:ext cx="0" cy="430053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268" name="Line 52"/>
              <p:cNvSpPr>
                <a:spLocks noChangeShapeType="1"/>
              </p:cNvSpPr>
              <p:nvPr/>
            </p:nvSpPr>
            <p:spPr bwMode="auto">
              <a:xfrm flipV="1">
                <a:off x="3721100" y="4264025"/>
                <a:ext cx="0" cy="5238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136274" name="ZoneTexte 69"/>
          <p:cNvSpPr txBox="1">
            <a:spLocks noChangeArrowheads="1"/>
          </p:cNvSpPr>
          <p:nvPr/>
        </p:nvSpPr>
        <p:spPr bwMode="auto">
          <a:xfrm>
            <a:off x="5829300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 dirty="0">
                <a:solidFill>
                  <a:srgbClr val="CC0000"/>
                </a:solidFill>
              </a:rPr>
              <a:t>Soriano V, </a:t>
            </a:r>
            <a:r>
              <a:rPr lang="en-US" sz="1200" dirty="0" err="1">
                <a:solidFill>
                  <a:srgbClr val="CC0000"/>
                </a:solidFill>
              </a:rPr>
              <a:t>Antivir</a:t>
            </a:r>
            <a:r>
              <a:rPr lang="en-US" sz="1200" dirty="0">
                <a:solidFill>
                  <a:srgbClr val="CC0000"/>
                </a:solidFill>
              </a:rPr>
              <a:t> </a:t>
            </a:r>
            <a:r>
              <a:rPr lang="en-US" sz="1200" dirty="0" err="1">
                <a:solidFill>
                  <a:srgbClr val="CC0000"/>
                </a:solidFill>
              </a:rPr>
              <a:t>Ther</a:t>
            </a:r>
            <a:r>
              <a:rPr lang="en-US" sz="1200" dirty="0">
                <a:solidFill>
                  <a:srgbClr val="CC0000"/>
                </a:solidFill>
              </a:rPr>
              <a:t>. 2011;16(3):339-48</a:t>
            </a:r>
          </a:p>
        </p:txBody>
      </p:sp>
      <p:sp>
        <p:nvSpPr>
          <p:cNvPr id="8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408781"/>
            <a:ext cx="9024937" cy="1029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Données de résistance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fr-F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Echec virologique : ARN VIH &gt; 50 c/ml sur 2 prélèvements consécutifs </a:t>
            </a:r>
            <a:br>
              <a:rPr lang="fr-F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à au moins 2 semaines d’intervalle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129847733"/>
              </p:ext>
            </p:extLst>
          </p:nvPr>
        </p:nvGraphicFramePr>
        <p:xfrm>
          <a:off x="234951" y="2514600"/>
          <a:ext cx="8353425" cy="3433938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7223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89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89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INNTI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8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Y181C/I/V/S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Autres mutations INNTI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9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8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9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Protéase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9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  <a:cs typeface="ＭＳ Ｐゴシック" pitchFamily="-1" charset="-128"/>
              </a:rPr>
              <a:t>Etude ARTEN 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: [NVP (QD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ou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BID)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] + TDF/FTC 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1274</Words>
  <Application>Microsoft Office PowerPoint</Application>
  <PresentationFormat>Affichage à l'écran (4:3)</PresentationFormat>
  <Paragraphs>412</Paragraphs>
  <Slides>10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ARV_trials_2014</vt:lpstr>
      <vt:lpstr>Comparaison INNTI vs IP/r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  <vt:lpstr>Etude ARTEN : [NVP (QD ou BID) vs ATV/r] + TDF/FTC 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Pilouk</cp:lastModifiedBy>
  <cp:revision>165</cp:revision>
  <dcterms:created xsi:type="dcterms:W3CDTF">2014-10-11T20:27:20Z</dcterms:created>
  <dcterms:modified xsi:type="dcterms:W3CDTF">2014-10-17T15:08:58Z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D1EC4CDD-B6D9-4744-A330-A549EEDFD442</vt:lpwstr>
  </property>
  <property fmtid="{D5CDD505-2E9C-101B-9397-08002B2CF9AE}" pid="3" name="ArticulatePath">
    <vt:lpwstr>AEI_ARV trials naive MAJ 2014-ARTEN-v01</vt:lpwstr>
  </property>
</Properties>
</file>