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64" r:id="rId2"/>
    <p:sldId id="257" r:id="rId3"/>
    <p:sldId id="258" r:id="rId4"/>
    <p:sldId id="268" r:id="rId5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FR" lastIdx="3" clrIdx="0"/>
  <p:cmAuthor id="1" name="Pozniak, Anton" initials="PA" lastIdx="2" clrIdx="1"/>
  <p:cmAuthor id="2" name="anton" initials="a" lastIdx="2" clrIdx="2"/>
  <p:cmAuthor id="3" name="Utilisateur de Microsoft Office" initials="Office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CC"/>
    <a:srgbClr val="FFFFFF"/>
    <a:srgbClr val="DDDDDD"/>
    <a:srgbClr val="000066"/>
    <a:srgbClr val="FFCC99"/>
    <a:srgbClr val="CC3300"/>
    <a:srgbClr val="10EB00"/>
    <a:srgbClr val="3A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6831" autoAdjust="0"/>
  </p:normalViewPr>
  <p:slideViewPr>
    <p:cSldViewPr snapToGrid="0" snapToObjects="1">
      <p:cViewPr>
        <p:scale>
          <a:sx n="50" d="100"/>
          <a:sy n="50" d="100"/>
        </p:scale>
        <p:origin x="1872" y="378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67" d="100"/>
          <a:sy n="67" d="100"/>
        </p:scale>
        <p:origin x="2748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33E0BB3-D131-4F7C-A614-FA98950D8177}" type="datetimeFigureOut">
              <a:rPr lang="fr-FR"/>
              <a:pPr>
                <a:defRPr/>
              </a:pPr>
              <a:t>07/02/2019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526787D-91DA-4A3A-AAD1-2F88B3AF8D7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9903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6835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2584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3314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Cliquez pour modifier les styles du texte du masque</a:t>
            </a:r>
          </a:p>
          <a:p>
            <a:pPr lvl="1"/>
            <a:r>
              <a:rPr lang="en-US"/>
              <a:t>Deuxième niveau</a:t>
            </a:r>
          </a:p>
          <a:p>
            <a:pPr lvl="2"/>
            <a:r>
              <a:rPr lang="en-US"/>
              <a:t>Troisième niveau</a:t>
            </a:r>
          </a:p>
          <a:p>
            <a:pPr lvl="3"/>
            <a:r>
              <a:rPr lang="en-US"/>
              <a:t>Quatrième niveau</a:t>
            </a:r>
          </a:p>
          <a:p>
            <a:pPr lvl="4"/>
            <a:r>
              <a:rPr lang="en-US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Switch to DTG + 3TC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b="1" dirty="0">
                <a:latin typeface="Calibri" pitchFamily="34" charset="0"/>
                <a:ea typeface="ＭＳ Ｐゴシック" pitchFamily="34" charset="-128"/>
              </a:rPr>
              <a:t>ASPIRE </a:t>
            </a:r>
            <a:r>
              <a:rPr lang="en-US" sz="2800" b="1" dirty="0">
                <a:latin typeface="Calibri" pitchFamily="34" charset="0"/>
                <a:ea typeface="ＭＳ Ｐゴシック" pitchFamily="34" charset="-128"/>
              </a:rPr>
              <a:t>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9" name="Line 172"/>
          <p:cNvSpPr>
            <a:spLocks noChangeShapeType="1"/>
          </p:cNvSpPr>
          <p:nvPr/>
        </p:nvSpPr>
        <p:spPr bwMode="auto">
          <a:xfrm>
            <a:off x="6662875" y="2210067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7" name="Line 105"/>
          <p:cNvSpPr>
            <a:spLocks noChangeShapeType="1"/>
          </p:cNvSpPr>
          <p:nvPr/>
        </p:nvSpPr>
        <p:spPr bwMode="auto">
          <a:xfrm>
            <a:off x="3514679" y="3485224"/>
            <a:ext cx="510924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029608" y="2961349"/>
            <a:ext cx="0" cy="9906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4013733" y="2970874"/>
            <a:ext cx="6508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4021670" y="3951949"/>
            <a:ext cx="622300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  <a:ex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  <a:ea typeface="ＭＳ Ｐゴシック" pitchFamily="-65" charset="-128"/>
              <a:cs typeface="ＭＳ Ｐゴシック" pitchFamily="-65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641085" y="2492103"/>
            <a:ext cx="4111624" cy="824400"/>
          </a:xfrm>
          <a:prstGeom prst="rect">
            <a:avLst/>
          </a:prstGeom>
          <a:solidFill>
            <a:srgbClr val="3AC5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1600" b="1" dirty="0">
                <a:solidFill>
                  <a:schemeClr val="bg1"/>
                </a:solidFill>
                <a:latin typeface="+mj-lt"/>
                <a:ea typeface="Times New Roman" pitchFamily="-65" charset="0"/>
                <a:cs typeface="ＭＳ Ｐゴシック" pitchFamily="-65" charset="-128"/>
              </a:rPr>
              <a:t>DTG 50 mg + 3TC 300 mg QD</a:t>
            </a:r>
            <a:endParaRPr lang="en-US" sz="1600" b="1" dirty="0">
              <a:ln>
                <a:solidFill>
                  <a:srgbClr val="FF6600"/>
                </a:solidFill>
              </a:ln>
              <a:solidFill>
                <a:schemeClr val="bg1"/>
              </a:solidFill>
              <a:latin typeface="+mj-lt"/>
              <a:ea typeface="Times New Roman" pitchFamily="-65" charset="0"/>
              <a:cs typeface="ＭＳ Ｐゴシック" pitchFamily="-65" charset="-128"/>
            </a:endParaRPr>
          </a:p>
        </p:txBody>
      </p:sp>
      <p:sp>
        <p:nvSpPr>
          <p:cNvPr id="9232" name="Text Box 36"/>
          <p:cNvSpPr txBox="1">
            <a:spLocks noChangeArrowheads="1"/>
          </p:cNvSpPr>
          <p:nvPr/>
        </p:nvSpPr>
        <p:spPr bwMode="auto">
          <a:xfrm>
            <a:off x="3858032" y="2596224"/>
            <a:ext cx="790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44</a:t>
            </a:r>
          </a:p>
        </p:txBody>
      </p:sp>
      <p:sp>
        <p:nvSpPr>
          <p:cNvPr id="9233" name="Text Box 37"/>
          <p:cNvSpPr txBox="1">
            <a:spLocks noChangeArrowheads="1"/>
          </p:cNvSpPr>
          <p:nvPr/>
        </p:nvSpPr>
        <p:spPr bwMode="auto">
          <a:xfrm>
            <a:off x="3845332" y="3990049"/>
            <a:ext cx="7900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N = 45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4641084" y="3494573"/>
            <a:ext cx="4111625" cy="823912"/>
          </a:xfrm>
          <a:prstGeom prst="rect">
            <a:avLst/>
          </a:prstGeom>
          <a:solidFill>
            <a:srgbClr val="CC33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1600" b="1" dirty="0">
                <a:solidFill>
                  <a:srgbClr val="FFFFFF"/>
                </a:solidFill>
                <a:latin typeface="+mj-lt"/>
                <a:ea typeface="Times New Roman" pitchFamily="-65" charset="0"/>
                <a:cs typeface="Times New Roman" pitchFamily="-65" charset="0"/>
              </a:rPr>
              <a:t>Continuation of current 3-drug ARV regimen</a:t>
            </a:r>
          </a:p>
        </p:txBody>
      </p:sp>
      <p:sp>
        <p:nvSpPr>
          <p:cNvPr id="29" name="Espace réservé du contenu 2"/>
          <p:cNvSpPr txBox="1">
            <a:spLocks/>
          </p:cNvSpPr>
          <p:nvPr/>
        </p:nvSpPr>
        <p:spPr bwMode="auto">
          <a:xfrm>
            <a:off x="201245" y="11636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9238" name="Connecteur droit 66"/>
          <p:cNvCxnSpPr>
            <a:cxnSpLocks noChangeShapeType="1"/>
          </p:cNvCxnSpPr>
          <p:nvPr/>
        </p:nvCxnSpPr>
        <p:spPr bwMode="auto">
          <a:xfrm rot="5400000">
            <a:off x="3560107" y="23947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9239" name="Oval 170"/>
          <p:cNvSpPr>
            <a:spLocks noChangeArrowheads="1"/>
          </p:cNvSpPr>
          <p:nvPr/>
        </p:nvSpPr>
        <p:spPr bwMode="auto">
          <a:xfrm>
            <a:off x="3001270" y="118110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Randomisation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1: 1</a:t>
            </a:r>
          </a:p>
          <a:p>
            <a:pPr algn="ctr" defTabSz="914400"/>
            <a:r>
              <a:rPr lang="en-GB" sz="1400" b="1" dirty="0">
                <a:solidFill>
                  <a:srgbClr val="000066"/>
                </a:solidFill>
                <a:latin typeface="Calibri" pitchFamily="34" charset="0"/>
              </a:rPr>
              <a:t>Open-label</a:t>
            </a:r>
          </a:p>
        </p:txBody>
      </p:sp>
      <p:sp>
        <p:nvSpPr>
          <p:cNvPr id="9242" name="Espace réservé du contenu 2"/>
          <p:cNvSpPr>
            <a:spLocks/>
          </p:cNvSpPr>
          <p:nvPr/>
        </p:nvSpPr>
        <p:spPr bwMode="auto">
          <a:xfrm>
            <a:off x="201246" y="4722175"/>
            <a:ext cx="8842880" cy="1672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US" sz="1600" dirty="0">
                <a:solidFill>
                  <a:srgbClr val="000066"/>
                </a:solidFill>
              </a:rPr>
              <a:t>Primary Endpoint: proportion with treatment failure (virologic failure, loss to follow-up, discontinuation/modification of treatment) at W24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>
                <a:solidFill>
                  <a:srgbClr val="000066"/>
                </a:solidFill>
              </a:rPr>
              <a:t>Virologic failure: confirmed HIV RNA &gt; 50 c/mL</a:t>
            </a:r>
          </a:p>
          <a:p>
            <a:pPr marL="1257300" lvl="2" indent="-342900" defTabSz="914400">
              <a:spcBef>
                <a:spcPts val="75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>
                <a:solidFill>
                  <a:srgbClr val="000066"/>
                </a:solidFill>
              </a:rPr>
              <a:t>Non-inferiority of  DTG + 3TC (margin of 12%, 80% power)</a:t>
            </a:r>
          </a:p>
        </p:txBody>
      </p:sp>
      <p:sp>
        <p:nvSpPr>
          <p:cNvPr id="9243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ASPIRE</a:t>
            </a:r>
          </a:p>
        </p:txBody>
      </p:sp>
      <p:sp>
        <p:nvSpPr>
          <p:cNvPr id="9245" name="AutoShape 162"/>
          <p:cNvSpPr>
            <a:spLocks noChangeArrowheads="1"/>
          </p:cNvSpPr>
          <p:nvPr/>
        </p:nvSpPr>
        <p:spPr bwMode="auto">
          <a:xfrm>
            <a:off x="410070" y="2283975"/>
            <a:ext cx="3131994" cy="237389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≥ 18 years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Stable triple ART ≥ 48 weeks with ≥ 2 HIV RNA &lt; 50 c/mL during past 48 weeks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Screening HIV RNA &lt; 20 c/mL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NRTI resistance mutation on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pre-treatment genotype</a:t>
            </a:r>
          </a:p>
          <a:p>
            <a:pPr algn="ctr" defTabSz="914400"/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No history of </a:t>
            </a:r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virologic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failure</a:t>
            </a:r>
          </a:p>
          <a:p>
            <a:pPr algn="ctr" defTabSz="914400"/>
            <a:r>
              <a:rPr lang="en-US" sz="1600" b="1" dirty="0" err="1">
                <a:solidFill>
                  <a:srgbClr val="000066"/>
                </a:solidFill>
                <a:latin typeface="Calibri" pitchFamily="34" charset="0"/>
              </a:rPr>
              <a:t>HBs</a:t>
            </a:r>
            <a:r>
              <a:rPr lang="en-US" sz="1600" b="1" dirty="0">
                <a:solidFill>
                  <a:srgbClr val="000066"/>
                </a:solidFill>
                <a:latin typeface="Calibri" pitchFamily="34" charset="0"/>
              </a:rPr>
              <a:t> Ag negative</a:t>
            </a:r>
          </a:p>
        </p:txBody>
      </p:sp>
      <p:sp>
        <p:nvSpPr>
          <p:cNvPr id="33" name="Oval 109"/>
          <p:cNvSpPr>
            <a:spLocks noChangeArrowheads="1"/>
          </p:cNvSpPr>
          <p:nvPr/>
        </p:nvSpPr>
        <p:spPr bwMode="auto">
          <a:xfrm>
            <a:off x="6343788" y="1670317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467863" y="1670317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9248" name="Line 172"/>
          <p:cNvSpPr>
            <a:spLocks noChangeShapeType="1"/>
          </p:cNvSpPr>
          <p:nvPr/>
        </p:nvSpPr>
        <p:spPr bwMode="auto">
          <a:xfrm>
            <a:off x="8766313" y="2210067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ASPIRE Study: switch to DTG + 3TC</a:t>
            </a:r>
          </a:p>
        </p:txBody>
      </p:sp>
      <p:sp>
        <p:nvSpPr>
          <p:cNvPr id="22" name="ZoneTexte 69"/>
          <p:cNvSpPr txBox="1">
            <a:spLocks noChangeArrowheads="1"/>
          </p:cNvSpPr>
          <p:nvPr/>
        </p:nvSpPr>
        <p:spPr bwMode="auto">
          <a:xfrm>
            <a:off x="4800600" y="6565238"/>
            <a:ext cx="434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Taiwo B. Clin Infect Dis. 2018 May 17;66(11):1794-1797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799803"/>
              </p:ext>
            </p:extLst>
          </p:nvPr>
        </p:nvGraphicFramePr>
        <p:xfrm>
          <a:off x="383371" y="1663300"/>
          <a:ext cx="8278421" cy="4370615"/>
        </p:xfrm>
        <a:graphic>
          <a:graphicData uri="http://schemas.openxmlformats.org/drawingml/2006/table">
            <a:tbl>
              <a:tblPr/>
              <a:tblGrid>
                <a:gridCol w="363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38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494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1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578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DTG + 3TC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AC5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Continuation triple 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65" charset="0"/>
                          <a:ea typeface="ＭＳ Ｐゴシック" pitchFamily="-65" charset="-128"/>
                        </a:rPr>
                        <a:t>N = 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9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Median age, years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9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Female,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9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Baseline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 (IQR)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694 (533-1034)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646 (380-819)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Nadir CD4/mm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, median (IQR)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333 (184-408)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228 (91-341)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94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Current antiretroviral therapy,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NNRTI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PI/r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INI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TDF/FTC / ABC/3TC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32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41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80 / 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91 / 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99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Discontinued at W48, 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9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Adverse event 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9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 rebound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9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Lost to follow-up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9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-65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Physician decision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-65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981163" y="1331554"/>
            <a:ext cx="5181675" cy="284693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disposition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ASPIRE</a:t>
            </a:r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0800" y="44450"/>
            <a:ext cx="8193088" cy="1106488"/>
          </a:xfrm>
          <a:prstGeom prst="rect">
            <a:avLst/>
          </a:prstGeom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333399"/>
                </a:solidFill>
                <a:latin typeface="Calibri" pitchFamily="-109" charset="0"/>
              </a:defRPr>
            </a:lvl9pPr>
          </a:lstStyle>
          <a:p>
            <a:r>
              <a:rPr lang="en-GB" sz="3200" dirty="0">
                <a:ea typeface="ＭＳ Ｐゴシック" pitchFamily="34" charset="-128"/>
              </a:rPr>
              <a:t>ASPIRE Study: switch to DTG + 3TC</a:t>
            </a: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4800600" y="6565238"/>
            <a:ext cx="434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Taiwo B. Clin Infect Dis. 2018 May 17;66(11):1794-1797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utoShape 165">
            <a:extLst>
              <a:ext uri="{FF2B5EF4-FFF2-40B4-BE49-F238E27FC236}">
                <a16:creationId xmlns:a16="http://schemas.microsoft.com/office/drawing/2014/main" id="{06A7A6F4-B934-4AE4-81AD-53A4A96CB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1299" y="1705290"/>
            <a:ext cx="3179250" cy="5927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/>
          <a:lstStyle/>
          <a:p>
            <a:pPr defTabSz="914400"/>
            <a:endParaRPr lang="en-GB" sz="2800">
              <a:solidFill>
                <a:srgbClr val="00006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147994"/>
            <a:ext cx="8420704" cy="127256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600" b="1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One confirmed virologic failure (DTG + 3TC arm)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HIV RNA (c/mL): W4: 21 ; W12: 48 ; W24: 375 confirmed at 235 ; W36 (on ABC/3TC + DRV/r): 264 ; W48: 85</a:t>
            </a:r>
          </a:p>
          <a:p>
            <a:pPr lvl="1">
              <a:spcBef>
                <a:spcPts val="0"/>
              </a:spcBef>
            </a:pPr>
            <a:r>
              <a:rPr lang="en-US" sz="1400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At virologic failure (W24): no resistance mutation on RT or integrase ; therapeutic plasma concentration of DTG (3115 ng/mL)</a:t>
            </a:r>
          </a:p>
          <a:p>
            <a:pPr>
              <a:spcBef>
                <a:spcPts val="0"/>
              </a:spcBef>
            </a:pPr>
            <a:r>
              <a:rPr lang="en-US" sz="1600" b="1" dirty="0"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One discontinuation for adverse event (DTG + 3TC arm): </a:t>
            </a:r>
            <a:r>
              <a:rPr lang="en-US" sz="1600" dirty="0">
                <a:solidFill>
                  <a:srgbClr val="000066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constipation grade 2 </a:t>
            </a:r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id="{0BD02537-1337-460A-BDC1-63A3E8557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893" y="1207492"/>
            <a:ext cx="50941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CC330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Virologic outcome at </a:t>
            </a:r>
            <a:r>
              <a:rPr lang="fr-FR" b="1" dirty="0">
                <a:solidFill>
                  <a:srgbClr val="CC330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W</a:t>
            </a:r>
            <a:r>
              <a:rPr lang="da-DK" b="1" dirty="0">
                <a:solidFill>
                  <a:srgbClr val="CC330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24 and W48(ITT, snapshot)</a:t>
            </a:r>
            <a:endParaRPr lang="fr-FR" b="1" dirty="0">
              <a:solidFill>
                <a:srgbClr val="CC3300"/>
              </a:solidFill>
              <a:latin typeface="Calibri" panose="020F0502020204030204" pitchFamily="34" charset="0"/>
              <a:ea typeface="MS PGothic" pitchFamily="34" charset="-128"/>
              <a:cs typeface="Calibri" panose="020F0502020204030204" pitchFamily="34" charset="0"/>
            </a:endParaRPr>
          </a:p>
        </p:txBody>
      </p:sp>
      <p:sp>
        <p:nvSpPr>
          <p:cNvPr id="81" name="Text Box 2">
            <a:extLst>
              <a:ext uri="{FF2B5EF4-FFF2-40B4-BE49-F238E27FC236}">
                <a16:creationId xmlns:a16="http://schemas.microsoft.com/office/drawing/2014/main" id="{C1D9A409-1D36-4332-888B-A45ACC1A45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1735" y="1207492"/>
            <a:ext cx="28707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CC330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Primary endpoint: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CC3300"/>
                </a:solidFill>
                <a:latin typeface="Calibri" panose="020F0502020204030204" pitchFamily="34" charset="0"/>
                <a:ea typeface="MS PGothic" pitchFamily="34" charset="-128"/>
                <a:cs typeface="Calibri" panose="020F0502020204030204" pitchFamily="34" charset="0"/>
              </a:rPr>
              <a:t>Treatment failure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8713780" y="3257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000" b="1" dirty="0">
                <a:solidFill>
                  <a:srgbClr val="FFFFFF"/>
                </a:solidFill>
                <a:latin typeface="Arial" charset="0"/>
                <a:cs typeface="Arial" charset="0"/>
              </a:rPr>
              <a:t>107</a:t>
            </a:r>
          </a:p>
        </p:txBody>
      </p:sp>
      <p:sp>
        <p:nvSpPr>
          <p:cNvPr id="48" name="Rectangle 40">
            <a:extLst>
              <a:ext uri="{FF2B5EF4-FFF2-40B4-BE49-F238E27FC236}">
                <a16:creationId xmlns:a16="http://schemas.microsoft.com/office/drawing/2014/main" id="{AE357726-13E2-48A6-8683-EC2A26355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1793" y="1878910"/>
            <a:ext cx="32220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90.9</a:t>
            </a:r>
          </a:p>
        </p:txBody>
      </p:sp>
      <p:sp>
        <p:nvSpPr>
          <p:cNvPr id="49" name="Rectangle 41">
            <a:extLst>
              <a:ext uri="{FF2B5EF4-FFF2-40B4-BE49-F238E27FC236}">
                <a16:creationId xmlns:a16="http://schemas.microsoft.com/office/drawing/2014/main" id="{7CA4FAF8-C071-446C-BB55-EB75C593F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4912" y="4306595"/>
            <a:ext cx="51294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2.3</a:t>
            </a:r>
          </a:p>
        </p:txBody>
      </p:sp>
      <p:sp>
        <p:nvSpPr>
          <p:cNvPr id="50" name="Rectangle 42">
            <a:extLst>
              <a:ext uri="{FF2B5EF4-FFF2-40B4-BE49-F238E27FC236}">
                <a16:creationId xmlns:a16="http://schemas.microsoft.com/office/drawing/2014/main" id="{758BE853-1007-48D5-83BC-7E48CE916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620" y="4158747"/>
            <a:ext cx="23083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6.8</a:t>
            </a:r>
          </a:p>
        </p:txBody>
      </p:sp>
      <p:sp>
        <p:nvSpPr>
          <p:cNvPr id="51" name="Rectangle 43">
            <a:extLst>
              <a:ext uri="{FF2B5EF4-FFF2-40B4-BE49-F238E27FC236}">
                <a16:creationId xmlns:a16="http://schemas.microsoft.com/office/drawing/2014/main" id="{0CCF923C-3292-4D0E-9700-156C7B07E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425" y="1940961"/>
            <a:ext cx="32220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88.9</a:t>
            </a:r>
          </a:p>
        </p:txBody>
      </p:sp>
      <p:sp>
        <p:nvSpPr>
          <p:cNvPr id="52" name="Rectangle 44">
            <a:extLst>
              <a:ext uri="{FF2B5EF4-FFF2-40B4-BE49-F238E27FC236}">
                <a16:creationId xmlns:a16="http://schemas.microsoft.com/office/drawing/2014/main" id="{EEF1DF7E-ADD5-4A6D-800F-472A3DFE7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2671" y="4306595"/>
            <a:ext cx="23083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2.2</a:t>
            </a:r>
          </a:p>
        </p:txBody>
      </p:sp>
      <p:sp>
        <p:nvSpPr>
          <p:cNvPr id="53" name="Rectangle 45">
            <a:extLst>
              <a:ext uri="{FF2B5EF4-FFF2-40B4-BE49-F238E27FC236}">
                <a16:creationId xmlns:a16="http://schemas.microsoft.com/office/drawing/2014/main" id="{E98C6C8E-855A-4D2D-851B-00A9BA4AF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8631" y="4039955"/>
            <a:ext cx="23083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8.9</a:t>
            </a:r>
          </a:p>
        </p:txBody>
      </p:sp>
      <p:sp>
        <p:nvSpPr>
          <p:cNvPr id="71" name="Line 13">
            <a:extLst>
              <a:ext uri="{FF2B5EF4-FFF2-40B4-BE49-F238E27FC236}">
                <a16:creationId xmlns:a16="http://schemas.microsoft.com/office/drawing/2014/main" id="{672224A4-78D8-47BE-A303-918DE49508A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69090" y="4544840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73" name="Freeform 15">
            <a:extLst>
              <a:ext uri="{FF2B5EF4-FFF2-40B4-BE49-F238E27FC236}">
                <a16:creationId xmlns:a16="http://schemas.microsoft.com/office/drawing/2014/main" id="{AFEA92DF-0E46-43B5-9C46-F71A01876A5A}"/>
              </a:ext>
            </a:extLst>
          </p:cNvPr>
          <p:cNvSpPr>
            <a:spLocks/>
          </p:cNvSpPr>
          <p:nvPr/>
        </p:nvSpPr>
        <p:spPr bwMode="auto">
          <a:xfrm>
            <a:off x="1587361" y="2113973"/>
            <a:ext cx="324000" cy="2430866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3AC5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74" name="Freeform 16">
            <a:extLst>
              <a:ext uri="{FF2B5EF4-FFF2-40B4-BE49-F238E27FC236}">
                <a16:creationId xmlns:a16="http://schemas.microsoft.com/office/drawing/2014/main" id="{5FF2E12B-8E49-441D-AB38-8EF7CDC6C870}"/>
              </a:ext>
            </a:extLst>
          </p:cNvPr>
          <p:cNvSpPr>
            <a:spLocks/>
          </p:cNvSpPr>
          <p:nvPr/>
        </p:nvSpPr>
        <p:spPr bwMode="auto">
          <a:xfrm>
            <a:off x="1957676" y="2161127"/>
            <a:ext cx="324000" cy="2383712"/>
          </a:xfrm>
          <a:custGeom>
            <a:avLst/>
            <a:gdLst>
              <a:gd name="T0" fmla="*/ 416 w 416"/>
              <a:gd name="T1" fmla="*/ 2463 h 2463"/>
              <a:gd name="T2" fmla="*/ 416 w 416"/>
              <a:gd name="T3" fmla="*/ 0 h 2463"/>
              <a:gd name="T4" fmla="*/ 0 w 416"/>
              <a:gd name="T5" fmla="*/ 0 h 2463"/>
              <a:gd name="T6" fmla="*/ 0 w 416"/>
              <a:gd name="T7" fmla="*/ 2463 h 2463"/>
              <a:gd name="T8" fmla="*/ 416 w 416"/>
              <a:gd name="T9" fmla="*/ 2463 h 2463"/>
              <a:gd name="T10" fmla="*/ 416 w 416"/>
              <a:gd name="T11" fmla="*/ 2463 h 2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2463">
                <a:moveTo>
                  <a:pt x="416" y="2463"/>
                </a:moveTo>
                <a:lnTo>
                  <a:pt x="416" y="0"/>
                </a:lnTo>
                <a:lnTo>
                  <a:pt x="0" y="0"/>
                </a:lnTo>
                <a:lnTo>
                  <a:pt x="0" y="2463"/>
                </a:lnTo>
                <a:lnTo>
                  <a:pt x="416" y="2463"/>
                </a:lnTo>
                <a:lnTo>
                  <a:pt x="416" y="2463"/>
                </a:lnTo>
                <a:close/>
              </a:path>
            </a:pathLst>
          </a:custGeom>
          <a:solidFill>
            <a:srgbClr val="CC33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75" name="Rectangle 17">
            <a:extLst>
              <a:ext uri="{FF2B5EF4-FFF2-40B4-BE49-F238E27FC236}">
                <a16:creationId xmlns:a16="http://schemas.microsoft.com/office/drawing/2014/main" id="{D37C26A1-4CB3-4633-BF5C-EBC199EAE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8425" y="4260746"/>
            <a:ext cx="323997" cy="284093"/>
          </a:xfrm>
          <a:prstGeom prst="rect">
            <a:avLst/>
          </a:prstGeom>
          <a:solidFill>
            <a:srgbClr val="CC33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76" name="Rectangle 18">
            <a:extLst>
              <a:ext uri="{FF2B5EF4-FFF2-40B4-BE49-F238E27FC236}">
                <a16:creationId xmlns:a16="http://schemas.microsoft.com/office/drawing/2014/main" id="{7C62A18E-60FE-4A04-BF09-4650831C4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9175" y="4377208"/>
            <a:ext cx="323997" cy="167630"/>
          </a:xfrm>
          <a:prstGeom prst="rect">
            <a:avLst/>
          </a:prstGeom>
          <a:solidFill>
            <a:srgbClr val="3AC5FF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77" name="Rectangle 20">
            <a:extLst>
              <a:ext uri="{FF2B5EF4-FFF2-40B4-BE49-F238E27FC236}">
                <a16:creationId xmlns:a16="http://schemas.microsoft.com/office/drawing/2014/main" id="{10D8B7BC-2A2D-4B51-BFAD-F5651B397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2858" y="4488357"/>
            <a:ext cx="324000" cy="55229"/>
          </a:xfrm>
          <a:prstGeom prst="rect">
            <a:avLst/>
          </a:prstGeom>
          <a:solidFill>
            <a:srgbClr val="3AC5FF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80" name="Rectangle 17">
            <a:extLst>
              <a:ext uri="{FF2B5EF4-FFF2-40B4-BE49-F238E27FC236}">
                <a16:creationId xmlns:a16="http://schemas.microsoft.com/office/drawing/2014/main" id="{6F69F8AE-E19F-4A6A-BF98-1AF5A0EEB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792" y="4482033"/>
            <a:ext cx="324000" cy="61553"/>
          </a:xfrm>
          <a:prstGeom prst="rect">
            <a:avLst/>
          </a:prstGeom>
          <a:solidFill>
            <a:srgbClr val="CC33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Rectangle 40">
            <a:extLst>
              <a:ext uri="{FF2B5EF4-FFF2-40B4-BE49-F238E27FC236}">
                <a16:creationId xmlns:a16="http://schemas.microsoft.com/office/drawing/2014/main" id="{16805058-CEF8-4A8B-8956-9B3D0E66F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689" y="1920118"/>
            <a:ext cx="32220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93.2</a:t>
            </a:r>
          </a:p>
        </p:txBody>
      </p:sp>
      <p:sp>
        <p:nvSpPr>
          <p:cNvPr id="13" name="Rectangle 41">
            <a:extLst>
              <a:ext uri="{FF2B5EF4-FFF2-40B4-BE49-F238E27FC236}">
                <a16:creationId xmlns:a16="http://schemas.microsoft.com/office/drawing/2014/main" id="{06571AF6-F079-4F9F-9E3C-841B43C391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0400" y="4306595"/>
            <a:ext cx="23083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2.3</a:t>
            </a:r>
          </a:p>
        </p:txBody>
      </p:sp>
      <p:sp>
        <p:nvSpPr>
          <p:cNvPr id="15" name="Rectangle 42">
            <a:extLst>
              <a:ext uri="{FF2B5EF4-FFF2-40B4-BE49-F238E27FC236}">
                <a16:creationId xmlns:a16="http://schemas.microsoft.com/office/drawing/2014/main" id="{21356830-016A-43DC-8294-3391982BB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1400" y="4196791"/>
            <a:ext cx="23083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4.5</a:t>
            </a:r>
          </a:p>
        </p:txBody>
      </p:sp>
      <p:sp>
        <p:nvSpPr>
          <p:cNvPr id="16" name="Rectangle 43">
            <a:extLst>
              <a:ext uri="{FF2B5EF4-FFF2-40B4-BE49-F238E27FC236}">
                <a16:creationId xmlns:a16="http://schemas.microsoft.com/office/drawing/2014/main" id="{A4ABFFE5-59D1-4513-B648-2910998D9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503" y="1964010"/>
            <a:ext cx="32220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91.1</a:t>
            </a:r>
          </a:p>
        </p:txBody>
      </p:sp>
      <p:sp>
        <p:nvSpPr>
          <p:cNvPr id="17" name="Rectangle 44">
            <a:extLst>
              <a:ext uri="{FF2B5EF4-FFF2-40B4-BE49-F238E27FC236}">
                <a16:creationId xmlns:a16="http://schemas.microsoft.com/office/drawing/2014/main" id="{3F7DD1C2-3420-4214-BC20-3B22A73B4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9336" y="4306595"/>
            <a:ext cx="9137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0</a:t>
            </a:r>
          </a:p>
        </p:txBody>
      </p:sp>
      <p:sp>
        <p:nvSpPr>
          <p:cNvPr id="18" name="Rectangle 45">
            <a:extLst>
              <a:ext uri="{FF2B5EF4-FFF2-40B4-BE49-F238E27FC236}">
                <a16:creationId xmlns:a16="http://schemas.microsoft.com/office/drawing/2014/main" id="{D74C5BBD-F126-479A-8903-711FD6177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043" y="4082106"/>
            <a:ext cx="23083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333399"/>
                </a:solidFill>
                <a:latin typeface="+mj-lt"/>
                <a:cs typeface="Arial" charset="0"/>
              </a:rPr>
              <a:t>8.9</a:t>
            </a:r>
          </a:p>
        </p:txBody>
      </p:sp>
      <p:sp>
        <p:nvSpPr>
          <p:cNvPr id="19" name="Rectangle 46">
            <a:extLst>
              <a:ext uri="{FF2B5EF4-FFF2-40B4-BE49-F238E27FC236}">
                <a16:creationId xmlns:a16="http://schemas.microsoft.com/office/drawing/2014/main" id="{72EBCEAB-36FC-4F91-8908-F4741294A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815" y="4435185"/>
            <a:ext cx="84960" cy="1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srgbClr val="000066"/>
                </a:solidFill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0" name="Rectangle 47">
            <a:extLst>
              <a:ext uri="{FF2B5EF4-FFF2-40B4-BE49-F238E27FC236}">
                <a16:creationId xmlns:a16="http://schemas.microsoft.com/office/drawing/2014/main" id="{3F35D438-5AC9-4259-B2D9-A5BBD58F7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858" y="3906723"/>
            <a:ext cx="169917" cy="1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srgbClr val="000066"/>
                </a:solidFill>
                <a:latin typeface="Arial" charset="0"/>
                <a:cs typeface="Arial" charset="0"/>
              </a:rPr>
              <a:t>20</a:t>
            </a:r>
          </a:p>
        </p:txBody>
      </p:sp>
      <p:sp>
        <p:nvSpPr>
          <p:cNvPr id="21" name="Rectangle 48">
            <a:extLst>
              <a:ext uri="{FF2B5EF4-FFF2-40B4-BE49-F238E27FC236}">
                <a16:creationId xmlns:a16="http://schemas.microsoft.com/office/drawing/2014/main" id="{BC3217EB-4D5D-47D2-B2E2-3B2F35099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858" y="3379755"/>
            <a:ext cx="169917" cy="1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srgbClr val="000066"/>
                </a:solidFill>
                <a:latin typeface="Arial" charset="0"/>
                <a:cs typeface="Arial" charset="0"/>
              </a:rPr>
              <a:t>40</a:t>
            </a:r>
          </a:p>
        </p:txBody>
      </p:sp>
      <p:sp>
        <p:nvSpPr>
          <p:cNvPr id="22" name="Rectangle 49">
            <a:extLst>
              <a:ext uri="{FF2B5EF4-FFF2-40B4-BE49-F238E27FC236}">
                <a16:creationId xmlns:a16="http://schemas.microsoft.com/office/drawing/2014/main" id="{324C082D-7124-4B7F-B1A4-C810A4946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858" y="2851294"/>
            <a:ext cx="169917" cy="1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srgbClr val="000066"/>
                </a:solidFill>
                <a:latin typeface="Arial" charset="0"/>
                <a:cs typeface="Arial" charset="0"/>
              </a:rPr>
              <a:t>60</a:t>
            </a:r>
          </a:p>
        </p:txBody>
      </p:sp>
      <p:sp>
        <p:nvSpPr>
          <p:cNvPr id="23" name="Rectangle 50">
            <a:extLst>
              <a:ext uri="{FF2B5EF4-FFF2-40B4-BE49-F238E27FC236}">
                <a16:creationId xmlns:a16="http://schemas.microsoft.com/office/drawing/2014/main" id="{62BA00AF-05DA-4516-9C7D-AD4CDAFB5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858" y="2324325"/>
            <a:ext cx="169917" cy="1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>
                <a:solidFill>
                  <a:srgbClr val="000066"/>
                </a:solidFill>
                <a:latin typeface="Arial" charset="0"/>
                <a:cs typeface="Arial" charset="0"/>
              </a:rPr>
              <a:t>80</a:t>
            </a:r>
          </a:p>
        </p:txBody>
      </p:sp>
      <p:sp>
        <p:nvSpPr>
          <p:cNvPr id="24" name="Rectangle 51">
            <a:extLst>
              <a:ext uri="{FF2B5EF4-FFF2-40B4-BE49-F238E27FC236}">
                <a16:creationId xmlns:a16="http://schemas.microsoft.com/office/drawing/2014/main" id="{C3310F05-4B3D-4A40-B163-771B8102E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898" y="1784549"/>
            <a:ext cx="254878" cy="173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>
                <a:solidFill>
                  <a:srgbClr val="000066"/>
                </a:solidFill>
                <a:latin typeface="Arial" charset="0"/>
                <a:cs typeface="Arial" charset="0"/>
              </a:rPr>
              <a:t>100</a:t>
            </a:r>
          </a:p>
        </p:txBody>
      </p:sp>
      <p:sp>
        <p:nvSpPr>
          <p:cNvPr id="25" name="Rectangle 52">
            <a:extLst>
              <a:ext uri="{FF2B5EF4-FFF2-40B4-BE49-F238E27FC236}">
                <a16:creationId xmlns:a16="http://schemas.microsoft.com/office/drawing/2014/main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018" y="4595533"/>
            <a:ext cx="3691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</a:rPr>
              <a:t>W24</a:t>
            </a:r>
          </a:p>
        </p:txBody>
      </p:sp>
      <p:sp>
        <p:nvSpPr>
          <p:cNvPr id="27" name="Rectangle 54">
            <a:extLst>
              <a:ext uri="{FF2B5EF4-FFF2-40B4-BE49-F238E27FC236}">
                <a16:creationId xmlns:a16="http://schemas.microsoft.com/office/drawing/2014/main" id="{A2B0C413-84C2-4703-8679-7703D4817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9525" y="4807928"/>
            <a:ext cx="1461939" cy="20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  <a:latin typeface="Arial" charset="0"/>
                <a:cs typeface="Arial" charset="0"/>
              </a:rPr>
              <a:t>No </a:t>
            </a:r>
            <a:r>
              <a:rPr lang="fr-FR" sz="1400" b="1" dirty="0" err="1">
                <a:solidFill>
                  <a:srgbClr val="000066"/>
                </a:solidFill>
                <a:latin typeface="Arial" charset="0"/>
                <a:cs typeface="Arial" charset="0"/>
              </a:rPr>
              <a:t>virologic</a:t>
            </a:r>
            <a:r>
              <a:rPr lang="fr-FR" sz="1400" b="1" dirty="0">
                <a:solidFill>
                  <a:srgbClr val="000066"/>
                </a:solidFill>
                <a:latin typeface="Arial" charset="0"/>
                <a:cs typeface="Arial" charset="0"/>
              </a:rPr>
              <a:t> data</a:t>
            </a:r>
          </a:p>
        </p:txBody>
      </p:sp>
      <p:sp>
        <p:nvSpPr>
          <p:cNvPr id="28" name="Rectangle 57">
            <a:extLst>
              <a:ext uri="{FF2B5EF4-FFF2-40B4-BE49-F238E27FC236}">
                <a16:creationId xmlns:a16="http://schemas.microsoft.com/office/drawing/2014/main" id="{2A606F01-7BD7-427D-9DA4-8E5C4E350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425" y="1756477"/>
            <a:ext cx="157235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333399"/>
                </a:solidFill>
                <a:latin typeface="+mj-lt"/>
                <a:cs typeface="Arial" charset="0"/>
              </a:rPr>
              <a:t>DTG + 3TC (N = 44)</a:t>
            </a:r>
          </a:p>
        </p:txBody>
      </p:sp>
      <p:sp>
        <p:nvSpPr>
          <p:cNvPr id="29" name="Rectangle 60">
            <a:extLst>
              <a:ext uri="{FF2B5EF4-FFF2-40B4-BE49-F238E27FC236}">
                <a16:creationId xmlns:a16="http://schemas.microsoft.com/office/drawing/2014/main" id="{A008EB5B-7388-43B3-B2A5-E77D97D09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425" y="2040490"/>
            <a:ext cx="270875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 dirty="0">
                <a:solidFill>
                  <a:srgbClr val="333399"/>
                </a:solidFill>
                <a:latin typeface="+mj-lt"/>
                <a:cs typeface="Arial" charset="0"/>
              </a:rPr>
              <a:t>Continuation Triple ART</a:t>
            </a:r>
            <a:r>
              <a:rPr lang="fr-FR" sz="1600" b="1" dirty="0">
                <a:solidFill>
                  <a:srgbClr val="333399"/>
                </a:solidFill>
                <a:latin typeface="+mj-lt"/>
              </a:rPr>
              <a:t> </a:t>
            </a:r>
            <a:r>
              <a:rPr lang="fr-FR" sz="1600" b="1" dirty="0">
                <a:solidFill>
                  <a:srgbClr val="333399"/>
                </a:solidFill>
                <a:latin typeface="+mj-lt"/>
                <a:cs typeface="Arial" charset="0"/>
              </a:rPr>
              <a:t>(N = 45)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6456B6F2-1FC4-49F0-8F34-2CADA7ACCA0C}"/>
              </a:ext>
            </a:extLst>
          </p:cNvPr>
          <p:cNvSpPr txBox="1"/>
          <p:nvPr/>
        </p:nvSpPr>
        <p:spPr>
          <a:xfrm>
            <a:off x="389966" y="1613290"/>
            <a:ext cx="320922" cy="260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200" dirty="0">
                <a:solidFill>
                  <a:srgbClr val="000066"/>
                </a:solidFill>
                <a:latin typeface="Arial" charset="0"/>
                <a:cs typeface="Arial" charset="0"/>
              </a:rPr>
              <a:t>%</a:t>
            </a:r>
          </a:p>
        </p:txBody>
      </p:sp>
      <p:sp>
        <p:nvSpPr>
          <p:cNvPr id="32" name="Line 9">
            <a:extLst>
              <a:ext uri="{FF2B5EF4-FFF2-40B4-BE49-F238E27FC236}">
                <a16:creationId xmlns:a16="http://schemas.microsoft.com/office/drawing/2014/main" id="{F6391AEB-0C67-426D-BDFE-6FB222D657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553" y="2416293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4" name="Line 10">
            <a:extLst>
              <a:ext uri="{FF2B5EF4-FFF2-40B4-BE49-F238E27FC236}">
                <a16:creationId xmlns:a16="http://schemas.microsoft.com/office/drawing/2014/main" id="{37A4ADF9-E895-4081-95F7-E460D728C1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553" y="2947258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5" name="Line 11">
            <a:extLst>
              <a:ext uri="{FF2B5EF4-FFF2-40B4-BE49-F238E27FC236}">
                <a16:creationId xmlns:a16="http://schemas.microsoft.com/office/drawing/2014/main" id="{84587587-995C-4DE1-8CB3-A8D98FDBF5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553" y="3479226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6" name="Line 12">
            <a:extLst>
              <a:ext uri="{FF2B5EF4-FFF2-40B4-BE49-F238E27FC236}">
                <a16:creationId xmlns:a16="http://schemas.microsoft.com/office/drawing/2014/main" id="{A853F88E-C094-4865-B318-84DAEFFF9C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553" y="4011193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7" name="Line 13">
            <a:extLst>
              <a:ext uri="{FF2B5EF4-FFF2-40B4-BE49-F238E27FC236}">
                <a16:creationId xmlns:a16="http://schemas.microsoft.com/office/drawing/2014/main" id="{9077375D-D458-47B5-B3BF-08973186D6A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553" y="4544162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8" name="Line 14">
            <a:extLst>
              <a:ext uri="{FF2B5EF4-FFF2-40B4-BE49-F238E27FC236}">
                <a16:creationId xmlns:a16="http://schemas.microsoft.com/office/drawing/2014/main" id="{3A7EEF99-7CA6-4AAC-ACE5-1B461AA4527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553" y="1884326"/>
            <a:ext cx="83463" cy="0"/>
          </a:xfrm>
          <a:prstGeom prst="line">
            <a:avLst/>
          </a:pr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9" name="Freeform 15">
            <a:extLst>
              <a:ext uri="{FF2B5EF4-FFF2-40B4-BE49-F238E27FC236}">
                <a16:creationId xmlns:a16="http://schemas.microsoft.com/office/drawing/2014/main" id="{3F074221-B5F7-4CEE-B665-8D9CC4EA6D62}"/>
              </a:ext>
            </a:extLst>
          </p:cNvPr>
          <p:cNvSpPr>
            <a:spLocks/>
          </p:cNvSpPr>
          <p:nvPr/>
        </p:nvSpPr>
        <p:spPr bwMode="auto">
          <a:xfrm>
            <a:off x="739219" y="2104446"/>
            <a:ext cx="324000" cy="2430866"/>
          </a:xfrm>
          <a:custGeom>
            <a:avLst/>
            <a:gdLst>
              <a:gd name="T0" fmla="*/ 415 w 415"/>
              <a:gd name="T1" fmla="*/ 0 h 2575"/>
              <a:gd name="T2" fmla="*/ 0 w 415"/>
              <a:gd name="T3" fmla="*/ 0 h 2575"/>
              <a:gd name="T4" fmla="*/ 0 w 415"/>
              <a:gd name="T5" fmla="*/ 2575 h 2575"/>
              <a:gd name="T6" fmla="*/ 415 w 415"/>
              <a:gd name="T7" fmla="*/ 2575 h 2575"/>
              <a:gd name="T8" fmla="*/ 415 w 415"/>
              <a:gd name="T9" fmla="*/ 0 h 2575"/>
              <a:gd name="T10" fmla="*/ 415 w 415"/>
              <a:gd name="T11" fmla="*/ 0 h 25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5" h="2575">
                <a:moveTo>
                  <a:pt x="415" y="0"/>
                </a:moveTo>
                <a:lnTo>
                  <a:pt x="0" y="0"/>
                </a:lnTo>
                <a:lnTo>
                  <a:pt x="0" y="2575"/>
                </a:lnTo>
                <a:lnTo>
                  <a:pt x="415" y="2575"/>
                </a:lnTo>
                <a:lnTo>
                  <a:pt x="415" y="0"/>
                </a:lnTo>
                <a:lnTo>
                  <a:pt x="415" y="0"/>
                </a:lnTo>
                <a:close/>
              </a:path>
            </a:pathLst>
          </a:custGeom>
          <a:solidFill>
            <a:srgbClr val="3AC5FF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0" name="Freeform 16">
            <a:extLst>
              <a:ext uri="{FF2B5EF4-FFF2-40B4-BE49-F238E27FC236}">
                <a16:creationId xmlns:a16="http://schemas.microsoft.com/office/drawing/2014/main" id="{22843EB7-E4E3-42D8-A2F3-5DA21B209578}"/>
              </a:ext>
            </a:extLst>
          </p:cNvPr>
          <p:cNvSpPr>
            <a:spLocks/>
          </p:cNvSpPr>
          <p:nvPr/>
        </p:nvSpPr>
        <p:spPr bwMode="auto">
          <a:xfrm>
            <a:off x="1123414" y="2151600"/>
            <a:ext cx="324000" cy="2383712"/>
          </a:xfrm>
          <a:custGeom>
            <a:avLst/>
            <a:gdLst>
              <a:gd name="T0" fmla="*/ 416 w 416"/>
              <a:gd name="T1" fmla="*/ 2463 h 2463"/>
              <a:gd name="T2" fmla="*/ 416 w 416"/>
              <a:gd name="T3" fmla="*/ 0 h 2463"/>
              <a:gd name="T4" fmla="*/ 0 w 416"/>
              <a:gd name="T5" fmla="*/ 0 h 2463"/>
              <a:gd name="T6" fmla="*/ 0 w 416"/>
              <a:gd name="T7" fmla="*/ 2463 h 2463"/>
              <a:gd name="T8" fmla="*/ 416 w 416"/>
              <a:gd name="T9" fmla="*/ 2463 h 2463"/>
              <a:gd name="T10" fmla="*/ 416 w 416"/>
              <a:gd name="T11" fmla="*/ 2463 h 2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16" h="2463">
                <a:moveTo>
                  <a:pt x="416" y="2463"/>
                </a:moveTo>
                <a:lnTo>
                  <a:pt x="416" y="0"/>
                </a:lnTo>
                <a:lnTo>
                  <a:pt x="0" y="0"/>
                </a:lnTo>
                <a:lnTo>
                  <a:pt x="0" y="2463"/>
                </a:lnTo>
                <a:lnTo>
                  <a:pt x="416" y="2463"/>
                </a:lnTo>
                <a:lnTo>
                  <a:pt x="416" y="2463"/>
                </a:lnTo>
                <a:close/>
              </a:path>
            </a:pathLst>
          </a:custGeom>
          <a:solidFill>
            <a:srgbClr val="CC33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1" name="Rectangle 17">
            <a:extLst>
              <a:ext uri="{FF2B5EF4-FFF2-40B4-BE49-F238E27FC236}">
                <a16:creationId xmlns:a16="http://schemas.microsoft.com/office/drawing/2014/main" id="{A867351B-6D25-4848-86E1-768FD51F6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3768" y="4288487"/>
            <a:ext cx="324000" cy="256352"/>
          </a:xfrm>
          <a:prstGeom prst="rect">
            <a:avLst/>
          </a:prstGeom>
          <a:solidFill>
            <a:srgbClr val="CC33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2" name="Rectangle 18">
            <a:extLst>
              <a:ext uri="{FF2B5EF4-FFF2-40B4-BE49-F238E27FC236}">
                <a16:creationId xmlns:a16="http://schemas.microsoft.com/office/drawing/2014/main" id="{9898F734-CD95-4034-B258-0A8E1F12F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2278" y="4412811"/>
            <a:ext cx="324000" cy="132028"/>
          </a:xfrm>
          <a:prstGeom prst="rect">
            <a:avLst/>
          </a:prstGeom>
          <a:solidFill>
            <a:srgbClr val="3AC5FF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4" name="Rectangle 20">
            <a:extLst>
              <a:ext uri="{FF2B5EF4-FFF2-40B4-BE49-F238E27FC236}">
                <a16:creationId xmlns:a16="http://schemas.microsoft.com/office/drawing/2014/main" id="{32112346-8958-40A5-83F3-38E505E3D50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540674" y="4500594"/>
            <a:ext cx="324000" cy="42993"/>
          </a:xfrm>
          <a:prstGeom prst="rect">
            <a:avLst/>
          </a:prstGeom>
          <a:solidFill>
            <a:srgbClr val="3AC5FF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5" name="Rectangle 21">
            <a:extLst>
              <a:ext uri="{FF2B5EF4-FFF2-40B4-BE49-F238E27FC236}">
                <a16:creationId xmlns:a16="http://schemas.microsoft.com/office/drawing/2014/main" id="{A829CDDE-3713-4CF9-857E-3BEB974C1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972" y="1785948"/>
            <a:ext cx="198614" cy="169266"/>
          </a:xfrm>
          <a:prstGeom prst="rect">
            <a:avLst/>
          </a:prstGeom>
          <a:solidFill>
            <a:srgbClr val="3AC5FF"/>
          </a:solidFill>
          <a:ln w="0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46" name="Rectangle 22">
            <a:extLst>
              <a:ext uri="{FF2B5EF4-FFF2-40B4-BE49-F238E27FC236}">
                <a16:creationId xmlns:a16="http://schemas.microsoft.com/office/drawing/2014/main" id="{D035EE01-3101-487C-95A9-08D04FD66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972" y="2052013"/>
            <a:ext cx="198614" cy="169266"/>
          </a:xfrm>
          <a:prstGeom prst="rect">
            <a:avLst/>
          </a:prstGeom>
          <a:solidFill>
            <a:srgbClr val="CC3300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31" name="Freeform 8">
            <a:extLst>
              <a:ext uri="{FF2B5EF4-FFF2-40B4-BE49-F238E27FC236}">
                <a16:creationId xmlns:a16="http://schemas.microsoft.com/office/drawing/2014/main" id="{2A6F42A3-2420-4B13-B81D-BF7126F6FD81}"/>
              </a:ext>
            </a:extLst>
          </p:cNvPr>
          <p:cNvSpPr>
            <a:spLocks/>
          </p:cNvSpPr>
          <p:nvPr/>
        </p:nvSpPr>
        <p:spPr bwMode="auto">
          <a:xfrm>
            <a:off x="590015" y="1868296"/>
            <a:ext cx="5256000" cy="2675867"/>
          </a:xfrm>
          <a:custGeom>
            <a:avLst/>
            <a:gdLst>
              <a:gd name="T0" fmla="*/ 3239 w 3239"/>
              <a:gd name="T1" fmla="*/ 2671 h 2671"/>
              <a:gd name="T2" fmla="*/ 0 w 3239"/>
              <a:gd name="T3" fmla="*/ 2671 h 2671"/>
              <a:gd name="T4" fmla="*/ 0 w 3239"/>
              <a:gd name="T5" fmla="*/ 0 h 2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239" h="2671">
                <a:moveTo>
                  <a:pt x="3239" y="2671"/>
                </a:moveTo>
                <a:lnTo>
                  <a:pt x="0" y="2671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rgbClr val="000066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79" name="Rectangle 52">
            <a:extLst>
              <a:ext uri="{FF2B5EF4-FFF2-40B4-BE49-F238E27FC236}">
                <a16:creationId xmlns:a16="http://schemas.microsoft.com/office/drawing/2014/main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134" y="4807928"/>
            <a:ext cx="1603003" cy="20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  <a:latin typeface="Arial" charset="0"/>
                <a:cs typeface="Arial" charset="0"/>
              </a:rPr>
              <a:t>HIV RNA &lt; 50 c/</a:t>
            </a:r>
            <a:r>
              <a:rPr lang="fr-FR" sz="1400" b="1" dirty="0" err="1">
                <a:solidFill>
                  <a:srgbClr val="000066"/>
                </a:solidFill>
                <a:latin typeface="Arial" charset="0"/>
                <a:cs typeface="Arial" charset="0"/>
              </a:rPr>
              <a:t>mL</a:t>
            </a:r>
            <a:endParaRPr lang="fr-FR" sz="1400" b="1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sp>
        <p:nvSpPr>
          <p:cNvPr id="82" name="Rectangle 52">
            <a:extLst>
              <a:ext uri="{FF2B5EF4-FFF2-40B4-BE49-F238E27FC236}">
                <a16:creationId xmlns:a16="http://schemas.microsoft.com/office/drawing/2014/main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9584" y="4595533"/>
            <a:ext cx="3691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</a:rPr>
              <a:t>W48</a:t>
            </a:r>
          </a:p>
        </p:txBody>
      </p:sp>
      <p:sp>
        <p:nvSpPr>
          <p:cNvPr id="83" name="Rectangle 52">
            <a:extLst>
              <a:ext uri="{FF2B5EF4-FFF2-40B4-BE49-F238E27FC236}">
                <a16:creationId xmlns:a16="http://schemas.microsoft.com/office/drawing/2014/main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2538" y="4595533"/>
            <a:ext cx="3691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</a:rPr>
              <a:t>W24</a:t>
            </a:r>
          </a:p>
        </p:txBody>
      </p:sp>
      <p:sp>
        <p:nvSpPr>
          <p:cNvPr id="84" name="Rectangle 52">
            <a:extLst>
              <a:ext uri="{FF2B5EF4-FFF2-40B4-BE49-F238E27FC236}">
                <a16:creationId xmlns:a16="http://schemas.microsoft.com/office/drawing/2014/main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1728" y="4595533"/>
            <a:ext cx="3691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</a:rPr>
              <a:t>W48</a:t>
            </a:r>
          </a:p>
        </p:txBody>
      </p:sp>
      <p:sp>
        <p:nvSpPr>
          <p:cNvPr id="85" name="Rectangle 52">
            <a:extLst>
              <a:ext uri="{FF2B5EF4-FFF2-40B4-BE49-F238E27FC236}">
                <a16:creationId xmlns:a16="http://schemas.microsoft.com/office/drawing/2014/main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829" y="4595533"/>
            <a:ext cx="3691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</a:rPr>
              <a:t>W24</a:t>
            </a:r>
          </a:p>
        </p:txBody>
      </p:sp>
      <p:sp>
        <p:nvSpPr>
          <p:cNvPr id="86" name="Rectangle 52">
            <a:extLst>
              <a:ext uri="{FF2B5EF4-FFF2-40B4-BE49-F238E27FC236}">
                <a16:creationId xmlns:a16="http://schemas.microsoft.com/office/drawing/2014/main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1395" y="4595533"/>
            <a:ext cx="36915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</a:rPr>
              <a:t>W48</a:t>
            </a:r>
          </a:p>
        </p:txBody>
      </p:sp>
      <p:sp>
        <p:nvSpPr>
          <p:cNvPr id="87" name="Rectangle 52">
            <a:extLst>
              <a:ext uri="{FF2B5EF4-FFF2-40B4-BE49-F238E27FC236}">
                <a16:creationId xmlns:a16="http://schemas.microsoft.com/office/drawing/2014/main" id="{EEC4E78C-4A8C-45E2-AE83-D7D21D31AE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1968" y="4807928"/>
            <a:ext cx="1603003" cy="20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rgbClr val="000066"/>
                </a:solidFill>
                <a:latin typeface="Arial" charset="0"/>
                <a:cs typeface="Arial" charset="0"/>
              </a:rPr>
              <a:t>HIV RNA &gt; 50 c/</a:t>
            </a:r>
            <a:r>
              <a:rPr lang="fr-FR" sz="1400" b="1" dirty="0" err="1">
                <a:solidFill>
                  <a:srgbClr val="000066"/>
                </a:solidFill>
                <a:latin typeface="Arial" charset="0"/>
                <a:cs typeface="Arial" charset="0"/>
              </a:rPr>
              <a:t>mL</a:t>
            </a:r>
            <a:endParaRPr lang="fr-FR" sz="1400" b="1" dirty="0">
              <a:solidFill>
                <a:srgbClr val="000066"/>
              </a:solidFill>
              <a:latin typeface="Arial" charset="0"/>
              <a:cs typeface="Arial" charset="0"/>
            </a:endParaRPr>
          </a:p>
        </p:txBody>
      </p:sp>
      <p:grpSp>
        <p:nvGrpSpPr>
          <p:cNvPr id="90" name="Group 42"/>
          <p:cNvGrpSpPr>
            <a:grpSpLocks/>
          </p:cNvGrpSpPr>
          <p:nvPr/>
        </p:nvGrpSpPr>
        <p:grpSpPr bwMode="auto">
          <a:xfrm>
            <a:off x="7039782" y="3851887"/>
            <a:ext cx="1187757" cy="59787"/>
            <a:chOff x="2766" y="1690"/>
            <a:chExt cx="448" cy="66"/>
          </a:xfrm>
        </p:grpSpPr>
        <p:sp>
          <p:nvSpPr>
            <p:cNvPr id="116" name="Line 43"/>
            <p:cNvSpPr>
              <a:spLocks noChangeShapeType="1"/>
            </p:cNvSpPr>
            <p:nvPr/>
          </p:nvSpPr>
          <p:spPr bwMode="auto">
            <a:xfrm>
              <a:off x="2768" y="1690"/>
              <a:ext cx="0" cy="6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7" name="Line 44"/>
            <p:cNvSpPr>
              <a:spLocks noChangeShapeType="1"/>
            </p:cNvSpPr>
            <p:nvPr/>
          </p:nvSpPr>
          <p:spPr bwMode="auto">
            <a:xfrm>
              <a:off x="2766" y="1693"/>
              <a:ext cx="44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118" name="Line 45"/>
            <p:cNvSpPr>
              <a:spLocks noChangeShapeType="1"/>
            </p:cNvSpPr>
            <p:nvPr/>
          </p:nvSpPr>
          <p:spPr bwMode="auto">
            <a:xfrm>
              <a:off x="3212" y="1690"/>
              <a:ext cx="0" cy="66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 sz="1200">
                <a:solidFill>
                  <a:srgbClr val="000066"/>
                </a:solidFill>
                <a:latin typeface="+mn-lt"/>
              </a:endParaRPr>
            </a:p>
          </p:txBody>
        </p:sp>
      </p:grpSp>
      <p:sp>
        <p:nvSpPr>
          <p:cNvPr id="91" name="Rectangle 90"/>
          <p:cNvSpPr/>
          <p:nvPr/>
        </p:nvSpPr>
        <p:spPr bwMode="auto">
          <a:xfrm>
            <a:off x="6568407" y="3280431"/>
            <a:ext cx="2050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29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rPr>
              <a:t>Difference : 0.2%</a:t>
            </a:r>
          </a:p>
          <a:p>
            <a:pPr algn="ctr" defTabSz="91429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>
                <a:solidFill>
                  <a:srgbClr val="000066"/>
                </a:solidFill>
                <a:latin typeface="+mn-lt"/>
                <a:cs typeface="Arial" panose="020B0604020202020204" pitchFamily="34" charset="0"/>
              </a:rPr>
              <a:t> (95% CI : - 9.8 to 10.2)</a:t>
            </a:r>
            <a:endParaRPr lang="en-GB" sz="1400" b="1" baseline="30000" dirty="0">
              <a:solidFill>
                <a:srgbClr val="000066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92" name="Rectangle 28"/>
          <p:cNvSpPr>
            <a:spLocks noChangeArrowheads="1"/>
          </p:cNvSpPr>
          <p:nvPr/>
        </p:nvSpPr>
        <p:spPr bwMode="auto">
          <a:xfrm>
            <a:off x="6770028" y="4401789"/>
            <a:ext cx="592138" cy="169266"/>
          </a:xfrm>
          <a:prstGeom prst="rect">
            <a:avLst/>
          </a:prstGeom>
          <a:solidFill>
            <a:srgbClr val="3AC5FF"/>
          </a:solidFill>
          <a:ln>
            <a:noFill/>
          </a:ln>
          <a:extLst/>
        </p:spPr>
        <p:txBody>
          <a:bodyPr/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93" name="Rectangle 29"/>
          <p:cNvSpPr>
            <a:spLocks noChangeArrowheads="1"/>
          </p:cNvSpPr>
          <p:nvPr/>
        </p:nvSpPr>
        <p:spPr bwMode="auto">
          <a:xfrm>
            <a:off x="7982909" y="4401789"/>
            <a:ext cx="592138" cy="169266"/>
          </a:xfrm>
          <a:prstGeom prst="rect">
            <a:avLst/>
          </a:prstGeom>
          <a:solidFill>
            <a:srgbClr val="CC3300"/>
          </a:solidFill>
          <a:ln>
            <a:noFill/>
          </a:ln>
          <a:extLst/>
        </p:spPr>
        <p:txBody>
          <a:bodyPr/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94" name="Rectangle 34"/>
          <p:cNvSpPr>
            <a:spLocks noChangeArrowheads="1"/>
          </p:cNvSpPr>
          <p:nvPr/>
        </p:nvSpPr>
        <p:spPr bwMode="auto">
          <a:xfrm>
            <a:off x="6922506" y="4168634"/>
            <a:ext cx="2308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400" b="1" dirty="0">
                <a:solidFill>
                  <a:srgbClr val="333399"/>
                </a:solidFill>
                <a:latin typeface="+mj-lt"/>
              </a:rPr>
              <a:t>6.8</a:t>
            </a:r>
          </a:p>
        </p:txBody>
      </p:sp>
      <p:sp>
        <p:nvSpPr>
          <p:cNvPr id="95" name="Rectangle 36"/>
          <p:cNvSpPr>
            <a:spLocks noChangeArrowheads="1"/>
          </p:cNvSpPr>
          <p:nvPr/>
        </p:nvSpPr>
        <p:spPr bwMode="auto">
          <a:xfrm>
            <a:off x="8166278" y="4168634"/>
            <a:ext cx="23083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400" b="1" dirty="0">
                <a:solidFill>
                  <a:srgbClr val="333399"/>
                </a:solidFill>
                <a:latin typeface="+mj-lt"/>
              </a:rPr>
              <a:t>6.7</a:t>
            </a:r>
          </a:p>
        </p:txBody>
      </p:sp>
      <p:sp>
        <p:nvSpPr>
          <p:cNvPr id="96" name="Rectangle 38"/>
          <p:cNvSpPr>
            <a:spLocks noChangeArrowheads="1"/>
          </p:cNvSpPr>
          <p:nvPr/>
        </p:nvSpPr>
        <p:spPr bwMode="auto">
          <a:xfrm>
            <a:off x="6241067" y="4492328"/>
            <a:ext cx="84960" cy="17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>
                <a:solidFill>
                  <a:srgbClr val="000066"/>
                </a:solidFill>
                <a:latin typeface="+mn-lt"/>
              </a:rPr>
              <a:t>0</a:t>
            </a:r>
          </a:p>
        </p:txBody>
      </p:sp>
      <p:sp>
        <p:nvSpPr>
          <p:cNvPr id="97" name="Rectangle 39"/>
          <p:cNvSpPr>
            <a:spLocks noChangeArrowheads="1"/>
          </p:cNvSpPr>
          <p:nvPr/>
        </p:nvSpPr>
        <p:spPr bwMode="auto">
          <a:xfrm>
            <a:off x="6148992" y="3992638"/>
            <a:ext cx="169918" cy="17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>
                <a:solidFill>
                  <a:srgbClr val="000066"/>
                </a:solidFill>
                <a:latin typeface="+mn-lt"/>
              </a:rPr>
              <a:t>20</a:t>
            </a:r>
          </a:p>
        </p:txBody>
      </p:sp>
      <p:sp>
        <p:nvSpPr>
          <p:cNvPr id="98" name="Rectangle 40"/>
          <p:cNvSpPr>
            <a:spLocks noChangeArrowheads="1"/>
          </p:cNvSpPr>
          <p:nvPr/>
        </p:nvSpPr>
        <p:spPr bwMode="auto">
          <a:xfrm>
            <a:off x="6148992" y="3492949"/>
            <a:ext cx="169918" cy="17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40</a:t>
            </a:r>
          </a:p>
        </p:txBody>
      </p:sp>
      <p:sp>
        <p:nvSpPr>
          <p:cNvPr id="99" name="Rectangle 41"/>
          <p:cNvSpPr>
            <a:spLocks noChangeArrowheads="1"/>
          </p:cNvSpPr>
          <p:nvPr/>
        </p:nvSpPr>
        <p:spPr bwMode="auto">
          <a:xfrm>
            <a:off x="6148992" y="2988196"/>
            <a:ext cx="169918" cy="17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60</a:t>
            </a:r>
          </a:p>
        </p:txBody>
      </p:sp>
      <p:sp>
        <p:nvSpPr>
          <p:cNvPr id="100" name="Rectangle 42"/>
          <p:cNvSpPr>
            <a:spLocks noChangeArrowheads="1"/>
          </p:cNvSpPr>
          <p:nvPr/>
        </p:nvSpPr>
        <p:spPr bwMode="auto">
          <a:xfrm>
            <a:off x="6148992" y="2494887"/>
            <a:ext cx="169918" cy="17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80</a:t>
            </a:r>
          </a:p>
        </p:txBody>
      </p:sp>
      <p:sp>
        <p:nvSpPr>
          <p:cNvPr id="101" name="Rectangle 43"/>
          <p:cNvSpPr>
            <a:spLocks noChangeArrowheads="1"/>
          </p:cNvSpPr>
          <p:nvPr/>
        </p:nvSpPr>
        <p:spPr bwMode="auto">
          <a:xfrm>
            <a:off x="6055329" y="2000260"/>
            <a:ext cx="254878" cy="173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>
              <a:defRPr>
                <a:solidFill>
                  <a:schemeClr val="tx1"/>
                </a:solidFill>
                <a:latin typeface="Verdana" pitchFamily="34" charset="0"/>
              </a:defRPr>
            </a:lvl2pPr>
            <a:lvl3pPr>
              <a:defRPr>
                <a:solidFill>
                  <a:schemeClr val="tx1"/>
                </a:solidFill>
                <a:latin typeface="Verdana" pitchFamily="34" charset="0"/>
              </a:defRPr>
            </a:lvl3pPr>
            <a:lvl4pPr>
              <a:defRPr>
                <a:solidFill>
                  <a:schemeClr val="tx1"/>
                </a:solidFill>
                <a:latin typeface="Verdana" pitchFamily="34" charset="0"/>
              </a:defRPr>
            </a:lvl4pPr>
            <a:lvl5pPr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2844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7416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1988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656013" indent="15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defTabSz="914400"/>
            <a:r>
              <a:rPr lang="fr-FR" altLang="fr-FR" sz="1200" dirty="0">
                <a:solidFill>
                  <a:srgbClr val="000066"/>
                </a:solidFill>
                <a:latin typeface="+mn-lt"/>
              </a:rPr>
              <a:t>100</a:t>
            </a:r>
          </a:p>
        </p:txBody>
      </p:sp>
      <p:sp>
        <p:nvSpPr>
          <p:cNvPr id="102" name="Line 6"/>
          <p:cNvSpPr>
            <a:spLocks noChangeShapeType="1"/>
          </p:cNvSpPr>
          <p:nvPr/>
        </p:nvSpPr>
        <p:spPr bwMode="auto">
          <a:xfrm flipV="1">
            <a:off x="6439961" y="2073617"/>
            <a:ext cx="0" cy="2560803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3" name="Line 7"/>
          <p:cNvSpPr>
            <a:spLocks noChangeShapeType="1"/>
          </p:cNvSpPr>
          <p:nvPr/>
        </p:nvSpPr>
        <p:spPr bwMode="auto">
          <a:xfrm>
            <a:off x="6369733" y="2077617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4" name="Line 7"/>
          <p:cNvSpPr>
            <a:spLocks noChangeShapeType="1"/>
          </p:cNvSpPr>
          <p:nvPr/>
        </p:nvSpPr>
        <p:spPr bwMode="auto">
          <a:xfrm>
            <a:off x="6369733" y="2571241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5" name="Line 7"/>
          <p:cNvSpPr>
            <a:spLocks noChangeShapeType="1"/>
          </p:cNvSpPr>
          <p:nvPr/>
        </p:nvSpPr>
        <p:spPr bwMode="auto">
          <a:xfrm>
            <a:off x="6369733" y="3064866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6" name="Line 7"/>
          <p:cNvSpPr>
            <a:spLocks noChangeShapeType="1"/>
          </p:cNvSpPr>
          <p:nvPr/>
        </p:nvSpPr>
        <p:spPr bwMode="auto">
          <a:xfrm>
            <a:off x="6369733" y="3566929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7" name="Line 7"/>
          <p:cNvSpPr>
            <a:spLocks noChangeShapeType="1"/>
          </p:cNvSpPr>
          <p:nvPr/>
        </p:nvSpPr>
        <p:spPr bwMode="auto">
          <a:xfrm>
            <a:off x="6369733" y="4064773"/>
            <a:ext cx="71316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8" name="Line 7"/>
          <p:cNvSpPr>
            <a:spLocks noChangeShapeType="1"/>
          </p:cNvSpPr>
          <p:nvPr/>
        </p:nvSpPr>
        <p:spPr bwMode="auto">
          <a:xfrm>
            <a:off x="6369733" y="4571055"/>
            <a:ext cx="2508171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09" name="Line 7"/>
          <p:cNvSpPr>
            <a:spLocks noChangeShapeType="1"/>
          </p:cNvSpPr>
          <p:nvPr/>
        </p:nvSpPr>
        <p:spPr bwMode="auto">
          <a:xfrm rot="16200000">
            <a:off x="7625456" y="4604808"/>
            <a:ext cx="59229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10" name="Line 7"/>
          <p:cNvSpPr>
            <a:spLocks noChangeShapeType="1"/>
          </p:cNvSpPr>
          <p:nvPr/>
        </p:nvSpPr>
        <p:spPr bwMode="auto">
          <a:xfrm rot="16200000">
            <a:off x="8839576" y="4604808"/>
            <a:ext cx="59229" cy="0"/>
          </a:xfrm>
          <a:prstGeom prst="line">
            <a:avLst/>
          </a:prstGeom>
          <a:noFill/>
          <a:ln w="9525" cap="flat">
            <a:solidFill>
              <a:schemeClr val="bg1">
                <a:lumMod val="5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sz="12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11" name="ZoneTexte 110"/>
          <p:cNvSpPr txBox="1"/>
          <p:nvPr/>
        </p:nvSpPr>
        <p:spPr>
          <a:xfrm>
            <a:off x="6268898" y="1822003"/>
            <a:ext cx="320922" cy="260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000066"/>
                </a:solidFill>
                <a:latin typeface="+mn-lt"/>
              </a:rPr>
              <a:t>%</a:t>
            </a:r>
          </a:p>
        </p:txBody>
      </p:sp>
      <p:sp>
        <p:nvSpPr>
          <p:cNvPr id="119" name="AutoShape 162"/>
          <p:cNvSpPr>
            <a:spLocks noChangeArrowheads="1"/>
          </p:cNvSpPr>
          <p:nvPr/>
        </p:nvSpPr>
        <p:spPr bwMode="auto">
          <a:xfrm>
            <a:off x="0" y="6570663"/>
            <a:ext cx="694267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200" b="1" i="1" dirty="0">
                <a:solidFill>
                  <a:srgbClr val="333399"/>
                </a:solidFill>
                <a:latin typeface="Cambria" pitchFamily="18" charset="0"/>
              </a:rPr>
              <a:t>ASPIRE</a:t>
            </a:r>
          </a:p>
        </p:txBody>
      </p:sp>
      <p:sp>
        <p:nvSpPr>
          <p:cNvPr id="120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en-GB" sz="3200" dirty="0">
                <a:ea typeface="ＭＳ Ｐゴシック" pitchFamily="34" charset="-128"/>
              </a:rPr>
              <a:t>ASPIRE Study: switch to DTG + 3TC</a:t>
            </a:r>
          </a:p>
        </p:txBody>
      </p:sp>
      <p:sp>
        <p:nvSpPr>
          <p:cNvPr id="89" name="ZoneTexte 69"/>
          <p:cNvSpPr txBox="1">
            <a:spLocks noChangeArrowheads="1"/>
          </p:cNvSpPr>
          <p:nvPr/>
        </p:nvSpPr>
        <p:spPr bwMode="auto">
          <a:xfrm>
            <a:off x="4800600" y="6565238"/>
            <a:ext cx="4343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en-US" sz="1200" i="1" dirty="0">
                <a:solidFill>
                  <a:srgbClr val="CC0000"/>
                </a:solidFill>
                <a:ea typeface="ＭＳ Ｐゴシック" pitchFamily="34" charset="-128"/>
              </a:rPr>
              <a:t>Taiwo B. Clin Infect Dis. 2018 May 17;66(11):1794-1797</a:t>
            </a:r>
            <a:endParaRPr lang="en-GB" sz="1200" i="1" dirty="0">
              <a:solidFill>
                <a:srgbClr val="CC0000"/>
              </a:solidFill>
              <a:ea typeface="ＭＳ Ｐゴシック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03642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7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484</Words>
  <Application>Microsoft Office PowerPoint</Application>
  <PresentationFormat>Affichage à l'écran (4:3)</PresentationFormat>
  <Paragraphs>123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</vt:lpstr>
      <vt:lpstr>Wingdings</vt:lpstr>
      <vt:lpstr>ARV_trials_2017</vt:lpstr>
      <vt:lpstr>Switch to DTG + 3TC</vt:lpstr>
      <vt:lpstr>ASPIRE Study: switch to DTG + 3TC</vt:lpstr>
      <vt:lpstr>Présentation PowerPoint</vt:lpstr>
      <vt:lpstr>ASPIRE Study: switch to DTG + 3TC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2017</dc:title>
  <dc:subject>AEI - www.aei.fr</dc:subject>
  <dc:creator>www.arv-trial.com</dc:creator>
  <cp:lastModifiedBy>Yannick Darrats</cp:lastModifiedBy>
  <cp:revision>89</cp:revision>
  <dcterms:created xsi:type="dcterms:W3CDTF">2015-05-20T09:41:20Z</dcterms:created>
  <dcterms:modified xsi:type="dcterms:W3CDTF">2019-02-07T16:43:59Z</dcterms:modified>
</cp:coreProperties>
</file>