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77" r:id="rId2"/>
    <p:sldId id="257" r:id="rId3"/>
    <p:sldId id="258" r:id="rId4"/>
    <p:sldId id="275" r:id="rId5"/>
    <p:sldId id="276" r:id="rId6"/>
    <p:sldId id="259" r:id="rId7"/>
    <p:sldId id="264" r:id="rId8"/>
    <p:sldId id="262" r:id="rId9"/>
  </p:sldIdLst>
  <p:sldSz cx="9144000" cy="6858000" type="screen4x3"/>
  <p:notesSz cx="6858000" cy="9144000"/>
  <p:custDataLst>
    <p:tags r:id="rId11"/>
  </p:custDataLst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66"/>
    <a:srgbClr val="CC3300"/>
    <a:srgbClr val="C0C0C0"/>
    <a:srgbClr val="DDDDDD"/>
    <a:srgbClr val="009900"/>
    <a:srgbClr val="660066"/>
    <a:srgbClr val="FF9933"/>
    <a:srgbClr val="FE7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1006" autoAdjust="0"/>
    <p:restoredTop sz="97993" autoAdjust="0"/>
  </p:normalViewPr>
  <p:slideViewPr>
    <p:cSldViewPr snapToGrid="0">
      <p:cViewPr varScale="1">
        <p:scale>
          <a:sx n="113" d="100"/>
          <a:sy n="113" d="100"/>
        </p:scale>
        <p:origin x="-2370" y="-108"/>
      </p:cViewPr>
      <p:guideLst>
        <p:guide orient="horz" pos="4319"/>
        <p:guide pos="573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08EB057-2A73-4920-ACEC-0B2DEAA1C59E}" type="datetimeFigureOut">
              <a:rPr lang="fr-FR"/>
              <a:pPr>
                <a:defRPr/>
              </a:pPr>
              <a:t>06/02/2018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B67BA7C-BB42-4A99-9A7F-6CE5508EB1F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54747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34" charset="-128"/>
            </a:endParaRPr>
          </a:p>
        </p:txBody>
      </p:sp>
      <p:sp>
        <p:nvSpPr>
          <p:cNvPr id="112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E9835BCB-D234-4E8F-B745-8C0D67142921}" type="slidenum">
              <a:rPr lang="fr-FR" sz="1200">
                <a:latin typeface="Calibri" pitchFamily="34" charset="0"/>
              </a:rPr>
              <a:pPr algn="r" eaLnBrk="1" hangingPunct="1"/>
              <a:t>1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229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2293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3C39466F-21D5-40CE-BC21-5BB4B089B8A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331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3317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7F9C2FDC-1877-444C-9CC2-EAAAEB28795E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4341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5301152B-6F8A-479B-B646-74A40211E3F4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6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53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latin typeface="Trebuchet MS" pitchFamily="34" charset="0"/>
              </a:rPr>
              <a:t>ARV-trial.com</a:t>
            </a:r>
          </a:p>
        </p:txBody>
      </p:sp>
      <p:sp>
        <p:nvSpPr>
          <p:cNvPr id="15365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1DD1D1EA-7410-4EFC-BC4E-AAE8E2EBA583}" type="slidenum">
              <a:rPr lang="fr-FR" sz="1200">
                <a:latin typeface="Calibri" pitchFamily="34" charset="0"/>
              </a:rPr>
              <a:pPr algn="r" eaLnBrk="1" hangingPunct="1"/>
              <a:t>7</a:t>
            </a:fld>
            <a:endParaRPr lang="fr-FR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638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3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303" tIns="46151" rIns="92303" bIns="46151"/>
          <a:lstStyle>
            <a:lvl1pPr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2338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23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300">
                <a:solidFill>
                  <a:srgbClr val="000000"/>
                </a:solidFill>
                <a:latin typeface="Trebuchet MS" pitchFamily="34" charset="0"/>
                <a:ea typeface="ＭＳ Ｐゴシック" pitchFamily="34" charset="-128"/>
              </a:rPr>
              <a:t>ARV-trial.com</a:t>
            </a:r>
          </a:p>
        </p:txBody>
      </p:sp>
      <p:sp>
        <p:nvSpPr>
          <p:cNvPr id="16389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982" tIns="42490" rIns="84982" bIns="42490" anchor="b"/>
          <a:lstStyle>
            <a:lvl1pPr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850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850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5115D319-53E6-425B-A717-BF3298EA799C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eaLnBrk="1" hangingPunct="1"/>
              <a:t>8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34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357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3200" smtClean="0">
                <a:ea typeface="ＭＳ Ｐゴシック" pitchFamily="34" charset="-128"/>
              </a:rPr>
              <a:t>Comparison of NRTI combinations</a:t>
            </a:r>
          </a:p>
        </p:txBody>
      </p:sp>
      <p:sp>
        <p:nvSpPr>
          <p:cNvPr id="19459" name="Espace réservé du conten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-1" charset="2"/>
              <a:buChar char="§"/>
              <a:defRPr/>
            </a:pPr>
            <a:r>
              <a:rPr lang="en-GB" sz="2800" b="1" dirty="0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ZDV/3TC </a:t>
            </a:r>
            <a:r>
              <a:rPr lang="en-GB" sz="2800" b="1" dirty="0" err="1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vs</a:t>
            </a:r>
            <a:r>
              <a:rPr lang="en-GB" sz="2800" b="1" dirty="0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 TDF + FTC</a:t>
            </a:r>
          </a:p>
          <a:p>
            <a:pPr lvl="1" eaLnBrk="1" hangingPunct="1">
              <a:defRPr/>
            </a:pPr>
            <a:r>
              <a:rPr lang="en-GB" sz="2400" dirty="0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Study 934</a:t>
            </a:r>
          </a:p>
          <a:p>
            <a:pPr eaLnBrk="1" hangingPunct="1">
              <a:buFont typeface="Wingdings" pitchFamily="-1" charset="2"/>
              <a:buChar char="§"/>
              <a:defRPr/>
            </a:pPr>
            <a:endParaRPr lang="en-GB" sz="2800" dirty="0" smtClean="0">
              <a:solidFill>
                <a:srgbClr val="000066"/>
              </a:solidFill>
              <a:latin typeface="+mj-lt"/>
              <a:ea typeface="ＭＳ Ｐゴシック" charset="-128"/>
            </a:endParaRPr>
          </a:p>
          <a:p>
            <a:pPr eaLnBrk="1" hangingPunct="1">
              <a:buFont typeface="Wingdings" pitchFamily="-1" charset="2"/>
              <a:buChar char="§"/>
              <a:defRPr/>
            </a:pPr>
            <a:r>
              <a:rPr lang="en-GB" sz="2800" b="1" dirty="0" smtClean="0">
                <a:latin typeface="+mj-lt"/>
                <a:ea typeface="ＭＳ Ｐゴシック" charset="-128"/>
              </a:rPr>
              <a:t>ABC/3TC </a:t>
            </a:r>
            <a:r>
              <a:rPr lang="en-GB" sz="2800" b="1" dirty="0" err="1" smtClean="0">
                <a:latin typeface="+mj-lt"/>
                <a:ea typeface="ＭＳ Ｐゴシック" charset="-128"/>
              </a:rPr>
              <a:t>vs</a:t>
            </a:r>
            <a:r>
              <a:rPr lang="en-GB" sz="2800" b="1" dirty="0" smtClean="0">
                <a:latin typeface="+mj-lt"/>
                <a:ea typeface="ＭＳ Ｐゴシック" charset="-128"/>
              </a:rPr>
              <a:t> TDF/FTC</a:t>
            </a:r>
          </a:p>
          <a:p>
            <a:pPr lvl="1" eaLnBrk="1" hangingPunct="1">
              <a:defRPr/>
            </a:pPr>
            <a:r>
              <a:rPr lang="en-GB" sz="2400" dirty="0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HEAT Study</a:t>
            </a:r>
          </a:p>
          <a:p>
            <a:pPr lvl="1" eaLnBrk="1" hangingPunct="1">
              <a:defRPr/>
            </a:pPr>
            <a:r>
              <a:rPr lang="en-GB" sz="2400" dirty="0" smtClean="0">
                <a:solidFill>
                  <a:srgbClr val="C0C0C0"/>
                </a:solidFill>
                <a:latin typeface="+mj-lt"/>
                <a:ea typeface="ＭＳ Ｐゴシック" charset="-128"/>
              </a:rPr>
              <a:t>ACTG A5202 Study</a:t>
            </a:r>
          </a:p>
          <a:p>
            <a:pPr lvl="1" eaLnBrk="1" hangingPunct="1">
              <a:defRPr/>
            </a:pPr>
            <a:r>
              <a:rPr lang="en-GB" sz="2400" dirty="0" smtClean="0">
                <a:latin typeface="+mj-lt"/>
                <a:ea typeface="ＭＳ Ｐゴシック" charset="-128"/>
              </a:rPr>
              <a:t>ASSERT Study</a:t>
            </a:r>
            <a:endParaRPr lang="en-GB" sz="2400" dirty="0">
              <a:solidFill>
                <a:srgbClr val="C0C0C0"/>
              </a:solidFill>
              <a:latin typeface="Calibri"/>
              <a:ea typeface="ＭＳ Ｐゴシック" charset="-128"/>
            </a:endParaRPr>
          </a:p>
          <a:p>
            <a:pPr eaLnBrk="1" hangingPunct="1">
              <a:defRPr/>
            </a:pPr>
            <a:endParaRPr lang="en-GB" dirty="0">
              <a:solidFill>
                <a:srgbClr val="C0C0C0"/>
              </a:solidFill>
              <a:latin typeface="Calibri"/>
              <a:ea typeface="ＭＳ Ｐゴシック" charset="-128"/>
            </a:endParaRPr>
          </a:p>
          <a:p>
            <a:pPr eaLnBrk="1" hangingPunct="1">
              <a:defRPr/>
            </a:pPr>
            <a:r>
              <a:rPr lang="en-US" sz="2800" b="1" dirty="0">
                <a:solidFill>
                  <a:srgbClr val="C0C0C0"/>
                </a:solidFill>
                <a:latin typeface="Calibri"/>
                <a:ea typeface="ＭＳ Ｐゴシック" charset="-128"/>
              </a:rPr>
              <a:t>FTC/TDF </a:t>
            </a:r>
            <a:r>
              <a:rPr lang="en-US" sz="2800" b="1" dirty="0" err="1">
                <a:solidFill>
                  <a:srgbClr val="C0C0C0"/>
                </a:solidFill>
                <a:latin typeface="Calibri"/>
                <a:ea typeface="ＭＳ Ｐゴシック" charset="-128"/>
              </a:rPr>
              <a:t>vs</a:t>
            </a:r>
            <a:r>
              <a:rPr lang="en-US" sz="2800" b="1" dirty="0">
                <a:solidFill>
                  <a:srgbClr val="C0C0C0"/>
                </a:solidFill>
                <a:latin typeface="Calibri"/>
                <a:ea typeface="ＭＳ Ｐゴシック" charset="-128"/>
              </a:rPr>
              <a:t> </a:t>
            </a:r>
            <a:r>
              <a:rPr lang="en-US" sz="2800" b="1" dirty="0" smtClean="0">
                <a:solidFill>
                  <a:srgbClr val="C0C0C0"/>
                </a:solidFill>
                <a:latin typeface="Calibri"/>
                <a:ea typeface="ＭＳ Ｐゴシック" charset="-128"/>
              </a:rPr>
              <a:t>FTC/TAF</a:t>
            </a:r>
            <a:endParaRPr lang="en-GB" sz="2800" b="1" dirty="0">
              <a:solidFill>
                <a:srgbClr val="C0C0C0"/>
              </a:solidFill>
              <a:latin typeface="Calibri"/>
              <a:ea typeface="ＭＳ Ｐゴシック" charset="-128"/>
            </a:endParaRPr>
          </a:p>
          <a:p>
            <a:pPr lvl="1" eaLnBrk="1" hangingPunct="1">
              <a:defRPr/>
            </a:pPr>
            <a:r>
              <a:rPr lang="en-GB" sz="2400" dirty="0">
                <a:solidFill>
                  <a:srgbClr val="C0C0C0"/>
                </a:solidFill>
                <a:latin typeface="Calibri"/>
                <a:ea typeface="ＭＳ Ｐゴシック" charset="-128"/>
              </a:rPr>
              <a:t>Studies GS-US-292-0104 and </a:t>
            </a:r>
            <a:r>
              <a:rPr lang="en-GB" sz="2400" dirty="0" smtClean="0">
                <a:solidFill>
                  <a:srgbClr val="C0C0C0"/>
                </a:solidFill>
                <a:latin typeface="Calibri"/>
                <a:ea typeface="ＭＳ Ｐゴシック" charset="-128"/>
              </a:rPr>
              <a:t>GS-US-292-0111</a:t>
            </a:r>
            <a:endParaRPr lang="en-GB" sz="2400" dirty="0">
              <a:solidFill>
                <a:srgbClr val="C0C0C0"/>
              </a:solidFill>
              <a:latin typeface="Calibri"/>
              <a:ea typeface="ＭＳ Ｐゴシック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34925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cxnSp>
        <p:nvCxnSpPr>
          <p:cNvPr id="3075" name="Connecteur droit 66"/>
          <p:cNvCxnSpPr>
            <a:cxnSpLocks noChangeShapeType="1"/>
          </p:cNvCxnSpPr>
          <p:nvPr/>
        </p:nvCxnSpPr>
        <p:spPr bwMode="auto">
          <a:xfrm rot="5400000">
            <a:off x="2840832" y="2585244"/>
            <a:ext cx="400050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76" name="Espace réservé du contenu 2"/>
          <p:cNvSpPr>
            <a:spLocks/>
          </p:cNvSpPr>
          <p:nvPr/>
        </p:nvSpPr>
        <p:spPr bwMode="auto">
          <a:xfrm>
            <a:off x="34925" y="4800600"/>
            <a:ext cx="89630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Primary analysis</a:t>
            </a:r>
          </a:p>
          <a:p>
            <a:pPr marL="800100" lvl="1" indent="-342900" defTabSz="914400">
              <a:spcBef>
                <a:spcPct val="20000"/>
              </a:spcBef>
              <a:buClr>
                <a:srgbClr val="CC3300"/>
              </a:buClr>
              <a:buFont typeface="Arial" pitchFamily="34" charset="0"/>
              <a:buChar char="–"/>
            </a:pPr>
            <a:r>
              <a:rPr lang="en-GB">
                <a:solidFill>
                  <a:srgbClr val="000066"/>
                </a:solidFill>
                <a:ea typeface="ＭＳ Ｐゴシック" pitchFamily="34" charset="-128"/>
              </a:rPr>
              <a:t>Intention to treat, exposed analysis : 2-sided significance level of 5%, with 90% power to detect a </a:t>
            </a:r>
            <a:r>
              <a:rPr lang="en-GB">
                <a:solidFill>
                  <a:srgbClr val="000066"/>
                </a:solidFill>
              </a:rPr>
              <a:t>difference of 10 mL/min in eGFR (MDRD) change from baseline between arms </a:t>
            </a:r>
            <a:endParaRPr lang="en-GB" b="1">
              <a:solidFill>
                <a:srgbClr val="000066"/>
              </a:solidFill>
              <a:ea typeface="ＭＳ Ｐゴシック" pitchFamily="34" charset="-128"/>
            </a:endParaRP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/>
        </p:nvGraphicFramePr>
        <p:xfrm>
          <a:off x="4267200" y="2517775"/>
          <a:ext cx="3128963" cy="377825"/>
        </p:xfrm>
        <a:graphic>
          <a:graphicData uri="http://schemas.openxmlformats.org/drawingml/2006/table">
            <a:tbl>
              <a:tblPr/>
              <a:tblGrid>
                <a:gridCol w="3128963"/>
              </a:tblGrid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ABC/3TC + EFV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3" marR="9143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/>
        </p:nvGraphicFramePr>
        <p:xfrm>
          <a:off x="4267200" y="3581400"/>
          <a:ext cx="3128963" cy="368300"/>
        </p:xfrm>
        <a:graphic>
          <a:graphicData uri="http://schemas.openxmlformats.org/drawingml/2006/table">
            <a:tbl>
              <a:tblPr/>
              <a:tblGrid>
                <a:gridCol w="3128963"/>
              </a:tblGrid>
              <a:tr h="368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TDF/FTC + EFV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1433" marR="9143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</a:tr>
            </a:tbl>
          </a:graphicData>
        </a:graphic>
      </p:graphicFrame>
      <p:sp>
        <p:nvSpPr>
          <p:cNvPr id="3081" name="Oval 170"/>
          <p:cNvSpPr>
            <a:spLocks noChangeArrowheads="1"/>
          </p:cNvSpPr>
          <p:nvPr/>
        </p:nvSpPr>
        <p:spPr bwMode="auto">
          <a:xfrm>
            <a:off x="2270125" y="1371600"/>
            <a:ext cx="1539875" cy="1014413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Randomisation*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1 : 1</a:t>
            </a:r>
          </a:p>
          <a:p>
            <a:pPr algn="ctr"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Open-label</a:t>
            </a:r>
          </a:p>
        </p:txBody>
      </p:sp>
      <p:sp>
        <p:nvSpPr>
          <p:cNvPr id="3082" name="AutoShape 162"/>
          <p:cNvSpPr>
            <a:spLocks noChangeArrowheads="1"/>
          </p:cNvSpPr>
          <p:nvPr/>
        </p:nvSpPr>
        <p:spPr bwMode="auto">
          <a:xfrm>
            <a:off x="190500" y="2555875"/>
            <a:ext cx="2619375" cy="1465263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ctr" defTabSz="914400"/>
            <a:r>
              <a:rPr lang="en-GB" sz="1600" b="1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18 years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ARV-naïve 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HIV RNA </a:t>
            </a:r>
            <a:r>
              <a:rPr lang="en-GB" sz="1600" b="1" u="sng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&gt;</a:t>
            </a:r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 1,000 c/mL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Any CD4 cell count</a:t>
            </a:r>
          </a:p>
          <a:p>
            <a:pPr algn="ctr"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pitchFamily="34" charset="0"/>
              </a:rPr>
              <a:t>HLA-B*5701 allele negative</a:t>
            </a:r>
          </a:p>
        </p:txBody>
      </p:sp>
      <p:sp>
        <p:nvSpPr>
          <p:cNvPr id="3083" name="ZoneTexte 71"/>
          <p:cNvSpPr txBox="1">
            <a:spLocks noChangeArrowheads="1"/>
          </p:cNvSpPr>
          <p:nvPr/>
        </p:nvSpPr>
        <p:spPr bwMode="auto">
          <a:xfrm>
            <a:off x="61913" y="4216400"/>
            <a:ext cx="771048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4400" eaLnBrk="1" hangingPunct="1"/>
            <a:r>
              <a:rPr lang="en-GB" sz="1400">
                <a:solidFill>
                  <a:srgbClr val="000066"/>
                </a:solidFill>
                <a:ea typeface="ＭＳ Ｐゴシック" pitchFamily="34" charset="-128"/>
              </a:rPr>
              <a:t>* Randomisation was stratified by screening eGFR (MDRD), race (black or non black), and BMI</a:t>
            </a:r>
            <a:endParaRPr lang="en-GB" sz="1400" baseline="30000">
              <a:solidFill>
                <a:srgbClr val="000066"/>
              </a:solidFill>
              <a:ea typeface="ＭＳ Ｐゴシック" pitchFamily="34" charset="-128"/>
            </a:endParaRPr>
          </a:p>
        </p:txBody>
      </p:sp>
      <p:cxnSp>
        <p:nvCxnSpPr>
          <p:cNvPr id="3084" name="AutoShape 60"/>
          <p:cNvCxnSpPr>
            <a:cxnSpLocks noChangeShapeType="1"/>
          </p:cNvCxnSpPr>
          <p:nvPr/>
        </p:nvCxnSpPr>
        <p:spPr bwMode="auto">
          <a:xfrm rot="10800000" flipH="1" flipV="1">
            <a:off x="4113213" y="2794000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5" name="Line 63"/>
          <p:cNvSpPr>
            <a:spLocks noChangeShapeType="1"/>
          </p:cNvSpPr>
          <p:nvPr/>
        </p:nvSpPr>
        <p:spPr bwMode="auto">
          <a:xfrm>
            <a:off x="2903538" y="3284538"/>
            <a:ext cx="4333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86" name="Rectangle 9"/>
          <p:cNvSpPr>
            <a:spLocks noChangeArrowheads="1"/>
          </p:cNvSpPr>
          <p:nvPr/>
        </p:nvSpPr>
        <p:spPr bwMode="auto">
          <a:xfrm>
            <a:off x="3363913" y="3460750"/>
            <a:ext cx="8270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N = 197</a:t>
            </a:r>
          </a:p>
        </p:txBody>
      </p:sp>
      <p:sp>
        <p:nvSpPr>
          <p:cNvPr id="3087" name="Rectangle 8"/>
          <p:cNvSpPr>
            <a:spLocks noChangeArrowheads="1"/>
          </p:cNvSpPr>
          <p:nvPr/>
        </p:nvSpPr>
        <p:spPr bwMode="auto">
          <a:xfrm>
            <a:off x="3363913" y="2466975"/>
            <a:ext cx="82708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 defTabSz="914400"/>
            <a:r>
              <a:rPr lang="en-GB" sz="1600" b="1">
                <a:solidFill>
                  <a:srgbClr val="C00000"/>
                </a:solidFill>
                <a:latin typeface="Calibri" pitchFamily="34" charset="0"/>
                <a:cs typeface="Arial" pitchFamily="34" charset="0"/>
              </a:rPr>
              <a:t>N = 195</a:t>
            </a:r>
          </a:p>
        </p:txBody>
      </p:sp>
      <p:sp>
        <p:nvSpPr>
          <p:cNvPr id="28781" name="Oval 109"/>
          <p:cNvSpPr>
            <a:spLocks noChangeArrowheads="1"/>
          </p:cNvSpPr>
          <p:nvPr/>
        </p:nvSpPr>
        <p:spPr bwMode="auto">
          <a:xfrm>
            <a:off x="7096125" y="1447800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W48</a:t>
            </a:r>
            <a:endParaRPr lang="en-GB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782" name="Oval 110"/>
          <p:cNvSpPr>
            <a:spLocks noChangeArrowheads="1"/>
          </p:cNvSpPr>
          <p:nvPr/>
        </p:nvSpPr>
        <p:spPr bwMode="auto">
          <a:xfrm>
            <a:off x="8421688" y="1447800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W96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090" name="Line 172"/>
          <p:cNvSpPr>
            <a:spLocks noChangeShapeType="1"/>
          </p:cNvSpPr>
          <p:nvPr/>
        </p:nvSpPr>
        <p:spPr bwMode="auto">
          <a:xfrm>
            <a:off x="8720138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91" name="Line 172"/>
          <p:cNvSpPr>
            <a:spLocks noChangeShapeType="1"/>
          </p:cNvSpPr>
          <p:nvPr/>
        </p:nvSpPr>
        <p:spPr bwMode="auto">
          <a:xfrm>
            <a:off x="7415213" y="1987550"/>
            <a:ext cx="0" cy="215106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grpSp>
        <p:nvGrpSpPr>
          <p:cNvPr id="3092" name="Group 37"/>
          <p:cNvGrpSpPr>
            <a:grpSpLocks/>
          </p:cNvGrpSpPr>
          <p:nvPr/>
        </p:nvGrpSpPr>
        <p:grpSpPr bwMode="auto">
          <a:xfrm>
            <a:off x="7396163" y="2800350"/>
            <a:ext cx="1303337" cy="974725"/>
            <a:chOff x="4502" y="1764"/>
            <a:chExt cx="646" cy="614"/>
          </a:xfrm>
        </p:grpSpPr>
        <p:sp>
          <p:nvSpPr>
            <p:cNvPr id="3098" name="Line 31"/>
            <p:cNvSpPr>
              <a:spLocks noChangeShapeType="1"/>
            </p:cNvSpPr>
            <p:nvPr/>
          </p:nvSpPr>
          <p:spPr bwMode="auto">
            <a:xfrm flipV="1">
              <a:off x="4502" y="1764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099" name="Line 31"/>
            <p:cNvSpPr>
              <a:spLocks noChangeShapeType="1"/>
            </p:cNvSpPr>
            <p:nvPr/>
          </p:nvSpPr>
          <p:spPr bwMode="auto">
            <a:xfrm flipV="1">
              <a:off x="4502" y="2378"/>
              <a:ext cx="646" cy="0"/>
            </a:xfrm>
            <a:prstGeom prst="line">
              <a:avLst/>
            </a:prstGeom>
            <a:noFill/>
            <a:ln w="38100">
              <a:solidFill>
                <a:srgbClr val="333399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3093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34" charset="-128"/>
              </a:rPr>
              <a:t>ASSERT Study</a:t>
            </a:r>
            <a:r>
              <a:rPr lang="en-GB" sz="3200" smtClean="0">
                <a:ea typeface="ＭＳ Ｐゴシック" pitchFamily="34" charset="-128"/>
              </a:rPr>
              <a:t>: ABC/3TC + EFV vs TDF/FTC + EFV</a:t>
            </a:r>
          </a:p>
        </p:txBody>
      </p:sp>
      <p:sp>
        <p:nvSpPr>
          <p:cNvPr id="3094" name="ZoneTexte 21"/>
          <p:cNvSpPr txBox="1">
            <a:spLocks noChangeArrowheads="1"/>
          </p:cNvSpPr>
          <p:nvPr/>
        </p:nvSpPr>
        <p:spPr bwMode="auto">
          <a:xfrm>
            <a:off x="6735763" y="6553200"/>
            <a:ext cx="24082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200" i="1">
                <a:solidFill>
                  <a:srgbClr val="CC0000"/>
                </a:solidFill>
              </a:rPr>
              <a:t>Post FA. JAIDS 2010;55:149-57</a:t>
            </a:r>
          </a:p>
        </p:txBody>
      </p:sp>
      <p:grpSp>
        <p:nvGrpSpPr>
          <p:cNvPr id="3095" name="Grouper 41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0" y="6570663"/>
            <a:chExt cx="1393200" cy="288111"/>
          </a:xfrm>
        </p:grpSpPr>
        <p:sp>
          <p:nvSpPr>
            <p:cNvPr id="309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3097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ASSERT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</p:nvPr>
        </p:nvGraphicFramePr>
        <p:xfrm>
          <a:off x="395288" y="1700213"/>
          <a:ext cx="8353425" cy="4778375"/>
        </p:xfrm>
        <a:graphic>
          <a:graphicData uri="http://schemas.openxmlformats.org/drawingml/2006/table">
            <a:tbl>
              <a:tblPr/>
              <a:tblGrid>
                <a:gridCol w="329713"/>
                <a:gridCol w="4048613"/>
                <a:gridCol w="2070100"/>
                <a:gridCol w="1905000"/>
              </a:tblGrid>
              <a:tr h="58740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ABC/3TC + EFV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192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TDF/FTC + EFV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197 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</a:tr>
              <a:tr h="2856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6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Black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BMI (kg/m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 &lt; 25 / </a:t>
                      </a:r>
                      <a:r>
                        <a:rPr kumimoji="0" lang="en-GB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25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66% / 33%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67% / 33%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6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eGFR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(mL/min/1.73m</a:t>
                      </a:r>
                      <a:r>
                        <a:rPr kumimoji="0" lang="en-GB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 &lt; 90 / </a:t>
                      </a:r>
                      <a:r>
                        <a:rPr kumimoji="0" lang="en-GB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90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32% / 68%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33% / 67%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HIV RNA (log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c/mL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median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5.01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5.12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6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), median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7672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10-year coronary heart disease risk 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(Framingham score), median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2.97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2.90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63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Discontinuation by W48</a:t>
                      </a: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63 (33%)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44 (23%)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lack of efficacy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=11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adverse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event 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Lost to follow-up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Protocol deviation / Withdrew consent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 / N = 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 / N = 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Other reasons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2" marB="46802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169" name="Rectangle 6"/>
          <p:cNvSpPr>
            <a:spLocks noChangeArrowheads="1"/>
          </p:cNvSpPr>
          <p:nvPr/>
        </p:nvSpPr>
        <p:spPr bwMode="auto">
          <a:xfrm>
            <a:off x="971550" y="1295400"/>
            <a:ext cx="716280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defTabSz="914400"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Baseline characteristics and patient disposition</a:t>
            </a:r>
          </a:p>
        </p:txBody>
      </p:sp>
      <p:sp>
        <p:nvSpPr>
          <p:cNvPr id="4170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34" charset="-128"/>
              </a:rPr>
              <a:t>ASSERT Study</a:t>
            </a:r>
            <a:r>
              <a:rPr lang="en-GB" sz="3200" smtClean="0">
                <a:ea typeface="ＭＳ Ｐゴシック" pitchFamily="34" charset="-128"/>
              </a:rPr>
              <a:t>: ABC/3TC + EFV vs TDF/FTC + EFV</a:t>
            </a:r>
          </a:p>
        </p:txBody>
      </p:sp>
      <p:sp>
        <p:nvSpPr>
          <p:cNvPr id="4171" name="ZoneTexte 5"/>
          <p:cNvSpPr txBox="1">
            <a:spLocks noChangeArrowheads="1"/>
          </p:cNvSpPr>
          <p:nvPr/>
        </p:nvSpPr>
        <p:spPr bwMode="auto">
          <a:xfrm>
            <a:off x="6735763" y="6553200"/>
            <a:ext cx="24082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200" i="1">
                <a:solidFill>
                  <a:srgbClr val="CC0000"/>
                </a:solidFill>
              </a:rPr>
              <a:t>Post FA. JAIDS 2010;55:149-57</a:t>
            </a:r>
          </a:p>
        </p:txBody>
      </p:sp>
      <p:grpSp>
        <p:nvGrpSpPr>
          <p:cNvPr id="4172" name="Grouper 41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0" y="6570663"/>
            <a:chExt cx="1393200" cy="288111"/>
          </a:xfrm>
        </p:grpSpPr>
        <p:sp>
          <p:nvSpPr>
            <p:cNvPr id="4173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4174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ASSERT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812800" y="1128713"/>
            <a:ext cx="75057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 eaLnBrk="1" hangingPunct="1"/>
            <a:r>
              <a:rPr lang="en-GB" sz="24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Adjusted mean change from baseline in eGFR</a:t>
            </a:r>
            <a:r>
              <a:rPr lang="fr-FR" sz="24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 by MDRD </a:t>
            </a:r>
            <a:br>
              <a:rPr lang="fr-FR" sz="24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</a:br>
            <a:r>
              <a:rPr lang="fr-FR" sz="24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(ml/min/1.73 m</a:t>
            </a:r>
            <a:r>
              <a:rPr lang="fr-FR" sz="2400" b="1" baseline="30000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2</a:t>
            </a:r>
            <a:r>
              <a:rPr lang="fr-FR" sz="24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),</a:t>
            </a:r>
            <a:r>
              <a:rPr lang="en-GB" sz="24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 ITT-e population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6872288" y="5105400"/>
            <a:ext cx="2044700" cy="10461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Mean change in eGFR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>
                <a:solidFill>
                  <a:srgbClr val="000066"/>
                </a:solidFill>
                <a:latin typeface="+mj-lt"/>
                <a:ea typeface="Arial" pitchFamily="-1" charset="0"/>
                <a:cs typeface="Arial" pitchFamily="-1" charset="0"/>
              </a:rPr>
              <a:t>at week 96 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>
                <a:solidFill>
                  <a:srgbClr val="000066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+ 1.48 (ABC/3TC)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>
                <a:solidFill>
                  <a:srgbClr val="000066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- 1.15 (TDF/FTC)</a:t>
            </a:r>
          </a:p>
        </p:txBody>
      </p:sp>
      <p:sp>
        <p:nvSpPr>
          <p:cNvPr id="11" name="Rectangle 27"/>
          <p:cNvSpPr txBox="1">
            <a:spLocks noChangeArrowheads="1"/>
          </p:cNvSpPr>
          <p:nvPr/>
        </p:nvSpPr>
        <p:spPr bwMode="auto">
          <a:xfrm>
            <a:off x="50800" y="44450"/>
            <a:ext cx="8736013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 eaLnBrk="0" hangingPunct="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ASSERT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: ABC/3TC + EFV </a:t>
            </a:r>
            <a:r>
              <a:rPr lang="en-GB" sz="3200" b="1" kern="0" dirty="0" err="1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 TDF/FTC + EFV</a:t>
            </a:r>
          </a:p>
        </p:txBody>
      </p:sp>
      <p:sp>
        <p:nvSpPr>
          <p:cNvPr id="5125" name="ZoneTexte 11"/>
          <p:cNvSpPr txBox="1">
            <a:spLocks noChangeArrowheads="1"/>
          </p:cNvSpPr>
          <p:nvPr/>
        </p:nvSpPr>
        <p:spPr bwMode="auto">
          <a:xfrm>
            <a:off x="3563938" y="6553200"/>
            <a:ext cx="55800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200" i="1">
                <a:solidFill>
                  <a:srgbClr val="CC0000"/>
                </a:solidFill>
              </a:rPr>
              <a:t>Post FA. JAIDS 2010;55:149-57 ; Moyle GJ, Antiviral Therapy 2013;18:905-13</a:t>
            </a:r>
          </a:p>
        </p:txBody>
      </p:sp>
      <p:grpSp>
        <p:nvGrpSpPr>
          <p:cNvPr id="5126" name="Grouper 41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0" y="6570663"/>
            <a:chExt cx="1393200" cy="288111"/>
          </a:xfrm>
        </p:grpSpPr>
        <p:sp>
          <p:nvSpPr>
            <p:cNvPr id="524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5248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ASSERT</a:t>
              </a:r>
            </a:p>
          </p:txBody>
        </p:sp>
      </p:grpSp>
      <p:grpSp>
        <p:nvGrpSpPr>
          <p:cNvPr id="5127" name="Groupe 151"/>
          <p:cNvGrpSpPr>
            <a:grpSpLocks/>
          </p:cNvGrpSpPr>
          <p:nvPr/>
        </p:nvGrpSpPr>
        <p:grpSpPr bwMode="auto">
          <a:xfrm>
            <a:off x="85725" y="1858963"/>
            <a:ext cx="7639050" cy="4552950"/>
            <a:chOff x="85163" y="1859473"/>
            <a:chExt cx="7640398" cy="4551697"/>
          </a:xfrm>
        </p:grpSpPr>
        <p:sp>
          <p:nvSpPr>
            <p:cNvPr id="6" name="ZoneTexte 5"/>
            <p:cNvSpPr txBox="1"/>
            <p:nvPr/>
          </p:nvSpPr>
          <p:spPr>
            <a:xfrm>
              <a:off x="151850" y="6073125"/>
              <a:ext cx="3650307" cy="33804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>
                  <a:solidFill>
                    <a:srgbClr val="000066"/>
                  </a:solidFill>
                  <a:latin typeface="+mj-lt"/>
                </a:rPr>
                <a:t>Repeated measures mixed model analysis</a:t>
              </a:r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4630978" y="2637134"/>
              <a:ext cx="679570" cy="2158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>
              <a:defPPr>
                <a:defRPr lang="fr-FR"/>
              </a:defPPr>
              <a:lvl1pPr defTabSz="914400" fontAlgn="base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defRPr>
              </a:lvl1pPr>
            </a:lstStyle>
            <a:p>
              <a:pPr>
                <a:defRPr/>
              </a:pPr>
              <a:r>
                <a:rPr lang="en-US" smtClean="0">
                  <a:latin typeface="+mj-lt"/>
                </a:rPr>
                <a:t>P = 0.435</a:t>
              </a:r>
              <a:endParaRPr lang="en-US">
                <a:latin typeface="+mj-lt"/>
              </a:endParaRPr>
            </a:p>
          </p:txBody>
        </p:sp>
        <p:sp>
          <p:nvSpPr>
            <p:cNvPr id="17" name="Rectangle 135"/>
            <p:cNvSpPr>
              <a:spLocks noChangeArrowheads="1"/>
            </p:cNvSpPr>
            <p:nvPr/>
          </p:nvSpPr>
          <p:spPr bwMode="auto">
            <a:xfrm>
              <a:off x="6947549" y="3908371"/>
              <a:ext cx="146076" cy="2158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defTabSz="914400">
                <a:defRPr/>
              </a:pPr>
              <a:r>
                <a:rPr lang="en-US" sz="1400" b="1">
                  <a:solidFill>
                    <a:srgbClr val="000066"/>
                  </a:solidFill>
                  <a:latin typeface="+mj-lt"/>
                  <a:ea typeface="Arial" pitchFamily="-1" charset="0"/>
                  <a:cs typeface="Arial" pitchFamily="-1" charset="0"/>
                </a:rPr>
                <a:t>-4</a:t>
              </a:r>
            </a:p>
          </p:txBody>
        </p:sp>
        <p:sp>
          <p:nvSpPr>
            <p:cNvPr id="18" name="Rectangle 136"/>
            <p:cNvSpPr>
              <a:spLocks noChangeArrowheads="1"/>
            </p:cNvSpPr>
            <p:nvPr/>
          </p:nvSpPr>
          <p:spPr bwMode="auto">
            <a:xfrm>
              <a:off x="6947549" y="3252914"/>
              <a:ext cx="92091" cy="214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defTabSz="914400">
                <a:defRPr/>
              </a:pPr>
              <a:r>
                <a:rPr lang="en-US" sz="1400" b="1">
                  <a:solidFill>
                    <a:srgbClr val="000066"/>
                  </a:solidFill>
                  <a:latin typeface="+mj-lt"/>
                  <a:ea typeface="Arial" pitchFamily="-1" charset="0"/>
                  <a:cs typeface="Arial" pitchFamily="-1" charset="0"/>
                </a:rPr>
                <a:t>0</a:t>
              </a:r>
            </a:p>
          </p:txBody>
        </p:sp>
        <p:sp>
          <p:nvSpPr>
            <p:cNvPr id="19" name="Rectangle 137"/>
            <p:cNvSpPr>
              <a:spLocks noChangeArrowheads="1"/>
            </p:cNvSpPr>
            <p:nvPr/>
          </p:nvSpPr>
          <p:spPr bwMode="auto">
            <a:xfrm>
              <a:off x="6947549" y="1943587"/>
              <a:ext cx="92091" cy="2158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defTabSz="914400">
                <a:defRPr/>
              </a:pPr>
              <a:r>
                <a:rPr lang="en-US" sz="1400" b="1">
                  <a:solidFill>
                    <a:srgbClr val="000066"/>
                  </a:solidFill>
                  <a:latin typeface="+mj-lt"/>
                  <a:ea typeface="Arial" pitchFamily="-1" charset="0"/>
                  <a:cs typeface="Arial" pitchFamily="-1" charset="0"/>
                </a:rPr>
                <a:t>8</a:t>
              </a:r>
            </a:p>
          </p:txBody>
        </p:sp>
        <p:sp>
          <p:nvSpPr>
            <p:cNvPr id="20" name="Rectangle 138"/>
            <p:cNvSpPr>
              <a:spLocks noChangeArrowheads="1"/>
            </p:cNvSpPr>
            <p:nvPr/>
          </p:nvSpPr>
          <p:spPr bwMode="auto">
            <a:xfrm>
              <a:off x="6947549" y="2599044"/>
              <a:ext cx="92091" cy="214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defTabSz="914400">
                <a:defRPr/>
              </a:pPr>
              <a:r>
                <a:rPr lang="en-US" sz="1400" b="1">
                  <a:solidFill>
                    <a:srgbClr val="000066"/>
                  </a:solidFill>
                  <a:latin typeface="+mj-lt"/>
                  <a:ea typeface="Arial" pitchFamily="-1" charset="0"/>
                  <a:cs typeface="Arial" pitchFamily="-1" charset="0"/>
                </a:rPr>
                <a:t>4</a:t>
              </a:r>
            </a:p>
          </p:txBody>
        </p:sp>
        <p:sp>
          <p:nvSpPr>
            <p:cNvPr id="21" name="Line 139"/>
            <p:cNvSpPr>
              <a:spLocks noChangeShapeType="1"/>
            </p:cNvSpPr>
            <p:nvPr/>
          </p:nvSpPr>
          <p:spPr bwMode="auto">
            <a:xfrm>
              <a:off x="6825290" y="4016291"/>
              <a:ext cx="119083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>
                <a:defRPr/>
              </a:pPr>
              <a:endParaRPr lang="en-US" sz="2400" i="1">
                <a:solidFill>
                  <a:srgbClr val="FFFFFF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2" name="Line 140"/>
            <p:cNvSpPr>
              <a:spLocks noChangeShapeType="1"/>
            </p:cNvSpPr>
            <p:nvPr/>
          </p:nvSpPr>
          <p:spPr bwMode="auto">
            <a:xfrm>
              <a:off x="6825290" y="3362421"/>
              <a:ext cx="119083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>
                <a:defRPr/>
              </a:pPr>
              <a:endParaRPr lang="en-US" sz="2400" i="1">
                <a:solidFill>
                  <a:srgbClr val="FFFFFF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" name="Line 141"/>
            <p:cNvSpPr>
              <a:spLocks noChangeShapeType="1"/>
            </p:cNvSpPr>
            <p:nvPr/>
          </p:nvSpPr>
          <p:spPr bwMode="auto">
            <a:xfrm>
              <a:off x="6825290" y="2049921"/>
              <a:ext cx="119083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>
                <a:defRPr/>
              </a:pPr>
              <a:endParaRPr lang="en-US" sz="2400" i="1">
                <a:solidFill>
                  <a:srgbClr val="FFFFFF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4" name="Line 142"/>
            <p:cNvSpPr>
              <a:spLocks noChangeShapeType="1"/>
            </p:cNvSpPr>
            <p:nvPr/>
          </p:nvSpPr>
          <p:spPr bwMode="auto">
            <a:xfrm>
              <a:off x="6825290" y="2705377"/>
              <a:ext cx="119083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>
                <a:defRPr/>
              </a:pPr>
              <a:endParaRPr lang="en-US" sz="2400" i="1">
                <a:solidFill>
                  <a:srgbClr val="FFFFFF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5" name="Line 143"/>
            <p:cNvSpPr>
              <a:spLocks noChangeShapeType="1"/>
            </p:cNvSpPr>
            <p:nvPr/>
          </p:nvSpPr>
          <p:spPr bwMode="auto">
            <a:xfrm>
              <a:off x="1580852" y="2041985"/>
              <a:ext cx="3176" cy="2709117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>
                <a:defRPr/>
              </a:pPr>
              <a:endParaRPr lang="en-US" sz="2400" i="1">
                <a:solidFill>
                  <a:srgbClr val="FFFFFF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30" name="Line 146"/>
            <p:cNvSpPr>
              <a:spLocks noChangeShapeType="1"/>
            </p:cNvSpPr>
            <p:nvPr/>
          </p:nvSpPr>
          <p:spPr bwMode="auto">
            <a:xfrm>
              <a:off x="1463356" y="4671749"/>
              <a:ext cx="5409567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>
                <a:defRPr/>
              </a:pPr>
              <a:endParaRPr lang="en-US" sz="2400" i="1">
                <a:solidFill>
                  <a:srgbClr val="FFFFFF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grpSp>
          <p:nvGrpSpPr>
            <p:cNvPr id="5140" name="Groupe 2"/>
            <p:cNvGrpSpPr>
              <a:grpSpLocks/>
            </p:cNvGrpSpPr>
            <p:nvPr/>
          </p:nvGrpSpPr>
          <p:grpSpPr bwMode="auto">
            <a:xfrm>
              <a:off x="1733059" y="3808676"/>
              <a:ext cx="2179339" cy="629682"/>
              <a:chOff x="11818980" y="1818814"/>
              <a:chExt cx="2179339" cy="629682"/>
            </a:xfrm>
          </p:grpSpPr>
          <p:sp>
            <p:nvSpPr>
              <p:cNvPr id="33" name="AutoShape 165"/>
              <p:cNvSpPr>
                <a:spLocks noChangeArrowheads="1"/>
              </p:cNvSpPr>
              <p:nvPr/>
            </p:nvSpPr>
            <p:spPr bwMode="auto">
              <a:xfrm>
                <a:off x="11819200" y="1840743"/>
                <a:ext cx="2178435" cy="591974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>
                  <a:defRPr/>
                </a:pPr>
                <a:endParaRPr lang="en-US" sz="2800">
                  <a:solidFill>
                    <a:srgbClr val="000066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36" name="ZoneTexte 84"/>
              <p:cNvSpPr txBox="1">
                <a:spLocks noChangeArrowheads="1"/>
              </p:cNvSpPr>
              <p:nvPr/>
            </p:nvSpPr>
            <p:spPr bwMode="auto">
              <a:xfrm>
                <a:off x="12085947" y="1818524"/>
                <a:ext cx="1606834" cy="3697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>
                  <a:defRPr/>
                </a:pPr>
                <a:r>
                  <a:rPr lang="en-US" b="1">
                    <a:solidFill>
                      <a:srgbClr val="333399"/>
                    </a:solidFill>
                    <a:latin typeface="+mj-lt"/>
                    <a:ea typeface="ＭＳ Ｐゴシック" pitchFamily="-1" charset="-128"/>
                    <a:cs typeface="ＭＳ Ｐゴシック" pitchFamily="-1" charset="-128"/>
                  </a:rPr>
                  <a:t>ABC/3TC + EFV</a:t>
                </a:r>
              </a:p>
            </p:txBody>
          </p:sp>
          <p:sp>
            <p:nvSpPr>
              <p:cNvPr id="37" name="ZoneTexte 85"/>
              <p:cNvSpPr txBox="1">
                <a:spLocks noChangeArrowheads="1"/>
              </p:cNvSpPr>
              <p:nvPr/>
            </p:nvSpPr>
            <p:spPr bwMode="auto">
              <a:xfrm>
                <a:off x="12085947" y="2078803"/>
                <a:ext cx="1556025" cy="3697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defTabSz="914400">
                  <a:defRPr/>
                </a:pPr>
                <a:r>
                  <a:rPr lang="en-US" b="1">
                    <a:solidFill>
                      <a:srgbClr val="333399"/>
                    </a:solidFill>
                    <a:latin typeface="+mj-lt"/>
                    <a:ea typeface="ＭＳ Ｐゴシック" pitchFamily="-1" charset="-128"/>
                    <a:cs typeface="ＭＳ Ｐゴシック" pitchFamily="-1" charset="-128"/>
                  </a:rPr>
                  <a:t>TDF/FTC + EFV</a:t>
                </a:r>
              </a:p>
            </p:txBody>
          </p:sp>
          <p:sp>
            <p:nvSpPr>
              <p:cNvPr id="34" name="Rectangle 3"/>
              <p:cNvSpPr>
                <a:spLocks noChangeArrowheads="1"/>
              </p:cNvSpPr>
              <p:nvPr/>
            </p:nvSpPr>
            <p:spPr bwMode="auto">
              <a:xfrm>
                <a:off x="11917642" y="1961360"/>
                <a:ext cx="177831" cy="136488"/>
              </a:xfrm>
              <a:prstGeom prst="rect">
                <a:avLst/>
              </a:prstGeom>
              <a:solidFill>
                <a:srgbClr val="0099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>
                  <a:defRPr/>
                </a:pPr>
                <a:endParaRPr lang="en-US" sz="2400">
                  <a:solidFill>
                    <a:srgbClr val="000066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35" name="Rectangle 4"/>
              <p:cNvSpPr>
                <a:spLocks noChangeArrowheads="1"/>
              </p:cNvSpPr>
              <p:nvPr/>
            </p:nvSpPr>
            <p:spPr bwMode="auto">
              <a:xfrm>
                <a:off x="11917642" y="2212116"/>
                <a:ext cx="177831" cy="136488"/>
              </a:xfrm>
              <a:prstGeom prst="rect">
                <a:avLst/>
              </a:prstGeom>
              <a:solidFill>
                <a:srgbClr val="66006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defTabSz="914400">
                  <a:defRPr/>
                </a:pPr>
                <a:endParaRPr lang="en-US" sz="2400">
                  <a:solidFill>
                    <a:srgbClr val="000066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</p:grpSp>
        <p:sp>
          <p:nvSpPr>
            <p:cNvPr id="39" name="Text Box 148"/>
            <p:cNvSpPr txBox="1">
              <a:spLocks noChangeArrowheads="1"/>
            </p:cNvSpPr>
            <p:nvPr/>
          </p:nvSpPr>
          <p:spPr bwMode="auto">
            <a:xfrm rot="16200000">
              <a:off x="-532595" y="3077412"/>
              <a:ext cx="3020181" cy="5843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defRPr/>
              </a:pPr>
              <a:r>
                <a:rPr lang="en-US" sz="1600" b="1">
                  <a:solidFill>
                    <a:srgbClr val="000066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rPr>
                <a:t>Change from BL in GFR by MDRD </a:t>
              </a:r>
              <a:br>
                <a:rPr lang="en-US" sz="1600" b="1">
                  <a:solidFill>
                    <a:srgbClr val="000066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rPr>
              </a:br>
              <a:r>
                <a:rPr lang="en-US" sz="1600" b="1">
                  <a:solidFill>
                    <a:srgbClr val="000066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rPr>
                <a:t>(ml/min/1.73 m²)</a:t>
              </a:r>
            </a:p>
          </p:txBody>
        </p:sp>
        <p:sp>
          <p:nvSpPr>
            <p:cNvPr id="40" name="Rectangle 135"/>
            <p:cNvSpPr>
              <a:spLocks noChangeArrowheads="1"/>
            </p:cNvSpPr>
            <p:nvPr/>
          </p:nvSpPr>
          <p:spPr bwMode="auto">
            <a:xfrm>
              <a:off x="6947549" y="4541610"/>
              <a:ext cx="146076" cy="214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defTabSz="914400">
                <a:defRPr/>
              </a:pPr>
              <a:r>
                <a:rPr lang="en-US" sz="1400" b="1">
                  <a:solidFill>
                    <a:srgbClr val="000066"/>
                  </a:solidFill>
                  <a:latin typeface="+mj-lt"/>
                  <a:ea typeface="Arial" pitchFamily="-1" charset="0"/>
                  <a:cs typeface="Arial" pitchFamily="-1" charset="0"/>
                </a:rPr>
                <a:t>-8</a:t>
              </a:r>
            </a:p>
          </p:txBody>
        </p:sp>
        <p:sp>
          <p:nvSpPr>
            <p:cNvPr id="41" name="Line 143"/>
            <p:cNvSpPr>
              <a:spLocks noChangeShapeType="1"/>
            </p:cNvSpPr>
            <p:nvPr/>
          </p:nvSpPr>
          <p:spPr bwMode="auto">
            <a:xfrm>
              <a:off x="6826877" y="2041985"/>
              <a:ext cx="1588" cy="2709117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>
                <a:defRPr/>
              </a:pPr>
              <a:endParaRPr lang="en-US" sz="2400" i="1">
                <a:solidFill>
                  <a:srgbClr val="FFFFFF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2" name="Line 146"/>
            <p:cNvSpPr>
              <a:spLocks noChangeShapeType="1"/>
            </p:cNvSpPr>
            <p:nvPr/>
          </p:nvSpPr>
          <p:spPr bwMode="auto">
            <a:xfrm>
              <a:off x="1463356" y="3362421"/>
              <a:ext cx="5409567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prstDash val="dash"/>
              <a:round/>
              <a:headEnd/>
              <a:tailEnd/>
            </a:ln>
          </p:spPr>
          <p:txBody>
            <a:bodyPr anchor="ctr"/>
            <a:lstStyle/>
            <a:p>
              <a:pPr algn="ctr" defTabSz="914400">
                <a:defRPr/>
              </a:pPr>
              <a:endParaRPr lang="en-US" sz="2400" i="1">
                <a:solidFill>
                  <a:srgbClr val="FFFFFF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3" name="Rectangle 135"/>
            <p:cNvSpPr>
              <a:spLocks noChangeArrowheads="1"/>
            </p:cNvSpPr>
            <p:nvPr/>
          </p:nvSpPr>
          <p:spPr bwMode="auto">
            <a:xfrm>
              <a:off x="1268060" y="3908371"/>
              <a:ext cx="146076" cy="2158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>
                <a:defRPr/>
              </a:pPr>
              <a:r>
                <a:rPr lang="en-US" sz="1400" b="1">
                  <a:solidFill>
                    <a:srgbClr val="000066"/>
                  </a:solidFill>
                  <a:latin typeface="+mj-lt"/>
                  <a:ea typeface="Arial" pitchFamily="-1" charset="0"/>
                  <a:cs typeface="Arial" pitchFamily="-1" charset="0"/>
                </a:rPr>
                <a:t>-4</a:t>
              </a:r>
            </a:p>
          </p:txBody>
        </p:sp>
        <p:sp>
          <p:nvSpPr>
            <p:cNvPr id="44" name="Rectangle 136"/>
            <p:cNvSpPr>
              <a:spLocks noChangeArrowheads="1"/>
            </p:cNvSpPr>
            <p:nvPr/>
          </p:nvSpPr>
          <p:spPr bwMode="auto">
            <a:xfrm>
              <a:off x="1322044" y="3252914"/>
              <a:ext cx="92091" cy="214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>
                <a:defRPr/>
              </a:pPr>
              <a:r>
                <a:rPr lang="en-US" sz="1400" b="1">
                  <a:solidFill>
                    <a:srgbClr val="000066"/>
                  </a:solidFill>
                  <a:latin typeface="+mj-lt"/>
                  <a:ea typeface="Arial" pitchFamily="-1" charset="0"/>
                  <a:cs typeface="Arial" pitchFamily="-1" charset="0"/>
                </a:rPr>
                <a:t>0</a:t>
              </a:r>
            </a:p>
          </p:txBody>
        </p:sp>
        <p:sp>
          <p:nvSpPr>
            <p:cNvPr id="45" name="Rectangle 137"/>
            <p:cNvSpPr>
              <a:spLocks noChangeArrowheads="1"/>
            </p:cNvSpPr>
            <p:nvPr/>
          </p:nvSpPr>
          <p:spPr bwMode="auto">
            <a:xfrm>
              <a:off x="1322044" y="1943587"/>
              <a:ext cx="92091" cy="2158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>
                <a:defRPr/>
              </a:pPr>
              <a:r>
                <a:rPr lang="en-US" sz="1400" b="1">
                  <a:solidFill>
                    <a:srgbClr val="000066"/>
                  </a:solidFill>
                  <a:latin typeface="+mj-lt"/>
                  <a:ea typeface="Arial" pitchFamily="-1" charset="0"/>
                  <a:cs typeface="Arial" pitchFamily="-1" charset="0"/>
                </a:rPr>
                <a:t>8</a:t>
              </a:r>
            </a:p>
          </p:txBody>
        </p:sp>
        <p:sp>
          <p:nvSpPr>
            <p:cNvPr id="46" name="Rectangle 138"/>
            <p:cNvSpPr>
              <a:spLocks noChangeArrowheads="1"/>
            </p:cNvSpPr>
            <p:nvPr/>
          </p:nvSpPr>
          <p:spPr bwMode="auto">
            <a:xfrm>
              <a:off x="1322044" y="2599044"/>
              <a:ext cx="92091" cy="214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>
                <a:defRPr/>
              </a:pPr>
              <a:r>
                <a:rPr lang="en-US" sz="1400" b="1">
                  <a:solidFill>
                    <a:srgbClr val="000066"/>
                  </a:solidFill>
                  <a:latin typeface="+mj-lt"/>
                  <a:ea typeface="Arial" pitchFamily="-1" charset="0"/>
                  <a:cs typeface="Arial" pitchFamily="-1" charset="0"/>
                </a:rPr>
                <a:t>4</a:t>
              </a:r>
            </a:p>
          </p:txBody>
        </p:sp>
        <p:sp>
          <p:nvSpPr>
            <p:cNvPr id="47" name="Line 139"/>
            <p:cNvSpPr>
              <a:spLocks noChangeShapeType="1"/>
            </p:cNvSpPr>
            <p:nvPr/>
          </p:nvSpPr>
          <p:spPr bwMode="auto">
            <a:xfrm>
              <a:off x="1463356" y="4016291"/>
              <a:ext cx="1206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>
                <a:defRPr/>
              </a:pPr>
              <a:endParaRPr lang="en-US" sz="2400" i="1">
                <a:solidFill>
                  <a:srgbClr val="FFFFFF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8" name="Line 140"/>
            <p:cNvSpPr>
              <a:spLocks noChangeShapeType="1"/>
            </p:cNvSpPr>
            <p:nvPr/>
          </p:nvSpPr>
          <p:spPr bwMode="auto">
            <a:xfrm>
              <a:off x="1463356" y="3362421"/>
              <a:ext cx="1206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>
                <a:defRPr/>
              </a:pPr>
              <a:endParaRPr lang="en-US" sz="2400" i="1">
                <a:solidFill>
                  <a:srgbClr val="FFFFFF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49" name="Line 141"/>
            <p:cNvSpPr>
              <a:spLocks noChangeShapeType="1"/>
            </p:cNvSpPr>
            <p:nvPr/>
          </p:nvSpPr>
          <p:spPr bwMode="auto">
            <a:xfrm>
              <a:off x="1463356" y="2049921"/>
              <a:ext cx="1206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>
                <a:defRPr/>
              </a:pPr>
              <a:endParaRPr lang="en-US" sz="2400" i="1">
                <a:solidFill>
                  <a:srgbClr val="FFFFFF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0" name="Line 142"/>
            <p:cNvSpPr>
              <a:spLocks noChangeShapeType="1"/>
            </p:cNvSpPr>
            <p:nvPr/>
          </p:nvSpPr>
          <p:spPr bwMode="auto">
            <a:xfrm>
              <a:off x="1463356" y="2705377"/>
              <a:ext cx="1206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>
                <a:defRPr/>
              </a:pPr>
              <a:endParaRPr lang="en-US" sz="2400" i="1">
                <a:solidFill>
                  <a:srgbClr val="FFFFFF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1" name="Rectangle 135"/>
            <p:cNvSpPr>
              <a:spLocks noChangeArrowheads="1"/>
            </p:cNvSpPr>
            <p:nvPr/>
          </p:nvSpPr>
          <p:spPr bwMode="auto">
            <a:xfrm>
              <a:off x="1268060" y="4541610"/>
              <a:ext cx="146076" cy="214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pPr algn="r" defTabSz="914400">
                <a:defRPr/>
              </a:pPr>
              <a:r>
                <a:rPr lang="en-US" sz="1400" b="1">
                  <a:solidFill>
                    <a:srgbClr val="000066"/>
                  </a:solidFill>
                  <a:latin typeface="+mj-lt"/>
                  <a:ea typeface="Arial" pitchFamily="-1" charset="0"/>
                  <a:cs typeface="Arial" pitchFamily="-1" charset="0"/>
                </a:rPr>
                <a:t>-8</a:t>
              </a:r>
            </a:p>
          </p:txBody>
        </p:sp>
        <p:sp>
          <p:nvSpPr>
            <p:cNvPr id="53" name="Line 140"/>
            <p:cNvSpPr>
              <a:spLocks noChangeShapeType="1"/>
            </p:cNvSpPr>
            <p:nvPr/>
          </p:nvSpPr>
          <p:spPr bwMode="auto">
            <a:xfrm>
              <a:off x="1463356" y="3694118"/>
              <a:ext cx="1206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>
                <a:defRPr/>
              </a:pPr>
              <a:endParaRPr lang="en-US" sz="2400" i="1">
                <a:solidFill>
                  <a:srgbClr val="FFFFFF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4" name="Line 141"/>
            <p:cNvSpPr>
              <a:spLocks noChangeShapeType="1"/>
            </p:cNvSpPr>
            <p:nvPr/>
          </p:nvSpPr>
          <p:spPr bwMode="auto">
            <a:xfrm>
              <a:off x="1463356" y="2394313"/>
              <a:ext cx="1206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>
                <a:defRPr/>
              </a:pPr>
              <a:endParaRPr lang="en-US" sz="2400" i="1">
                <a:solidFill>
                  <a:srgbClr val="FFFFFF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5" name="Line 142"/>
            <p:cNvSpPr>
              <a:spLocks noChangeShapeType="1"/>
            </p:cNvSpPr>
            <p:nvPr/>
          </p:nvSpPr>
          <p:spPr bwMode="auto">
            <a:xfrm>
              <a:off x="1463356" y="3048183"/>
              <a:ext cx="1206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>
                <a:defRPr/>
              </a:pPr>
              <a:endParaRPr lang="en-US" sz="2400" i="1">
                <a:solidFill>
                  <a:srgbClr val="FFFFFF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6" name="Line 140"/>
            <p:cNvSpPr>
              <a:spLocks noChangeShapeType="1"/>
            </p:cNvSpPr>
            <p:nvPr/>
          </p:nvSpPr>
          <p:spPr bwMode="auto">
            <a:xfrm>
              <a:off x="1463356" y="4338466"/>
              <a:ext cx="1206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</p:spPr>
          <p:txBody>
            <a:bodyPr anchor="ctr"/>
            <a:lstStyle/>
            <a:p>
              <a:pPr algn="ctr" defTabSz="914400">
                <a:defRPr/>
              </a:pPr>
              <a:endParaRPr lang="en-US" sz="2400" i="1">
                <a:solidFill>
                  <a:srgbClr val="FFFFFF"/>
                </a:solidFill>
                <a:latin typeface="+mj-lt"/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cxnSp>
          <p:nvCxnSpPr>
            <p:cNvPr id="5158" name="Connecteur droit 9"/>
            <p:cNvCxnSpPr>
              <a:cxnSpLocks noChangeShapeType="1"/>
            </p:cNvCxnSpPr>
            <p:nvPr/>
          </p:nvCxnSpPr>
          <p:spPr bwMode="auto">
            <a:xfrm>
              <a:off x="1782752" y="4671393"/>
              <a:ext cx="0" cy="7969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59" name="Connecteur droit 56"/>
            <p:cNvCxnSpPr>
              <a:cxnSpLocks noChangeShapeType="1"/>
            </p:cNvCxnSpPr>
            <p:nvPr/>
          </p:nvCxnSpPr>
          <p:spPr bwMode="auto">
            <a:xfrm>
              <a:off x="2051512" y="4671393"/>
              <a:ext cx="0" cy="7969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60" name="Connecteur droit 57"/>
            <p:cNvCxnSpPr>
              <a:cxnSpLocks noChangeShapeType="1"/>
            </p:cNvCxnSpPr>
            <p:nvPr/>
          </p:nvCxnSpPr>
          <p:spPr bwMode="auto">
            <a:xfrm>
              <a:off x="2593508" y="4671393"/>
              <a:ext cx="0" cy="7969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61" name="Connecteur droit 58"/>
            <p:cNvCxnSpPr>
              <a:cxnSpLocks noChangeShapeType="1"/>
            </p:cNvCxnSpPr>
            <p:nvPr/>
          </p:nvCxnSpPr>
          <p:spPr bwMode="auto">
            <a:xfrm>
              <a:off x="3419886" y="4671393"/>
              <a:ext cx="0" cy="7969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62" name="Connecteur droit 59"/>
            <p:cNvCxnSpPr>
              <a:cxnSpLocks noChangeShapeType="1"/>
            </p:cNvCxnSpPr>
            <p:nvPr/>
          </p:nvCxnSpPr>
          <p:spPr bwMode="auto">
            <a:xfrm>
              <a:off x="4231024" y="4671393"/>
              <a:ext cx="0" cy="7969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63" name="Connecteur droit 60"/>
            <p:cNvCxnSpPr>
              <a:cxnSpLocks noChangeShapeType="1"/>
            </p:cNvCxnSpPr>
            <p:nvPr/>
          </p:nvCxnSpPr>
          <p:spPr bwMode="auto">
            <a:xfrm>
              <a:off x="5050325" y="4671393"/>
              <a:ext cx="0" cy="7969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64" name="Connecteur droit 61"/>
            <p:cNvCxnSpPr>
              <a:cxnSpLocks noChangeShapeType="1"/>
            </p:cNvCxnSpPr>
            <p:nvPr/>
          </p:nvCxnSpPr>
          <p:spPr bwMode="auto">
            <a:xfrm>
              <a:off x="6129520" y="4671393"/>
              <a:ext cx="0" cy="7969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65" name="Connecteur droit 62"/>
            <p:cNvCxnSpPr>
              <a:cxnSpLocks noChangeShapeType="1"/>
            </p:cNvCxnSpPr>
            <p:nvPr/>
          </p:nvCxnSpPr>
          <p:spPr bwMode="auto">
            <a:xfrm>
              <a:off x="5469646" y="1988840"/>
              <a:ext cx="0" cy="2762248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7" name="Forme libre 66"/>
            <p:cNvSpPr/>
            <p:nvPr/>
          </p:nvSpPr>
          <p:spPr bwMode="auto">
            <a:xfrm>
              <a:off x="1819019" y="3162451"/>
              <a:ext cx="3266064" cy="418985"/>
            </a:xfrm>
            <a:custGeom>
              <a:avLst/>
              <a:gdLst>
                <a:gd name="connsiteX0" fmla="*/ 0 w 3265170"/>
                <a:gd name="connsiteY0" fmla="*/ 198120 h 419100"/>
                <a:gd name="connsiteX1" fmla="*/ 274320 w 3265170"/>
                <a:gd name="connsiteY1" fmla="*/ 53340 h 419100"/>
                <a:gd name="connsiteX2" fmla="*/ 807720 w 3265170"/>
                <a:gd name="connsiteY2" fmla="*/ 11430 h 419100"/>
                <a:gd name="connsiteX3" fmla="*/ 1630680 w 3265170"/>
                <a:gd name="connsiteY3" fmla="*/ 95250 h 419100"/>
                <a:gd name="connsiteX4" fmla="*/ 2446020 w 3265170"/>
                <a:gd name="connsiteY4" fmla="*/ 419100 h 419100"/>
                <a:gd name="connsiteX5" fmla="*/ 3265170 w 3265170"/>
                <a:gd name="connsiteY5" fmla="*/ 0 h 419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65170" h="419100">
                  <a:moveTo>
                    <a:pt x="0" y="198120"/>
                  </a:moveTo>
                  <a:lnTo>
                    <a:pt x="274320" y="53340"/>
                  </a:lnTo>
                  <a:lnTo>
                    <a:pt x="807720" y="11430"/>
                  </a:lnTo>
                  <a:lnTo>
                    <a:pt x="1630680" y="95250"/>
                  </a:lnTo>
                  <a:lnTo>
                    <a:pt x="2446020" y="419100"/>
                  </a:lnTo>
                  <a:lnTo>
                    <a:pt x="3265170" y="0"/>
                  </a:lnTo>
                </a:path>
              </a:pathLst>
            </a:custGeom>
            <a:noFill/>
            <a:ln w="28575" cap="flat" cmpd="sng" algn="ctr">
              <a:solidFill>
                <a:srgbClr val="66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>
                <a:defRPr/>
              </a:pPr>
              <a:endParaRPr lang="en-US" sz="2800">
                <a:solidFill>
                  <a:schemeClr val="bg1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68" name="Forme libre 67"/>
            <p:cNvSpPr/>
            <p:nvPr/>
          </p:nvSpPr>
          <p:spPr bwMode="auto">
            <a:xfrm>
              <a:off x="1742805" y="2925979"/>
              <a:ext cx="3274003" cy="442790"/>
            </a:xfrm>
            <a:custGeom>
              <a:avLst/>
              <a:gdLst>
                <a:gd name="connsiteX0" fmla="*/ 3272790 w 3272790"/>
                <a:gd name="connsiteY0" fmla="*/ 392430 h 441960"/>
                <a:gd name="connsiteX1" fmla="*/ 2453640 w 3272790"/>
                <a:gd name="connsiteY1" fmla="*/ 430530 h 441960"/>
                <a:gd name="connsiteX2" fmla="*/ 1626870 w 3272790"/>
                <a:gd name="connsiteY2" fmla="*/ 11430 h 441960"/>
                <a:gd name="connsiteX3" fmla="*/ 819150 w 3272790"/>
                <a:gd name="connsiteY3" fmla="*/ 0 h 441960"/>
                <a:gd name="connsiteX4" fmla="*/ 266700 w 3272790"/>
                <a:gd name="connsiteY4" fmla="*/ 243840 h 441960"/>
                <a:gd name="connsiteX5" fmla="*/ 0 w 3272790"/>
                <a:gd name="connsiteY5" fmla="*/ 441960 h 441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272790" h="441960">
                  <a:moveTo>
                    <a:pt x="3272790" y="392430"/>
                  </a:moveTo>
                  <a:lnTo>
                    <a:pt x="2453640" y="430530"/>
                  </a:lnTo>
                  <a:lnTo>
                    <a:pt x="1626870" y="11430"/>
                  </a:lnTo>
                  <a:lnTo>
                    <a:pt x="819150" y="0"/>
                  </a:lnTo>
                  <a:lnTo>
                    <a:pt x="266700" y="243840"/>
                  </a:lnTo>
                  <a:lnTo>
                    <a:pt x="0" y="441960"/>
                  </a:lnTo>
                </a:path>
              </a:pathLst>
            </a:custGeom>
            <a:noFill/>
            <a:ln w="28575" cap="flat" cmpd="sng" algn="ctr">
              <a:solidFill>
                <a:srgbClr val="009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>
                <a:defRPr/>
              </a:pPr>
              <a:endParaRPr lang="en-US" sz="2800">
                <a:solidFill>
                  <a:schemeClr val="bg1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grpSp>
          <p:nvGrpSpPr>
            <p:cNvPr id="5168" name="Groupe 74"/>
            <p:cNvGrpSpPr>
              <a:grpSpLocks/>
            </p:cNvGrpSpPr>
            <p:nvPr/>
          </p:nvGrpSpPr>
          <p:grpSpPr bwMode="auto">
            <a:xfrm>
              <a:off x="6084182" y="2810770"/>
              <a:ext cx="90173" cy="777724"/>
              <a:chOff x="5796136" y="2810770"/>
              <a:chExt cx="90173" cy="777724"/>
            </a:xfrm>
          </p:grpSpPr>
          <p:sp>
            <p:nvSpPr>
              <p:cNvPr id="69" name="Rectangle 68"/>
              <p:cNvSpPr/>
              <p:nvPr/>
            </p:nvSpPr>
            <p:spPr bwMode="auto">
              <a:xfrm>
                <a:off x="5795750" y="3160865"/>
                <a:ext cx="90504" cy="90462"/>
              </a:xfrm>
              <a:prstGeom prst="rect">
                <a:avLst/>
              </a:prstGeom>
              <a:solidFill>
                <a:srgbClr val="660066"/>
              </a:solidFill>
              <a:ln w="9525" cap="flat" cmpd="sng" algn="ctr">
                <a:solidFill>
                  <a:srgbClr val="6600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defTabSz="914400">
                  <a:defRPr/>
                </a:pPr>
                <a:endParaRPr lang="en-US" sz="2800">
                  <a:solidFill>
                    <a:schemeClr val="bg1"/>
                  </a:solidFill>
                  <a:latin typeface="+mj-lt"/>
                  <a:ea typeface="ＭＳ Ｐゴシック" pitchFamily="-109" charset="-128"/>
                  <a:cs typeface="ＭＳ Ｐゴシック" pitchFamily="-109" charset="-128"/>
                </a:endParaRPr>
              </a:p>
            </p:txBody>
          </p:sp>
          <p:cxnSp>
            <p:nvCxnSpPr>
              <p:cNvPr id="5239" name="Connecteur droit 70"/>
              <p:cNvCxnSpPr>
                <a:cxnSpLocks noChangeShapeType="1"/>
              </p:cNvCxnSpPr>
              <p:nvPr/>
            </p:nvCxnSpPr>
            <p:spPr bwMode="auto">
              <a:xfrm>
                <a:off x="5836384" y="2813821"/>
                <a:ext cx="0" cy="767579"/>
              </a:xfrm>
              <a:prstGeom prst="line">
                <a:avLst/>
              </a:prstGeom>
              <a:noFill/>
              <a:ln w="12700" algn="ctr">
                <a:solidFill>
                  <a:srgbClr val="66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3" name="Line 142"/>
              <p:cNvSpPr>
                <a:spLocks noChangeShapeType="1"/>
              </p:cNvSpPr>
              <p:nvPr/>
            </p:nvSpPr>
            <p:spPr bwMode="auto">
              <a:xfrm>
                <a:off x="5797338" y="2810123"/>
                <a:ext cx="79389" cy="0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defTabSz="914400">
                  <a:defRPr/>
                </a:pPr>
                <a:endParaRPr lang="en-US" sz="2400" i="1">
                  <a:solidFill>
                    <a:srgbClr val="FFFFFF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74" name="Line 142"/>
              <p:cNvSpPr>
                <a:spLocks noChangeShapeType="1"/>
              </p:cNvSpPr>
              <p:nvPr/>
            </p:nvSpPr>
            <p:spPr bwMode="auto">
              <a:xfrm>
                <a:off x="5803689" y="3587784"/>
                <a:ext cx="79389" cy="0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defTabSz="914400">
                  <a:defRPr/>
                </a:pPr>
                <a:endParaRPr lang="en-US" sz="2400" i="1">
                  <a:solidFill>
                    <a:srgbClr val="FFFFFF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</p:grpSp>
        <p:grpSp>
          <p:nvGrpSpPr>
            <p:cNvPr id="5169" name="Groupe 81"/>
            <p:cNvGrpSpPr>
              <a:grpSpLocks/>
            </p:cNvGrpSpPr>
            <p:nvPr/>
          </p:nvGrpSpPr>
          <p:grpSpPr bwMode="auto">
            <a:xfrm>
              <a:off x="5058046" y="2896623"/>
              <a:ext cx="85201" cy="540048"/>
              <a:chOff x="4917275" y="2863611"/>
              <a:chExt cx="85201" cy="777724"/>
            </a:xfrm>
          </p:grpSpPr>
          <p:cxnSp>
            <p:nvCxnSpPr>
              <p:cNvPr id="5235" name="Connecteur droit 77"/>
              <p:cNvCxnSpPr>
                <a:cxnSpLocks noChangeShapeType="1"/>
              </p:cNvCxnSpPr>
              <p:nvPr/>
            </p:nvCxnSpPr>
            <p:spPr bwMode="auto">
              <a:xfrm>
                <a:off x="4955737" y="2866662"/>
                <a:ext cx="0" cy="767579"/>
              </a:xfrm>
              <a:prstGeom prst="line">
                <a:avLst/>
              </a:prstGeom>
              <a:noFill/>
              <a:ln w="12700" algn="ctr">
                <a:solidFill>
                  <a:srgbClr val="66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9" name="Line 142"/>
              <p:cNvSpPr>
                <a:spLocks noChangeShapeType="1"/>
              </p:cNvSpPr>
              <p:nvPr/>
            </p:nvSpPr>
            <p:spPr bwMode="auto">
              <a:xfrm>
                <a:off x="4917319" y="2864747"/>
                <a:ext cx="79389" cy="0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defTabSz="914400">
                  <a:defRPr/>
                </a:pPr>
                <a:endParaRPr lang="en-US" sz="2400" i="1">
                  <a:solidFill>
                    <a:srgbClr val="FFFFFF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80" name="Line 142"/>
              <p:cNvSpPr>
                <a:spLocks noChangeShapeType="1"/>
              </p:cNvSpPr>
              <p:nvPr/>
            </p:nvSpPr>
            <p:spPr bwMode="auto">
              <a:xfrm>
                <a:off x="4923670" y="3641827"/>
                <a:ext cx="79389" cy="0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defTabSz="914400">
                  <a:defRPr/>
                </a:pPr>
                <a:endParaRPr lang="en-US" sz="2400" i="1">
                  <a:solidFill>
                    <a:srgbClr val="FFFFFF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</p:grpSp>
        <p:sp>
          <p:nvSpPr>
            <p:cNvPr id="81" name="Ellipse 80"/>
            <p:cNvSpPr/>
            <p:nvPr/>
          </p:nvSpPr>
          <p:spPr bwMode="auto">
            <a:xfrm>
              <a:off x="5050152" y="3116427"/>
              <a:ext cx="90503" cy="90462"/>
            </a:xfrm>
            <a:prstGeom prst="ellipse">
              <a:avLst/>
            </a:prstGeom>
            <a:solidFill>
              <a:srgbClr val="660066"/>
            </a:solidFill>
            <a:ln w="9525" cap="flat" cmpd="sng" algn="ctr">
              <a:solidFill>
                <a:srgbClr val="66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>
                <a:defRPr/>
              </a:pPr>
              <a:endParaRPr lang="en-US" sz="2800">
                <a:solidFill>
                  <a:schemeClr val="bg1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grpSp>
          <p:nvGrpSpPr>
            <p:cNvPr id="5171" name="Groupe 82"/>
            <p:cNvGrpSpPr>
              <a:grpSpLocks/>
            </p:cNvGrpSpPr>
            <p:nvPr/>
          </p:nvGrpSpPr>
          <p:grpSpPr bwMode="auto">
            <a:xfrm>
              <a:off x="4238745" y="3315723"/>
              <a:ext cx="85201" cy="540048"/>
              <a:chOff x="4917275" y="2863611"/>
              <a:chExt cx="85201" cy="777724"/>
            </a:xfrm>
          </p:grpSpPr>
          <p:cxnSp>
            <p:nvCxnSpPr>
              <p:cNvPr id="5232" name="Connecteur droit 83"/>
              <p:cNvCxnSpPr>
                <a:cxnSpLocks noChangeShapeType="1"/>
              </p:cNvCxnSpPr>
              <p:nvPr/>
            </p:nvCxnSpPr>
            <p:spPr bwMode="auto">
              <a:xfrm>
                <a:off x="4955737" y="2866662"/>
                <a:ext cx="0" cy="767579"/>
              </a:xfrm>
              <a:prstGeom prst="line">
                <a:avLst/>
              </a:prstGeom>
              <a:noFill/>
              <a:ln w="12700" algn="ctr">
                <a:solidFill>
                  <a:srgbClr val="66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85" name="Line 142"/>
              <p:cNvSpPr>
                <a:spLocks noChangeShapeType="1"/>
              </p:cNvSpPr>
              <p:nvPr/>
            </p:nvSpPr>
            <p:spPr bwMode="auto">
              <a:xfrm>
                <a:off x="4917326" y="2864581"/>
                <a:ext cx="79389" cy="0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defTabSz="914400">
                  <a:defRPr/>
                </a:pPr>
                <a:endParaRPr lang="en-US" sz="2400" i="1">
                  <a:solidFill>
                    <a:srgbClr val="FFFFFF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86" name="Line 142"/>
              <p:cNvSpPr>
                <a:spLocks noChangeShapeType="1"/>
              </p:cNvSpPr>
              <p:nvPr/>
            </p:nvSpPr>
            <p:spPr bwMode="auto">
              <a:xfrm>
                <a:off x="4923677" y="3641662"/>
                <a:ext cx="79389" cy="0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defTabSz="914400">
                  <a:defRPr/>
                </a:pPr>
                <a:endParaRPr lang="en-US" sz="2400" i="1">
                  <a:solidFill>
                    <a:srgbClr val="FFFFFF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</p:grpSp>
        <p:sp>
          <p:nvSpPr>
            <p:cNvPr id="87" name="Ellipse 86"/>
            <p:cNvSpPr/>
            <p:nvPr/>
          </p:nvSpPr>
          <p:spPr bwMode="auto">
            <a:xfrm>
              <a:off x="4230857" y="3536998"/>
              <a:ext cx="90503" cy="88876"/>
            </a:xfrm>
            <a:prstGeom prst="ellipse">
              <a:avLst/>
            </a:prstGeom>
            <a:solidFill>
              <a:srgbClr val="660066"/>
            </a:solidFill>
            <a:ln w="9525" cap="flat" cmpd="sng" algn="ctr">
              <a:solidFill>
                <a:srgbClr val="66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>
                <a:defRPr/>
              </a:pPr>
              <a:endParaRPr lang="en-US" sz="2800">
                <a:solidFill>
                  <a:schemeClr val="bg1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grpSp>
          <p:nvGrpSpPr>
            <p:cNvPr id="5173" name="Groupe 87"/>
            <p:cNvGrpSpPr>
              <a:grpSpLocks/>
            </p:cNvGrpSpPr>
            <p:nvPr/>
          </p:nvGrpSpPr>
          <p:grpSpPr bwMode="auto">
            <a:xfrm>
              <a:off x="3429746" y="3004960"/>
              <a:ext cx="85201" cy="540048"/>
              <a:chOff x="4917275" y="2863611"/>
              <a:chExt cx="85201" cy="777724"/>
            </a:xfrm>
          </p:grpSpPr>
          <p:cxnSp>
            <p:nvCxnSpPr>
              <p:cNvPr id="5229" name="Connecteur droit 88"/>
              <p:cNvCxnSpPr>
                <a:cxnSpLocks noChangeShapeType="1"/>
              </p:cNvCxnSpPr>
              <p:nvPr/>
            </p:nvCxnSpPr>
            <p:spPr bwMode="auto">
              <a:xfrm>
                <a:off x="4955737" y="2866662"/>
                <a:ext cx="0" cy="767579"/>
              </a:xfrm>
              <a:prstGeom prst="line">
                <a:avLst/>
              </a:prstGeom>
              <a:noFill/>
              <a:ln w="12700" algn="ctr">
                <a:solidFill>
                  <a:srgbClr val="66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0" name="Line 142"/>
              <p:cNvSpPr>
                <a:spLocks noChangeShapeType="1"/>
              </p:cNvSpPr>
              <p:nvPr/>
            </p:nvSpPr>
            <p:spPr bwMode="auto">
              <a:xfrm>
                <a:off x="4916557" y="2864148"/>
                <a:ext cx="79389" cy="0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defTabSz="914400">
                  <a:defRPr/>
                </a:pPr>
                <a:endParaRPr lang="en-US" sz="2400" i="1">
                  <a:solidFill>
                    <a:srgbClr val="FFFFFF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91" name="Line 142"/>
              <p:cNvSpPr>
                <a:spLocks noChangeShapeType="1"/>
              </p:cNvSpPr>
              <p:nvPr/>
            </p:nvSpPr>
            <p:spPr bwMode="auto">
              <a:xfrm>
                <a:off x="4922908" y="3641228"/>
                <a:ext cx="79389" cy="0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defTabSz="914400">
                  <a:defRPr/>
                </a:pPr>
                <a:endParaRPr lang="en-US" sz="2400" i="1">
                  <a:solidFill>
                    <a:srgbClr val="FFFFFF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</p:grpSp>
        <p:sp>
          <p:nvSpPr>
            <p:cNvPr id="92" name="Ellipse 91"/>
            <p:cNvSpPr/>
            <p:nvPr/>
          </p:nvSpPr>
          <p:spPr bwMode="auto">
            <a:xfrm>
              <a:off x="3422677" y="3225934"/>
              <a:ext cx="88916" cy="90463"/>
            </a:xfrm>
            <a:prstGeom prst="ellipse">
              <a:avLst/>
            </a:prstGeom>
            <a:solidFill>
              <a:srgbClr val="660066"/>
            </a:solidFill>
            <a:ln w="9525" cap="flat" cmpd="sng" algn="ctr">
              <a:solidFill>
                <a:srgbClr val="66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>
                <a:defRPr/>
              </a:pPr>
              <a:endParaRPr lang="en-US" sz="2800">
                <a:solidFill>
                  <a:schemeClr val="bg1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grpSp>
          <p:nvGrpSpPr>
            <p:cNvPr id="5175" name="Groupe 92"/>
            <p:cNvGrpSpPr>
              <a:grpSpLocks/>
            </p:cNvGrpSpPr>
            <p:nvPr/>
          </p:nvGrpSpPr>
          <p:grpSpPr bwMode="auto">
            <a:xfrm>
              <a:off x="2601229" y="2914787"/>
              <a:ext cx="85201" cy="540048"/>
              <a:chOff x="4917275" y="2863611"/>
              <a:chExt cx="85201" cy="777724"/>
            </a:xfrm>
          </p:grpSpPr>
          <p:cxnSp>
            <p:nvCxnSpPr>
              <p:cNvPr id="5226" name="Connecteur droit 93"/>
              <p:cNvCxnSpPr>
                <a:cxnSpLocks noChangeShapeType="1"/>
              </p:cNvCxnSpPr>
              <p:nvPr/>
            </p:nvCxnSpPr>
            <p:spPr bwMode="auto">
              <a:xfrm>
                <a:off x="4955737" y="2866662"/>
                <a:ext cx="0" cy="767579"/>
              </a:xfrm>
              <a:prstGeom prst="line">
                <a:avLst/>
              </a:prstGeom>
              <a:noFill/>
              <a:ln w="12700" algn="ctr">
                <a:solidFill>
                  <a:srgbClr val="66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95" name="Line 142"/>
              <p:cNvSpPr>
                <a:spLocks noChangeShapeType="1"/>
              </p:cNvSpPr>
              <p:nvPr/>
            </p:nvSpPr>
            <p:spPr bwMode="auto">
              <a:xfrm>
                <a:off x="4917841" y="2863729"/>
                <a:ext cx="77801" cy="0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defTabSz="914400">
                  <a:defRPr/>
                </a:pPr>
                <a:endParaRPr lang="en-US" sz="2400" i="1">
                  <a:solidFill>
                    <a:srgbClr val="FFFFFF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96" name="Line 142"/>
              <p:cNvSpPr>
                <a:spLocks noChangeShapeType="1"/>
              </p:cNvSpPr>
              <p:nvPr/>
            </p:nvSpPr>
            <p:spPr bwMode="auto">
              <a:xfrm>
                <a:off x="4924192" y="3640810"/>
                <a:ext cx="77801" cy="0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defTabSz="914400">
                  <a:defRPr/>
                </a:pPr>
                <a:endParaRPr lang="en-US" sz="2400" i="1">
                  <a:solidFill>
                    <a:srgbClr val="FFFFFF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</p:grpSp>
        <p:sp>
          <p:nvSpPr>
            <p:cNvPr id="97" name="Ellipse 96"/>
            <p:cNvSpPr/>
            <p:nvPr/>
          </p:nvSpPr>
          <p:spPr bwMode="auto">
            <a:xfrm>
              <a:off x="2593856" y="3135472"/>
              <a:ext cx="90504" cy="90462"/>
            </a:xfrm>
            <a:prstGeom prst="ellipse">
              <a:avLst/>
            </a:prstGeom>
            <a:solidFill>
              <a:srgbClr val="660066"/>
            </a:solidFill>
            <a:ln w="9525" cap="flat" cmpd="sng" algn="ctr">
              <a:solidFill>
                <a:srgbClr val="66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>
                <a:defRPr/>
              </a:pPr>
              <a:endParaRPr lang="en-US" sz="2800">
                <a:solidFill>
                  <a:schemeClr val="bg1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grpSp>
          <p:nvGrpSpPr>
            <p:cNvPr id="5177" name="Groupe 97"/>
            <p:cNvGrpSpPr>
              <a:grpSpLocks/>
            </p:cNvGrpSpPr>
            <p:nvPr/>
          </p:nvGrpSpPr>
          <p:grpSpPr bwMode="auto">
            <a:xfrm>
              <a:off x="2059233" y="2959873"/>
              <a:ext cx="85201" cy="540048"/>
              <a:chOff x="4917275" y="2863611"/>
              <a:chExt cx="85201" cy="777724"/>
            </a:xfrm>
          </p:grpSpPr>
          <p:cxnSp>
            <p:nvCxnSpPr>
              <p:cNvPr id="5223" name="Connecteur droit 98"/>
              <p:cNvCxnSpPr>
                <a:cxnSpLocks noChangeShapeType="1"/>
              </p:cNvCxnSpPr>
              <p:nvPr/>
            </p:nvCxnSpPr>
            <p:spPr bwMode="auto">
              <a:xfrm>
                <a:off x="4955737" y="2866662"/>
                <a:ext cx="0" cy="767579"/>
              </a:xfrm>
              <a:prstGeom prst="line">
                <a:avLst/>
              </a:prstGeom>
              <a:noFill/>
              <a:ln w="12700" algn="ctr">
                <a:solidFill>
                  <a:srgbClr val="6600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0" name="Line 142"/>
              <p:cNvSpPr>
                <a:spLocks noChangeShapeType="1"/>
              </p:cNvSpPr>
              <p:nvPr/>
            </p:nvSpPr>
            <p:spPr bwMode="auto">
              <a:xfrm>
                <a:off x="4916816" y="2862796"/>
                <a:ext cx="79389" cy="0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defTabSz="914400">
                  <a:defRPr/>
                </a:pPr>
                <a:endParaRPr lang="en-US" sz="2400" i="1">
                  <a:solidFill>
                    <a:srgbClr val="FFFFFF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101" name="Line 142"/>
              <p:cNvSpPr>
                <a:spLocks noChangeShapeType="1"/>
              </p:cNvSpPr>
              <p:nvPr/>
            </p:nvSpPr>
            <p:spPr bwMode="auto">
              <a:xfrm>
                <a:off x="4923167" y="3642163"/>
                <a:ext cx="79389" cy="0"/>
              </a:xfrm>
              <a:prstGeom prst="line">
                <a:avLst/>
              </a:prstGeom>
              <a:noFill/>
              <a:ln w="12700">
                <a:solidFill>
                  <a:srgbClr val="660066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defTabSz="914400">
                  <a:defRPr/>
                </a:pPr>
                <a:endParaRPr lang="en-US" sz="2400" i="1">
                  <a:solidFill>
                    <a:srgbClr val="FFFFFF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</p:grpSp>
        <p:sp>
          <p:nvSpPr>
            <p:cNvPr id="102" name="Ellipse 101"/>
            <p:cNvSpPr/>
            <p:nvPr/>
          </p:nvSpPr>
          <p:spPr bwMode="auto">
            <a:xfrm>
              <a:off x="2050835" y="3179910"/>
              <a:ext cx="90504" cy="90462"/>
            </a:xfrm>
            <a:prstGeom prst="ellipse">
              <a:avLst/>
            </a:prstGeom>
            <a:solidFill>
              <a:srgbClr val="660066"/>
            </a:solidFill>
            <a:ln w="9525" cap="flat" cmpd="sng" algn="ctr">
              <a:solidFill>
                <a:srgbClr val="66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>
                <a:defRPr/>
              </a:pPr>
              <a:endParaRPr lang="en-US" sz="2800">
                <a:solidFill>
                  <a:schemeClr val="bg1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03" name="Ellipse 102"/>
            <p:cNvSpPr/>
            <p:nvPr/>
          </p:nvSpPr>
          <p:spPr bwMode="auto">
            <a:xfrm>
              <a:off x="1782500" y="3317983"/>
              <a:ext cx="90503" cy="90463"/>
            </a:xfrm>
            <a:prstGeom prst="ellipse">
              <a:avLst/>
            </a:prstGeom>
            <a:solidFill>
              <a:srgbClr val="660066"/>
            </a:solidFill>
            <a:ln w="9525" cap="flat" cmpd="sng" algn="ctr">
              <a:solidFill>
                <a:srgbClr val="66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>
                <a:defRPr/>
              </a:pPr>
              <a:endParaRPr lang="en-US" sz="2800">
                <a:solidFill>
                  <a:schemeClr val="bg1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105" name="Rectangle 104"/>
            <p:cNvSpPr/>
            <p:nvPr/>
          </p:nvSpPr>
          <p:spPr bwMode="auto">
            <a:xfrm>
              <a:off x="4969175" y="3278307"/>
              <a:ext cx="90504" cy="90462"/>
            </a:xfrm>
            <a:prstGeom prst="rect">
              <a:avLst/>
            </a:prstGeom>
            <a:solidFill>
              <a:srgbClr val="0099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>
                <a:defRPr/>
              </a:pPr>
              <a:endParaRPr lang="en-US" sz="2800">
                <a:solidFill>
                  <a:schemeClr val="bg1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grpSp>
          <p:nvGrpSpPr>
            <p:cNvPr id="5181" name="Groupe 108"/>
            <p:cNvGrpSpPr>
              <a:grpSpLocks/>
            </p:cNvGrpSpPr>
            <p:nvPr/>
          </p:nvGrpSpPr>
          <p:grpSpPr bwMode="auto">
            <a:xfrm>
              <a:off x="4971591" y="3036793"/>
              <a:ext cx="79065" cy="581415"/>
              <a:chOff x="4957165" y="2896623"/>
              <a:chExt cx="79065" cy="777724"/>
            </a:xfrm>
          </p:grpSpPr>
          <p:cxnSp>
            <p:nvCxnSpPr>
              <p:cNvPr id="5220" name="Connecteur droit 105"/>
              <p:cNvCxnSpPr>
                <a:cxnSpLocks noChangeShapeType="1"/>
              </p:cNvCxnSpPr>
              <p:nvPr/>
            </p:nvCxnSpPr>
            <p:spPr bwMode="auto">
              <a:xfrm>
                <a:off x="4995627" y="2899674"/>
                <a:ext cx="0" cy="767579"/>
              </a:xfrm>
              <a:prstGeom prst="line">
                <a:avLst/>
              </a:prstGeom>
              <a:noFill/>
              <a:ln w="12700" algn="ctr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07" name="Line 142"/>
              <p:cNvSpPr>
                <a:spLocks noChangeShapeType="1"/>
              </p:cNvSpPr>
              <p:nvPr/>
            </p:nvSpPr>
            <p:spPr bwMode="auto">
              <a:xfrm>
                <a:off x="4957924" y="2896999"/>
                <a:ext cx="77802" cy="0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defTabSz="914400">
                  <a:defRPr/>
                </a:pPr>
                <a:endParaRPr lang="en-US" sz="2400" i="1">
                  <a:solidFill>
                    <a:srgbClr val="FFFFFF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108" name="Line 142"/>
              <p:cNvSpPr>
                <a:spLocks noChangeShapeType="1"/>
              </p:cNvSpPr>
              <p:nvPr/>
            </p:nvSpPr>
            <p:spPr bwMode="auto">
              <a:xfrm>
                <a:off x="4957924" y="3673987"/>
                <a:ext cx="77802" cy="0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defTabSz="914400">
                  <a:defRPr/>
                </a:pPr>
                <a:endParaRPr lang="en-US" sz="2400" i="1">
                  <a:solidFill>
                    <a:srgbClr val="FFFFFF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</p:grpSp>
        <p:sp>
          <p:nvSpPr>
            <p:cNvPr id="114" name="Rectangle 113"/>
            <p:cNvSpPr/>
            <p:nvPr/>
          </p:nvSpPr>
          <p:spPr bwMode="auto">
            <a:xfrm>
              <a:off x="4154644" y="3306875"/>
              <a:ext cx="90503" cy="88876"/>
            </a:xfrm>
            <a:prstGeom prst="rect">
              <a:avLst/>
            </a:prstGeom>
            <a:solidFill>
              <a:srgbClr val="0099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>
                <a:defRPr/>
              </a:pPr>
              <a:endParaRPr lang="en-US" sz="2800">
                <a:solidFill>
                  <a:schemeClr val="bg1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grpSp>
          <p:nvGrpSpPr>
            <p:cNvPr id="5183" name="Groupe 114"/>
            <p:cNvGrpSpPr>
              <a:grpSpLocks/>
            </p:cNvGrpSpPr>
            <p:nvPr/>
          </p:nvGrpSpPr>
          <p:grpSpPr bwMode="auto">
            <a:xfrm>
              <a:off x="4156494" y="3089047"/>
              <a:ext cx="79065" cy="529161"/>
              <a:chOff x="4957165" y="2896623"/>
              <a:chExt cx="79065" cy="777724"/>
            </a:xfrm>
          </p:grpSpPr>
          <p:cxnSp>
            <p:nvCxnSpPr>
              <p:cNvPr id="5217" name="Connecteur droit 115"/>
              <p:cNvCxnSpPr>
                <a:cxnSpLocks noChangeShapeType="1"/>
              </p:cNvCxnSpPr>
              <p:nvPr/>
            </p:nvCxnSpPr>
            <p:spPr bwMode="auto">
              <a:xfrm>
                <a:off x="4995627" y="2899674"/>
                <a:ext cx="0" cy="767579"/>
              </a:xfrm>
              <a:prstGeom prst="line">
                <a:avLst/>
              </a:prstGeom>
              <a:noFill/>
              <a:ln w="12700" algn="ctr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17" name="Line 142"/>
              <p:cNvSpPr>
                <a:spLocks noChangeShapeType="1"/>
              </p:cNvSpPr>
              <p:nvPr/>
            </p:nvSpPr>
            <p:spPr bwMode="auto">
              <a:xfrm>
                <a:off x="4956902" y="2897211"/>
                <a:ext cx="79389" cy="0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defTabSz="914400">
                  <a:defRPr/>
                </a:pPr>
                <a:endParaRPr lang="en-US" sz="2400" i="1">
                  <a:solidFill>
                    <a:srgbClr val="FFFFFF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118" name="Line 142"/>
              <p:cNvSpPr>
                <a:spLocks noChangeShapeType="1"/>
              </p:cNvSpPr>
              <p:nvPr/>
            </p:nvSpPr>
            <p:spPr bwMode="auto">
              <a:xfrm>
                <a:off x="4956902" y="3673952"/>
                <a:ext cx="79389" cy="0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defTabSz="914400">
                  <a:defRPr/>
                </a:pPr>
                <a:endParaRPr lang="en-US" sz="2400" i="1">
                  <a:solidFill>
                    <a:srgbClr val="FFFFFF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</p:grpSp>
        <p:sp>
          <p:nvSpPr>
            <p:cNvPr id="119" name="Rectangle 118"/>
            <p:cNvSpPr/>
            <p:nvPr/>
          </p:nvSpPr>
          <p:spPr bwMode="auto">
            <a:xfrm>
              <a:off x="3335349" y="2881542"/>
              <a:ext cx="88916" cy="88876"/>
            </a:xfrm>
            <a:prstGeom prst="rect">
              <a:avLst/>
            </a:prstGeom>
            <a:solidFill>
              <a:srgbClr val="0099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>
                <a:defRPr/>
              </a:pPr>
              <a:endParaRPr lang="en-US" sz="2800">
                <a:solidFill>
                  <a:schemeClr val="bg1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grpSp>
          <p:nvGrpSpPr>
            <p:cNvPr id="5185" name="Groupe 119"/>
            <p:cNvGrpSpPr>
              <a:grpSpLocks/>
            </p:cNvGrpSpPr>
            <p:nvPr/>
          </p:nvGrpSpPr>
          <p:grpSpPr bwMode="auto">
            <a:xfrm>
              <a:off x="3336560" y="2639919"/>
              <a:ext cx="79065" cy="581415"/>
              <a:chOff x="4957165" y="2896623"/>
              <a:chExt cx="79065" cy="777724"/>
            </a:xfrm>
          </p:grpSpPr>
          <p:cxnSp>
            <p:nvCxnSpPr>
              <p:cNvPr id="5214" name="Connecteur droit 120"/>
              <p:cNvCxnSpPr>
                <a:cxnSpLocks noChangeShapeType="1"/>
              </p:cNvCxnSpPr>
              <p:nvPr/>
            </p:nvCxnSpPr>
            <p:spPr bwMode="auto">
              <a:xfrm>
                <a:off x="4995627" y="2899674"/>
                <a:ext cx="0" cy="767579"/>
              </a:xfrm>
              <a:prstGeom prst="line">
                <a:avLst/>
              </a:prstGeom>
              <a:noFill/>
              <a:ln w="12700" algn="ctr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22" name="Line 142"/>
              <p:cNvSpPr>
                <a:spLocks noChangeShapeType="1"/>
              </p:cNvSpPr>
              <p:nvPr/>
            </p:nvSpPr>
            <p:spPr bwMode="auto">
              <a:xfrm>
                <a:off x="4957542" y="2897143"/>
                <a:ext cx="79389" cy="0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defTabSz="914400">
                  <a:defRPr/>
                </a:pPr>
                <a:endParaRPr lang="en-US" sz="2400" i="1">
                  <a:solidFill>
                    <a:srgbClr val="FFFFFF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123" name="Line 142"/>
              <p:cNvSpPr>
                <a:spLocks noChangeShapeType="1"/>
              </p:cNvSpPr>
              <p:nvPr/>
            </p:nvSpPr>
            <p:spPr bwMode="auto">
              <a:xfrm>
                <a:off x="4957542" y="3674132"/>
                <a:ext cx="79389" cy="0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defTabSz="914400">
                  <a:defRPr/>
                </a:pPr>
                <a:endParaRPr lang="en-US" sz="2400" i="1">
                  <a:solidFill>
                    <a:srgbClr val="FFFFFF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</p:grpSp>
        <p:sp>
          <p:nvSpPr>
            <p:cNvPr id="124" name="Rectangle 123"/>
            <p:cNvSpPr/>
            <p:nvPr/>
          </p:nvSpPr>
          <p:spPr bwMode="auto">
            <a:xfrm>
              <a:off x="2520818" y="2879954"/>
              <a:ext cx="90504" cy="90463"/>
            </a:xfrm>
            <a:prstGeom prst="rect">
              <a:avLst/>
            </a:prstGeom>
            <a:solidFill>
              <a:srgbClr val="0099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>
                <a:defRPr/>
              </a:pPr>
              <a:endParaRPr lang="en-US" sz="2800">
                <a:solidFill>
                  <a:schemeClr val="bg1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grpSp>
          <p:nvGrpSpPr>
            <p:cNvPr id="5187" name="Groupe 124"/>
            <p:cNvGrpSpPr>
              <a:grpSpLocks/>
            </p:cNvGrpSpPr>
            <p:nvPr/>
          </p:nvGrpSpPr>
          <p:grpSpPr bwMode="auto">
            <a:xfrm>
              <a:off x="2522147" y="2638519"/>
              <a:ext cx="79065" cy="581415"/>
              <a:chOff x="4957165" y="2896623"/>
              <a:chExt cx="79065" cy="777724"/>
            </a:xfrm>
          </p:grpSpPr>
          <p:cxnSp>
            <p:nvCxnSpPr>
              <p:cNvPr id="5211" name="Connecteur droit 125"/>
              <p:cNvCxnSpPr>
                <a:cxnSpLocks noChangeShapeType="1"/>
              </p:cNvCxnSpPr>
              <p:nvPr/>
            </p:nvCxnSpPr>
            <p:spPr bwMode="auto">
              <a:xfrm>
                <a:off x="4995627" y="2899674"/>
                <a:ext cx="0" cy="767579"/>
              </a:xfrm>
              <a:prstGeom prst="line">
                <a:avLst/>
              </a:prstGeom>
              <a:noFill/>
              <a:ln w="12700" algn="ctr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27" name="Line 142"/>
              <p:cNvSpPr>
                <a:spLocks noChangeShapeType="1"/>
              </p:cNvSpPr>
              <p:nvPr/>
            </p:nvSpPr>
            <p:spPr bwMode="auto">
              <a:xfrm>
                <a:off x="4957424" y="2896893"/>
                <a:ext cx="79389" cy="0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defTabSz="914400">
                  <a:defRPr/>
                </a:pPr>
                <a:endParaRPr lang="en-US" sz="2400" i="1">
                  <a:solidFill>
                    <a:srgbClr val="FFFFFF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128" name="Line 142"/>
              <p:cNvSpPr>
                <a:spLocks noChangeShapeType="1"/>
              </p:cNvSpPr>
              <p:nvPr/>
            </p:nvSpPr>
            <p:spPr bwMode="auto">
              <a:xfrm>
                <a:off x="4957424" y="3673882"/>
                <a:ext cx="79389" cy="0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defTabSz="914400">
                  <a:defRPr/>
                </a:pPr>
                <a:endParaRPr lang="en-US" sz="2400" i="1">
                  <a:solidFill>
                    <a:srgbClr val="FFFFFF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</p:grpSp>
        <p:sp>
          <p:nvSpPr>
            <p:cNvPr id="129" name="Rectangle 128"/>
            <p:cNvSpPr/>
            <p:nvPr/>
          </p:nvSpPr>
          <p:spPr bwMode="auto">
            <a:xfrm>
              <a:off x="1974621" y="3124362"/>
              <a:ext cx="90504" cy="90463"/>
            </a:xfrm>
            <a:prstGeom prst="rect">
              <a:avLst/>
            </a:prstGeom>
            <a:solidFill>
              <a:srgbClr val="0099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>
                <a:defRPr/>
              </a:pPr>
              <a:endParaRPr lang="en-US" sz="2800">
                <a:solidFill>
                  <a:schemeClr val="bg1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grpSp>
          <p:nvGrpSpPr>
            <p:cNvPr id="5189" name="Groupe 129"/>
            <p:cNvGrpSpPr>
              <a:grpSpLocks/>
            </p:cNvGrpSpPr>
            <p:nvPr/>
          </p:nvGrpSpPr>
          <p:grpSpPr bwMode="auto">
            <a:xfrm>
              <a:off x="1976982" y="2926080"/>
              <a:ext cx="79065" cy="482127"/>
              <a:chOff x="4957165" y="2896623"/>
              <a:chExt cx="79065" cy="777724"/>
            </a:xfrm>
          </p:grpSpPr>
          <p:cxnSp>
            <p:nvCxnSpPr>
              <p:cNvPr id="5208" name="Connecteur droit 130"/>
              <p:cNvCxnSpPr>
                <a:cxnSpLocks noChangeShapeType="1"/>
              </p:cNvCxnSpPr>
              <p:nvPr/>
            </p:nvCxnSpPr>
            <p:spPr bwMode="auto">
              <a:xfrm>
                <a:off x="4995627" y="2899674"/>
                <a:ext cx="0" cy="767579"/>
              </a:xfrm>
              <a:prstGeom prst="line">
                <a:avLst/>
              </a:prstGeom>
              <a:noFill/>
              <a:ln w="12700" algn="ctr">
                <a:solidFill>
                  <a:srgbClr val="0099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32" name="Line 142"/>
              <p:cNvSpPr>
                <a:spLocks noChangeShapeType="1"/>
              </p:cNvSpPr>
              <p:nvPr/>
            </p:nvSpPr>
            <p:spPr bwMode="auto">
              <a:xfrm>
                <a:off x="4956393" y="2896460"/>
                <a:ext cx="79389" cy="0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defTabSz="914400">
                  <a:defRPr/>
                </a:pPr>
                <a:endParaRPr lang="en-US" sz="2400" i="1">
                  <a:solidFill>
                    <a:srgbClr val="FFFFFF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  <p:sp>
            <p:nvSpPr>
              <p:cNvPr id="133" name="Line 142"/>
              <p:cNvSpPr>
                <a:spLocks noChangeShapeType="1"/>
              </p:cNvSpPr>
              <p:nvPr/>
            </p:nvSpPr>
            <p:spPr bwMode="auto">
              <a:xfrm>
                <a:off x="4956393" y="3674732"/>
                <a:ext cx="79389" cy="0"/>
              </a:xfrm>
              <a:prstGeom prst="line">
                <a:avLst/>
              </a:prstGeom>
              <a:noFill/>
              <a:ln w="12700">
                <a:solidFill>
                  <a:srgbClr val="009900"/>
                </a:solidFill>
                <a:round/>
                <a:headEnd/>
                <a:tailEnd/>
              </a:ln>
            </p:spPr>
            <p:txBody>
              <a:bodyPr anchor="ctr"/>
              <a:lstStyle/>
              <a:p>
                <a:pPr algn="ctr" defTabSz="914400">
                  <a:defRPr/>
                </a:pPr>
                <a:endParaRPr lang="en-US" sz="2400" i="1">
                  <a:solidFill>
                    <a:srgbClr val="FFFFFF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endParaRPr>
              </a:p>
            </p:txBody>
          </p:sp>
        </p:grpSp>
        <p:sp>
          <p:nvSpPr>
            <p:cNvPr id="134" name="ZoneTexte 133"/>
            <p:cNvSpPr txBox="1"/>
            <p:nvPr/>
          </p:nvSpPr>
          <p:spPr>
            <a:xfrm>
              <a:off x="1733279" y="4757450"/>
              <a:ext cx="90504" cy="2158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>
              <a:defPPr>
                <a:defRPr lang="fr-FR"/>
              </a:defPPr>
              <a:lvl1pPr defTabSz="914400" fontAlgn="base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defRPr>
              </a:lvl1pPr>
            </a:lstStyle>
            <a:p>
              <a:pPr>
                <a:defRPr/>
              </a:pPr>
              <a:r>
                <a:rPr lang="en-US" smtClean="0">
                  <a:latin typeface="+mj-lt"/>
                </a:rPr>
                <a:t>0</a:t>
              </a:r>
              <a:endParaRPr lang="en-US">
                <a:latin typeface="+mj-lt"/>
              </a:endParaRPr>
            </a:p>
          </p:txBody>
        </p:sp>
        <p:sp>
          <p:nvSpPr>
            <p:cNvPr id="135" name="ZoneTexte 134"/>
            <p:cNvSpPr txBox="1"/>
            <p:nvPr/>
          </p:nvSpPr>
          <p:spPr>
            <a:xfrm>
              <a:off x="2003201" y="4757450"/>
              <a:ext cx="90504" cy="2158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>
              <a:defPPr>
                <a:defRPr lang="fr-FR"/>
              </a:defPPr>
              <a:lvl1pPr defTabSz="914400" fontAlgn="base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defRPr>
              </a:lvl1pPr>
            </a:lstStyle>
            <a:p>
              <a:pPr algn="ctr">
                <a:defRPr/>
              </a:pPr>
              <a:r>
                <a:rPr lang="en-US" smtClean="0">
                  <a:latin typeface="+mj-lt"/>
                </a:rPr>
                <a:t>4</a:t>
              </a:r>
              <a:endParaRPr lang="en-US">
                <a:latin typeface="+mj-lt"/>
              </a:endParaRPr>
            </a:p>
          </p:txBody>
        </p:sp>
        <p:sp>
          <p:nvSpPr>
            <p:cNvPr id="136" name="ZoneTexte 135"/>
            <p:cNvSpPr txBox="1"/>
            <p:nvPr/>
          </p:nvSpPr>
          <p:spPr>
            <a:xfrm>
              <a:off x="2508115" y="4757450"/>
              <a:ext cx="184182" cy="2158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>
              <a:defPPr>
                <a:defRPr lang="fr-FR"/>
              </a:defPPr>
              <a:lvl1pPr defTabSz="914400" fontAlgn="base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defRPr>
              </a:lvl1pPr>
            </a:lstStyle>
            <a:p>
              <a:pPr algn="ctr">
                <a:defRPr/>
              </a:pPr>
              <a:r>
                <a:rPr lang="en-US" smtClean="0">
                  <a:latin typeface="+mj-lt"/>
                </a:rPr>
                <a:t>12</a:t>
              </a:r>
              <a:endParaRPr lang="en-US">
                <a:latin typeface="+mj-lt"/>
              </a:endParaRPr>
            </a:p>
          </p:txBody>
        </p:sp>
        <p:sp>
          <p:nvSpPr>
            <p:cNvPr id="137" name="ZoneTexte 136"/>
            <p:cNvSpPr txBox="1"/>
            <p:nvPr/>
          </p:nvSpPr>
          <p:spPr>
            <a:xfrm>
              <a:off x="3325823" y="4757450"/>
              <a:ext cx="182594" cy="2158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>
              <a:defPPr>
                <a:defRPr lang="fr-FR"/>
              </a:defPPr>
              <a:lvl1pPr defTabSz="914400" fontAlgn="base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defRPr>
              </a:lvl1pPr>
            </a:lstStyle>
            <a:p>
              <a:pPr algn="ctr">
                <a:defRPr/>
              </a:pPr>
              <a:r>
                <a:rPr lang="en-US" smtClean="0">
                  <a:latin typeface="+mj-lt"/>
                </a:rPr>
                <a:t>24</a:t>
              </a:r>
              <a:endParaRPr lang="en-US">
                <a:latin typeface="+mj-lt"/>
              </a:endParaRPr>
            </a:p>
          </p:txBody>
        </p:sp>
        <p:sp>
          <p:nvSpPr>
            <p:cNvPr id="138" name="ZoneTexte 137"/>
            <p:cNvSpPr txBox="1"/>
            <p:nvPr/>
          </p:nvSpPr>
          <p:spPr>
            <a:xfrm>
              <a:off x="4143529" y="4757450"/>
              <a:ext cx="182595" cy="2158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>
              <a:defPPr>
                <a:defRPr lang="fr-FR"/>
              </a:defPPr>
              <a:lvl1pPr defTabSz="914400" fontAlgn="base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defRPr>
              </a:lvl1pPr>
            </a:lstStyle>
            <a:p>
              <a:pPr algn="ctr">
                <a:defRPr/>
              </a:pPr>
              <a:r>
                <a:rPr lang="en-US" smtClean="0">
                  <a:latin typeface="+mj-lt"/>
                </a:rPr>
                <a:t>36</a:t>
              </a:r>
              <a:endParaRPr lang="en-US">
                <a:latin typeface="+mj-lt"/>
              </a:endParaRPr>
            </a:p>
          </p:txBody>
        </p:sp>
        <p:sp>
          <p:nvSpPr>
            <p:cNvPr id="139" name="ZoneTexte 138"/>
            <p:cNvSpPr txBox="1"/>
            <p:nvPr/>
          </p:nvSpPr>
          <p:spPr>
            <a:xfrm>
              <a:off x="4950121" y="4757450"/>
              <a:ext cx="182595" cy="2158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>
              <a:defPPr>
                <a:defRPr lang="fr-FR"/>
              </a:defPPr>
              <a:lvl1pPr defTabSz="914400" fontAlgn="base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defRPr>
              </a:lvl1pPr>
            </a:lstStyle>
            <a:p>
              <a:pPr algn="ctr">
                <a:defRPr/>
              </a:pPr>
              <a:r>
                <a:rPr lang="en-US" smtClean="0">
                  <a:latin typeface="+mj-lt"/>
                </a:rPr>
                <a:t>48</a:t>
              </a:r>
              <a:endParaRPr lang="en-US">
                <a:latin typeface="+mj-lt"/>
              </a:endParaRPr>
            </a:p>
          </p:txBody>
        </p:sp>
        <p:sp>
          <p:nvSpPr>
            <p:cNvPr id="140" name="ZoneTexte 139"/>
            <p:cNvSpPr txBox="1"/>
            <p:nvPr/>
          </p:nvSpPr>
          <p:spPr>
            <a:xfrm>
              <a:off x="5329601" y="4763798"/>
              <a:ext cx="1583016" cy="4300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>
              <a:defPPr>
                <a:defRPr lang="fr-FR"/>
              </a:defPPr>
              <a:lvl1pPr defTabSz="914400" fontAlgn="base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defRPr>
              </a:lvl1pPr>
            </a:lstStyle>
            <a:p>
              <a:pPr algn="ctr">
                <a:defRPr/>
              </a:pPr>
              <a:r>
                <a:rPr lang="en-US" smtClean="0">
                  <a:latin typeface="+mj-lt"/>
                </a:rPr>
                <a:t>Treatment Difference</a:t>
              </a:r>
            </a:p>
            <a:p>
              <a:pPr algn="ctr">
                <a:defRPr/>
              </a:pPr>
              <a:r>
                <a:rPr lang="en-US" smtClean="0">
                  <a:latin typeface="+mj-lt"/>
                </a:rPr>
                <a:t>at week 48</a:t>
              </a:r>
              <a:endParaRPr lang="en-US">
                <a:latin typeface="+mj-lt"/>
              </a:endParaRPr>
            </a:p>
          </p:txBody>
        </p:sp>
        <p:sp>
          <p:nvSpPr>
            <p:cNvPr id="141" name="ZoneTexte 140"/>
            <p:cNvSpPr txBox="1"/>
            <p:nvPr/>
          </p:nvSpPr>
          <p:spPr>
            <a:xfrm>
              <a:off x="4022858" y="4973291"/>
              <a:ext cx="423938" cy="2142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>
              <a:defPPr>
                <a:defRPr lang="fr-FR"/>
              </a:defPPr>
              <a:lvl1pPr defTabSz="914400" fontAlgn="base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defRPr>
              </a:lvl1pPr>
            </a:lstStyle>
            <a:p>
              <a:pPr algn="ctr">
                <a:defRPr/>
              </a:pPr>
              <a:r>
                <a:rPr lang="en-US" smtClean="0">
                  <a:latin typeface="+mj-lt"/>
                </a:rPr>
                <a:t>Week</a:t>
              </a:r>
              <a:endParaRPr lang="en-US">
                <a:latin typeface="+mj-lt"/>
              </a:endParaRPr>
            </a:p>
          </p:txBody>
        </p:sp>
        <p:sp>
          <p:nvSpPr>
            <p:cNvPr id="142" name="ZoneTexte 141"/>
            <p:cNvSpPr txBox="1"/>
            <p:nvPr/>
          </p:nvSpPr>
          <p:spPr>
            <a:xfrm rot="16200000">
              <a:off x="5999914" y="3811470"/>
              <a:ext cx="1196646" cy="400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>
              <a:defPPr>
                <a:defRPr lang="fr-FR"/>
              </a:defPPr>
              <a:lvl1pPr defTabSz="914400" fontAlgn="base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defRPr>
              </a:lvl1pPr>
            </a:lstStyle>
            <a:p>
              <a:pPr algn="r">
                <a:defRPr/>
              </a:pPr>
              <a:r>
                <a:rPr lang="en-US" sz="1300" smtClean="0">
                  <a:latin typeface="+mj-lt"/>
                </a:rPr>
                <a:t>ABC/3TC EFV QD </a:t>
              </a:r>
              <a:br>
                <a:rPr lang="en-US" sz="1300" smtClean="0">
                  <a:latin typeface="+mj-lt"/>
                </a:rPr>
              </a:br>
              <a:r>
                <a:rPr lang="en-US" sz="1300" smtClean="0">
                  <a:latin typeface="+mj-lt"/>
                </a:rPr>
                <a:t>Better</a:t>
              </a:r>
              <a:endParaRPr lang="en-US" sz="1300">
                <a:latin typeface="+mj-lt"/>
              </a:endParaRPr>
            </a:p>
          </p:txBody>
        </p:sp>
        <p:sp>
          <p:nvSpPr>
            <p:cNvPr id="143" name="ZoneTexte 142"/>
            <p:cNvSpPr txBox="1"/>
            <p:nvPr/>
          </p:nvSpPr>
          <p:spPr>
            <a:xfrm rot="16200000">
              <a:off x="6010230" y="2507698"/>
              <a:ext cx="1176013" cy="4001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>
              <a:defPPr>
                <a:defRPr lang="fr-FR"/>
              </a:defPPr>
              <a:lvl1pPr defTabSz="914400" fontAlgn="base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defRPr>
              </a:lvl1pPr>
            </a:lstStyle>
            <a:p>
              <a:pPr>
                <a:defRPr/>
              </a:pPr>
              <a:r>
                <a:rPr lang="en-US" sz="1300" smtClean="0">
                  <a:latin typeface="+mj-lt"/>
                </a:rPr>
                <a:t>TDF/FTC EFV QD </a:t>
              </a:r>
              <a:br>
                <a:rPr lang="en-US" sz="1300" smtClean="0">
                  <a:latin typeface="+mj-lt"/>
                </a:rPr>
              </a:br>
              <a:r>
                <a:rPr lang="en-US" sz="1300" smtClean="0">
                  <a:latin typeface="+mj-lt"/>
                </a:rPr>
                <a:t>Better</a:t>
              </a:r>
              <a:endParaRPr lang="en-US" sz="1300">
                <a:latin typeface="+mj-lt"/>
              </a:endParaRPr>
            </a:p>
          </p:txBody>
        </p:sp>
        <p:sp>
          <p:nvSpPr>
            <p:cNvPr id="144" name="Text Box 148"/>
            <p:cNvSpPr txBox="1">
              <a:spLocks noChangeArrowheads="1"/>
            </p:cNvSpPr>
            <p:nvPr/>
          </p:nvSpPr>
          <p:spPr bwMode="auto">
            <a:xfrm rot="16200000">
              <a:off x="6443876" y="3077412"/>
              <a:ext cx="1979067" cy="5843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defTabSz="914400">
                <a:defRPr/>
              </a:pPr>
              <a:r>
                <a:rPr lang="en-US" sz="1600" b="1">
                  <a:solidFill>
                    <a:srgbClr val="000066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rPr>
                <a:t>Treatment difference</a:t>
              </a:r>
              <a:br>
                <a:rPr lang="en-US" sz="1600" b="1">
                  <a:solidFill>
                    <a:srgbClr val="000066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rPr>
              </a:br>
              <a:r>
                <a:rPr lang="en-US" sz="1600" b="1">
                  <a:solidFill>
                    <a:srgbClr val="000066"/>
                  </a:solidFill>
                  <a:latin typeface="+mj-lt"/>
                  <a:ea typeface="ＭＳ Ｐゴシック" pitchFamily="-1" charset="-128"/>
                  <a:cs typeface="ＭＳ Ｐゴシック" pitchFamily="-1" charset="-128"/>
                </a:rPr>
                <a:t>(ml/min/1.73 m²)</a:t>
              </a:r>
            </a:p>
          </p:txBody>
        </p:sp>
        <p:sp>
          <p:nvSpPr>
            <p:cNvPr id="145" name="ZoneTexte 144"/>
            <p:cNvSpPr txBox="1"/>
            <p:nvPr/>
          </p:nvSpPr>
          <p:spPr>
            <a:xfrm>
              <a:off x="1620547" y="5506544"/>
              <a:ext cx="274685" cy="4316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fr-FR"/>
              </a:defPPr>
              <a:lvl1pPr defTabSz="914400" fontAlgn="base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defRPr>
              </a:lvl1pPr>
            </a:lstStyle>
            <a:p>
              <a:pPr>
                <a:defRPr/>
              </a:pPr>
              <a:r>
                <a:rPr lang="en-US" smtClean="0">
                  <a:latin typeface="+mj-lt"/>
                </a:rPr>
                <a:t>192</a:t>
              </a:r>
            </a:p>
            <a:p>
              <a:pPr>
                <a:defRPr/>
              </a:pPr>
              <a:r>
                <a:rPr lang="en-US" smtClean="0">
                  <a:latin typeface="+mj-lt"/>
                </a:rPr>
                <a:t>193</a:t>
              </a:r>
              <a:endParaRPr lang="en-US">
                <a:latin typeface="+mj-lt"/>
              </a:endParaRPr>
            </a:p>
          </p:txBody>
        </p:sp>
        <p:sp>
          <p:nvSpPr>
            <p:cNvPr id="146" name="ZoneTexte 145"/>
            <p:cNvSpPr txBox="1"/>
            <p:nvPr/>
          </p:nvSpPr>
          <p:spPr>
            <a:xfrm>
              <a:off x="1966683" y="5506544"/>
              <a:ext cx="273098" cy="4316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fr-FR"/>
              </a:defPPr>
              <a:lvl1pPr defTabSz="914400" fontAlgn="base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defRPr>
              </a:lvl1pPr>
            </a:lstStyle>
            <a:p>
              <a:pPr algn="ctr">
                <a:defRPr/>
              </a:pPr>
              <a:r>
                <a:rPr lang="en-US" smtClean="0">
                  <a:latin typeface="+mj-lt"/>
                </a:rPr>
                <a:t>172</a:t>
              </a:r>
            </a:p>
            <a:p>
              <a:pPr algn="ctr">
                <a:defRPr/>
              </a:pPr>
              <a:r>
                <a:rPr lang="en-US" smtClean="0">
                  <a:latin typeface="+mj-lt"/>
                </a:rPr>
                <a:t>181</a:t>
              </a:r>
              <a:endParaRPr lang="en-US">
                <a:latin typeface="+mj-lt"/>
              </a:endParaRPr>
            </a:p>
          </p:txBody>
        </p:sp>
        <p:sp>
          <p:nvSpPr>
            <p:cNvPr id="147" name="ZoneTexte 146"/>
            <p:cNvSpPr txBox="1"/>
            <p:nvPr/>
          </p:nvSpPr>
          <p:spPr>
            <a:xfrm>
              <a:off x="2479535" y="5506544"/>
              <a:ext cx="273098" cy="4316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fr-FR"/>
              </a:defPPr>
              <a:lvl1pPr defTabSz="914400" fontAlgn="base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defRPr>
              </a:lvl1pPr>
            </a:lstStyle>
            <a:p>
              <a:pPr algn="ctr">
                <a:defRPr/>
              </a:pPr>
              <a:r>
                <a:rPr lang="en-US" smtClean="0">
                  <a:latin typeface="+mj-lt"/>
                </a:rPr>
                <a:t>158</a:t>
              </a:r>
            </a:p>
            <a:p>
              <a:pPr algn="ctr">
                <a:defRPr/>
              </a:pPr>
              <a:r>
                <a:rPr lang="en-US" smtClean="0">
                  <a:latin typeface="+mj-lt"/>
                </a:rPr>
                <a:t>176</a:t>
              </a:r>
              <a:endParaRPr lang="en-US">
                <a:latin typeface="+mj-lt"/>
              </a:endParaRPr>
            </a:p>
          </p:txBody>
        </p:sp>
        <p:sp>
          <p:nvSpPr>
            <p:cNvPr id="148" name="ZoneTexte 147"/>
            <p:cNvSpPr txBox="1"/>
            <p:nvPr/>
          </p:nvSpPr>
          <p:spPr>
            <a:xfrm>
              <a:off x="3295654" y="5506544"/>
              <a:ext cx="274686" cy="4316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fr-FR"/>
              </a:defPPr>
              <a:lvl1pPr defTabSz="914400" fontAlgn="base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defRPr>
              </a:lvl1pPr>
            </a:lstStyle>
            <a:p>
              <a:pPr algn="ctr">
                <a:defRPr/>
              </a:pPr>
              <a:r>
                <a:rPr lang="en-US" smtClean="0">
                  <a:latin typeface="+mj-lt"/>
                </a:rPr>
                <a:t>155</a:t>
              </a:r>
            </a:p>
            <a:p>
              <a:pPr algn="ctr">
                <a:defRPr/>
              </a:pPr>
              <a:r>
                <a:rPr lang="en-US" smtClean="0">
                  <a:latin typeface="+mj-lt"/>
                </a:rPr>
                <a:t>173</a:t>
              </a:r>
              <a:endParaRPr lang="en-US">
                <a:latin typeface="+mj-lt"/>
              </a:endParaRPr>
            </a:p>
          </p:txBody>
        </p:sp>
        <p:sp>
          <p:nvSpPr>
            <p:cNvPr id="149" name="ZoneTexte 148"/>
            <p:cNvSpPr txBox="1"/>
            <p:nvPr/>
          </p:nvSpPr>
          <p:spPr>
            <a:xfrm>
              <a:off x="4113362" y="5506544"/>
              <a:ext cx="274685" cy="4316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fr-FR"/>
              </a:defPPr>
              <a:lvl1pPr defTabSz="914400" fontAlgn="base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defRPr>
              </a:lvl1pPr>
            </a:lstStyle>
            <a:p>
              <a:pPr algn="ctr">
                <a:defRPr/>
              </a:pPr>
              <a:r>
                <a:rPr lang="en-US" smtClean="0">
                  <a:latin typeface="+mj-lt"/>
                </a:rPr>
                <a:t>144</a:t>
              </a:r>
            </a:p>
            <a:p>
              <a:pPr algn="ctr">
                <a:defRPr/>
              </a:pPr>
              <a:r>
                <a:rPr lang="en-US" smtClean="0">
                  <a:latin typeface="+mj-lt"/>
                </a:rPr>
                <a:t>167</a:t>
              </a:r>
              <a:endParaRPr lang="en-US">
                <a:latin typeface="+mj-lt"/>
              </a:endParaRPr>
            </a:p>
          </p:txBody>
        </p:sp>
        <p:sp>
          <p:nvSpPr>
            <p:cNvPr id="150" name="ZoneTexte 149"/>
            <p:cNvSpPr txBox="1"/>
            <p:nvPr/>
          </p:nvSpPr>
          <p:spPr>
            <a:xfrm>
              <a:off x="4919954" y="5506544"/>
              <a:ext cx="274685" cy="4316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fr-FR"/>
              </a:defPPr>
              <a:lvl1pPr defTabSz="914400" fontAlgn="base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defRPr>
              </a:lvl1pPr>
            </a:lstStyle>
            <a:p>
              <a:pPr algn="ctr">
                <a:defRPr/>
              </a:pPr>
              <a:r>
                <a:rPr lang="en-US" smtClean="0">
                  <a:latin typeface="+mj-lt"/>
                </a:rPr>
                <a:t>135</a:t>
              </a:r>
            </a:p>
            <a:p>
              <a:pPr algn="ctr">
                <a:defRPr/>
              </a:pPr>
              <a:r>
                <a:rPr lang="en-US" smtClean="0">
                  <a:latin typeface="+mj-lt"/>
                </a:rPr>
                <a:t>159</a:t>
              </a:r>
              <a:endParaRPr lang="en-US">
                <a:latin typeface="+mj-lt"/>
              </a:endParaRPr>
            </a:p>
          </p:txBody>
        </p:sp>
        <p:sp>
          <p:nvSpPr>
            <p:cNvPr id="151" name="ZoneTexte 150"/>
            <p:cNvSpPr txBox="1"/>
            <p:nvPr/>
          </p:nvSpPr>
          <p:spPr>
            <a:xfrm>
              <a:off x="85163" y="5292290"/>
              <a:ext cx="1192423" cy="6459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defPPr>
                <a:defRPr lang="fr-FR"/>
              </a:defPPr>
              <a:lvl1pPr defTabSz="914400" fontAlgn="base">
                <a:spcBef>
                  <a:spcPct val="0"/>
                </a:spcBef>
                <a:spcAft>
                  <a:spcPct val="0"/>
                </a:spcAft>
                <a:defRPr sz="1400" b="1">
                  <a:solidFill>
                    <a:srgbClr val="000066"/>
                  </a:solidFill>
                  <a:ea typeface="Arial" pitchFamily="-1" charset="0"/>
                  <a:cs typeface="Arial" pitchFamily="-1" charset="0"/>
                </a:defRPr>
              </a:lvl1pPr>
            </a:lstStyle>
            <a:p>
              <a:pPr>
                <a:defRPr/>
              </a:pPr>
              <a:r>
                <a:rPr lang="en-US" smtClean="0">
                  <a:latin typeface="+mj-lt"/>
                </a:rPr>
                <a:t>Subjects at visit</a:t>
              </a:r>
            </a:p>
            <a:p>
              <a:pPr>
                <a:defRPr/>
              </a:pPr>
              <a:r>
                <a:rPr lang="en-US" smtClean="0">
                  <a:latin typeface="+mj-lt"/>
                </a:rPr>
                <a:t>ABC/3TC + EFV</a:t>
              </a:r>
            </a:p>
            <a:p>
              <a:pPr>
                <a:defRPr/>
              </a:pPr>
              <a:r>
                <a:rPr lang="en-US" smtClean="0">
                  <a:latin typeface="+mj-lt"/>
                </a:rPr>
                <a:t>TDF/FTC + EFV </a:t>
              </a:r>
              <a:endParaRPr lang="en-US">
                <a:latin typeface="+mj-lt"/>
              </a:endParaRP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800" y="1219200"/>
            <a:ext cx="9024938" cy="2497138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-1" charset="2"/>
              <a:buChar char="§"/>
              <a:defRPr/>
            </a:pPr>
            <a:r>
              <a:rPr lang="en-US" b="1" dirty="0" smtClean="0">
                <a:latin typeface="+mj-lt"/>
              </a:rPr>
              <a:t>Secondary renal endpoints</a:t>
            </a:r>
          </a:p>
          <a:p>
            <a:pPr lvl="1">
              <a:spcBef>
                <a:spcPts val="0"/>
              </a:spcBef>
              <a:defRPr/>
            </a:pPr>
            <a:r>
              <a:rPr lang="en-US" sz="1800" dirty="0" smtClean="0"/>
              <a:t>No differences between arms in proportion with significant declines in </a:t>
            </a:r>
            <a:r>
              <a:rPr lang="en-US" sz="1800" dirty="0" err="1" smtClean="0"/>
              <a:t>eGFR</a:t>
            </a:r>
            <a:r>
              <a:rPr lang="en-US" sz="1800" dirty="0" smtClean="0"/>
              <a:t> </a:t>
            </a:r>
            <a:br>
              <a:rPr lang="en-US" sz="1800" dirty="0" smtClean="0"/>
            </a:br>
            <a:r>
              <a:rPr lang="en-US" sz="1800" dirty="0" smtClean="0"/>
              <a:t>or with renal failure</a:t>
            </a:r>
          </a:p>
          <a:p>
            <a:pPr lvl="1">
              <a:spcBef>
                <a:spcPts val="0"/>
              </a:spcBef>
              <a:defRPr/>
            </a:pPr>
            <a:r>
              <a:rPr lang="en-US" sz="1800" dirty="0" smtClean="0"/>
              <a:t>Percentage change from baseline at week 48 </a:t>
            </a:r>
          </a:p>
          <a:p>
            <a:pPr lvl="2">
              <a:spcBef>
                <a:spcPts val="0"/>
              </a:spcBef>
              <a:defRPr/>
            </a:pPr>
            <a:r>
              <a:rPr lang="en-US" dirty="0" smtClean="0"/>
              <a:t>Urinary retinol-binding protein/</a:t>
            </a:r>
            <a:r>
              <a:rPr lang="en-US" dirty="0" err="1" smtClean="0"/>
              <a:t>creatinine</a:t>
            </a:r>
            <a:r>
              <a:rPr lang="en-US" dirty="0" smtClean="0"/>
              <a:t> ratio : TDF/FTC = + 50% </a:t>
            </a:r>
            <a:r>
              <a:rPr lang="en-US" dirty="0" err="1" smtClean="0"/>
              <a:t>vs</a:t>
            </a:r>
            <a:r>
              <a:rPr lang="en-US" dirty="0" smtClean="0"/>
              <a:t> ABC/3TC = 0% (p &lt; 0.0001)</a:t>
            </a:r>
          </a:p>
          <a:p>
            <a:pPr lvl="2">
              <a:spcBef>
                <a:spcPts val="0"/>
              </a:spcBef>
              <a:defRPr/>
            </a:pPr>
            <a:r>
              <a:rPr lang="en-US" dirty="0" smtClean="0"/>
              <a:t> Urinary </a:t>
            </a:r>
            <a:r>
              <a:rPr lang="en-US" dirty="0" smtClean="0">
                <a:latin typeface="Symbol"/>
              </a:rPr>
              <a:t>b</a:t>
            </a:r>
            <a:r>
              <a:rPr lang="en-US" dirty="0" smtClean="0"/>
              <a:t>2-microglobulin/creatinine ratio : TDF/FTC = + 24% </a:t>
            </a:r>
            <a:r>
              <a:rPr lang="en-US" dirty="0" err="1" smtClean="0"/>
              <a:t>vs</a:t>
            </a:r>
            <a:r>
              <a:rPr lang="en-US" dirty="0" smtClean="0"/>
              <a:t> ABC/3TC = - 47% </a:t>
            </a:r>
            <a:br>
              <a:rPr lang="en-US" dirty="0" smtClean="0"/>
            </a:br>
            <a:r>
              <a:rPr lang="en-US" dirty="0" smtClean="0"/>
              <a:t>(p &lt; 0.0001)</a:t>
            </a:r>
            <a:r>
              <a:rPr lang="en-US" smtClean="0"/>
              <a:t/>
            </a:r>
            <a:br>
              <a:rPr lang="en-US" smtClean="0"/>
            </a:br>
            <a:endParaRPr lang="en-US" dirty="0" smtClean="0"/>
          </a:p>
        </p:txBody>
      </p:sp>
      <p:graphicFrame>
        <p:nvGraphicFramePr>
          <p:cNvPr id="4" name="Group 77"/>
          <p:cNvGraphicFramePr>
            <a:graphicFrameLocks/>
          </p:cNvGraphicFramePr>
          <p:nvPr/>
        </p:nvGraphicFramePr>
        <p:xfrm>
          <a:off x="395288" y="4332288"/>
          <a:ext cx="8353425" cy="1195387"/>
        </p:xfrm>
        <a:graphic>
          <a:graphicData uri="http://schemas.openxmlformats.org/drawingml/2006/table">
            <a:tbl>
              <a:tblPr/>
              <a:tblGrid>
                <a:gridCol w="3565266"/>
                <a:gridCol w="1685680"/>
                <a:gridCol w="1551240"/>
                <a:gridCol w="1551240"/>
              </a:tblGrid>
              <a:tr h="3374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57" marB="4685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ABC/3TC + EFV</a:t>
                      </a:r>
                    </a:p>
                  </a:txBody>
                  <a:tcPr marL="90000" marR="90000" marT="46857" marB="4685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TDF/FTC + EFV</a:t>
                      </a:r>
                    </a:p>
                  </a:txBody>
                  <a:tcPr marL="90000" marR="90000" marT="46857" marB="4685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57" marB="4685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9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change in total hip loss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57" marB="4685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- 1.9%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57" marB="4685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- 3.6%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57" marB="4685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 0.001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57" marB="4685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859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change in lumbar spine</a:t>
                      </a:r>
                    </a:p>
                  </a:txBody>
                  <a:tcPr marL="90000" marR="90000" marT="46857" marB="4685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- 1.6%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57" marB="4685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- 2.4%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57" marB="4685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0.036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57" marB="4685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59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BMD loss </a:t>
                      </a:r>
                      <a:r>
                        <a:rPr kumimoji="0" lang="en-GB" sz="14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6% in the hip / in the spine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57" marB="46857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 / 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57" marB="4685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13% / 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57" marB="4685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57" marB="46857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0" y="5697538"/>
            <a:ext cx="9075738" cy="6762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defTabSz="914400" eaLnBrk="0" hangingPunct="0">
              <a:spcBef>
                <a:spcPct val="20000"/>
              </a:spcBef>
              <a:buClr>
                <a:srgbClr val="CC3300"/>
              </a:buClr>
              <a:buFont typeface="Wingdings" pitchFamily="-1" charset="2"/>
              <a:buChar char="§"/>
              <a:defRPr/>
            </a:pPr>
            <a:r>
              <a:rPr lang="en-US" sz="2000" b="1" kern="0" dirty="0">
                <a:solidFill>
                  <a:srgbClr val="CC3300"/>
                </a:solidFill>
                <a:latin typeface="+mj-lt"/>
                <a:ea typeface="ＭＳ Ｐゴシック" pitchFamily="-109" charset="-128"/>
                <a:cs typeface="ＭＳ Ｐゴシック" pitchFamily="-109" charset="-128"/>
              </a:rPr>
              <a:t>Bone turnover markers : </a:t>
            </a:r>
            <a:r>
              <a:rPr lang="en-US" kern="0" dirty="0">
                <a:solidFill>
                  <a:srgbClr val="000066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rPr>
              <a:t>increased in both groups over the first 24 weeks (significantly greater with TDF/FTC), stabilizing or decreasing thereafter</a:t>
            </a:r>
            <a:endParaRPr lang="en-US" sz="2000" kern="0" dirty="0">
              <a:solidFill>
                <a:srgbClr val="000066"/>
              </a:solidFill>
              <a:latin typeface="+mn-lt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8" name="Rectangle 27"/>
          <p:cNvSpPr txBox="1">
            <a:spLocks noChangeArrowheads="1"/>
          </p:cNvSpPr>
          <p:nvPr/>
        </p:nvSpPr>
        <p:spPr bwMode="auto">
          <a:xfrm>
            <a:off x="50800" y="44450"/>
            <a:ext cx="8736013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 eaLnBrk="0" hangingPunct="0">
              <a:defRPr/>
            </a:pPr>
            <a:r>
              <a:rPr lang="fr-FR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ASSERT </a:t>
            </a:r>
            <a:r>
              <a:rPr lang="fr-FR" sz="3200" b="1" kern="0" dirty="0" err="1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: ABC/3TC + EFV </a:t>
            </a:r>
            <a:r>
              <a:rPr lang="en-GB" sz="3200" b="1" kern="0" dirty="0" err="1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vs</a:t>
            </a:r>
            <a:r>
              <a:rPr lang="en-GB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 TDF/FTC + EFV</a:t>
            </a:r>
          </a:p>
        </p:txBody>
      </p:sp>
      <p:sp>
        <p:nvSpPr>
          <p:cNvPr id="6176" name="ZoneTexte 8"/>
          <p:cNvSpPr txBox="1">
            <a:spLocks noChangeArrowheads="1"/>
          </p:cNvSpPr>
          <p:nvPr/>
        </p:nvSpPr>
        <p:spPr bwMode="auto">
          <a:xfrm>
            <a:off x="1058863" y="6581775"/>
            <a:ext cx="80851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200" i="1">
                <a:solidFill>
                  <a:srgbClr val="CC0000"/>
                </a:solidFill>
              </a:rPr>
              <a:t>Post FA. JAIDS 2010;55:149-57 ; Moyle GJ, Antiviral Therapy 2013;18:905-13 ; Stellbrink HJ. CID 2010;51:963-72</a:t>
            </a:r>
          </a:p>
        </p:txBody>
      </p:sp>
      <p:grpSp>
        <p:nvGrpSpPr>
          <p:cNvPr id="6177" name="Grouper 41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0" y="6570663"/>
            <a:chExt cx="1393200" cy="288111"/>
          </a:xfrm>
        </p:grpSpPr>
        <p:sp>
          <p:nvSpPr>
            <p:cNvPr id="6179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6180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ASSERT</a:t>
              </a:r>
            </a:p>
          </p:txBody>
        </p:sp>
      </p:grpSp>
      <p:sp>
        <p:nvSpPr>
          <p:cNvPr id="13" name="Rectangle 12"/>
          <p:cNvSpPr/>
          <p:nvPr/>
        </p:nvSpPr>
        <p:spPr>
          <a:xfrm>
            <a:off x="2305050" y="3883025"/>
            <a:ext cx="4672013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defTabSz="914400" eaLnBrk="0" hangingPunct="0">
              <a:spcBef>
                <a:spcPts val="0"/>
              </a:spcBef>
              <a:buClr>
                <a:srgbClr val="CC3300"/>
              </a:buClr>
              <a:defRPr/>
            </a:pPr>
            <a:r>
              <a:rPr lang="en-US" sz="2000" b="1" kern="0" dirty="0">
                <a:solidFill>
                  <a:srgbClr val="CC3300"/>
                </a:solidFill>
                <a:latin typeface="Calibri"/>
                <a:ea typeface="ＭＳ Ｐゴシック" pitchFamily="-109" charset="-128"/>
                <a:cs typeface="ＭＳ Ｐゴシック" pitchFamily="-109" charset="-128"/>
              </a:rPr>
              <a:t>Changes in bone density (DXA) at week 48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065463" y="1128713"/>
            <a:ext cx="3000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defTabSz="914400"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  <a:ea typeface="ＭＳ Ｐゴシック" pitchFamily="34" charset="-128"/>
              </a:rPr>
              <a:t>Efficacy at week 48</a:t>
            </a:r>
          </a:p>
        </p:txBody>
      </p:sp>
      <p:sp>
        <p:nvSpPr>
          <p:cNvPr id="7171" name="Text Box 179"/>
          <p:cNvSpPr txBox="1">
            <a:spLocks noChangeArrowheads="1"/>
          </p:cNvSpPr>
          <p:nvPr/>
        </p:nvSpPr>
        <p:spPr bwMode="auto">
          <a:xfrm>
            <a:off x="3200400" y="5970588"/>
            <a:ext cx="5867400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4400" eaLnBrk="1" hangingPunct="1">
              <a:spcBef>
                <a:spcPct val="5000"/>
              </a:spcBef>
            </a:pPr>
            <a:r>
              <a:rPr lang="en-GB" sz="1700">
                <a:solidFill>
                  <a:srgbClr val="000066"/>
                </a:solidFill>
                <a:cs typeface="Arial" pitchFamily="34" charset="0"/>
              </a:rPr>
              <a:t>Median CD4/mm</a:t>
            </a:r>
            <a:r>
              <a:rPr lang="en-GB" sz="1700" baseline="30000">
                <a:solidFill>
                  <a:srgbClr val="000066"/>
                </a:solidFill>
                <a:cs typeface="Arial" pitchFamily="34" charset="0"/>
              </a:rPr>
              <a:t>3</a:t>
            </a:r>
            <a:r>
              <a:rPr lang="en-GB" sz="1700">
                <a:solidFill>
                  <a:srgbClr val="000066"/>
                </a:solidFill>
                <a:cs typeface="Arial" pitchFamily="34" charset="0"/>
              </a:rPr>
              <a:t> increase at W48 : + 150 in both groups</a:t>
            </a:r>
          </a:p>
        </p:txBody>
      </p:sp>
      <p:grpSp>
        <p:nvGrpSpPr>
          <p:cNvPr id="7172" name="Groupe 36"/>
          <p:cNvGrpSpPr>
            <a:grpSpLocks/>
          </p:cNvGrpSpPr>
          <p:nvPr/>
        </p:nvGrpSpPr>
        <p:grpSpPr bwMode="auto">
          <a:xfrm>
            <a:off x="123825" y="1755775"/>
            <a:ext cx="4378325" cy="4419600"/>
            <a:chOff x="123382" y="1755987"/>
            <a:chExt cx="4379308" cy="4419981"/>
          </a:xfrm>
        </p:grpSpPr>
        <p:sp>
          <p:nvSpPr>
            <p:cNvPr id="7179" name="Rectangle 133"/>
            <p:cNvSpPr>
              <a:spLocks noChangeArrowheads="1"/>
            </p:cNvSpPr>
            <p:nvPr/>
          </p:nvSpPr>
          <p:spPr bwMode="auto">
            <a:xfrm>
              <a:off x="922103" y="3635829"/>
              <a:ext cx="793627" cy="1712460"/>
            </a:xfrm>
            <a:prstGeom prst="rect">
              <a:avLst/>
            </a:prstGeom>
            <a:solidFill>
              <a:srgbClr val="00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7180" name="Rectangle 135"/>
            <p:cNvSpPr>
              <a:spLocks noChangeArrowheads="1"/>
            </p:cNvSpPr>
            <p:nvPr/>
          </p:nvSpPr>
          <p:spPr bwMode="auto">
            <a:xfrm>
              <a:off x="251520" y="4560888"/>
              <a:ext cx="256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25</a:t>
              </a:r>
            </a:p>
          </p:txBody>
        </p:sp>
        <p:sp>
          <p:nvSpPr>
            <p:cNvPr id="7181" name="Rectangle 136"/>
            <p:cNvSpPr>
              <a:spLocks noChangeArrowheads="1"/>
            </p:cNvSpPr>
            <p:nvPr/>
          </p:nvSpPr>
          <p:spPr bwMode="auto">
            <a:xfrm>
              <a:off x="251520" y="3868738"/>
              <a:ext cx="256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50</a:t>
              </a:r>
            </a:p>
          </p:txBody>
        </p:sp>
        <p:sp>
          <p:nvSpPr>
            <p:cNvPr id="7182" name="Rectangle 137"/>
            <p:cNvSpPr>
              <a:spLocks noChangeArrowheads="1"/>
            </p:cNvSpPr>
            <p:nvPr/>
          </p:nvSpPr>
          <p:spPr bwMode="auto">
            <a:xfrm>
              <a:off x="123382" y="2487613"/>
              <a:ext cx="38441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100</a:t>
              </a:r>
            </a:p>
          </p:txBody>
        </p:sp>
        <p:sp>
          <p:nvSpPr>
            <p:cNvPr id="7183" name="Rectangle 138"/>
            <p:cNvSpPr>
              <a:spLocks noChangeArrowheads="1"/>
            </p:cNvSpPr>
            <p:nvPr/>
          </p:nvSpPr>
          <p:spPr bwMode="auto">
            <a:xfrm>
              <a:off x="251520" y="3178175"/>
              <a:ext cx="256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75</a:t>
              </a:r>
            </a:p>
          </p:txBody>
        </p:sp>
        <p:sp>
          <p:nvSpPr>
            <p:cNvPr id="7184" name="Line 139"/>
            <p:cNvSpPr>
              <a:spLocks noChangeShapeType="1"/>
            </p:cNvSpPr>
            <p:nvPr/>
          </p:nvSpPr>
          <p:spPr bwMode="auto">
            <a:xfrm>
              <a:off x="562490" y="4667250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185" name="Line 140"/>
            <p:cNvSpPr>
              <a:spLocks noChangeShapeType="1"/>
            </p:cNvSpPr>
            <p:nvPr/>
          </p:nvSpPr>
          <p:spPr bwMode="auto">
            <a:xfrm>
              <a:off x="562490" y="3976688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186" name="Line 141"/>
            <p:cNvSpPr>
              <a:spLocks noChangeShapeType="1"/>
            </p:cNvSpPr>
            <p:nvPr/>
          </p:nvSpPr>
          <p:spPr bwMode="auto">
            <a:xfrm>
              <a:off x="562490" y="2592388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187" name="Line 142"/>
            <p:cNvSpPr>
              <a:spLocks noChangeShapeType="1"/>
            </p:cNvSpPr>
            <p:nvPr/>
          </p:nvSpPr>
          <p:spPr bwMode="auto">
            <a:xfrm>
              <a:off x="562490" y="3282950"/>
              <a:ext cx="119871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188" name="Line 143"/>
            <p:cNvSpPr>
              <a:spLocks noChangeShapeType="1"/>
            </p:cNvSpPr>
            <p:nvPr/>
          </p:nvSpPr>
          <p:spPr bwMode="auto">
            <a:xfrm>
              <a:off x="680295" y="2582863"/>
              <a:ext cx="2066" cy="2860675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189" name="Rectangle 144"/>
            <p:cNvSpPr>
              <a:spLocks noChangeArrowheads="1"/>
            </p:cNvSpPr>
            <p:nvPr/>
          </p:nvSpPr>
          <p:spPr bwMode="auto">
            <a:xfrm>
              <a:off x="1070251" y="3223290"/>
              <a:ext cx="5340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00B200"/>
                  </a:solidFill>
                  <a:cs typeface="Arial" pitchFamily="34" charset="0"/>
                </a:rPr>
                <a:t>59.4</a:t>
              </a:r>
            </a:p>
          </p:txBody>
        </p:sp>
        <p:sp>
          <p:nvSpPr>
            <p:cNvPr id="7190" name="Rectangle 145"/>
            <p:cNvSpPr>
              <a:spLocks noChangeArrowheads="1"/>
            </p:cNvSpPr>
            <p:nvPr/>
          </p:nvSpPr>
          <p:spPr bwMode="auto">
            <a:xfrm>
              <a:off x="1856398" y="2978516"/>
              <a:ext cx="5325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tIns="91440" bIns="91440">
              <a:spAutoFit/>
            </a:bodyPr>
            <a:lstStyle/>
            <a:p>
              <a:pPr algn="ctr" defTabSz="914400"/>
              <a:r>
                <a:rPr lang="en-GB" sz="1400" b="1">
                  <a:solidFill>
                    <a:srgbClr val="660066"/>
                  </a:solidFill>
                  <a:cs typeface="Arial" pitchFamily="34" charset="0"/>
                </a:rPr>
                <a:t>71.0</a:t>
              </a:r>
            </a:p>
          </p:txBody>
        </p:sp>
        <p:sp>
          <p:nvSpPr>
            <p:cNvPr id="7191" name="Rectangle 151"/>
            <p:cNvSpPr>
              <a:spLocks noChangeArrowheads="1"/>
            </p:cNvSpPr>
            <p:nvPr/>
          </p:nvSpPr>
          <p:spPr bwMode="auto">
            <a:xfrm>
              <a:off x="1707463" y="3396343"/>
              <a:ext cx="793627" cy="1951945"/>
            </a:xfrm>
            <a:prstGeom prst="rect">
              <a:avLst/>
            </a:prstGeom>
            <a:solidFill>
              <a:srgbClr val="66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/>
              <a:endParaRPr lang="en-GB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  <p:sp>
          <p:nvSpPr>
            <p:cNvPr id="7192" name="ZoneTexte 86"/>
            <p:cNvSpPr txBox="1">
              <a:spLocks noChangeArrowheads="1"/>
            </p:cNvSpPr>
            <p:nvPr/>
          </p:nvSpPr>
          <p:spPr bwMode="auto">
            <a:xfrm>
              <a:off x="428187" y="5668137"/>
              <a:ext cx="2560445" cy="5078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Adjusted </a:t>
              </a:r>
              <a:r>
                <a:rPr lang="en-GB" sz="15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difference</a:t>
              </a:r>
            </a:p>
            <a:p>
              <a:pPr algn="ctr" defTabSz="914400" eaLnBrk="1" hangingPunct="1">
                <a:lnSpc>
                  <a:spcPct val="90000"/>
                </a:lnSpc>
              </a:pPr>
              <a:r>
                <a:rPr lang="en-GB" sz="1500">
                  <a:solidFill>
                    <a:srgbClr val="000066"/>
                  </a:solidFill>
                  <a:cs typeface="Arial" pitchFamily="34" charset="0"/>
                  <a:sym typeface="Symbol" pitchFamily="18" charset="2"/>
                </a:rPr>
                <a:t>95% CI </a:t>
              </a:r>
              <a:r>
                <a:rPr lang="en-GB" sz="1500">
                  <a:solidFill>
                    <a:srgbClr val="000066"/>
                  </a:solidFill>
                  <a:ea typeface="ＭＳ Ｐゴシック" pitchFamily="34" charset="-128"/>
                </a:rPr>
                <a:t>= 11.6% (2.2 ; 21.1)</a:t>
              </a:r>
            </a:p>
          </p:txBody>
        </p:sp>
        <p:sp>
          <p:nvSpPr>
            <p:cNvPr id="7193" name="Line 146"/>
            <p:cNvSpPr>
              <a:spLocks noChangeShapeType="1"/>
            </p:cNvSpPr>
            <p:nvPr/>
          </p:nvSpPr>
          <p:spPr bwMode="auto">
            <a:xfrm>
              <a:off x="562490" y="5359400"/>
              <a:ext cx="2177454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fr-FR"/>
            </a:p>
          </p:txBody>
        </p:sp>
        <p:sp>
          <p:nvSpPr>
            <p:cNvPr id="7194" name="Rectangle 40"/>
            <p:cNvSpPr>
              <a:spLocks noChangeArrowheads="1"/>
            </p:cNvSpPr>
            <p:nvPr/>
          </p:nvSpPr>
          <p:spPr bwMode="auto">
            <a:xfrm>
              <a:off x="1064644" y="5368925"/>
              <a:ext cx="128753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pPr algn="ctr" defTabSz="914400">
                <a:spcBef>
                  <a:spcPct val="5000"/>
                </a:spcBef>
              </a:pPr>
              <a:r>
                <a:rPr lang="en-GB" sz="1600" b="1">
                  <a:solidFill>
                    <a:srgbClr val="000066"/>
                  </a:solidFill>
                  <a:cs typeface="Arial" pitchFamily="34" charset="0"/>
                </a:rPr>
                <a:t>ITT, TLOVR</a:t>
              </a:r>
            </a:p>
          </p:txBody>
        </p:sp>
        <p:grpSp>
          <p:nvGrpSpPr>
            <p:cNvPr id="7195" name="Groupe 54"/>
            <p:cNvGrpSpPr>
              <a:grpSpLocks/>
            </p:cNvGrpSpPr>
            <p:nvPr/>
          </p:nvGrpSpPr>
          <p:grpSpPr bwMode="auto">
            <a:xfrm>
              <a:off x="2501090" y="2222631"/>
              <a:ext cx="2001600" cy="629682"/>
              <a:chOff x="2439988" y="1995488"/>
              <a:chExt cx="2001600" cy="629682"/>
            </a:xfrm>
          </p:grpSpPr>
          <p:sp>
            <p:nvSpPr>
              <p:cNvPr id="7199" name="AutoShape 165"/>
              <p:cNvSpPr>
                <a:spLocks noChangeArrowheads="1"/>
              </p:cNvSpPr>
              <p:nvPr/>
            </p:nvSpPr>
            <p:spPr bwMode="auto">
              <a:xfrm>
                <a:off x="2439988" y="2017713"/>
                <a:ext cx="2001600" cy="592137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solidFill>
                  <a:srgbClr val="D0D0F0"/>
                </a:solidFill>
                <a:round/>
                <a:headEnd/>
                <a:tailEnd/>
              </a:ln>
              <a:effectLst>
                <a:prstShdw prst="shdw17" dist="17961" dir="2700000">
                  <a:srgbClr val="7D7D90">
                    <a:alpha val="74997"/>
                  </a:srgbClr>
                </a:prstShdw>
              </a:effectLst>
            </p:spPr>
            <p:txBody>
              <a:bodyPr wrap="none" anchor="ctr"/>
              <a:lstStyle/>
              <a:p>
                <a:pPr defTabSz="914400"/>
                <a:endParaRPr lang="en-GB" sz="28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7200" name="Rectangle 3"/>
              <p:cNvSpPr>
                <a:spLocks noChangeArrowheads="1"/>
              </p:cNvSpPr>
              <p:nvPr/>
            </p:nvSpPr>
            <p:spPr bwMode="auto">
              <a:xfrm>
                <a:off x="2549525" y="2116138"/>
                <a:ext cx="177800" cy="144462"/>
              </a:xfrm>
              <a:prstGeom prst="rect">
                <a:avLst/>
              </a:prstGeom>
              <a:solidFill>
                <a:srgbClr val="00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7201" name="Rectangle 4"/>
              <p:cNvSpPr>
                <a:spLocks noChangeArrowheads="1"/>
              </p:cNvSpPr>
              <p:nvPr/>
            </p:nvSpPr>
            <p:spPr bwMode="auto">
              <a:xfrm>
                <a:off x="2549525" y="2381250"/>
                <a:ext cx="177800" cy="144463"/>
              </a:xfrm>
              <a:prstGeom prst="rect">
                <a:avLst/>
              </a:prstGeom>
              <a:solidFill>
                <a:srgbClr val="6600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defTabSz="914400"/>
                <a:endParaRPr lang="en-GB" sz="2400">
                  <a:solidFill>
                    <a:srgbClr val="000066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7202" name="ZoneTexte 84"/>
              <p:cNvSpPr txBox="1">
                <a:spLocks noChangeArrowheads="1"/>
              </p:cNvSpPr>
              <p:nvPr/>
            </p:nvSpPr>
            <p:spPr bwMode="auto">
              <a:xfrm>
                <a:off x="2706688" y="1995488"/>
                <a:ext cx="1608133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defTabSz="914400" eaLnBrk="1" hangingPunct="1"/>
                <a:r>
                  <a:rPr lang="en-GB" b="1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ABC/3TC + EFV</a:t>
                </a:r>
              </a:p>
            </p:txBody>
          </p:sp>
          <p:sp>
            <p:nvSpPr>
              <p:cNvPr id="7203" name="ZoneTexte 85"/>
              <p:cNvSpPr txBox="1">
                <a:spLocks noChangeArrowheads="1"/>
              </p:cNvSpPr>
              <p:nvPr/>
            </p:nvSpPr>
            <p:spPr bwMode="auto">
              <a:xfrm>
                <a:off x="2706688" y="2255838"/>
                <a:ext cx="155683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defTabSz="914400" eaLnBrk="1" hangingPunct="1"/>
                <a:r>
                  <a:rPr lang="en-GB" b="1">
                    <a:solidFill>
                      <a:srgbClr val="333399"/>
                    </a:solidFill>
                    <a:latin typeface="Calibri" pitchFamily="34" charset="0"/>
                    <a:ea typeface="ＭＳ Ｐゴシック" pitchFamily="34" charset="-128"/>
                  </a:rPr>
                  <a:t>TDF/FTC + EFV</a:t>
                </a:r>
              </a:p>
            </p:txBody>
          </p:sp>
        </p:grpSp>
        <p:sp>
          <p:nvSpPr>
            <p:cNvPr id="7196" name="Text Box 134"/>
            <p:cNvSpPr txBox="1">
              <a:spLocks noChangeArrowheads="1"/>
            </p:cNvSpPr>
            <p:nvPr/>
          </p:nvSpPr>
          <p:spPr bwMode="auto">
            <a:xfrm>
              <a:off x="507795" y="1755987"/>
              <a:ext cx="2232149" cy="348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defTabSz="914400" eaLnBrk="1" hangingPunct="1">
                <a:lnSpc>
                  <a:spcPct val="80000"/>
                </a:lnSpc>
                <a:spcBef>
                  <a:spcPct val="5000"/>
                </a:spcBef>
              </a:pPr>
              <a:r>
                <a:rPr lang="en-GB" sz="2000" b="1">
                  <a:solidFill>
                    <a:srgbClr val="333399"/>
                  </a:solidFill>
                  <a:latin typeface="Calibri" pitchFamily="34" charset="0"/>
                  <a:cs typeface="Arial" pitchFamily="34" charset="0"/>
                </a:rPr>
                <a:t>HIV RNA &lt; 50 c/mL </a:t>
              </a:r>
            </a:p>
          </p:txBody>
        </p:sp>
        <p:sp>
          <p:nvSpPr>
            <p:cNvPr id="7197" name="Text Box 148"/>
            <p:cNvSpPr txBox="1">
              <a:spLocks noChangeArrowheads="1"/>
            </p:cNvSpPr>
            <p:nvPr/>
          </p:nvSpPr>
          <p:spPr bwMode="auto">
            <a:xfrm>
              <a:off x="255271" y="2106613"/>
              <a:ext cx="38985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r" defTabSz="914400" eaLnBrk="1" hangingPunct="1"/>
              <a:r>
                <a:rPr lang="en-GB">
                  <a:solidFill>
                    <a:srgbClr val="000066"/>
                  </a:solidFill>
                  <a:ea typeface="ＭＳ Ｐゴシック" pitchFamily="34" charset="-128"/>
                </a:rPr>
                <a:t>%</a:t>
              </a:r>
            </a:p>
          </p:txBody>
        </p:sp>
        <p:sp>
          <p:nvSpPr>
            <p:cNvPr id="7198" name="Rectangle 135"/>
            <p:cNvSpPr>
              <a:spLocks noChangeArrowheads="1"/>
            </p:cNvSpPr>
            <p:nvPr/>
          </p:nvSpPr>
          <p:spPr bwMode="auto">
            <a:xfrm>
              <a:off x="408409" y="5227841"/>
              <a:ext cx="993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  <a:cs typeface="Arial" pitchFamily="34" charset="0"/>
                </a:rPr>
                <a:t>0</a:t>
              </a:r>
            </a:p>
          </p:txBody>
        </p:sp>
      </p:grpSp>
      <p:sp>
        <p:nvSpPr>
          <p:cNvPr id="7173" name="Text Box 179"/>
          <p:cNvSpPr txBox="1">
            <a:spLocks noChangeArrowheads="1"/>
          </p:cNvSpPr>
          <p:nvPr/>
        </p:nvSpPr>
        <p:spPr bwMode="auto">
          <a:xfrm>
            <a:off x="3124200" y="3140075"/>
            <a:ext cx="5867400" cy="237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defTabSz="914400" eaLnBrk="1" hangingPunct="1">
              <a:spcBef>
                <a:spcPct val="5000"/>
              </a:spcBef>
            </a:pPr>
            <a:r>
              <a:rPr lang="en-GB" sz="1600">
                <a:solidFill>
                  <a:srgbClr val="000066"/>
                </a:solidFill>
                <a:cs typeface="Arial" pitchFamily="34" charset="0"/>
              </a:rPr>
              <a:t>Protocol-defined virologic failure (&lt; 1 log</a:t>
            </a:r>
            <a:r>
              <a:rPr lang="en-GB" sz="1600" baseline="-25000">
                <a:solidFill>
                  <a:srgbClr val="000066"/>
                </a:solidFill>
                <a:cs typeface="Arial" pitchFamily="34" charset="0"/>
              </a:rPr>
              <a:t>10</a:t>
            </a:r>
            <a:r>
              <a:rPr lang="en-GB" sz="1600">
                <a:solidFill>
                  <a:srgbClr val="000066"/>
                </a:solidFill>
                <a:cs typeface="Arial" pitchFamily="34" charset="0"/>
              </a:rPr>
              <a:t> c/mL reduction in HIV RNA by W4, confirmed rebound ≥ 400 c/mL after confirmed HIV RNA &lt; 400 c/mL by W24 or confirmed HIV RNA </a:t>
            </a:r>
            <a:r>
              <a:rPr lang="en-GB" sz="1600" u="sng">
                <a:solidFill>
                  <a:srgbClr val="000066"/>
                </a:solidFill>
                <a:cs typeface="Arial" pitchFamily="34" charset="0"/>
              </a:rPr>
              <a:t>&gt;</a:t>
            </a:r>
            <a:r>
              <a:rPr lang="en-GB" sz="1600">
                <a:solidFill>
                  <a:srgbClr val="000066"/>
                </a:solidFill>
                <a:cs typeface="Arial" pitchFamily="34" charset="0"/>
              </a:rPr>
              <a:t> 400 c/mL after W24) </a:t>
            </a:r>
          </a:p>
          <a:p>
            <a:pPr defTabSz="914400" eaLnBrk="1" hangingPunct="1">
              <a:spcBef>
                <a:spcPct val="5000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GB" sz="1600">
                <a:solidFill>
                  <a:srgbClr val="000066"/>
                </a:solidFill>
                <a:cs typeface="Arial" pitchFamily="34" charset="0"/>
              </a:rPr>
              <a:t> 6 on ABC/3TC + EFV </a:t>
            </a:r>
          </a:p>
          <a:p>
            <a:pPr lvl="1" defTabSz="914400" eaLnBrk="1" hangingPunct="1">
              <a:spcBef>
                <a:spcPct val="5000"/>
              </a:spcBef>
              <a:buClr>
                <a:srgbClr val="CC3300"/>
              </a:buClr>
              <a:buFont typeface="Verdana" pitchFamily="34" charset="0"/>
              <a:buChar char="–"/>
            </a:pPr>
            <a:r>
              <a:rPr lang="en-GB" sz="1600">
                <a:solidFill>
                  <a:srgbClr val="000066"/>
                </a:solidFill>
                <a:cs typeface="Arial" pitchFamily="34" charset="0"/>
              </a:rPr>
              <a:t> Emergence of resistance : 3/6</a:t>
            </a:r>
          </a:p>
          <a:p>
            <a:pPr lvl="2" defTabSz="914400" eaLnBrk="1" hangingPunct="1">
              <a:spcBef>
                <a:spcPct val="5000"/>
              </a:spcBef>
              <a:buClr>
                <a:srgbClr val="CC3300"/>
              </a:buClr>
              <a:buFont typeface="Verdana" pitchFamily="34" charset="0"/>
              <a:buChar char="–"/>
            </a:pPr>
            <a:r>
              <a:rPr lang="en-GB" sz="1600">
                <a:solidFill>
                  <a:srgbClr val="000066"/>
                </a:solidFill>
                <a:cs typeface="Arial" pitchFamily="34" charset="0"/>
              </a:rPr>
              <a:t> 2 patients with NNRTI mutations</a:t>
            </a:r>
          </a:p>
          <a:p>
            <a:pPr lvl="2" defTabSz="914400" eaLnBrk="1" hangingPunct="1">
              <a:spcBef>
                <a:spcPct val="5000"/>
              </a:spcBef>
              <a:buClr>
                <a:srgbClr val="CC3300"/>
              </a:buClr>
              <a:buFont typeface="Verdana" pitchFamily="34" charset="0"/>
              <a:buChar char="–"/>
            </a:pPr>
            <a:r>
              <a:rPr lang="en-GB" sz="1600">
                <a:solidFill>
                  <a:srgbClr val="000066"/>
                </a:solidFill>
                <a:cs typeface="Arial" pitchFamily="34" charset="0"/>
              </a:rPr>
              <a:t>1 patient with NNRTI mutation and K65R + D67N</a:t>
            </a:r>
          </a:p>
          <a:p>
            <a:pPr defTabSz="914400" eaLnBrk="1" hangingPunct="1">
              <a:spcBef>
                <a:spcPct val="5000"/>
              </a:spcBef>
              <a:buClr>
                <a:srgbClr val="CC3300"/>
              </a:buClr>
              <a:buFont typeface="Arial" pitchFamily="34" charset="0"/>
              <a:buChar char="•"/>
            </a:pPr>
            <a:r>
              <a:rPr lang="en-GB" sz="1600">
                <a:solidFill>
                  <a:srgbClr val="000066"/>
                </a:solidFill>
                <a:cs typeface="Arial" pitchFamily="34" charset="0"/>
              </a:rPr>
              <a:t> 2 on TDF/FTC + EFV = no resistance emergence</a:t>
            </a:r>
          </a:p>
        </p:txBody>
      </p:sp>
      <p:sp>
        <p:nvSpPr>
          <p:cNvPr id="7174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34" charset="-128"/>
              </a:rPr>
              <a:t>ASSERT Study</a:t>
            </a:r>
            <a:r>
              <a:rPr lang="en-GB" sz="3200" smtClean="0">
                <a:ea typeface="ＭＳ Ｐゴシック" pitchFamily="34" charset="-128"/>
              </a:rPr>
              <a:t>: ABC/3TC + EFV vs TDF/FTC + EFV</a:t>
            </a:r>
          </a:p>
        </p:txBody>
      </p:sp>
      <p:sp>
        <p:nvSpPr>
          <p:cNvPr id="7175" name="ZoneTexte 32"/>
          <p:cNvSpPr txBox="1">
            <a:spLocks noChangeArrowheads="1"/>
          </p:cNvSpPr>
          <p:nvPr/>
        </p:nvSpPr>
        <p:spPr bwMode="auto">
          <a:xfrm>
            <a:off x="6735763" y="6553200"/>
            <a:ext cx="24082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200" i="1">
                <a:solidFill>
                  <a:srgbClr val="CC0000"/>
                </a:solidFill>
              </a:rPr>
              <a:t>Post FA. JAIDS 2010;55:149-57</a:t>
            </a:r>
          </a:p>
        </p:txBody>
      </p:sp>
      <p:grpSp>
        <p:nvGrpSpPr>
          <p:cNvPr id="7176" name="Grouper 41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0" y="6570663"/>
            <a:chExt cx="1393200" cy="288111"/>
          </a:xfrm>
        </p:grpSpPr>
        <p:sp>
          <p:nvSpPr>
            <p:cNvPr id="7177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7178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ASSERT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contenu 2"/>
          <p:cNvSpPr txBox="1">
            <a:spLocks/>
          </p:cNvSpPr>
          <p:nvPr/>
        </p:nvSpPr>
        <p:spPr bwMode="auto">
          <a:xfrm>
            <a:off x="39688" y="1201738"/>
            <a:ext cx="9024937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lnSpc>
                <a:spcPts val="2280"/>
              </a:lnSpc>
              <a:spcBef>
                <a:spcPts val="0"/>
              </a:spcBef>
              <a:defRPr/>
            </a:pPr>
            <a:r>
              <a:rPr lang="en-GB" sz="2800" b="1" kern="0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Safety at W48</a:t>
            </a:r>
            <a:endParaRPr lang="en-GB" sz="1600" kern="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5" name="Group 77"/>
          <p:cNvGraphicFramePr>
            <a:graphicFrameLocks/>
          </p:cNvGraphicFramePr>
          <p:nvPr/>
        </p:nvGraphicFramePr>
        <p:xfrm>
          <a:off x="395288" y="1700213"/>
          <a:ext cx="8353425" cy="4548187"/>
        </p:xfrm>
        <a:graphic>
          <a:graphicData uri="http://schemas.openxmlformats.org/drawingml/2006/table">
            <a:tbl>
              <a:tblPr/>
              <a:tblGrid>
                <a:gridCol w="329713"/>
                <a:gridCol w="4532799"/>
                <a:gridCol w="1752600"/>
                <a:gridCol w="1738313"/>
              </a:tblGrid>
              <a:tr h="64602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ABC/3TC + EFV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192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TDF/FTC + EFV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197 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0066"/>
                    </a:solidFill>
                  </a:tcPr>
                </a:tc>
              </a:tr>
              <a:tr h="31414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Drug-related adverse events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4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Grade 2-4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14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Most common grade 2-4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AEs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: dizziness, abnormal dreams, drug hypersensitivity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1414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Drug hypersensitivity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12 (6%)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 (&lt; 1%)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4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Clinically suspected ABC hypersensitivity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717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9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46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changes in fasting lipids from baseline at W48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800" dirty="0"/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76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/>
                        <a:ea typeface="ＭＳ Ｐゴシック" pitchFamily="-109" charset="-128"/>
                        <a:cs typeface="Arial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itchFamily="-109" charset="-128"/>
                          <a:cs typeface="Arial"/>
                        </a:rPr>
                        <a:t>Total cholesterol, mg/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itchFamily="-109" charset="-128"/>
                          <a:cs typeface="Arial"/>
                        </a:rPr>
                        <a:t>dL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/>
                        <a:ea typeface="ＭＳ Ｐゴシック" pitchFamily="-109" charset="-128"/>
                        <a:cs typeface="Arial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1.36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Arial"/>
                        <a:cs typeface="Arial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0.66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Arial"/>
                        <a:cs typeface="Arial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76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/>
                        <a:ea typeface="ＭＳ Ｐゴシック" pitchFamily="-109" charset="-128"/>
                        <a:cs typeface="Arial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itchFamily="-109" charset="-128"/>
                          <a:cs typeface="Arial"/>
                        </a:rPr>
                        <a:t>Triglycerides, mg/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itchFamily="-109" charset="-128"/>
                          <a:cs typeface="Arial"/>
                        </a:rPr>
                        <a:t>dL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/>
                        <a:ea typeface="ＭＳ Ｐゴシック" pitchFamily="-109" charset="-128"/>
                        <a:cs typeface="Arial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0.23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Arial"/>
                        <a:cs typeface="Arial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0.05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Arial"/>
                        <a:cs typeface="Arial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76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/>
                        <a:ea typeface="ＭＳ Ｐゴシック" pitchFamily="-109" charset="-128"/>
                        <a:cs typeface="Arial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itchFamily="-109" charset="-128"/>
                          <a:cs typeface="Arial"/>
                        </a:rPr>
                        <a:t>LDL-cholesterol, mg/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itchFamily="-109" charset="-128"/>
                          <a:cs typeface="Arial"/>
                        </a:rPr>
                        <a:t>dL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/>
                        <a:ea typeface="ＭＳ Ｐゴシック" pitchFamily="-109" charset="-128"/>
                        <a:cs typeface="Arial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0.81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Arial"/>
                        <a:cs typeface="Arial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0.39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Arial"/>
                        <a:cs typeface="Arial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76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/>
                        <a:ea typeface="ＭＳ Ｐゴシック" pitchFamily="-109" charset="-128"/>
                        <a:cs typeface="Arial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itchFamily="-109" charset="-128"/>
                          <a:cs typeface="Arial"/>
                        </a:rPr>
                        <a:t>HDL-cholesterol, mg/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itchFamily="-109" charset="-128"/>
                          <a:cs typeface="Arial"/>
                        </a:rPr>
                        <a:t>dL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/>
                        <a:ea typeface="ＭＳ Ｐゴシック" pitchFamily="-109" charset="-128"/>
                        <a:cs typeface="Arial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0.38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Arial"/>
                        <a:cs typeface="Arial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0.28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Arial"/>
                        <a:cs typeface="Arial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376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/>
                        <a:ea typeface="ＭＳ Ｐゴシック" pitchFamily="-109" charset="-128"/>
                        <a:cs typeface="Arial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/>
                          <a:ea typeface="ＭＳ Ｐゴシック" pitchFamily="-109" charset="-128"/>
                          <a:cs typeface="Arial"/>
                        </a:rPr>
                        <a:t>Total cholesterol/HDL-cholesterol ratio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/>
                        <a:ea typeface="ＭＳ Ｐゴシック" pitchFamily="-109" charset="-128"/>
                        <a:cs typeface="Arial"/>
                      </a:endParaRPr>
                    </a:p>
                  </a:txBody>
                  <a:tcPr marL="90000" marR="90000" marT="46800" marB="46800" anchor="ctr" horzOverflow="overflow">
                    <a:lnL>
                      <a:noFill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- 0.559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Arial"/>
                        <a:cs typeface="Arial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solidFill>
                            <a:srgbClr val="000066"/>
                          </a:solidFill>
                          <a:latin typeface="Arial"/>
                          <a:cs typeface="Arial"/>
                        </a:rPr>
                        <a:t> -0.934</a:t>
                      </a:r>
                      <a:endParaRPr lang="fr-FR" sz="1400" b="1" dirty="0">
                        <a:solidFill>
                          <a:srgbClr val="000066"/>
                        </a:solidFill>
                        <a:latin typeface="Arial"/>
                        <a:cs typeface="Arial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8261" name="Rectangle 27"/>
          <p:cNvSpPr>
            <a:spLocks noGrp="1" noChangeArrowheads="1"/>
          </p:cNvSpPr>
          <p:nvPr>
            <p:ph type="title"/>
          </p:nvPr>
        </p:nvSpPr>
        <p:spPr>
          <a:xfrm>
            <a:off x="50800" y="44450"/>
            <a:ext cx="8736013" cy="1106488"/>
          </a:xfrm>
        </p:spPr>
        <p:txBody>
          <a:bodyPr/>
          <a:lstStyle/>
          <a:p>
            <a:r>
              <a:rPr lang="fr-FR" sz="3200" smtClean="0">
                <a:ea typeface="ＭＳ Ｐゴシック" pitchFamily="34" charset="-128"/>
              </a:rPr>
              <a:t>ASSERT Study</a:t>
            </a:r>
            <a:r>
              <a:rPr lang="en-GB" sz="3200" smtClean="0">
                <a:ea typeface="ＭＳ Ｐゴシック" pitchFamily="34" charset="-128"/>
              </a:rPr>
              <a:t>: ABC/3TC + EFV vs TDF/FTC + EFV</a:t>
            </a:r>
          </a:p>
        </p:txBody>
      </p:sp>
      <p:sp>
        <p:nvSpPr>
          <p:cNvPr id="8262" name="ZoneTexte 7"/>
          <p:cNvSpPr txBox="1">
            <a:spLocks noChangeArrowheads="1"/>
          </p:cNvSpPr>
          <p:nvPr/>
        </p:nvSpPr>
        <p:spPr bwMode="auto">
          <a:xfrm>
            <a:off x="6735763" y="6535738"/>
            <a:ext cx="2408237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FR" sz="1200" i="1">
                <a:solidFill>
                  <a:srgbClr val="CC0000"/>
                </a:solidFill>
              </a:rPr>
              <a:t>Post FA. JAIDS 2010; 55:149-57</a:t>
            </a:r>
          </a:p>
        </p:txBody>
      </p:sp>
      <p:grpSp>
        <p:nvGrpSpPr>
          <p:cNvPr id="8263" name="Grouper 41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0" y="6570663"/>
            <a:chExt cx="1393200" cy="288111"/>
          </a:xfrm>
        </p:grpSpPr>
        <p:sp>
          <p:nvSpPr>
            <p:cNvPr id="8264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GB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8265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GB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ASSERT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1066800"/>
            <a:ext cx="8864600" cy="530383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800" b="1" smtClean="0">
                <a:latin typeface="Calibri" pitchFamily="34" charset="0"/>
                <a:ea typeface="ＭＳ Ｐゴシック" pitchFamily="34" charset="-128"/>
              </a:rPr>
              <a:t>Conclusion</a:t>
            </a:r>
          </a:p>
          <a:p>
            <a:pPr lvl="1">
              <a:spcBef>
                <a:spcPct val="0"/>
              </a:spcBef>
            </a:pPr>
            <a:r>
              <a:rPr lang="en-US" sz="2000" smtClean="0">
                <a:ea typeface="ＭＳ Ｐゴシック" pitchFamily="34" charset="-128"/>
              </a:rPr>
              <a:t>No difference in estimated glomerular filtration rate between ABC/3TC + EFV and TDF/FTC + EFV</a:t>
            </a:r>
          </a:p>
          <a:p>
            <a:pPr lvl="2">
              <a:spcBef>
                <a:spcPct val="0"/>
              </a:spcBef>
            </a:pPr>
            <a:r>
              <a:rPr lang="en-US" sz="1800" smtClean="0">
                <a:ea typeface="ＭＳ Ｐゴシック" pitchFamily="34" charset="-128"/>
              </a:rPr>
              <a:t>However, increases in markers of tubular dysfunction in the TDF/FTC arm </a:t>
            </a:r>
          </a:p>
          <a:p>
            <a:pPr lvl="2">
              <a:spcBef>
                <a:spcPct val="0"/>
              </a:spcBef>
            </a:pPr>
            <a:r>
              <a:rPr lang="en-US" sz="1800" smtClean="0">
                <a:ea typeface="ＭＳ Ｐゴシック" pitchFamily="34" charset="-128"/>
              </a:rPr>
              <a:t>No differences in markers of glomerular dysfunction over 96 weeks</a:t>
            </a:r>
            <a:endParaRPr lang="en-US" sz="2000" smtClean="0">
              <a:ea typeface="ＭＳ Ｐゴシック" pitchFamily="34" charset="-128"/>
            </a:endParaRPr>
          </a:p>
          <a:p>
            <a:pPr lvl="1">
              <a:spcBef>
                <a:spcPct val="0"/>
              </a:spcBef>
            </a:pPr>
            <a:r>
              <a:rPr lang="en-US" sz="2000" smtClean="0">
                <a:ea typeface="ＭＳ Ｐゴシック" pitchFamily="34" charset="-128"/>
              </a:rPr>
              <a:t>Significant higher virologic efficacy for TDF/FTC + EFV</a:t>
            </a:r>
          </a:p>
          <a:p>
            <a:pPr lvl="2">
              <a:spcBef>
                <a:spcPct val="0"/>
              </a:spcBef>
            </a:pPr>
            <a:r>
              <a:rPr lang="en-US" sz="1800" smtClean="0">
                <a:ea typeface="ＭＳ Ｐゴシック" pitchFamily="34" charset="-128"/>
              </a:rPr>
              <a:t>Emergence of resistance to NNRTI and NRTI on virological failure with ABC/3TC + EFV but not with TDF/FTC + EFV</a:t>
            </a:r>
          </a:p>
          <a:p>
            <a:pPr lvl="1">
              <a:spcBef>
                <a:spcPct val="0"/>
              </a:spcBef>
            </a:pPr>
            <a:r>
              <a:rPr lang="en-US" sz="2000" smtClean="0">
                <a:ea typeface="ＭＳ Ｐゴシック" pitchFamily="34" charset="-128"/>
              </a:rPr>
              <a:t>Incidence of grade 4 adverse events and serious adverse events was higher in the ABC/3TC arm, mainly because of drug hypersensitivity </a:t>
            </a:r>
            <a:br>
              <a:rPr lang="en-US" sz="2000" smtClean="0">
                <a:ea typeface="ＭＳ Ｐゴシック" pitchFamily="34" charset="-128"/>
              </a:rPr>
            </a:br>
            <a:r>
              <a:rPr lang="en-US" sz="2000" smtClean="0">
                <a:ea typeface="ＭＳ Ｐゴシック" pitchFamily="34" charset="-128"/>
              </a:rPr>
              <a:t>or hypersensitivity</a:t>
            </a:r>
          </a:p>
          <a:p>
            <a:pPr lvl="1">
              <a:spcBef>
                <a:spcPct val="0"/>
              </a:spcBef>
            </a:pPr>
            <a:r>
              <a:rPr lang="en-US" sz="2000" smtClean="0">
                <a:ea typeface="ＭＳ Ｐゴシック" pitchFamily="34" charset="-128"/>
              </a:rPr>
              <a:t>Smaller increases in serum lipids with TDF/FTC</a:t>
            </a:r>
          </a:p>
          <a:p>
            <a:pPr lvl="1">
              <a:spcBef>
                <a:spcPct val="0"/>
              </a:spcBef>
            </a:pPr>
            <a:r>
              <a:rPr lang="en-US" sz="2000" smtClean="0">
                <a:ea typeface="ＭＳ Ｐゴシック" pitchFamily="34" charset="-128"/>
              </a:rPr>
              <a:t>Greater increases in bone turnover and decreases in hip and vertebral bone mineral density with TDF/FTC + EFV compared to ABC/3TC </a:t>
            </a:r>
            <a:br>
              <a:rPr lang="en-US" sz="2000" smtClean="0">
                <a:ea typeface="ＭＳ Ｐゴシック" pitchFamily="34" charset="-128"/>
              </a:rPr>
            </a:br>
            <a:r>
              <a:rPr lang="en-US" sz="2000" smtClean="0">
                <a:ea typeface="ＭＳ Ｐゴシック" pitchFamily="34" charset="-128"/>
              </a:rPr>
              <a:t>+ EFV</a:t>
            </a:r>
          </a:p>
        </p:txBody>
      </p:sp>
      <p:sp>
        <p:nvSpPr>
          <p:cNvPr id="4" name="Rectangle 27"/>
          <p:cNvSpPr txBox="1">
            <a:spLocks noChangeArrowheads="1"/>
          </p:cNvSpPr>
          <p:nvPr/>
        </p:nvSpPr>
        <p:spPr bwMode="auto">
          <a:xfrm>
            <a:off x="50800" y="44450"/>
            <a:ext cx="8736013" cy="110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 eaLnBrk="0" hangingPunct="0">
              <a:defRPr/>
            </a:pPr>
            <a:r>
              <a:rPr lang="en-US" sz="3200" b="1" kern="0" dirty="0">
                <a:solidFill>
                  <a:srgbClr val="333399"/>
                </a:solidFill>
                <a:latin typeface="+mj-lt"/>
                <a:ea typeface="ＭＳ Ｐゴシック" pitchFamily="-1" charset="-128"/>
                <a:cs typeface="ＭＳ Ｐゴシック" pitchFamily="-1" charset="-128"/>
              </a:rPr>
              <a:t>ASSERT Study: ABC/3TC + EFV vs TDF/FTC + EFV</a:t>
            </a:r>
          </a:p>
        </p:txBody>
      </p:sp>
      <p:sp>
        <p:nvSpPr>
          <p:cNvPr id="9220" name="ZoneTexte 4"/>
          <p:cNvSpPr txBox="1">
            <a:spLocks noChangeArrowheads="1"/>
          </p:cNvSpPr>
          <p:nvPr/>
        </p:nvSpPr>
        <p:spPr bwMode="auto">
          <a:xfrm>
            <a:off x="3563938" y="6553200"/>
            <a:ext cx="5580062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US" sz="1200" i="1">
                <a:solidFill>
                  <a:srgbClr val="CC0000"/>
                </a:solidFill>
              </a:rPr>
              <a:t>Post FA. JAIDS 2010; 55:149-57 ; Moyle GJ, Antiviral Therapy 2013;18:905-13</a:t>
            </a:r>
          </a:p>
        </p:txBody>
      </p:sp>
      <p:grpSp>
        <p:nvGrpSpPr>
          <p:cNvPr id="9221" name="Grouper 41"/>
          <p:cNvGrpSpPr>
            <a:grpSpLocks/>
          </p:cNvGrpSpPr>
          <p:nvPr/>
        </p:nvGrpSpPr>
        <p:grpSpPr bwMode="auto">
          <a:xfrm>
            <a:off x="0" y="6570663"/>
            <a:ext cx="784225" cy="287337"/>
            <a:chOff x="0" y="6570663"/>
            <a:chExt cx="1393200" cy="288111"/>
          </a:xfrm>
        </p:grpSpPr>
        <p:sp>
          <p:nvSpPr>
            <p:cNvPr id="9222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1393200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>
              <a:noFill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defTabSz="914400"/>
              <a:endParaRPr lang="en-US" b="1">
                <a:solidFill>
                  <a:srgbClr val="000066"/>
                </a:solidFill>
                <a:latin typeface="Calibri" pitchFamily="34" charset="0"/>
                <a:cs typeface="Arial" pitchFamily="34" charset="0"/>
              </a:endParaRPr>
            </a:p>
          </p:txBody>
        </p:sp>
        <p:sp>
          <p:nvSpPr>
            <p:cNvPr id="9223" name="ZoneTexte 23"/>
            <p:cNvSpPr txBox="1">
              <a:spLocks noChangeArrowheads="1"/>
            </p:cNvSpPr>
            <p:nvPr/>
          </p:nvSpPr>
          <p:spPr bwMode="auto">
            <a:xfrm>
              <a:off x="58766" y="6581775"/>
              <a:ext cx="12894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defTabSz="914400" eaLnBrk="1" hangingPunct="1"/>
              <a:r>
                <a:rPr lang="en-US" sz="1200" b="1" i="1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ASSERT</a:t>
              </a:r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7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4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956</Words>
  <Application>Microsoft Office PowerPoint</Application>
  <PresentationFormat>Affichage à l'écran (4:3)</PresentationFormat>
  <Paragraphs>242</Paragraphs>
  <Slides>8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7" baseType="lpstr">
      <vt:lpstr>Arial</vt:lpstr>
      <vt:lpstr>Calibri</vt:lpstr>
      <vt:lpstr>ＭＳ Ｐゴシック</vt:lpstr>
      <vt:lpstr>Wingdings</vt:lpstr>
      <vt:lpstr>Cambria</vt:lpstr>
      <vt:lpstr>Symbol</vt:lpstr>
      <vt:lpstr>Verdana</vt:lpstr>
      <vt:lpstr>Trebuchet MS</vt:lpstr>
      <vt:lpstr>ARV_trials_2014</vt:lpstr>
      <vt:lpstr>Comparison of NRTI combinations</vt:lpstr>
      <vt:lpstr>ASSERT Study: ABC/3TC + EFV vs TDF/FTC + EFV</vt:lpstr>
      <vt:lpstr>ASSERT Study: ABC/3TC + EFV vs TDF/FTC + EFV</vt:lpstr>
      <vt:lpstr>Présentation PowerPoint</vt:lpstr>
      <vt:lpstr>Présentation PowerPoint</vt:lpstr>
      <vt:lpstr>ASSERT Study: ABC/3TC + EFV vs TDF/FTC + EFV</vt:lpstr>
      <vt:lpstr>ASSERT Study: ABC/3TC + EFV vs TDF/FTC + EFV</vt:lpstr>
      <vt:lpstr>Présentation PowerPoint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2014</dc:title>
  <dc:creator>www.arv-trial.com</dc:creator>
  <cp:lastModifiedBy>Utilisateur</cp:lastModifiedBy>
  <cp:revision>155</cp:revision>
  <dcterms:created xsi:type="dcterms:W3CDTF">2014-10-03T07:23:39Z</dcterms:created>
  <dcterms:modified xsi:type="dcterms:W3CDTF">2018-02-06T15:05:21Z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1C989B15-8C61-4571-AE01-DA17A7A34B29</vt:lpwstr>
  </property>
  <property fmtid="{D5CDD505-2E9C-101B-9397-08002B2CF9AE}" pid="3" name="ArticulatePath">
    <vt:lpwstr>AEI_ARV trials naive MAJ 2014-ASSERT-v01</vt:lpwstr>
  </property>
</Properties>
</file>