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93" r:id="rId2"/>
    <p:sldId id="363" r:id="rId3"/>
    <p:sldId id="364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8385BA7-F078-4EC5-994D-E0BA7D242B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24016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2D922C0-24C3-4B6A-9DF6-3C02B324AC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588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6A65DB83-9F97-46C8-80A1-DDF0459029EB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DAFE0D4-C9BB-482A-AA3C-80272DAA6452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9854F1A-FE8A-4870-9245-2F08426BD0FA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08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07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997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ATV/r monotherapy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ATARITMO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Swedish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ACTG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A5201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OREY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  <a:p>
            <a:pPr>
              <a:defRPr/>
            </a:pPr>
            <a:r>
              <a:rPr lang="fr-FR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MODAt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775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872038"/>
            <a:ext cx="93233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539750" lvl="1" indent="-179388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Confirmed virologic failure by W24 (2 consecutive HIV-1 RNA &gt; 400 c/mL,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or 3 consecutive HIV-1 RNA &gt; 200 c/mL, or 4 consecutive HIV-1 RNA &gt; 100 c/mL)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Vernazza P, AIDS 2007;21:1309-15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ATARITMO</a:t>
            </a:r>
          </a:p>
        </p:txBody>
      </p:sp>
      <p:cxnSp>
        <p:nvCxnSpPr>
          <p:cNvPr id="4102" name="Connecteur droit 66"/>
          <p:cNvCxnSpPr>
            <a:cxnSpLocks noChangeShapeType="1"/>
          </p:cNvCxnSpPr>
          <p:nvPr/>
        </p:nvCxnSpPr>
        <p:spPr bwMode="auto">
          <a:xfrm rot="5400000">
            <a:off x="2378869" y="2850356"/>
            <a:ext cx="3492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3" name="Oval 170"/>
          <p:cNvSpPr>
            <a:spLocks noChangeArrowheads="1"/>
          </p:cNvSpPr>
          <p:nvPr/>
        </p:nvSpPr>
        <p:spPr bwMode="auto">
          <a:xfrm>
            <a:off x="1782763" y="1662113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Single-arm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Pilot trial</a:t>
            </a:r>
          </a:p>
        </p:txBody>
      </p:sp>
      <p:sp>
        <p:nvSpPr>
          <p:cNvPr id="4104" name="AutoShape 162"/>
          <p:cNvSpPr>
            <a:spLocks noChangeArrowheads="1"/>
          </p:cNvSpPr>
          <p:nvPr/>
        </p:nvSpPr>
        <p:spPr bwMode="auto">
          <a:xfrm>
            <a:off x="1001713" y="2898775"/>
            <a:ext cx="3095625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Conventional HAART &gt;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(stable during last 3 months)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Or IDV/r monotherapy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treatment failure</a:t>
            </a:r>
          </a:p>
        </p:txBody>
      </p:sp>
      <p:sp>
        <p:nvSpPr>
          <p:cNvPr id="4105" name="Line 63"/>
          <p:cNvSpPr>
            <a:spLocks noChangeShapeType="1"/>
          </p:cNvSpPr>
          <p:nvPr/>
        </p:nvSpPr>
        <p:spPr bwMode="auto">
          <a:xfrm>
            <a:off x="4229100" y="3752850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062413" y="33750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30</a:t>
            </a:r>
          </a:p>
        </p:txBody>
      </p:sp>
      <p:sp>
        <p:nvSpPr>
          <p:cNvPr id="4107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ATARITMO Study: Switch to ATV/r monotherapy</a:t>
            </a:r>
          </a:p>
        </p:txBody>
      </p:sp>
      <p:graphicFrame>
        <p:nvGraphicFramePr>
          <p:cNvPr id="27670" name="Group 22"/>
          <p:cNvGraphicFramePr>
            <a:graphicFrameLocks noGrp="1"/>
          </p:cNvGraphicFramePr>
          <p:nvPr/>
        </p:nvGraphicFramePr>
        <p:xfrm>
          <a:off x="4783138" y="3241675"/>
          <a:ext cx="1974850" cy="749692"/>
        </p:xfrm>
        <a:graphic>
          <a:graphicData uri="http://schemas.openxmlformats.org/drawingml/2006/table">
            <a:tbl>
              <a:tblPr/>
              <a:tblGrid>
                <a:gridCol w="197485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300/100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*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T="45662" marB="4566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6534150" y="190976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W24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15" name="Line 172"/>
          <p:cNvSpPr>
            <a:spLocks noChangeShapeType="1"/>
          </p:cNvSpPr>
          <p:nvPr/>
        </p:nvSpPr>
        <p:spPr bwMode="auto">
          <a:xfrm>
            <a:off x="6816725" y="2449513"/>
            <a:ext cx="0" cy="12557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6" name="ZoneTexte 14"/>
          <p:cNvSpPr txBox="1">
            <a:spLocks noChangeArrowheads="1"/>
          </p:cNvSpPr>
          <p:nvPr/>
        </p:nvSpPr>
        <p:spPr bwMode="auto">
          <a:xfrm>
            <a:off x="4662488" y="4352925"/>
            <a:ext cx="27051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400">
                <a:solidFill>
                  <a:srgbClr val="000066"/>
                </a:solidFill>
              </a:rPr>
              <a:t>* Adjusted to 400/100 mg qd</a:t>
            </a:r>
          </a:p>
          <a:p>
            <a:pPr algn="l" eaLnBrk="1" hangingPunct="1"/>
            <a:r>
              <a:rPr lang="en-GB" sz="1400">
                <a:solidFill>
                  <a:srgbClr val="000066"/>
                </a:solidFill>
              </a:rPr>
              <a:t>based on drug monitoring at W4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09538" y="1204913"/>
            <a:ext cx="9024937" cy="236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12" charset="2"/>
              <a:buChar char="§"/>
              <a:defRPr/>
            </a:pPr>
            <a:r>
              <a:rPr lang="fr-FR" sz="20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Prior ARV </a:t>
            </a:r>
            <a:r>
              <a:rPr lang="fr-FR" sz="20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therapy</a:t>
            </a:r>
            <a:endParaRPr lang="fr-FR" sz="2000" dirty="0">
              <a:solidFill>
                <a:srgbClr val="000066"/>
              </a:solidFill>
              <a:latin typeface="+mn-lt"/>
              <a:ea typeface="ＭＳ Ｐゴシック" charset="-128"/>
              <a:cs typeface="ＭＳ Ｐゴシック" pitchFamily="-109" charset="-128"/>
            </a:endParaRP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defRPr/>
            </a:pPr>
            <a:endParaRPr lang="fr-FR" sz="2000" kern="0" dirty="0">
              <a:solidFill>
                <a:srgbClr val="CC3300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12" charset="2"/>
              <a:buChar char="§"/>
              <a:defRPr/>
            </a:pPr>
            <a:endParaRPr lang="fr-FR" sz="2000" kern="0" dirty="0">
              <a:solidFill>
                <a:srgbClr val="CC3300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12" charset="2"/>
              <a:buChar char="§"/>
              <a:defRPr/>
            </a:pPr>
            <a:endParaRPr lang="fr-FR" sz="2000" kern="0" dirty="0">
              <a:solidFill>
                <a:srgbClr val="CC3300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defRPr/>
            </a:pPr>
            <a:endParaRPr lang="fr-FR" sz="2000" kern="0" dirty="0">
              <a:solidFill>
                <a:srgbClr val="CC3300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12" charset="2"/>
              <a:buChar char="§"/>
              <a:defRPr/>
            </a:pPr>
            <a:r>
              <a:rPr lang="fr-FR" sz="20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Mean</a:t>
            </a:r>
            <a:r>
              <a:rPr lang="fr-FR" sz="20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 CD4 </a:t>
            </a:r>
            <a:r>
              <a:rPr lang="fr-FR" sz="20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cell</a:t>
            </a:r>
            <a:r>
              <a:rPr lang="fr-FR" sz="20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 count </a:t>
            </a:r>
            <a:r>
              <a:rPr lang="fr-FR" sz="20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at</a:t>
            </a:r>
            <a:r>
              <a:rPr lang="fr-FR" sz="20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 inclusion = 618/mm</a:t>
            </a:r>
            <a:r>
              <a:rPr lang="fr-FR" sz="2000" baseline="300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3</a:t>
            </a:r>
          </a:p>
        </p:txBody>
      </p:sp>
      <p:sp>
        <p:nvSpPr>
          <p:cNvPr id="48131" name="Espace réservé du contenu 2"/>
          <p:cNvSpPr>
            <a:spLocks noGrp="1"/>
          </p:cNvSpPr>
          <p:nvPr>
            <p:ph idx="1"/>
          </p:nvPr>
        </p:nvSpPr>
        <p:spPr>
          <a:xfrm>
            <a:off x="98425" y="3716338"/>
            <a:ext cx="9045575" cy="2441575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2 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 failures (7%)</a:t>
            </a:r>
          </a:p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Among 20 patients with plasma HIV-RNA &lt; 50 c/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 at W24, CSF HIV-1 RNA was &gt; 100 c/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34" charset="-128"/>
              </a:rPr>
              <a:t>mL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 in 3</a:t>
            </a:r>
          </a:p>
          <a:p>
            <a:pPr>
              <a:buFont typeface="Wingdings" pitchFamily="2" charset="2"/>
              <a:buNone/>
              <a:defRPr/>
            </a:pPr>
            <a:endParaRPr lang="en-GB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Conclusion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Limited pilot study, no control arm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Caution: risk of compartmentalisation of HIV RNA replication </a:t>
            </a:r>
            <a:br>
              <a:rPr lang="en-GB" sz="2000" dirty="0" smtClean="0">
                <a:ea typeface="ＭＳ Ｐゴシック" pitchFamily="34" charset="-128"/>
              </a:rPr>
            </a:br>
            <a:r>
              <a:rPr lang="en-GB" sz="2000" dirty="0" smtClean="0">
                <a:ea typeface="ＭＳ Ｐゴシック" pitchFamily="34" charset="-128"/>
              </a:rPr>
              <a:t>in the CSF</a:t>
            </a: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Vernazza P, AIDS 2007;21:1309-15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ATARITMO</a:t>
            </a:r>
          </a:p>
        </p:txBody>
      </p:sp>
      <p:sp>
        <p:nvSpPr>
          <p:cNvPr id="5126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ATARITMO Study: Switch to ATV/r monotherapy</a:t>
            </a:r>
          </a:p>
        </p:txBody>
      </p:sp>
      <p:graphicFrame>
        <p:nvGraphicFramePr>
          <p:cNvPr id="28748" name="Group 76"/>
          <p:cNvGraphicFramePr>
            <a:graphicFrameLocks noGrp="1"/>
          </p:cNvGraphicFramePr>
          <p:nvPr/>
        </p:nvGraphicFramePr>
        <p:xfrm>
          <a:off x="2809875" y="1557338"/>
          <a:ext cx="3597275" cy="1343026"/>
        </p:xfrm>
        <a:graphic>
          <a:graphicData uri="http://schemas.openxmlformats.org/drawingml/2006/table">
            <a:tbl>
              <a:tblPr/>
              <a:tblGrid>
                <a:gridCol w="2338388"/>
                <a:gridCol w="1258887"/>
              </a:tblGrid>
              <a:tr h="3354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IDV/r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monotherapy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4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 NRTIs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54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NRTIs + EFV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67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NRTIs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 PI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/r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187</Words>
  <Application>Microsoft Office PowerPoint</Application>
  <PresentationFormat>Affichage à l'écran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ATV/r monotherapy</vt:lpstr>
      <vt:lpstr>ATARITMO Study: Switch to ATV/r monotherapy</vt:lpstr>
      <vt:lpstr>ATARITMO Study: Switch to ATV/r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254</cp:revision>
  <dcterms:created xsi:type="dcterms:W3CDTF">2011-03-08T09:11:08Z</dcterms:created>
  <dcterms:modified xsi:type="dcterms:W3CDTF">2018-03-22T13:26:14Z</dcterms:modified>
  <cp:category>www.aei.fr</cp:category>
</cp:coreProperties>
</file>