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493" r:id="rId2"/>
    <p:sldId id="363" r:id="rId3"/>
    <p:sldId id="364" r:id="rId4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3300"/>
    <a:srgbClr val="339900"/>
    <a:srgbClr val="660033"/>
    <a:srgbClr val="DDDDDD"/>
    <a:srgbClr val="CC6600"/>
    <a:srgbClr val="3333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-1698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D8385BA7-F078-4EC5-994D-E0BA7D242B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2240169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A2D922C0-24C3-4B6A-9DF6-3C02B324AC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3588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  <p:sp>
        <p:nvSpPr>
          <p:cNvPr id="71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717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6A65DB83-9F97-46C8-80A1-DDF0459029EB}" type="slidenum">
              <a:rPr lang="fr-FR" sz="1300">
                <a:latin typeface="Calibri" pitchFamily="34" charset="0"/>
              </a:rPr>
              <a:pPr algn="r" eaLnBrk="1" hangingPunct="1"/>
              <a:t>1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3DAFE0D4-C9BB-482A-AA3C-80272DAA6452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49854F1A-FE8A-4870-9245-2F08426BD0FA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921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080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07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997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-1" charset="-128"/>
              </a:rPr>
              <a:t>Switch to ATV/r monotherapy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ATARITMO</a:t>
            </a:r>
          </a:p>
          <a:p>
            <a:pPr>
              <a:defRPr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Swedish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Study</a:t>
            </a:r>
          </a:p>
          <a:p>
            <a:pPr>
              <a:defRPr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ACTG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A5201</a:t>
            </a:r>
          </a:p>
          <a:p>
            <a:pPr>
              <a:defRPr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OREY</a:t>
            </a:r>
            <a:endParaRPr lang="en-US" sz="28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ＭＳ Ｐゴシック" pitchFamily="34" charset="-128"/>
            </a:endParaRPr>
          </a:p>
          <a:p>
            <a:pPr>
              <a:defRPr/>
            </a:pPr>
            <a:r>
              <a:rPr lang="fr-FR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MODAt</a:t>
            </a: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Study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7750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099" name="Espace réservé du contenu 2"/>
          <p:cNvSpPr>
            <a:spLocks/>
          </p:cNvSpPr>
          <p:nvPr/>
        </p:nvSpPr>
        <p:spPr bwMode="auto">
          <a:xfrm>
            <a:off x="34925" y="4872038"/>
            <a:ext cx="932338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Primary endpoint</a:t>
            </a:r>
          </a:p>
          <a:p>
            <a:pPr marL="539750" lvl="1" indent="-179388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Confirmed virologic failure by W24 (2 consecutive HIV-1 RNA &gt; 400 c/mL, </a:t>
            </a:r>
            <a:br>
              <a:rPr lang="en-GB">
                <a:solidFill>
                  <a:srgbClr val="000066"/>
                </a:solidFill>
              </a:rPr>
            </a:br>
            <a:r>
              <a:rPr lang="en-GB">
                <a:solidFill>
                  <a:srgbClr val="000066"/>
                </a:solidFill>
              </a:rPr>
              <a:t>or 3 consecutive HIV-1 RNA &gt; 200 c/mL, or 4 consecutive HIV-1 RNA &gt; 100 c/mL)</a:t>
            </a:r>
          </a:p>
        </p:txBody>
      </p:sp>
      <p:sp>
        <p:nvSpPr>
          <p:cNvPr id="4100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Vernazza P, AIDS 2007;21:1309-15</a:t>
            </a:r>
          </a:p>
        </p:txBody>
      </p:sp>
      <p:sp>
        <p:nvSpPr>
          <p:cNvPr id="4101" name="AutoShape 162"/>
          <p:cNvSpPr>
            <a:spLocks noChangeArrowheads="1"/>
          </p:cNvSpPr>
          <p:nvPr/>
        </p:nvSpPr>
        <p:spPr bwMode="auto">
          <a:xfrm>
            <a:off x="0" y="6570663"/>
            <a:ext cx="10541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ATARITMO</a:t>
            </a:r>
          </a:p>
        </p:txBody>
      </p:sp>
      <p:cxnSp>
        <p:nvCxnSpPr>
          <p:cNvPr id="4102" name="Connecteur droit 66"/>
          <p:cNvCxnSpPr>
            <a:cxnSpLocks noChangeShapeType="1"/>
          </p:cNvCxnSpPr>
          <p:nvPr/>
        </p:nvCxnSpPr>
        <p:spPr bwMode="auto">
          <a:xfrm rot="5400000">
            <a:off x="2378869" y="2850356"/>
            <a:ext cx="3492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3" name="Oval 170"/>
          <p:cNvSpPr>
            <a:spLocks noChangeArrowheads="1"/>
          </p:cNvSpPr>
          <p:nvPr/>
        </p:nvSpPr>
        <p:spPr bwMode="auto">
          <a:xfrm>
            <a:off x="1782763" y="1662113"/>
            <a:ext cx="1539875" cy="1014412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Single-arm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Pilot trial</a:t>
            </a:r>
          </a:p>
        </p:txBody>
      </p:sp>
      <p:sp>
        <p:nvSpPr>
          <p:cNvPr id="4104" name="AutoShape 162"/>
          <p:cNvSpPr>
            <a:spLocks noChangeArrowheads="1"/>
          </p:cNvSpPr>
          <p:nvPr/>
        </p:nvSpPr>
        <p:spPr bwMode="auto">
          <a:xfrm>
            <a:off x="1001713" y="2898775"/>
            <a:ext cx="3095625" cy="17367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HIV+ 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Conventional HAART &gt; 6 months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(stable during last 3 months)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Or IDV/r monotherapy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HIV-1 RNA &lt; 50 c/mL &gt; 3 months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No history of treatment failure</a:t>
            </a:r>
          </a:p>
        </p:txBody>
      </p:sp>
      <p:sp>
        <p:nvSpPr>
          <p:cNvPr id="4105" name="Line 63"/>
          <p:cNvSpPr>
            <a:spLocks noChangeShapeType="1"/>
          </p:cNvSpPr>
          <p:nvPr/>
        </p:nvSpPr>
        <p:spPr bwMode="auto">
          <a:xfrm>
            <a:off x="4229100" y="3752850"/>
            <a:ext cx="4333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06" name="Rectangle 8"/>
          <p:cNvSpPr>
            <a:spLocks noChangeArrowheads="1"/>
          </p:cNvSpPr>
          <p:nvPr/>
        </p:nvSpPr>
        <p:spPr bwMode="auto">
          <a:xfrm>
            <a:off x="4062413" y="3375025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30</a:t>
            </a:r>
          </a:p>
        </p:txBody>
      </p:sp>
      <p:sp>
        <p:nvSpPr>
          <p:cNvPr id="4107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ATARITMO Study: Switch to ATV/r monotherapy</a:t>
            </a:r>
          </a:p>
        </p:txBody>
      </p:sp>
      <p:graphicFrame>
        <p:nvGraphicFramePr>
          <p:cNvPr id="27670" name="Group 22"/>
          <p:cNvGraphicFramePr>
            <a:graphicFrameLocks noGrp="1"/>
          </p:cNvGraphicFramePr>
          <p:nvPr/>
        </p:nvGraphicFramePr>
        <p:xfrm>
          <a:off x="4783138" y="3241675"/>
          <a:ext cx="1974850" cy="749692"/>
        </p:xfrm>
        <a:graphic>
          <a:graphicData uri="http://schemas.openxmlformats.org/drawingml/2006/table">
            <a:tbl>
              <a:tblPr/>
              <a:tblGrid>
                <a:gridCol w="1974850"/>
              </a:tblGrid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ATV/r 300/100 mg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qd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*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monotherapy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T="45662" marB="4566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6534150" y="1909763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W24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115" name="Line 172"/>
          <p:cNvSpPr>
            <a:spLocks noChangeShapeType="1"/>
          </p:cNvSpPr>
          <p:nvPr/>
        </p:nvSpPr>
        <p:spPr bwMode="auto">
          <a:xfrm>
            <a:off x="6816725" y="2449513"/>
            <a:ext cx="0" cy="125571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6" name="ZoneTexte 14"/>
          <p:cNvSpPr txBox="1">
            <a:spLocks noChangeArrowheads="1"/>
          </p:cNvSpPr>
          <p:nvPr/>
        </p:nvSpPr>
        <p:spPr bwMode="auto">
          <a:xfrm>
            <a:off x="4662488" y="4352925"/>
            <a:ext cx="27051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en-GB" sz="1400">
                <a:solidFill>
                  <a:srgbClr val="000066"/>
                </a:solidFill>
              </a:rPr>
              <a:t>* Adjusted to 400/100 mg qd</a:t>
            </a:r>
          </a:p>
          <a:p>
            <a:pPr algn="l" eaLnBrk="1" hangingPunct="1"/>
            <a:r>
              <a:rPr lang="en-GB" sz="1400">
                <a:solidFill>
                  <a:srgbClr val="000066"/>
                </a:solidFill>
              </a:rPr>
              <a:t>based on drug monitoring at W4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09538" y="1204913"/>
            <a:ext cx="9024937" cy="236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-112" charset="2"/>
              <a:buChar char="§"/>
              <a:defRPr/>
            </a:pPr>
            <a:r>
              <a:rPr lang="fr-FR" sz="2000" dirty="0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pitchFamily="-109" charset="-128"/>
              </a:rPr>
              <a:t>Prior ARV </a:t>
            </a:r>
            <a:r>
              <a:rPr lang="fr-FR" sz="2000" dirty="0" err="1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pitchFamily="-109" charset="-128"/>
              </a:rPr>
              <a:t>therapy</a:t>
            </a:r>
            <a:endParaRPr lang="fr-FR" sz="2000" dirty="0">
              <a:solidFill>
                <a:srgbClr val="000066"/>
              </a:solidFill>
              <a:latin typeface="+mn-lt"/>
              <a:ea typeface="ＭＳ Ｐゴシック" charset="-128"/>
              <a:cs typeface="ＭＳ Ｐゴシック" pitchFamily="-109" charset="-128"/>
            </a:endParaRPr>
          </a:p>
          <a:p>
            <a:pPr marL="800100" lvl="1" indent="-342900" algn="l" defTabSz="914400" eaLnBrk="0" hangingPunct="0">
              <a:spcBef>
                <a:spcPct val="20000"/>
              </a:spcBef>
              <a:buClr>
                <a:srgbClr val="CC3300"/>
              </a:buClr>
              <a:defRPr/>
            </a:pPr>
            <a:endParaRPr lang="fr-FR" sz="2000" kern="0" dirty="0">
              <a:solidFill>
                <a:srgbClr val="CC3300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800100" lvl="1" indent="-342900" algn="l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-112" charset="2"/>
              <a:buChar char="§"/>
              <a:defRPr/>
            </a:pPr>
            <a:endParaRPr lang="fr-FR" sz="2000" kern="0" dirty="0">
              <a:solidFill>
                <a:srgbClr val="CC3300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800100" lvl="1" indent="-342900" algn="l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-112" charset="2"/>
              <a:buChar char="§"/>
              <a:defRPr/>
            </a:pPr>
            <a:endParaRPr lang="fr-FR" sz="2000" kern="0" dirty="0">
              <a:solidFill>
                <a:srgbClr val="CC3300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800100" lvl="1" indent="-342900" algn="l" defTabSz="914400" eaLnBrk="0" hangingPunct="0">
              <a:spcBef>
                <a:spcPct val="20000"/>
              </a:spcBef>
              <a:buClr>
                <a:srgbClr val="CC3300"/>
              </a:buClr>
              <a:defRPr/>
            </a:pPr>
            <a:endParaRPr lang="fr-FR" sz="2000" kern="0" dirty="0">
              <a:solidFill>
                <a:srgbClr val="CC3300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  <a:p>
            <a:pPr marL="342900" indent="-342900" algn="l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-112" charset="2"/>
              <a:buChar char="§"/>
              <a:defRPr/>
            </a:pPr>
            <a:r>
              <a:rPr lang="fr-FR" sz="2000" dirty="0" err="1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pitchFamily="-109" charset="-128"/>
              </a:rPr>
              <a:t>Mean</a:t>
            </a:r>
            <a:r>
              <a:rPr lang="fr-FR" sz="2000" dirty="0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pitchFamily="-109" charset="-128"/>
              </a:rPr>
              <a:t> CD4 </a:t>
            </a:r>
            <a:r>
              <a:rPr lang="fr-FR" sz="2000" dirty="0" err="1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pitchFamily="-109" charset="-128"/>
              </a:rPr>
              <a:t>cell</a:t>
            </a:r>
            <a:r>
              <a:rPr lang="fr-FR" sz="2000" dirty="0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pitchFamily="-109" charset="-128"/>
              </a:rPr>
              <a:t> count </a:t>
            </a:r>
            <a:r>
              <a:rPr lang="fr-FR" sz="2000" dirty="0" err="1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pitchFamily="-109" charset="-128"/>
              </a:rPr>
              <a:t>at</a:t>
            </a:r>
            <a:r>
              <a:rPr lang="fr-FR" sz="2000" dirty="0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pitchFamily="-109" charset="-128"/>
              </a:rPr>
              <a:t> inclusion = 618/mm</a:t>
            </a:r>
            <a:r>
              <a:rPr lang="fr-FR" sz="2000" baseline="30000" dirty="0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pitchFamily="-109" charset="-128"/>
              </a:rPr>
              <a:t>3</a:t>
            </a:r>
          </a:p>
        </p:txBody>
      </p:sp>
      <p:sp>
        <p:nvSpPr>
          <p:cNvPr id="48131" name="Espace réservé du contenu 2"/>
          <p:cNvSpPr>
            <a:spLocks noGrp="1"/>
          </p:cNvSpPr>
          <p:nvPr>
            <p:ph idx="1"/>
          </p:nvPr>
        </p:nvSpPr>
        <p:spPr>
          <a:xfrm>
            <a:off x="98425" y="3716338"/>
            <a:ext cx="9045575" cy="2441575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rgbClr val="000066"/>
                </a:solidFill>
                <a:ea typeface="ＭＳ Ｐゴシック" pitchFamily="34" charset="-128"/>
              </a:rPr>
              <a:t>2 </a:t>
            </a:r>
            <a:r>
              <a:rPr lang="en-GB" dirty="0" err="1" smtClean="0">
                <a:solidFill>
                  <a:srgbClr val="000066"/>
                </a:solidFill>
                <a:ea typeface="ＭＳ Ｐゴシック" pitchFamily="34" charset="-128"/>
              </a:rPr>
              <a:t>virologic</a:t>
            </a:r>
            <a:r>
              <a:rPr lang="en-GB" dirty="0" smtClean="0">
                <a:solidFill>
                  <a:srgbClr val="000066"/>
                </a:solidFill>
                <a:ea typeface="ＭＳ Ｐゴシック" pitchFamily="34" charset="-128"/>
              </a:rPr>
              <a:t> failures (7%)</a:t>
            </a:r>
          </a:p>
          <a:p>
            <a:pPr>
              <a:defRPr/>
            </a:pPr>
            <a:r>
              <a:rPr lang="en-GB" dirty="0" smtClean="0">
                <a:solidFill>
                  <a:srgbClr val="000066"/>
                </a:solidFill>
                <a:ea typeface="ＭＳ Ｐゴシック" pitchFamily="34" charset="-128"/>
              </a:rPr>
              <a:t>Among 20 patients with plasma HIV-RNA &lt; 50 c/</a:t>
            </a:r>
            <a:r>
              <a:rPr lang="en-GB" dirty="0" err="1" smtClean="0">
                <a:solidFill>
                  <a:srgbClr val="000066"/>
                </a:solidFill>
                <a:ea typeface="ＭＳ Ｐゴシック" pitchFamily="34" charset="-128"/>
              </a:rPr>
              <a:t>mL</a:t>
            </a:r>
            <a:r>
              <a:rPr lang="en-GB" dirty="0" smtClean="0">
                <a:solidFill>
                  <a:srgbClr val="000066"/>
                </a:solidFill>
                <a:ea typeface="ＭＳ Ｐゴシック" pitchFamily="34" charset="-128"/>
              </a:rPr>
              <a:t> at W24, CSF HIV-1 RNA was &gt; 100 c/</a:t>
            </a:r>
            <a:r>
              <a:rPr lang="en-GB" dirty="0" err="1" smtClean="0">
                <a:solidFill>
                  <a:srgbClr val="000066"/>
                </a:solidFill>
                <a:ea typeface="ＭＳ Ｐゴシック" pitchFamily="34" charset="-128"/>
              </a:rPr>
              <a:t>mL</a:t>
            </a:r>
            <a:r>
              <a:rPr lang="en-GB" dirty="0" smtClean="0">
                <a:solidFill>
                  <a:srgbClr val="000066"/>
                </a:solidFill>
                <a:ea typeface="ＭＳ Ｐゴシック" pitchFamily="34" charset="-128"/>
              </a:rPr>
              <a:t> in 3</a:t>
            </a:r>
          </a:p>
          <a:p>
            <a:pPr>
              <a:buFont typeface="Wingdings" pitchFamily="2" charset="2"/>
              <a:buNone/>
              <a:defRPr/>
            </a:pPr>
            <a:endParaRPr lang="en-GB" dirty="0" smtClean="0">
              <a:ea typeface="ＭＳ Ｐゴシック" pitchFamily="34" charset="-128"/>
            </a:endParaRPr>
          </a:p>
          <a:p>
            <a:pPr>
              <a:defRPr/>
            </a:pPr>
            <a:r>
              <a:rPr lang="en-GB" sz="2400" b="1" dirty="0" smtClean="0">
                <a:latin typeface="+mj-lt"/>
                <a:ea typeface="ＭＳ Ｐゴシック" pitchFamily="34" charset="-128"/>
              </a:rPr>
              <a:t>Conclusion</a:t>
            </a:r>
          </a:p>
          <a:p>
            <a:pPr lvl="1">
              <a:defRPr/>
            </a:pPr>
            <a:r>
              <a:rPr lang="en-GB" sz="2000" dirty="0" smtClean="0">
                <a:ea typeface="ＭＳ Ｐゴシック" pitchFamily="34" charset="-128"/>
              </a:rPr>
              <a:t>Limited pilot study, no control arm</a:t>
            </a:r>
          </a:p>
          <a:p>
            <a:pPr lvl="1">
              <a:defRPr/>
            </a:pPr>
            <a:r>
              <a:rPr lang="en-GB" sz="2000" dirty="0" smtClean="0">
                <a:ea typeface="ＭＳ Ｐゴシック" pitchFamily="34" charset="-128"/>
              </a:rPr>
              <a:t>Caution: risk of compartmentalisation of HIV RNA replication </a:t>
            </a:r>
            <a:br>
              <a:rPr lang="en-GB" sz="2000" dirty="0" smtClean="0">
                <a:ea typeface="ＭＳ Ｐゴシック" pitchFamily="34" charset="-128"/>
              </a:rPr>
            </a:br>
            <a:r>
              <a:rPr lang="en-GB" sz="2000" dirty="0" smtClean="0">
                <a:ea typeface="ＭＳ Ｐゴシック" pitchFamily="34" charset="-128"/>
              </a:rPr>
              <a:t>in the CSF</a:t>
            </a:r>
          </a:p>
        </p:txBody>
      </p:sp>
      <p:sp>
        <p:nvSpPr>
          <p:cNvPr id="5124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Vernazza P, AIDS 2007;21:1309-15</a:t>
            </a:r>
          </a:p>
        </p:txBody>
      </p:sp>
      <p:sp>
        <p:nvSpPr>
          <p:cNvPr id="5125" name="AutoShape 162"/>
          <p:cNvSpPr>
            <a:spLocks noChangeArrowheads="1"/>
          </p:cNvSpPr>
          <p:nvPr/>
        </p:nvSpPr>
        <p:spPr bwMode="auto">
          <a:xfrm>
            <a:off x="0" y="6570663"/>
            <a:ext cx="10541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ATARITMO</a:t>
            </a:r>
          </a:p>
        </p:txBody>
      </p:sp>
      <p:sp>
        <p:nvSpPr>
          <p:cNvPr id="5126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ATARITMO Study: Switch to ATV/r monotherapy</a:t>
            </a:r>
          </a:p>
        </p:txBody>
      </p:sp>
      <p:graphicFrame>
        <p:nvGraphicFramePr>
          <p:cNvPr id="28748" name="Group 76"/>
          <p:cNvGraphicFramePr>
            <a:graphicFrameLocks noGrp="1"/>
          </p:cNvGraphicFramePr>
          <p:nvPr/>
        </p:nvGraphicFramePr>
        <p:xfrm>
          <a:off x="2809875" y="1557338"/>
          <a:ext cx="3597275" cy="1343026"/>
        </p:xfrm>
        <a:graphic>
          <a:graphicData uri="http://schemas.openxmlformats.org/drawingml/2006/table">
            <a:tbl>
              <a:tblPr/>
              <a:tblGrid>
                <a:gridCol w="2338388"/>
                <a:gridCol w="1258887"/>
              </a:tblGrid>
              <a:tr h="33543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IDV/r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monotherapy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543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 NRTIs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543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 NRTIs + EFV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67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 NRTIs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+ PI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/r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7899</TotalTime>
  <Words>187</Words>
  <Application>Microsoft Office PowerPoint</Application>
  <PresentationFormat>Affichage à l'écran (4:3)</PresentationFormat>
  <Paragraphs>53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ARV_trials_2012</vt:lpstr>
      <vt:lpstr>Switch to ATV/r monotherapy</vt:lpstr>
      <vt:lpstr>ATARITMO Study: Switch to ATV/r monotherapy</vt:lpstr>
      <vt:lpstr>ATARITMO Study: Switch to ATV/r monotherapy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254</cp:revision>
  <dcterms:created xsi:type="dcterms:W3CDTF">2011-03-08T09:11:08Z</dcterms:created>
  <dcterms:modified xsi:type="dcterms:W3CDTF">2018-03-22T13:26:14Z</dcterms:modified>
  <cp:category>www.aei.fr</cp:category>
</cp:coreProperties>
</file>