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88" r:id="rId2"/>
    <p:sldId id="360" r:id="rId3"/>
    <p:sldId id="370" r:id="rId4"/>
    <p:sldId id="371" r:id="rId5"/>
    <p:sldId id="372" r:id="rId6"/>
    <p:sldId id="373" r:id="rId7"/>
    <p:sldId id="374" r:id="rId8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CC3300"/>
    <a:srgbClr val="333399"/>
    <a:srgbClr val="993300"/>
    <a:srgbClr val="339900"/>
    <a:srgbClr val="660033"/>
    <a:srgbClr val="DDDDDD"/>
    <a:srgbClr val="CC6600"/>
    <a:srgbClr val="800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614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13133BA-26A8-4CEE-AC5B-E1E176706F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195132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59C1D74-750C-4D27-8295-0128349322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733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A695FB45-6D0F-4119-9758-CD2A160B3942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0B4A11D9-822D-4C02-81F7-0FD805029984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126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1C169E4-701F-436A-9F16-68D9F16A008E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0EC12B21-7E47-4FF2-B746-2FE5FAC4E435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331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27B34C9A-596E-4B2F-A0E2-B9101933126A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0" y="768350"/>
            <a:ext cx="5076825" cy="3808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D1A04FF2-F2FE-46A4-8F95-A12C772B3D51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E0118DFD-F442-46D7-B869-B3744D913A9E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29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46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pitchFamily="-1" charset="-128"/>
              </a:rPr>
              <a:t>Switch to ATV- </a:t>
            </a:r>
            <a:r>
              <a:rPr lang="en-US" sz="3200" dirty="0" smtClean="0">
                <a:ea typeface="ＭＳ Ｐゴシック" pitchFamily="-1" charset="-128"/>
              </a:rPr>
              <a:t>or </a:t>
            </a:r>
            <a:r>
              <a:rPr lang="en-US" sz="3200" dirty="0">
                <a:ea typeface="ＭＳ Ｐゴシック" pitchFamily="-1" charset="-128"/>
              </a:rPr>
              <a:t>ATV/r-containing regimen</a:t>
            </a:r>
            <a:endParaRPr lang="en-GB" sz="3200" dirty="0" smtClean="0">
              <a:ea typeface="ＭＳ Ｐゴシック" pitchFamily="-1" charset="-128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ATV/r-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ATAZIP</a:t>
            </a:r>
          </a:p>
          <a:p>
            <a:pPr marL="0" lvl="0" indent="0">
              <a:buNone/>
              <a:defRPr/>
            </a:pPr>
            <a:r>
              <a:rPr lang="en-US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 ± r-containing </a:t>
            </a:r>
            <a:r>
              <a:rPr lang="en-US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SWAN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SLOAT </a:t>
            </a:r>
            <a:r>
              <a:rPr lang="fr-FR" sz="2800" b="1" dirty="0" err="1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marL="0" lvl="0" indent="0">
              <a:buNone/>
              <a:defRPr/>
            </a:pPr>
            <a:r>
              <a:rPr lang="fr-FR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to ATV-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ARIES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INDUMA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ASSURE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Mallolas J, JAIDS 2009;51:29-36</a:t>
            </a:r>
          </a:p>
        </p:txBody>
      </p:sp>
      <p:sp>
        <p:nvSpPr>
          <p:cNvPr id="307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ATAZIP</a:t>
            </a:r>
          </a:p>
        </p:txBody>
      </p:sp>
      <p:sp>
        <p:nvSpPr>
          <p:cNvPr id="3076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ATAZIP Study: Switch LPV/r to ATV/r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04900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8" name="Espace réservé du contenu 2"/>
          <p:cNvSpPr>
            <a:spLocks/>
          </p:cNvSpPr>
          <p:nvPr/>
        </p:nvSpPr>
        <p:spPr bwMode="auto">
          <a:xfrm>
            <a:off x="34925" y="434498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Primary: non inferiority in the proportion of patients with treatment failure at W48 (intent-to-treat analysis), lower </a:t>
            </a:r>
            <a:r>
              <a:rPr lang="fr-FR">
                <a:solidFill>
                  <a:srgbClr val="000066"/>
                </a:solidFill>
              </a:rPr>
              <a:t>limit</a:t>
            </a:r>
            <a:r>
              <a:rPr lang="en-GB">
                <a:solidFill>
                  <a:srgbClr val="000066"/>
                </a:solidFill>
              </a:rPr>
              <a:t> of the 95% CI for the difference =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-12.5%, 80% power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Treatment failure = virologic rebound (2 consecutive HIV-1 RNA ≥ 200 c/mL), lost to follow-up, withdrawn consent, discontinuation for any reason, progression to a new CDC event or death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40991" name="Group 31"/>
          <p:cNvGraphicFramePr>
            <a:graphicFrameLocks noGrp="1"/>
          </p:cNvGraphicFramePr>
          <p:nvPr/>
        </p:nvGraphicFramePr>
        <p:xfrm>
          <a:off x="4562475" y="2209800"/>
          <a:ext cx="3476625" cy="590767"/>
        </p:xfrm>
        <a:graphic>
          <a:graphicData uri="http://schemas.openxmlformats.org/drawingml/2006/table">
            <a:tbl>
              <a:tblPr/>
              <a:tblGrid>
                <a:gridCol w="3476625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ATV/r 300/100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continue NRTIs**</a:t>
                      </a: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90" name="Group 30"/>
          <p:cNvGraphicFramePr>
            <a:graphicFrameLocks noGrp="1"/>
          </p:cNvGraphicFramePr>
          <p:nvPr/>
        </p:nvGraphicFramePr>
        <p:xfrm>
          <a:off x="4562475" y="3224213"/>
          <a:ext cx="3462338" cy="530312"/>
        </p:xfrm>
        <a:graphic>
          <a:graphicData uri="http://schemas.openxmlformats.org/drawingml/2006/table">
            <a:tbl>
              <a:tblPr/>
              <a:tblGrid>
                <a:gridCol w="3462338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LPV/r 400 /100 mg bid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NRTIs**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3091" name="ZoneTexte 71"/>
          <p:cNvSpPr txBox="1">
            <a:spLocks noChangeArrowheads="1"/>
          </p:cNvSpPr>
          <p:nvPr/>
        </p:nvSpPr>
        <p:spPr bwMode="auto">
          <a:xfrm>
            <a:off x="546100" y="3838575"/>
            <a:ext cx="72215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 eaLnBrk="1" hangingPunct="1"/>
            <a:r>
              <a:rPr lang="en-GB" sz="1400">
                <a:solidFill>
                  <a:srgbClr val="000066"/>
                </a:solidFill>
              </a:rPr>
              <a:t>* Not more than 2 previous virologic failure on PI and if genotype performed &lt; 5 mutations</a:t>
            </a:r>
          </a:p>
          <a:p>
            <a:pPr algn="l" defTabSz="914400" eaLnBrk="1" hangingPunct="1"/>
            <a:r>
              <a:rPr lang="en-GB" sz="1400">
                <a:solidFill>
                  <a:srgbClr val="000066"/>
                </a:solidFill>
              </a:rPr>
              <a:t>** Switch in NRTI not counted as failure</a:t>
            </a:r>
          </a:p>
        </p:txBody>
      </p:sp>
      <p:cxnSp>
        <p:nvCxnSpPr>
          <p:cNvPr id="3092" name="Connecteur droit 66"/>
          <p:cNvCxnSpPr>
            <a:cxnSpLocks noChangeShapeType="1"/>
          </p:cNvCxnSpPr>
          <p:nvPr/>
        </p:nvCxnSpPr>
        <p:spPr bwMode="auto">
          <a:xfrm rot="5400000">
            <a:off x="3310732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3" name="Oval 170"/>
          <p:cNvSpPr>
            <a:spLocks noChangeArrowheads="1"/>
          </p:cNvSpPr>
          <p:nvPr/>
        </p:nvSpPr>
        <p:spPr bwMode="auto">
          <a:xfrm>
            <a:off x="2740025" y="123825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3094" name="AutoShape 162"/>
          <p:cNvSpPr>
            <a:spLocks noChangeArrowheads="1"/>
          </p:cNvSpPr>
          <p:nvPr/>
        </p:nvSpPr>
        <p:spPr bwMode="auto">
          <a:xfrm>
            <a:off x="200025" y="2462213"/>
            <a:ext cx="3127375" cy="119221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265 patients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LPV/r + 2 NRTIs ≥ 6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HIV RNA &lt; 200 c/mL &gt; 6 months*</a:t>
            </a:r>
          </a:p>
        </p:txBody>
      </p:sp>
      <p:cxnSp>
        <p:nvCxnSpPr>
          <p:cNvPr id="3095" name="AutoShape 60"/>
          <p:cNvCxnSpPr>
            <a:cxnSpLocks noChangeShapeType="1"/>
          </p:cNvCxnSpPr>
          <p:nvPr/>
        </p:nvCxnSpPr>
        <p:spPr bwMode="auto">
          <a:xfrm rot="10800000" flipH="1" flipV="1">
            <a:off x="4598988" y="2568575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6" name="Line 63"/>
          <p:cNvSpPr>
            <a:spLocks noChangeShapeType="1"/>
          </p:cNvSpPr>
          <p:nvPr/>
        </p:nvSpPr>
        <p:spPr bwMode="auto">
          <a:xfrm>
            <a:off x="3389313" y="304800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7" name="Rectangle 9"/>
          <p:cNvSpPr>
            <a:spLocks noChangeArrowheads="1"/>
          </p:cNvSpPr>
          <p:nvPr/>
        </p:nvSpPr>
        <p:spPr bwMode="auto">
          <a:xfrm>
            <a:off x="3773488" y="3240088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127</a:t>
            </a:r>
          </a:p>
        </p:txBody>
      </p:sp>
      <p:sp>
        <p:nvSpPr>
          <p:cNvPr id="3098" name="Rectangle 8"/>
          <p:cNvSpPr>
            <a:spLocks noChangeArrowheads="1"/>
          </p:cNvSpPr>
          <p:nvPr/>
        </p:nvSpPr>
        <p:spPr bwMode="auto">
          <a:xfrm>
            <a:off x="3773488" y="2230438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121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7785100" y="131445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M24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100" name="Line 172"/>
          <p:cNvSpPr>
            <a:spLocks noChangeShapeType="1"/>
          </p:cNvSpPr>
          <p:nvPr/>
        </p:nvSpPr>
        <p:spPr bwMode="auto">
          <a:xfrm>
            <a:off x="8067675" y="185420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35" name="Group 63"/>
          <p:cNvGraphicFramePr>
            <a:graphicFrameLocks noGrp="1"/>
          </p:cNvGraphicFramePr>
          <p:nvPr>
            <p:ph idx="1"/>
          </p:nvPr>
        </p:nvGraphicFramePr>
        <p:xfrm>
          <a:off x="704850" y="1657350"/>
          <a:ext cx="7539038" cy="4449772"/>
        </p:xfrm>
        <a:graphic>
          <a:graphicData uri="http://schemas.openxmlformats.org/drawingml/2006/table">
            <a:tbl>
              <a:tblPr/>
              <a:tblGrid>
                <a:gridCol w="438150"/>
                <a:gridCol w="3903663"/>
                <a:gridCol w="1598612"/>
                <a:gridCol w="1598613"/>
              </a:tblGrid>
              <a:tr h="6705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121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127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79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AIDS diagnosis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Hepatitis C co-infection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 at baseline &lt; 200 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NRTIs: TDF + 3TC / TDF + ddI / ZDV + 3TC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20% / 17% / 10%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17% / 9% / 16%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Previous PI failures ≥ 1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95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1325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Previous PI mutations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1325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≥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1325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≥ 1 major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36%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14%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T="45719" marB="45719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before W48, n (%)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 (13%)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(14%)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virologic failure</a:t>
                      </a:r>
                    </a:p>
                  </a:txBody>
                  <a:tcPr marT="45719" marB="4571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54" name="Rectangle 8"/>
          <p:cNvSpPr>
            <a:spLocks noChangeArrowheads="1"/>
          </p:cNvSpPr>
          <p:nvPr/>
        </p:nvSpPr>
        <p:spPr bwMode="auto">
          <a:xfrm>
            <a:off x="801688" y="1343025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155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Mallolas J, JAIDS 2009;51:29-36</a:t>
            </a:r>
          </a:p>
        </p:txBody>
      </p:sp>
      <p:sp>
        <p:nvSpPr>
          <p:cNvPr id="415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ATAZIP</a:t>
            </a:r>
          </a:p>
        </p:txBody>
      </p:sp>
      <p:sp>
        <p:nvSpPr>
          <p:cNvPr id="415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ATAZIP Study: Switch LPV/r to ATV/r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ATAZIP Study: Switch LPV/r to ATV/r</a:t>
            </a:r>
          </a:p>
        </p:txBody>
      </p:sp>
      <p:sp>
        <p:nvSpPr>
          <p:cNvPr id="5123" name="Rectangle 7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554663"/>
            <a:ext cx="9024938" cy="998537"/>
          </a:xfrm>
        </p:spPr>
        <p:txBody>
          <a:bodyPr/>
          <a:lstStyle/>
          <a:p>
            <a:r>
              <a:rPr lang="en-GB" sz="1600" smtClean="0">
                <a:solidFill>
                  <a:srgbClr val="000066"/>
                </a:solidFill>
                <a:ea typeface="ＭＳ Ｐゴシック" pitchFamily="-1" charset="-128"/>
              </a:rPr>
              <a:t>Time to treatment failure and time to virological failure did not differ between groups</a:t>
            </a:r>
          </a:p>
          <a:p>
            <a:r>
              <a:rPr lang="en-GB" sz="1600" smtClean="0">
                <a:solidFill>
                  <a:srgbClr val="000066"/>
                </a:solidFill>
                <a:ea typeface="ＭＳ Ｐゴシック" pitchFamily="-1" charset="-128"/>
              </a:rPr>
              <a:t>The median changes in CD4 count at 48 weeks were +27 cells/mm</a:t>
            </a:r>
            <a:r>
              <a:rPr lang="en-GB" sz="1600" baseline="30000" smtClean="0">
                <a:solidFill>
                  <a:srgbClr val="000066"/>
                </a:solidFill>
                <a:ea typeface="ＭＳ Ｐゴシック" pitchFamily="-1" charset="-128"/>
              </a:rPr>
              <a:t>3</a:t>
            </a:r>
            <a:r>
              <a:rPr lang="en-GB" sz="1600" smtClean="0">
                <a:solidFill>
                  <a:srgbClr val="000066"/>
                </a:solidFill>
                <a:ea typeface="ＭＳ Ｐゴシック" pitchFamily="-1" charset="-128"/>
              </a:rPr>
              <a:t> (IQR: -42 to 119) </a:t>
            </a:r>
            <a:br>
              <a:rPr lang="en-GB" sz="1600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z="1600" smtClean="0">
                <a:solidFill>
                  <a:srgbClr val="000066"/>
                </a:solidFill>
                <a:ea typeface="ＭＳ Ｐゴシック" pitchFamily="-1" charset="-128"/>
              </a:rPr>
              <a:t>with ATV/r and +48 cells/mm</a:t>
            </a:r>
            <a:r>
              <a:rPr lang="en-GB" sz="1600" baseline="30000" smtClean="0">
                <a:solidFill>
                  <a:srgbClr val="000066"/>
                </a:solidFill>
                <a:ea typeface="ＭＳ Ｐゴシック" pitchFamily="-1" charset="-128"/>
              </a:rPr>
              <a:t>3</a:t>
            </a:r>
            <a:r>
              <a:rPr lang="en-GB" sz="1600" smtClean="0">
                <a:solidFill>
                  <a:srgbClr val="000066"/>
                </a:solidFill>
                <a:ea typeface="ＭＳ Ｐゴシック" pitchFamily="-1" charset="-128"/>
              </a:rPr>
              <a:t> (IQR: -5 to 112) with LPV/r (p = 0.315)</a:t>
            </a:r>
            <a:endParaRPr lang="en-GB" sz="1200" smtClean="0">
              <a:ea typeface="ＭＳ Ｐゴシック" pitchFamily="-1" charset="-128"/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6573838" y="1616075"/>
            <a:ext cx="2070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Virologic rebound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04963" y="1649413"/>
            <a:ext cx="2043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Treatment failure</a:t>
            </a:r>
            <a:endParaRPr lang="en-GB" b="1" baseline="300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26" name="Text Box 62"/>
          <p:cNvSpPr txBox="1">
            <a:spLocks noChangeArrowheads="1"/>
          </p:cNvSpPr>
          <p:nvPr/>
        </p:nvSpPr>
        <p:spPr bwMode="auto">
          <a:xfrm>
            <a:off x="3268663" y="5143500"/>
            <a:ext cx="260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400" b="1">
                <a:solidFill>
                  <a:srgbClr val="000066"/>
                </a:solidFill>
              </a:rPr>
              <a:t>Difference estimate (95% CI)</a:t>
            </a:r>
          </a:p>
        </p:txBody>
      </p:sp>
      <p:sp>
        <p:nvSpPr>
          <p:cNvPr id="5127" name="Rectangle 66"/>
          <p:cNvSpPr>
            <a:spLocks noChangeArrowheads="1"/>
          </p:cNvSpPr>
          <p:nvPr/>
        </p:nvSpPr>
        <p:spPr bwMode="auto">
          <a:xfrm>
            <a:off x="5905500" y="1835150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400" b="1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5128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Mallolas J, JAIDS 2009;51:29-36</a:t>
            </a:r>
          </a:p>
        </p:txBody>
      </p:sp>
      <p:sp>
        <p:nvSpPr>
          <p:cNvPr id="512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ATAZIP</a:t>
            </a:r>
          </a:p>
        </p:txBody>
      </p:sp>
      <p:sp>
        <p:nvSpPr>
          <p:cNvPr id="5130" name="Text Box 2"/>
          <p:cNvSpPr txBox="1">
            <a:spLocks noChangeArrowheads="1"/>
          </p:cNvSpPr>
          <p:nvPr/>
        </p:nvSpPr>
        <p:spPr bwMode="auto">
          <a:xfrm>
            <a:off x="2757488" y="1166813"/>
            <a:ext cx="3586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Results: W48 outcome</a:t>
            </a:r>
          </a:p>
        </p:txBody>
      </p:sp>
      <p:grpSp>
        <p:nvGrpSpPr>
          <p:cNvPr id="5131" name="Groupe 68"/>
          <p:cNvGrpSpPr>
            <a:grpSpLocks/>
          </p:cNvGrpSpPr>
          <p:nvPr/>
        </p:nvGrpSpPr>
        <p:grpSpPr bwMode="auto">
          <a:xfrm>
            <a:off x="3492500" y="2263775"/>
            <a:ext cx="1971675" cy="730250"/>
            <a:chOff x="3492500" y="2263775"/>
            <a:chExt cx="1971675" cy="730250"/>
          </a:xfrm>
        </p:grpSpPr>
        <p:sp>
          <p:nvSpPr>
            <p:cNvPr id="5185" name="AutoShape 126"/>
            <p:cNvSpPr>
              <a:spLocks noChangeArrowheads="1"/>
            </p:cNvSpPr>
            <p:nvPr/>
          </p:nvSpPr>
          <p:spPr bwMode="auto">
            <a:xfrm>
              <a:off x="3492500" y="2263775"/>
              <a:ext cx="1971675" cy="7302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5186" name="Rectangle 4"/>
            <p:cNvSpPr>
              <a:spLocks noChangeArrowheads="1"/>
            </p:cNvSpPr>
            <p:nvPr/>
          </p:nvSpPr>
          <p:spPr bwMode="auto">
            <a:xfrm>
              <a:off x="3840163" y="2346325"/>
              <a:ext cx="133826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Switch to ATV/r</a:t>
              </a:r>
            </a:p>
          </p:txBody>
        </p:sp>
        <p:sp>
          <p:nvSpPr>
            <p:cNvPr id="5187" name="Rectangle 6"/>
            <p:cNvSpPr>
              <a:spLocks noChangeArrowheads="1"/>
            </p:cNvSpPr>
            <p:nvPr/>
          </p:nvSpPr>
          <p:spPr bwMode="auto">
            <a:xfrm>
              <a:off x="3838575" y="2667000"/>
              <a:ext cx="15525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Continue on LPV/r</a:t>
              </a:r>
            </a:p>
          </p:txBody>
        </p:sp>
        <p:sp>
          <p:nvSpPr>
            <p:cNvPr id="5188" name="Rectangle 3"/>
            <p:cNvSpPr>
              <a:spLocks noChangeArrowheads="1"/>
            </p:cNvSpPr>
            <p:nvPr/>
          </p:nvSpPr>
          <p:spPr bwMode="auto">
            <a:xfrm>
              <a:off x="3581400" y="2717800"/>
              <a:ext cx="200025" cy="144463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 sz="1600">
                <a:solidFill>
                  <a:srgbClr val="333399"/>
                </a:solidFill>
              </a:endParaRPr>
            </a:p>
          </p:txBody>
        </p:sp>
        <p:sp>
          <p:nvSpPr>
            <p:cNvPr id="5189" name="Rectangle 4"/>
            <p:cNvSpPr>
              <a:spLocks noChangeArrowheads="1"/>
            </p:cNvSpPr>
            <p:nvPr/>
          </p:nvSpPr>
          <p:spPr bwMode="auto">
            <a:xfrm>
              <a:off x="3579813" y="2397125"/>
              <a:ext cx="200025" cy="144463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 sz="1600">
                <a:solidFill>
                  <a:srgbClr val="333399"/>
                </a:solidFill>
              </a:endParaRPr>
            </a:p>
          </p:txBody>
        </p:sp>
      </p:grpSp>
      <p:grpSp>
        <p:nvGrpSpPr>
          <p:cNvPr id="5132" name="Group 107"/>
          <p:cNvGrpSpPr>
            <a:grpSpLocks/>
          </p:cNvGrpSpPr>
          <p:nvPr/>
        </p:nvGrpSpPr>
        <p:grpSpPr bwMode="auto">
          <a:xfrm>
            <a:off x="5854700" y="2149475"/>
            <a:ext cx="2328863" cy="3300413"/>
            <a:chOff x="3688" y="1354"/>
            <a:chExt cx="1467" cy="2079"/>
          </a:xfrm>
        </p:grpSpPr>
        <p:sp>
          <p:nvSpPr>
            <p:cNvPr id="5160" name="Rectangle 8"/>
            <p:cNvSpPr>
              <a:spLocks noChangeArrowheads="1"/>
            </p:cNvSpPr>
            <p:nvPr/>
          </p:nvSpPr>
          <p:spPr bwMode="auto">
            <a:xfrm>
              <a:off x="4062" y="2759"/>
              <a:ext cx="300" cy="284"/>
            </a:xfrm>
            <a:prstGeom prst="rect">
              <a:avLst/>
            </a:prstGeom>
            <a:solidFill>
              <a:srgbClr val="800080"/>
            </a:solidFill>
            <a:ln w="6350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400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161" name="Rectangle 9"/>
            <p:cNvSpPr>
              <a:spLocks noChangeArrowheads="1"/>
            </p:cNvSpPr>
            <p:nvPr/>
          </p:nvSpPr>
          <p:spPr bwMode="auto">
            <a:xfrm>
              <a:off x="4608" y="2698"/>
              <a:ext cx="285" cy="345"/>
            </a:xfrm>
            <a:prstGeom prst="rect">
              <a:avLst/>
            </a:prstGeom>
            <a:solidFill>
              <a:srgbClr val="CC6600"/>
            </a:solidFill>
            <a:ln w="6350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400" b="1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5162" name="Line 10"/>
            <p:cNvSpPr>
              <a:spLocks noChangeShapeType="1"/>
            </p:cNvSpPr>
            <p:nvPr/>
          </p:nvSpPr>
          <p:spPr bwMode="auto">
            <a:xfrm>
              <a:off x="3868" y="1406"/>
              <a:ext cx="0" cy="16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3" name="Line 11"/>
            <p:cNvSpPr>
              <a:spLocks noChangeShapeType="1"/>
            </p:cNvSpPr>
            <p:nvPr/>
          </p:nvSpPr>
          <p:spPr bwMode="auto">
            <a:xfrm>
              <a:off x="3843" y="3041"/>
              <a:ext cx="25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4" name="Line 12"/>
            <p:cNvSpPr>
              <a:spLocks noChangeShapeType="1"/>
            </p:cNvSpPr>
            <p:nvPr/>
          </p:nvSpPr>
          <p:spPr bwMode="auto">
            <a:xfrm>
              <a:off x="3843" y="2766"/>
              <a:ext cx="25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5" name="Line 13"/>
            <p:cNvSpPr>
              <a:spLocks noChangeShapeType="1"/>
            </p:cNvSpPr>
            <p:nvPr/>
          </p:nvSpPr>
          <p:spPr bwMode="auto">
            <a:xfrm>
              <a:off x="3843" y="2495"/>
              <a:ext cx="25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6" name="Line 14"/>
            <p:cNvSpPr>
              <a:spLocks noChangeShapeType="1"/>
            </p:cNvSpPr>
            <p:nvPr/>
          </p:nvSpPr>
          <p:spPr bwMode="auto">
            <a:xfrm>
              <a:off x="3843" y="2225"/>
              <a:ext cx="25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7" name="Line 15"/>
            <p:cNvSpPr>
              <a:spLocks noChangeShapeType="1"/>
            </p:cNvSpPr>
            <p:nvPr/>
          </p:nvSpPr>
          <p:spPr bwMode="auto">
            <a:xfrm>
              <a:off x="3843" y="1946"/>
              <a:ext cx="25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8" name="Line 16"/>
            <p:cNvSpPr>
              <a:spLocks noChangeShapeType="1"/>
            </p:cNvSpPr>
            <p:nvPr/>
          </p:nvSpPr>
          <p:spPr bwMode="auto">
            <a:xfrm>
              <a:off x="3843" y="1677"/>
              <a:ext cx="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9" name="Line 17"/>
            <p:cNvSpPr>
              <a:spLocks noChangeShapeType="1"/>
            </p:cNvSpPr>
            <p:nvPr/>
          </p:nvSpPr>
          <p:spPr bwMode="auto">
            <a:xfrm>
              <a:off x="3843" y="1406"/>
              <a:ext cx="25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0" name="Line 18"/>
            <p:cNvSpPr>
              <a:spLocks noChangeShapeType="1"/>
            </p:cNvSpPr>
            <p:nvPr/>
          </p:nvSpPr>
          <p:spPr bwMode="auto">
            <a:xfrm flipV="1">
              <a:off x="3859" y="3039"/>
              <a:ext cx="129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1" name="Line 19"/>
            <p:cNvSpPr>
              <a:spLocks noChangeShapeType="1"/>
            </p:cNvSpPr>
            <p:nvPr/>
          </p:nvSpPr>
          <p:spPr bwMode="auto">
            <a:xfrm flipV="1">
              <a:off x="3868" y="3035"/>
              <a:ext cx="0" cy="3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2" name="Text Box 27"/>
            <p:cNvSpPr txBox="1">
              <a:spLocks noChangeArrowheads="1"/>
            </p:cNvSpPr>
            <p:nvPr/>
          </p:nvSpPr>
          <p:spPr bwMode="auto">
            <a:xfrm>
              <a:off x="4212" y="2387"/>
              <a:ext cx="5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200">
                  <a:solidFill>
                    <a:srgbClr val="000066"/>
                  </a:solidFill>
                </a:rPr>
                <a:t>p &lt; 0.0001</a:t>
              </a:r>
            </a:p>
          </p:txBody>
        </p:sp>
        <p:sp>
          <p:nvSpPr>
            <p:cNvPr id="5173" name="Text Box 28"/>
            <p:cNvSpPr txBox="1">
              <a:spLocks noChangeArrowheads="1"/>
            </p:cNvSpPr>
            <p:nvPr/>
          </p:nvSpPr>
          <p:spPr bwMode="auto">
            <a:xfrm>
              <a:off x="4015" y="3067"/>
              <a:ext cx="3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400" b="1">
                  <a:solidFill>
                    <a:srgbClr val="800080"/>
                  </a:solidFill>
                </a:rPr>
                <a:t>6/121</a:t>
              </a:r>
            </a:p>
          </p:txBody>
        </p:sp>
        <p:sp>
          <p:nvSpPr>
            <p:cNvPr id="5174" name="Text Box 29"/>
            <p:cNvSpPr txBox="1">
              <a:spLocks noChangeArrowheads="1"/>
            </p:cNvSpPr>
            <p:nvPr/>
          </p:nvSpPr>
          <p:spPr bwMode="auto">
            <a:xfrm>
              <a:off x="4553" y="3067"/>
              <a:ext cx="3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 b="1">
                  <a:solidFill>
                    <a:srgbClr val="CC6600"/>
                  </a:solidFill>
                </a:rPr>
                <a:t>9/127</a:t>
              </a:r>
            </a:p>
          </p:txBody>
        </p:sp>
        <p:sp>
          <p:nvSpPr>
            <p:cNvPr id="5175" name="Rectangle 65"/>
            <p:cNvSpPr>
              <a:spLocks noChangeArrowheads="1"/>
            </p:cNvSpPr>
            <p:nvPr/>
          </p:nvSpPr>
          <p:spPr bwMode="auto">
            <a:xfrm>
              <a:off x="3906" y="3241"/>
              <a:ext cx="1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GB" sz="1400" b="1">
                  <a:solidFill>
                    <a:srgbClr val="000066"/>
                  </a:solidFill>
                </a:rPr>
                <a:t>-2.1% (-8.7%, 4.2%)</a:t>
              </a:r>
            </a:p>
          </p:txBody>
        </p:sp>
        <p:grpSp>
          <p:nvGrpSpPr>
            <p:cNvPr id="5176" name="Group 84"/>
            <p:cNvGrpSpPr>
              <a:grpSpLocks/>
            </p:cNvGrpSpPr>
            <p:nvPr/>
          </p:nvGrpSpPr>
          <p:grpSpPr bwMode="auto">
            <a:xfrm>
              <a:off x="3688" y="1354"/>
              <a:ext cx="106" cy="1745"/>
              <a:chOff x="780" y="1318"/>
              <a:chExt cx="106" cy="1745"/>
            </a:xfrm>
          </p:grpSpPr>
          <p:sp>
            <p:nvSpPr>
              <p:cNvPr id="5178" name="Rectangle 42"/>
              <p:cNvSpPr>
                <a:spLocks noChangeArrowheads="1"/>
              </p:cNvSpPr>
              <p:nvPr/>
            </p:nvSpPr>
            <p:spPr bwMode="auto">
              <a:xfrm>
                <a:off x="833" y="2948"/>
                <a:ext cx="5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5179" name="Rectangle 43"/>
              <p:cNvSpPr>
                <a:spLocks noChangeArrowheads="1"/>
              </p:cNvSpPr>
              <p:nvPr/>
            </p:nvSpPr>
            <p:spPr bwMode="auto">
              <a:xfrm>
                <a:off x="833" y="2678"/>
                <a:ext cx="5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5180" name="Rectangle 44"/>
              <p:cNvSpPr>
                <a:spLocks noChangeArrowheads="1"/>
              </p:cNvSpPr>
              <p:nvPr/>
            </p:nvSpPr>
            <p:spPr bwMode="auto">
              <a:xfrm>
                <a:off x="780" y="2407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5181" name="Rectangle 45"/>
              <p:cNvSpPr>
                <a:spLocks noChangeArrowheads="1"/>
              </p:cNvSpPr>
              <p:nvPr/>
            </p:nvSpPr>
            <p:spPr bwMode="auto">
              <a:xfrm>
                <a:off x="780" y="2138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15</a:t>
                </a:r>
              </a:p>
            </p:txBody>
          </p:sp>
          <p:sp>
            <p:nvSpPr>
              <p:cNvPr id="5182" name="Rectangle 46"/>
              <p:cNvSpPr>
                <a:spLocks noChangeArrowheads="1"/>
              </p:cNvSpPr>
              <p:nvPr/>
            </p:nvSpPr>
            <p:spPr bwMode="auto">
              <a:xfrm>
                <a:off x="780" y="1859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20</a:t>
                </a:r>
              </a:p>
            </p:txBody>
          </p:sp>
          <p:sp>
            <p:nvSpPr>
              <p:cNvPr id="5183" name="Rectangle 47"/>
              <p:cNvSpPr>
                <a:spLocks noChangeArrowheads="1"/>
              </p:cNvSpPr>
              <p:nvPr/>
            </p:nvSpPr>
            <p:spPr bwMode="auto">
              <a:xfrm>
                <a:off x="780" y="1589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5184" name="Rectangle 48"/>
              <p:cNvSpPr>
                <a:spLocks noChangeArrowheads="1"/>
              </p:cNvSpPr>
              <p:nvPr/>
            </p:nvSpPr>
            <p:spPr bwMode="auto">
              <a:xfrm>
                <a:off x="780" y="1318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30</a:t>
                </a:r>
              </a:p>
            </p:txBody>
          </p:sp>
        </p:grpSp>
        <p:sp>
          <p:nvSpPr>
            <p:cNvPr id="5177" name="Freeform 103"/>
            <p:cNvSpPr>
              <a:spLocks/>
            </p:cNvSpPr>
            <p:nvPr/>
          </p:nvSpPr>
          <p:spPr bwMode="auto">
            <a:xfrm>
              <a:off x="4215" y="2558"/>
              <a:ext cx="545" cy="138"/>
            </a:xfrm>
            <a:custGeom>
              <a:avLst/>
              <a:gdLst>
                <a:gd name="T0" fmla="*/ 1 w 545"/>
                <a:gd name="T1" fmla="*/ 138 h 138"/>
                <a:gd name="T2" fmla="*/ 0 w 545"/>
                <a:gd name="T3" fmla="*/ 0 h 138"/>
                <a:gd name="T4" fmla="*/ 545 w 545"/>
                <a:gd name="T5" fmla="*/ 0 h 138"/>
                <a:gd name="T6" fmla="*/ 545 w 545"/>
                <a:gd name="T7" fmla="*/ 97 h 1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5"/>
                <a:gd name="T13" fmla="*/ 0 h 138"/>
                <a:gd name="T14" fmla="*/ 545 w 545"/>
                <a:gd name="T15" fmla="*/ 138 h 1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5" h="138">
                  <a:moveTo>
                    <a:pt x="1" y="138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97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133" name="Group 106"/>
          <p:cNvGrpSpPr>
            <a:grpSpLocks/>
          </p:cNvGrpSpPr>
          <p:nvPr/>
        </p:nvGrpSpPr>
        <p:grpSpPr bwMode="auto">
          <a:xfrm>
            <a:off x="850900" y="1879600"/>
            <a:ext cx="2316163" cy="3570288"/>
            <a:chOff x="536" y="1184"/>
            <a:chExt cx="1459" cy="2249"/>
          </a:xfrm>
        </p:grpSpPr>
        <p:sp>
          <p:nvSpPr>
            <p:cNvPr id="5134" name="Rectangle 31"/>
            <p:cNvSpPr>
              <a:spLocks noChangeArrowheads="1"/>
            </p:cNvSpPr>
            <p:nvPr/>
          </p:nvSpPr>
          <p:spPr bwMode="auto">
            <a:xfrm>
              <a:off x="891" y="2141"/>
              <a:ext cx="299" cy="910"/>
            </a:xfrm>
            <a:prstGeom prst="rect">
              <a:avLst/>
            </a:prstGeom>
            <a:solidFill>
              <a:srgbClr val="800080"/>
            </a:solidFill>
            <a:ln w="6350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 b="1">
                  <a:solidFill>
                    <a:schemeClr val="bg1"/>
                  </a:solidFill>
                </a:rPr>
                <a:t>17</a:t>
              </a:r>
            </a:p>
          </p:txBody>
        </p:sp>
        <p:sp>
          <p:nvSpPr>
            <p:cNvPr id="5135" name="Rectangle 32"/>
            <p:cNvSpPr>
              <a:spLocks noChangeArrowheads="1"/>
            </p:cNvSpPr>
            <p:nvPr/>
          </p:nvSpPr>
          <p:spPr bwMode="auto">
            <a:xfrm>
              <a:off x="1445" y="1978"/>
              <a:ext cx="285" cy="1073"/>
            </a:xfrm>
            <a:prstGeom prst="rect">
              <a:avLst/>
            </a:prstGeom>
            <a:solidFill>
              <a:srgbClr val="CC6600"/>
            </a:solidFill>
            <a:ln w="6350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136" name="Line 33"/>
            <p:cNvSpPr>
              <a:spLocks noChangeShapeType="1"/>
            </p:cNvSpPr>
            <p:nvPr/>
          </p:nvSpPr>
          <p:spPr bwMode="auto">
            <a:xfrm>
              <a:off x="708" y="1414"/>
              <a:ext cx="1" cy="16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37" name="Line 34"/>
            <p:cNvSpPr>
              <a:spLocks noChangeShapeType="1"/>
            </p:cNvSpPr>
            <p:nvPr/>
          </p:nvSpPr>
          <p:spPr bwMode="auto">
            <a:xfrm>
              <a:off x="684" y="3049"/>
              <a:ext cx="24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38" name="Line 35"/>
            <p:cNvSpPr>
              <a:spLocks noChangeShapeType="1"/>
            </p:cNvSpPr>
            <p:nvPr/>
          </p:nvSpPr>
          <p:spPr bwMode="auto">
            <a:xfrm>
              <a:off x="684" y="2774"/>
              <a:ext cx="24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39" name="Line 36"/>
            <p:cNvSpPr>
              <a:spLocks noChangeShapeType="1"/>
            </p:cNvSpPr>
            <p:nvPr/>
          </p:nvSpPr>
          <p:spPr bwMode="auto">
            <a:xfrm>
              <a:off x="684" y="2503"/>
              <a:ext cx="24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0" name="Line 37"/>
            <p:cNvSpPr>
              <a:spLocks noChangeShapeType="1"/>
            </p:cNvSpPr>
            <p:nvPr/>
          </p:nvSpPr>
          <p:spPr bwMode="auto">
            <a:xfrm>
              <a:off x="684" y="2233"/>
              <a:ext cx="24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1" name="Line 38"/>
            <p:cNvSpPr>
              <a:spLocks noChangeShapeType="1"/>
            </p:cNvSpPr>
            <p:nvPr/>
          </p:nvSpPr>
          <p:spPr bwMode="auto">
            <a:xfrm>
              <a:off x="684" y="1954"/>
              <a:ext cx="24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2" name="Line 39"/>
            <p:cNvSpPr>
              <a:spLocks noChangeShapeType="1"/>
            </p:cNvSpPr>
            <p:nvPr/>
          </p:nvSpPr>
          <p:spPr bwMode="auto">
            <a:xfrm>
              <a:off x="684" y="1685"/>
              <a:ext cx="24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3" name="Line 40"/>
            <p:cNvSpPr>
              <a:spLocks noChangeShapeType="1"/>
            </p:cNvSpPr>
            <p:nvPr/>
          </p:nvSpPr>
          <p:spPr bwMode="auto">
            <a:xfrm>
              <a:off x="684" y="1414"/>
              <a:ext cx="24" cy="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4" name="Line 41"/>
            <p:cNvSpPr>
              <a:spLocks noChangeShapeType="1"/>
            </p:cNvSpPr>
            <p:nvPr/>
          </p:nvSpPr>
          <p:spPr bwMode="auto">
            <a:xfrm flipV="1">
              <a:off x="708" y="3043"/>
              <a:ext cx="1" cy="3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5145" name="Group 83"/>
            <p:cNvGrpSpPr>
              <a:grpSpLocks/>
            </p:cNvGrpSpPr>
            <p:nvPr/>
          </p:nvGrpSpPr>
          <p:grpSpPr bwMode="auto">
            <a:xfrm>
              <a:off x="536" y="1355"/>
              <a:ext cx="106" cy="1745"/>
              <a:chOff x="780" y="1318"/>
              <a:chExt cx="106" cy="1745"/>
            </a:xfrm>
          </p:grpSpPr>
          <p:sp>
            <p:nvSpPr>
              <p:cNvPr id="5153" name="Rectangle 42"/>
              <p:cNvSpPr>
                <a:spLocks noChangeArrowheads="1"/>
              </p:cNvSpPr>
              <p:nvPr/>
            </p:nvSpPr>
            <p:spPr bwMode="auto">
              <a:xfrm>
                <a:off x="833" y="2948"/>
                <a:ext cx="5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5154" name="Rectangle 43"/>
              <p:cNvSpPr>
                <a:spLocks noChangeArrowheads="1"/>
              </p:cNvSpPr>
              <p:nvPr/>
            </p:nvSpPr>
            <p:spPr bwMode="auto">
              <a:xfrm>
                <a:off x="833" y="2678"/>
                <a:ext cx="5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5155" name="Rectangle 44"/>
              <p:cNvSpPr>
                <a:spLocks noChangeArrowheads="1"/>
              </p:cNvSpPr>
              <p:nvPr/>
            </p:nvSpPr>
            <p:spPr bwMode="auto">
              <a:xfrm>
                <a:off x="780" y="2407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5156" name="Rectangle 45"/>
              <p:cNvSpPr>
                <a:spLocks noChangeArrowheads="1"/>
              </p:cNvSpPr>
              <p:nvPr/>
            </p:nvSpPr>
            <p:spPr bwMode="auto">
              <a:xfrm>
                <a:off x="780" y="2138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15</a:t>
                </a:r>
              </a:p>
            </p:txBody>
          </p:sp>
          <p:sp>
            <p:nvSpPr>
              <p:cNvPr id="5157" name="Rectangle 46"/>
              <p:cNvSpPr>
                <a:spLocks noChangeArrowheads="1"/>
              </p:cNvSpPr>
              <p:nvPr/>
            </p:nvSpPr>
            <p:spPr bwMode="auto">
              <a:xfrm>
                <a:off x="780" y="1859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20</a:t>
                </a:r>
              </a:p>
            </p:txBody>
          </p:sp>
          <p:sp>
            <p:nvSpPr>
              <p:cNvPr id="5158" name="Rectangle 47"/>
              <p:cNvSpPr>
                <a:spLocks noChangeArrowheads="1"/>
              </p:cNvSpPr>
              <p:nvPr/>
            </p:nvSpPr>
            <p:spPr bwMode="auto">
              <a:xfrm>
                <a:off x="780" y="1589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5159" name="Rectangle 48"/>
              <p:cNvSpPr>
                <a:spLocks noChangeArrowheads="1"/>
              </p:cNvSpPr>
              <p:nvPr/>
            </p:nvSpPr>
            <p:spPr bwMode="auto">
              <a:xfrm>
                <a:off x="780" y="1318"/>
                <a:ext cx="10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>
                    <a:solidFill>
                      <a:srgbClr val="000066"/>
                    </a:solidFill>
                  </a:rPr>
                  <a:t>30</a:t>
                </a:r>
              </a:p>
            </p:txBody>
          </p:sp>
        </p:grpSp>
        <p:sp>
          <p:nvSpPr>
            <p:cNvPr id="5146" name="Text Box 49"/>
            <p:cNvSpPr txBox="1">
              <a:spLocks noChangeArrowheads="1"/>
            </p:cNvSpPr>
            <p:nvPr/>
          </p:nvSpPr>
          <p:spPr bwMode="auto">
            <a:xfrm>
              <a:off x="1048" y="1562"/>
              <a:ext cx="5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200">
                  <a:solidFill>
                    <a:srgbClr val="000066"/>
                  </a:solidFill>
                </a:rPr>
                <a:t>p = 0.0018</a:t>
              </a:r>
            </a:p>
          </p:txBody>
        </p:sp>
        <p:sp>
          <p:nvSpPr>
            <p:cNvPr id="5147" name="Text Box 58"/>
            <p:cNvSpPr txBox="1">
              <a:spLocks noChangeArrowheads="1"/>
            </p:cNvSpPr>
            <p:nvPr/>
          </p:nvSpPr>
          <p:spPr bwMode="auto">
            <a:xfrm>
              <a:off x="813" y="3075"/>
              <a:ext cx="4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 b="1">
                  <a:solidFill>
                    <a:srgbClr val="800080"/>
                  </a:solidFill>
                </a:rPr>
                <a:t>21/121</a:t>
              </a:r>
            </a:p>
          </p:txBody>
        </p:sp>
        <p:sp>
          <p:nvSpPr>
            <p:cNvPr id="5148" name="Text Box 59"/>
            <p:cNvSpPr txBox="1">
              <a:spLocks noChangeArrowheads="1"/>
            </p:cNvSpPr>
            <p:nvPr/>
          </p:nvSpPr>
          <p:spPr bwMode="auto">
            <a:xfrm>
              <a:off x="1359" y="3075"/>
              <a:ext cx="4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/>
              <a:r>
                <a:rPr lang="en-GB" sz="1400" b="1">
                  <a:solidFill>
                    <a:srgbClr val="CC6600"/>
                  </a:solidFill>
                </a:rPr>
                <a:t>25/127</a:t>
              </a:r>
            </a:p>
          </p:txBody>
        </p:sp>
        <p:sp>
          <p:nvSpPr>
            <p:cNvPr id="5149" name="Rectangle 67"/>
            <p:cNvSpPr>
              <a:spLocks noChangeArrowheads="1"/>
            </p:cNvSpPr>
            <p:nvPr/>
          </p:nvSpPr>
          <p:spPr bwMode="auto">
            <a:xfrm>
              <a:off x="581" y="1184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GB" sz="1400" b="1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4168" name="Rectangle 72"/>
            <p:cNvSpPr>
              <a:spLocks noChangeArrowheads="1"/>
            </p:cNvSpPr>
            <p:nvPr/>
          </p:nvSpPr>
          <p:spPr bwMode="auto">
            <a:xfrm>
              <a:off x="712" y="3241"/>
              <a:ext cx="1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GB" sz="1400" b="1" dirty="0">
                  <a:solidFill>
                    <a:srgbClr val="000066"/>
                  </a:solidFill>
                  <a:ea typeface="+mn-ea"/>
                </a:rPr>
                <a:t>-2.3% (-12.0%, 8.0%)</a:t>
              </a:r>
            </a:p>
          </p:txBody>
        </p:sp>
        <p:sp>
          <p:nvSpPr>
            <p:cNvPr id="5151" name="Freeform 102"/>
            <p:cNvSpPr>
              <a:spLocks/>
            </p:cNvSpPr>
            <p:nvPr/>
          </p:nvSpPr>
          <p:spPr bwMode="auto">
            <a:xfrm>
              <a:off x="1048" y="1772"/>
              <a:ext cx="545" cy="318"/>
            </a:xfrm>
            <a:custGeom>
              <a:avLst/>
              <a:gdLst>
                <a:gd name="T0" fmla="*/ 0 w 545"/>
                <a:gd name="T1" fmla="*/ 318 h 318"/>
                <a:gd name="T2" fmla="*/ 0 w 545"/>
                <a:gd name="T3" fmla="*/ 0 h 318"/>
                <a:gd name="T4" fmla="*/ 545 w 545"/>
                <a:gd name="T5" fmla="*/ 0 h 318"/>
                <a:gd name="T6" fmla="*/ 545 w 545"/>
                <a:gd name="T7" fmla="*/ 136 h 3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5"/>
                <a:gd name="T13" fmla="*/ 0 h 318"/>
                <a:gd name="T14" fmla="*/ 545 w 545"/>
                <a:gd name="T15" fmla="*/ 318 h 3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5" h="318">
                  <a:moveTo>
                    <a:pt x="0" y="318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136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52" name="Line 7"/>
            <p:cNvSpPr>
              <a:spLocks noChangeShapeType="1"/>
            </p:cNvSpPr>
            <p:nvPr/>
          </p:nvSpPr>
          <p:spPr bwMode="auto">
            <a:xfrm flipV="1">
              <a:off x="701" y="3047"/>
              <a:ext cx="1294" cy="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ATAZIP Study: Switch LPV/r to ATV/r</a:t>
            </a:r>
          </a:p>
        </p:txBody>
      </p:sp>
      <p:grpSp>
        <p:nvGrpSpPr>
          <p:cNvPr id="6147" name="Group 131"/>
          <p:cNvGrpSpPr>
            <a:grpSpLocks/>
          </p:cNvGrpSpPr>
          <p:nvPr/>
        </p:nvGrpSpPr>
        <p:grpSpPr bwMode="auto">
          <a:xfrm>
            <a:off x="6657975" y="1862138"/>
            <a:ext cx="2124075" cy="3281362"/>
            <a:chOff x="4194" y="1218"/>
            <a:chExt cx="1338" cy="2067"/>
          </a:xfrm>
        </p:grpSpPr>
        <p:sp>
          <p:nvSpPr>
            <p:cNvPr id="6228" name="Line 69"/>
            <p:cNvSpPr>
              <a:spLocks noChangeShapeType="1"/>
            </p:cNvSpPr>
            <p:nvPr/>
          </p:nvSpPr>
          <p:spPr bwMode="auto">
            <a:xfrm>
              <a:off x="4660" y="1302"/>
              <a:ext cx="0" cy="137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9" name="Line 105"/>
            <p:cNvSpPr>
              <a:spLocks noChangeShapeType="1"/>
            </p:cNvSpPr>
            <p:nvPr/>
          </p:nvSpPr>
          <p:spPr bwMode="auto">
            <a:xfrm>
              <a:off x="4623" y="2457"/>
              <a:ext cx="3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0" name="Line 106"/>
            <p:cNvSpPr>
              <a:spLocks noChangeShapeType="1"/>
            </p:cNvSpPr>
            <p:nvPr/>
          </p:nvSpPr>
          <p:spPr bwMode="auto">
            <a:xfrm>
              <a:off x="4623" y="2230"/>
              <a:ext cx="3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1" name="Line 107"/>
            <p:cNvSpPr>
              <a:spLocks noChangeShapeType="1"/>
            </p:cNvSpPr>
            <p:nvPr/>
          </p:nvSpPr>
          <p:spPr bwMode="auto">
            <a:xfrm>
              <a:off x="4623" y="2677"/>
              <a:ext cx="3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2" name="Line 108"/>
            <p:cNvSpPr>
              <a:spLocks noChangeShapeType="1"/>
            </p:cNvSpPr>
            <p:nvPr/>
          </p:nvSpPr>
          <p:spPr bwMode="auto">
            <a:xfrm>
              <a:off x="4623" y="1996"/>
              <a:ext cx="81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3" name="Line 109"/>
            <p:cNvSpPr>
              <a:spLocks noChangeShapeType="1"/>
            </p:cNvSpPr>
            <p:nvPr/>
          </p:nvSpPr>
          <p:spPr bwMode="auto">
            <a:xfrm>
              <a:off x="4623" y="1763"/>
              <a:ext cx="3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4" name="Line 111"/>
            <p:cNvSpPr>
              <a:spLocks noChangeShapeType="1"/>
            </p:cNvSpPr>
            <p:nvPr/>
          </p:nvSpPr>
          <p:spPr bwMode="auto">
            <a:xfrm>
              <a:off x="4625" y="1304"/>
              <a:ext cx="3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5" name="Text Box 116"/>
            <p:cNvSpPr txBox="1">
              <a:spLocks noChangeArrowheads="1"/>
            </p:cNvSpPr>
            <p:nvPr/>
          </p:nvSpPr>
          <p:spPr bwMode="auto">
            <a:xfrm>
              <a:off x="4329" y="1910"/>
              <a:ext cx="2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6236" name="Line 75"/>
            <p:cNvSpPr>
              <a:spLocks noChangeShapeType="1"/>
            </p:cNvSpPr>
            <p:nvPr/>
          </p:nvSpPr>
          <p:spPr bwMode="auto">
            <a:xfrm>
              <a:off x="4853" y="1697"/>
              <a:ext cx="0" cy="341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7" name="Line 77"/>
            <p:cNvSpPr>
              <a:spLocks noChangeShapeType="1"/>
            </p:cNvSpPr>
            <p:nvPr/>
          </p:nvSpPr>
          <p:spPr bwMode="auto">
            <a:xfrm flipV="1">
              <a:off x="5163" y="1996"/>
              <a:ext cx="0" cy="353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8" name="Line 78"/>
            <p:cNvSpPr>
              <a:spLocks noChangeShapeType="1"/>
            </p:cNvSpPr>
            <p:nvPr/>
          </p:nvSpPr>
          <p:spPr bwMode="auto">
            <a:xfrm>
              <a:off x="5163" y="1474"/>
              <a:ext cx="0" cy="50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9" name="Line 91"/>
            <p:cNvSpPr>
              <a:spLocks noChangeShapeType="1"/>
            </p:cNvSpPr>
            <p:nvPr/>
          </p:nvSpPr>
          <p:spPr bwMode="auto">
            <a:xfrm>
              <a:off x="5103" y="2354"/>
              <a:ext cx="12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0" name="Line 92"/>
            <p:cNvSpPr>
              <a:spLocks noChangeShapeType="1"/>
            </p:cNvSpPr>
            <p:nvPr/>
          </p:nvSpPr>
          <p:spPr bwMode="auto">
            <a:xfrm>
              <a:off x="5103" y="1469"/>
              <a:ext cx="12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1" name="Line 76"/>
            <p:cNvSpPr>
              <a:spLocks noChangeShapeType="1"/>
            </p:cNvSpPr>
            <p:nvPr/>
          </p:nvSpPr>
          <p:spPr bwMode="auto">
            <a:xfrm flipV="1">
              <a:off x="4853" y="2156"/>
              <a:ext cx="0" cy="37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2" name="Line 94"/>
            <p:cNvSpPr>
              <a:spLocks noChangeShapeType="1"/>
            </p:cNvSpPr>
            <p:nvPr/>
          </p:nvSpPr>
          <p:spPr bwMode="auto">
            <a:xfrm>
              <a:off x="4793" y="2525"/>
              <a:ext cx="12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3" name="Line 95"/>
            <p:cNvSpPr>
              <a:spLocks noChangeShapeType="1"/>
            </p:cNvSpPr>
            <p:nvPr/>
          </p:nvSpPr>
          <p:spPr bwMode="auto">
            <a:xfrm>
              <a:off x="4796" y="1700"/>
              <a:ext cx="114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4" name="Rectangle 63"/>
            <p:cNvSpPr>
              <a:spLocks noChangeArrowheads="1"/>
            </p:cNvSpPr>
            <p:nvPr/>
          </p:nvSpPr>
          <p:spPr bwMode="auto">
            <a:xfrm>
              <a:off x="4761" y="1887"/>
              <a:ext cx="184" cy="296"/>
            </a:xfrm>
            <a:prstGeom prst="rect">
              <a:avLst/>
            </a:prstGeom>
            <a:solidFill>
              <a:srgbClr val="800080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245" name="Rectangle 64"/>
            <p:cNvSpPr>
              <a:spLocks noChangeArrowheads="1"/>
            </p:cNvSpPr>
            <p:nvPr/>
          </p:nvSpPr>
          <p:spPr bwMode="auto">
            <a:xfrm>
              <a:off x="5071" y="1843"/>
              <a:ext cx="184" cy="266"/>
            </a:xfrm>
            <a:prstGeom prst="rect">
              <a:avLst/>
            </a:prstGeom>
            <a:solidFill>
              <a:srgbClr val="CC6600"/>
            </a:solidFill>
            <a:ln w="25400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246" name="Line 122"/>
            <p:cNvSpPr>
              <a:spLocks noChangeShapeType="1"/>
            </p:cNvSpPr>
            <p:nvPr/>
          </p:nvSpPr>
          <p:spPr bwMode="auto">
            <a:xfrm>
              <a:off x="4763" y="2030"/>
              <a:ext cx="18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7" name="Line 124"/>
            <p:cNvSpPr>
              <a:spLocks noChangeShapeType="1"/>
            </p:cNvSpPr>
            <p:nvPr/>
          </p:nvSpPr>
          <p:spPr bwMode="auto">
            <a:xfrm>
              <a:off x="5062" y="1958"/>
              <a:ext cx="20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8" name="Text Box 135"/>
            <p:cNvSpPr txBox="1">
              <a:spLocks noChangeArrowheads="1"/>
            </p:cNvSpPr>
            <p:nvPr/>
          </p:nvSpPr>
          <p:spPr bwMode="auto">
            <a:xfrm>
              <a:off x="4708" y="1231"/>
              <a:ext cx="5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p = 0.043</a:t>
              </a:r>
            </a:p>
          </p:txBody>
        </p:sp>
        <p:sp>
          <p:nvSpPr>
            <p:cNvPr id="6249" name="Line 109"/>
            <p:cNvSpPr>
              <a:spLocks noChangeShapeType="1"/>
            </p:cNvSpPr>
            <p:nvPr/>
          </p:nvSpPr>
          <p:spPr bwMode="auto">
            <a:xfrm>
              <a:off x="4623" y="1538"/>
              <a:ext cx="3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0" name="Text Box 116"/>
            <p:cNvSpPr txBox="1">
              <a:spLocks noChangeArrowheads="1"/>
            </p:cNvSpPr>
            <p:nvPr/>
          </p:nvSpPr>
          <p:spPr bwMode="auto">
            <a:xfrm>
              <a:off x="4329" y="1675"/>
              <a:ext cx="2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6251" name="Text Box 116"/>
            <p:cNvSpPr txBox="1">
              <a:spLocks noChangeArrowheads="1"/>
            </p:cNvSpPr>
            <p:nvPr/>
          </p:nvSpPr>
          <p:spPr bwMode="auto">
            <a:xfrm>
              <a:off x="4329" y="1449"/>
              <a:ext cx="2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6252" name="Text Box 116"/>
            <p:cNvSpPr txBox="1">
              <a:spLocks noChangeArrowheads="1"/>
            </p:cNvSpPr>
            <p:nvPr/>
          </p:nvSpPr>
          <p:spPr bwMode="auto">
            <a:xfrm>
              <a:off x="4329" y="1218"/>
              <a:ext cx="2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6253" name="Text Box 116"/>
            <p:cNvSpPr txBox="1">
              <a:spLocks noChangeArrowheads="1"/>
            </p:cNvSpPr>
            <p:nvPr/>
          </p:nvSpPr>
          <p:spPr bwMode="auto">
            <a:xfrm>
              <a:off x="4329" y="2139"/>
              <a:ext cx="2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6254" name="Text Box 116"/>
            <p:cNvSpPr txBox="1">
              <a:spLocks noChangeArrowheads="1"/>
            </p:cNvSpPr>
            <p:nvPr/>
          </p:nvSpPr>
          <p:spPr bwMode="auto">
            <a:xfrm>
              <a:off x="4329" y="2363"/>
              <a:ext cx="2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6255" name="Text Box 116"/>
            <p:cNvSpPr txBox="1">
              <a:spLocks noChangeArrowheads="1"/>
            </p:cNvSpPr>
            <p:nvPr/>
          </p:nvSpPr>
          <p:spPr bwMode="auto">
            <a:xfrm>
              <a:off x="4329" y="2587"/>
              <a:ext cx="2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-3</a:t>
              </a:r>
            </a:p>
          </p:txBody>
        </p:sp>
        <p:sp>
          <p:nvSpPr>
            <p:cNvPr id="6256" name="Text Box 106"/>
            <p:cNvSpPr txBox="1">
              <a:spLocks noChangeArrowheads="1"/>
            </p:cNvSpPr>
            <p:nvPr/>
          </p:nvSpPr>
          <p:spPr bwMode="auto">
            <a:xfrm rot="10800000">
              <a:off x="4194" y="1569"/>
              <a:ext cx="252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TC/HDL-C ratio </a:t>
              </a:r>
            </a:p>
          </p:txBody>
        </p:sp>
        <p:sp>
          <p:nvSpPr>
            <p:cNvPr id="6257" name="Text Box 106"/>
            <p:cNvSpPr txBox="1">
              <a:spLocks noChangeArrowheads="1"/>
            </p:cNvSpPr>
            <p:nvPr/>
          </p:nvSpPr>
          <p:spPr bwMode="auto">
            <a:xfrm rot="-5400000">
              <a:off x="4737" y="2489"/>
              <a:ext cx="388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 b="1">
                  <a:solidFill>
                    <a:srgbClr val="000066"/>
                  </a:solidFill>
                </a:rPr>
                <a:t>Total cholesterol/</a:t>
              </a:r>
              <a:br>
                <a:rPr lang="en-GB" sz="1400" b="1">
                  <a:solidFill>
                    <a:srgbClr val="000066"/>
                  </a:solidFill>
                </a:rPr>
              </a:br>
              <a:r>
                <a:rPr lang="en-GB" sz="1400" b="1">
                  <a:solidFill>
                    <a:srgbClr val="000066"/>
                  </a:solidFill>
                </a:rPr>
                <a:t>HDL cholesterol  </a:t>
              </a:r>
            </a:p>
          </p:txBody>
        </p:sp>
      </p:grpSp>
      <p:sp>
        <p:nvSpPr>
          <p:cNvPr id="6148" name="Rectangle 130"/>
          <p:cNvSpPr>
            <a:spLocks noChangeArrowheads="1"/>
          </p:cNvSpPr>
          <p:nvPr/>
        </p:nvSpPr>
        <p:spPr bwMode="auto">
          <a:xfrm>
            <a:off x="957263" y="1225550"/>
            <a:ext cx="724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Fasting plasma lipids changes from baseline to week 48 </a:t>
            </a:r>
          </a:p>
        </p:txBody>
      </p:sp>
      <p:grpSp>
        <p:nvGrpSpPr>
          <p:cNvPr id="6149" name="Group 130"/>
          <p:cNvGrpSpPr>
            <a:grpSpLocks/>
          </p:cNvGrpSpPr>
          <p:nvPr/>
        </p:nvGrpSpPr>
        <p:grpSpPr bwMode="auto">
          <a:xfrm>
            <a:off x="249238" y="1955800"/>
            <a:ext cx="5964237" cy="3119438"/>
            <a:chOff x="157" y="1232"/>
            <a:chExt cx="3757" cy="1965"/>
          </a:xfrm>
        </p:grpSpPr>
        <p:sp>
          <p:nvSpPr>
            <p:cNvPr id="6158" name="Text Box 138"/>
            <p:cNvSpPr txBox="1">
              <a:spLocks noChangeArrowheads="1"/>
            </p:cNvSpPr>
            <p:nvPr/>
          </p:nvSpPr>
          <p:spPr bwMode="auto">
            <a:xfrm>
              <a:off x="903" y="2867"/>
              <a:ext cx="8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solidFill>
                    <a:srgbClr val="000066"/>
                  </a:solidFill>
                </a:rPr>
                <a:t>Triglycerides</a:t>
              </a:r>
            </a:p>
          </p:txBody>
        </p:sp>
        <p:sp>
          <p:nvSpPr>
            <p:cNvPr id="6159" name="Text Box 139"/>
            <p:cNvSpPr txBox="1">
              <a:spLocks noChangeArrowheads="1"/>
            </p:cNvSpPr>
            <p:nvPr/>
          </p:nvSpPr>
          <p:spPr bwMode="auto">
            <a:xfrm>
              <a:off x="1790" y="2867"/>
              <a:ext cx="71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 b="1">
                  <a:solidFill>
                    <a:srgbClr val="000066"/>
                  </a:solidFill>
                </a:rPr>
                <a:t>Total</a:t>
              </a:r>
            </a:p>
            <a:p>
              <a:pPr eaLnBrk="1" hangingPunct="1"/>
              <a:r>
                <a:rPr lang="en-GB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6160" name="Text Box 140"/>
            <p:cNvSpPr txBox="1">
              <a:spLocks noChangeArrowheads="1"/>
            </p:cNvSpPr>
            <p:nvPr/>
          </p:nvSpPr>
          <p:spPr bwMode="auto">
            <a:xfrm>
              <a:off x="2513" y="2867"/>
              <a:ext cx="71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solidFill>
                    <a:srgbClr val="000066"/>
                  </a:solidFill>
                </a:rPr>
                <a:t>LDL</a:t>
              </a:r>
              <a:br>
                <a:rPr lang="en-GB" sz="1400" b="1">
                  <a:solidFill>
                    <a:srgbClr val="000066"/>
                  </a:solidFill>
                </a:rPr>
              </a:br>
              <a:r>
                <a:rPr lang="en-GB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6161" name="Text Box 141"/>
            <p:cNvSpPr txBox="1">
              <a:spLocks noChangeArrowheads="1"/>
            </p:cNvSpPr>
            <p:nvPr/>
          </p:nvSpPr>
          <p:spPr bwMode="auto">
            <a:xfrm>
              <a:off x="3203" y="2867"/>
              <a:ext cx="71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b="1">
                  <a:solidFill>
                    <a:srgbClr val="000066"/>
                  </a:solidFill>
                </a:rPr>
                <a:t>HDL</a:t>
              </a:r>
              <a:br>
                <a:rPr lang="en-GB" sz="1400" b="1">
                  <a:solidFill>
                    <a:srgbClr val="000066"/>
                  </a:solidFill>
                </a:rPr>
              </a:br>
              <a:r>
                <a:rPr lang="en-GB" sz="14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6162" name="Line 70"/>
            <p:cNvSpPr>
              <a:spLocks noChangeShapeType="1"/>
            </p:cNvSpPr>
            <p:nvPr/>
          </p:nvSpPr>
          <p:spPr bwMode="auto">
            <a:xfrm>
              <a:off x="747" y="2012"/>
              <a:ext cx="314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3" name="Line 71"/>
            <p:cNvSpPr>
              <a:spLocks noChangeShapeType="1"/>
            </p:cNvSpPr>
            <p:nvPr/>
          </p:nvSpPr>
          <p:spPr bwMode="auto">
            <a:xfrm>
              <a:off x="1169" y="2306"/>
              <a:ext cx="0" cy="51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4" name="Text Box 116"/>
            <p:cNvSpPr txBox="1">
              <a:spLocks noChangeArrowheads="1"/>
            </p:cNvSpPr>
            <p:nvPr/>
          </p:nvSpPr>
          <p:spPr bwMode="auto">
            <a:xfrm>
              <a:off x="428" y="1932"/>
              <a:ext cx="2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6165" name="Text Box 114"/>
            <p:cNvSpPr txBox="1">
              <a:spLocks noChangeArrowheads="1"/>
            </p:cNvSpPr>
            <p:nvPr/>
          </p:nvSpPr>
          <p:spPr bwMode="auto">
            <a:xfrm>
              <a:off x="425" y="1319"/>
              <a:ext cx="3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6166" name="Text Box 115"/>
            <p:cNvSpPr txBox="1">
              <a:spLocks noChangeArrowheads="1"/>
            </p:cNvSpPr>
            <p:nvPr/>
          </p:nvSpPr>
          <p:spPr bwMode="auto">
            <a:xfrm>
              <a:off x="436" y="1626"/>
              <a:ext cx="3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6167" name="Text Box 117"/>
            <p:cNvSpPr txBox="1">
              <a:spLocks noChangeArrowheads="1"/>
            </p:cNvSpPr>
            <p:nvPr/>
          </p:nvSpPr>
          <p:spPr bwMode="auto">
            <a:xfrm>
              <a:off x="312" y="2239"/>
              <a:ext cx="4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-100</a:t>
              </a:r>
            </a:p>
          </p:txBody>
        </p:sp>
        <p:sp>
          <p:nvSpPr>
            <p:cNvPr id="6168" name="Text Box 118"/>
            <p:cNvSpPr txBox="1">
              <a:spLocks noChangeArrowheads="1"/>
            </p:cNvSpPr>
            <p:nvPr/>
          </p:nvSpPr>
          <p:spPr bwMode="auto">
            <a:xfrm>
              <a:off x="312" y="2547"/>
              <a:ext cx="4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-200</a:t>
              </a:r>
            </a:p>
          </p:txBody>
        </p:sp>
        <p:sp>
          <p:nvSpPr>
            <p:cNvPr id="6169" name="Text Box 119"/>
            <p:cNvSpPr txBox="1">
              <a:spLocks noChangeArrowheads="1"/>
            </p:cNvSpPr>
            <p:nvPr/>
          </p:nvSpPr>
          <p:spPr bwMode="auto">
            <a:xfrm>
              <a:off x="397" y="2854"/>
              <a:ext cx="3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-300</a:t>
              </a:r>
            </a:p>
          </p:txBody>
        </p:sp>
        <p:sp>
          <p:nvSpPr>
            <p:cNvPr id="6170" name="Line 73"/>
            <p:cNvSpPr>
              <a:spLocks noChangeShapeType="1"/>
            </p:cNvSpPr>
            <p:nvPr/>
          </p:nvSpPr>
          <p:spPr bwMode="auto">
            <a:xfrm flipV="1">
              <a:off x="1442" y="2154"/>
              <a:ext cx="0" cy="426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Line 74"/>
            <p:cNvSpPr>
              <a:spLocks noChangeShapeType="1"/>
            </p:cNvSpPr>
            <p:nvPr/>
          </p:nvSpPr>
          <p:spPr bwMode="auto">
            <a:xfrm>
              <a:off x="1442" y="1562"/>
              <a:ext cx="0" cy="41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2" name="Line 88"/>
            <p:cNvSpPr>
              <a:spLocks noChangeShapeType="1"/>
            </p:cNvSpPr>
            <p:nvPr/>
          </p:nvSpPr>
          <p:spPr bwMode="auto">
            <a:xfrm>
              <a:off x="1388" y="1563"/>
              <a:ext cx="10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3" name="Line 90"/>
            <p:cNvSpPr>
              <a:spLocks noChangeShapeType="1"/>
            </p:cNvSpPr>
            <p:nvPr/>
          </p:nvSpPr>
          <p:spPr bwMode="auto">
            <a:xfrm>
              <a:off x="1384" y="2578"/>
              <a:ext cx="117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4" name="Rectangle 61"/>
            <p:cNvSpPr>
              <a:spLocks noChangeArrowheads="1"/>
            </p:cNvSpPr>
            <p:nvPr/>
          </p:nvSpPr>
          <p:spPr bwMode="auto">
            <a:xfrm>
              <a:off x="1079" y="2068"/>
              <a:ext cx="180" cy="319"/>
            </a:xfrm>
            <a:prstGeom prst="rect">
              <a:avLst/>
            </a:prstGeom>
            <a:solidFill>
              <a:srgbClr val="800080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75" name="Rectangle 62"/>
            <p:cNvSpPr>
              <a:spLocks noChangeArrowheads="1"/>
            </p:cNvSpPr>
            <p:nvPr/>
          </p:nvSpPr>
          <p:spPr bwMode="auto">
            <a:xfrm>
              <a:off x="1355" y="1881"/>
              <a:ext cx="176" cy="366"/>
            </a:xfrm>
            <a:prstGeom prst="rect">
              <a:avLst/>
            </a:prstGeom>
            <a:solidFill>
              <a:srgbClr val="CC6600"/>
            </a:solidFill>
            <a:ln w="25400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76" name="Line 71"/>
            <p:cNvSpPr>
              <a:spLocks noChangeShapeType="1"/>
            </p:cNvSpPr>
            <p:nvPr/>
          </p:nvSpPr>
          <p:spPr bwMode="auto">
            <a:xfrm>
              <a:off x="1169" y="1689"/>
              <a:ext cx="0" cy="4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7" name="Line 89"/>
            <p:cNvSpPr>
              <a:spLocks noChangeShapeType="1"/>
            </p:cNvSpPr>
            <p:nvPr/>
          </p:nvSpPr>
          <p:spPr bwMode="auto">
            <a:xfrm>
              <a:off x="1112" y="2822"/>
              <a:ext cx="116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8" name="Line 113"/>
            <p:cNvSpPr>
              <a:spLocks noChangeShapeType="1"/>
            </p:cNvSpPr>
            <p:nvPr/>
          </p:nvSpPr>
          <p:spPr bwMode="auto">
            <a:xfrm>
              <a:off x="1111" y="1689"/>
              <a:ext cx="116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9" name="Line 120"/>
            <p:cNvSpPr>
              <a:spLocks noChangeShapeType="1"/>
            </p:cNvSpPr>
            <p:nvPr/>
          </p:nvSpPr>
          <p:spPr bwMode="auto">
            <a:xfrm>
              <a:off x="1344" y="2071"/>
              <a:ext cx="198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0" name="Line 121"/>
            <p:cNvSpPr>
              <a:spLocks noChangeShapeType="1"/>
            </p:cNvSpPr>
            <p:nvPr/>
          </p:nvSpPr>
          <p:spPr bwMode="auto">
            <a:xfrm>
              <a:off x="1070" y="2199"/>
              <a:ext cx="198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1" name="Text Box 133"/>
            <p:cNvSpPr txBox="1">
              <a:spLocks noChangeArrowheads="1"/>
            </p:cNvSpPr>
            <p:nvPr/>
          </p:nvSpPr>
          <p:spPr bwMode="auto">
            <a:xfrm>
              <a:off x="1009" y="1326"/>
              <a:ext cx="5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6182" name="Line 69"/>
            <p:cNvSpPr>
              <a:spLocks noChangeShapeType="1"/>
            </p:cNvSpPr>
            <p:nvPr/>
          </p:nvSpPr>
          <p:spPr bwMode="auto">
            <a:xfrm>
              <a:off x="784" y="1425"/>
              <a:ext cx="0" cy="151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3" name="Line 105"/>
            <p:cNvSpPr>
              <a:spLocks noChangeShapeType="1"/>
            </p:cNvSpPr>
            <p:nvPr/>
          </p:nvSpPr>
          <p:spPr bwMode="auto">
            <a:xfrm>
              <a:off x="748" y="2644"/>
              <a:ext cx="3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4" name="Line 106"/>
            <p:cNvSpPr>
              <a:spLocks noChangeShapeType="1"/>
            </p:cNvSpPr>
            <p:nvPr/>
          </p:nvSpPr>
          <p:spPr bwMode="auto">
            <a:xfrm>
              <a:off x="748" y="2348"/>
              <a:ext cx="3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5" name="Line 107"/>
            <p:cNvSpPr>
              <a:spLocks noChangeShapeType="1"/>
            </p:cNvSpPr>
            <p:nvPr/>
          </p:nvSpPr>
          <p:spPr bwMode="auto">
            <a:xfrm>
              <a:off x="747" y="2948"/>
              <a:ext cx="3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6" name="Line 109"/>
            <p:cNvSpPr>
              <a:spLocks noChangeShapeType="1"/>
            </p:cNvSpPr>
            <p:nvPr/>
          </p:nvSpPr>
          <p:spPr bwMode="auto">
            <a:xfrm>
              <a:off x="748" y="1723"/>
              <a:ext cx="3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7" name="Line 111"/>
            <p:cNvSpPr>
              <a:spLocks noChangeShapeType="1"/>
            </p:cNvSpPr>
            <p:nvPr/>
          </p:nvSpPr>
          <p:spPr bwMode="auto">
            <a:xfrm>
              <a:off x="752" y="1418"/>
              <a:ext cx="3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8" name="Text Box 106"/>
            <p:cNvSpPr txBox="1">
              <a:spLocks noChangeArrowheads="1"/>
            </p:cNvSpPr>
            <p:nvPr/>
          </p:nvSpPr>
          <p:spPr bwMode="auto">
            <a:xfrm rot="10800000">
              <a:off x="157" y="1232"/>
              <a:ext cx="252" cy="1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Median change from baseline (mg/dL) </a:t>
              </a:r>
            </a:p>
          </p:txBody>
        </p:sp>
        <p:sp>
          <p:nvSpPr>
            <p:cNvPr id="6189" name="Line 75"/>
            <p:cNvSpPr>
              <a:spLocks noChangeShapeType="1"/>
            </p:cNvSpPr>
            <p:nvPr/>
          </p:nvSpPr>
          <p:spPr bwMode="auto">
            <a:xfrm>
              <a:off x="2013" y="1833"/>
              <a:ext cx="0" cy="227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0" name="Line 77"/>
            <p:cNvSpPr>
              <a:spLocks noChangeShapeType="1"/>
            </p:cNvSpPr>
            <p:nvPr/>
          </p:nvSpPr>
          <p:spPr bwMode="auto">
            <a:xfrm flipV="1">
              <a:off x="2226" y="2011"/>
              <a:ext cx="0" cy="193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1" name="Line 78"/>
            <p:cNvSpPr>
              <a:spLocks noChangeShapeType="1"/>
            </p:cNvSpPr>
            <p:nvPr/>
          </p:nvSpPr>
          <p:spPr bwMode="auto">
            <a:xfrm>
              <a:off x="2226" y="1861"/>
              <a:ext cx="0" cy="144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2" name="Line 81"/>
            <p:cNvSpPr>
              <a:spLocks noChangeShapeType="1"/>
            </p:cNvSpPr>
            <p:nvPr/>
          </p:nvSpPr>
          <p:spPr bwMode="auto">
            <a:xfrm>
              <a:off x="2964" y="1977"/>
              <a:ext cx="0" cy="55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3" name="Line 82"/>
            <p:cNvSpPr>
              <a:spLocks noChangeShapeType="1"/>
            </p:cNvSpPr>
            <p:nvPr/>
          </p:nvSpPr>
          <p:spPr bwMode="auto">
            <a:xfrm flipV="1">
              <a:off x="2964" y="2032"/>
              <a:ext cx="0" cy="48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4" name="Line 85"/>
            <p:cNvSpPr>
              <a:spLocks noChangeShapeType="1"/>
            </p:cNvSpPr>
            <p:nvPr/>
          </p:nvSpPr>
          <p:spPr bwMode="auto">
            <a:xfrm>
              <a:off x="3631" y="1895"/>
              <a:ext cx="0" cy="11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5" name="Line 86"/>
            <p:cNvSpPr>
              <a:spLocks noChangeShapeType="1"/>
            </p:cNvSpPr>
            <p:nvPr/>
          </p:nvSpPr>
          <p:spPr bwMode="auto">
            <a:xfrm flipV="1">
              <a:off x="3631" y="2052"/>
              <a:ext cx="0" cy="15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6" name="Line 91"/>
            <p:cNvSpPr>
              <a:spLocks noChangeShapeType="1"/>
            </p:cNvSpPr>
            <p:nvPr/>
          </p:nvSpPr>
          <p:spPr bwMode="auto">
            <a:xfrm>
              <a:off x="2170" y="2204"/>
              <a:ext cx="112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7" name="Line 92"/>
            <p:cNvSpPr>
              <a:spLocks noChangeShapeType="1"/>
            </p:cNvSpPr>
            <p:nvPr/>
          </p:nvSpPr>
          <p:spPr bwMode="auto">
            <a:xfrm>
              <a:off x="2170" y="1861"/>
              <a:ext cx="112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8" name="Line 76"/>
            <p:cNvSpPr>
              <a:spLocks noChangeShapeType="1"/>
            </p:cNvSpPr>
            <p:nvPr/>
          </p:nvSpPr>
          <p:spPr bwMode="auto">
            <a:xfrm flipV="1">
              <a:off x="2013" y="2114"/>
              <a:ext cx="0" cy="233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9" name="Line 94"/>
            <p:cNvSpPr>
              <a:spLocks noChangeShapeType="1"/>
            </p:cNvSpPr>
            <p:nvPr/>
          </p:nvSpPr>
          <p:spPr bwMode="auto">
            <a:xfrm>
              <a:off x="1957" y="2346"/>
              <a:ext cx="111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0" name="Line 95"/>
            <p:cNvSpPr>
              <a:spLocks noChangeShapeType="1"/>
            </p:cNvSpPr>
            <p:nvPr/>
          </p:nvSpPr>
          <p:spPr bwMode="auto">
            <a:xfrm>
              <a:off x="1955" y="1827"/>
              <a:ext cx="106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1" name="Line 97"/>
            <p:cNvSpPr>
              <a:spLocks noChangeShapeType="1"/>
            </p:cNvSpPr>
            <p:nvPr/>
          </p:nvSpPr>
          <p:spPr bwMode="auto">
            <a:xfrm>
              <a:off x="2908" y="2076"/>
              <a:ext cx="112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2" name="Line 98"/>
            <p:cNvSpPr>
              <a:spLocks noChangeShapeType="1"/>
            </p:cNvSpPr>
            <p:nvPr/>
          </p:nvSpPr>
          <p:spPr bwMode="auto">
            <a:xfrm>
              <a:off x="2909" y="1973"/>
              <a:ext cx="111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3" name="Line 79"/>
            <p:cNvSpPr>
              <a:spLocks noChangeShapeType="1"/>
            </p:cNvSpPr>
            <p:nvPr/>
          </p:nvSpPr>
          <p:spPr bwMode="auto">
            <a:xfrm flipV="1">
              <a:off x="2737" y="2039"/>
              <a:ext cx="0" cy="5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4" name="Line 80"/>
            <p:cNvSpPr>
              <a:spLocks noChangeShapeType="1"/>
            </p:cNvSpPr>
            <p:nvPr/>
          </p:nvSpPr>
          <p:spPr bwMode="auto">
            <a:xfrm>
              <a:off x="2737" y="1950"/>
              <a:ext cx="0" cy="62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5" name="Line 93"/>
            <p:cNvSpPr>
              <a:spLocks noChangeShapeType="1"/>
            </p:cNvSpPr>
            <p:nvPr/>
          </p:nvSpPr>
          <p:spPr bwMode="auto">
            <a:xfrm>
              <a:off x="2683" y="1951"/>
              <a:ext cx="112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6" name="Line 99"/>
            <p:cNvSpPr>
              <a:spLocks noChangeShapeType="1"/>
            </p:cNvSpPr>
            <p:nvPr/>
          </p:nvSpPr>
          <p:spPr bwMode="auto">
            <a:xfrm>
              <a:off x="2681" y="2095"/>
              <a:ext cx="113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7" name="Line 101"/>
            <p:cNvSpPr>
              <a:spLocks noChangeShapeType="1"/>
            </p:cNvSpPr>
            <p:nvPr/>
          </p:nvSpPr>
          <p:spPr bwMode="auto">
            <a:xfrm>
              <a:off x="3574" y="1902"/>
              <a:ext cx="113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8" name="Line 104"/>
            <p:cNvSpPr>
              <a:spLocks noChangeShapeType="1"/>
            </p:cNvSpPr>
            <p:nvPr/>
          </p:nvSpPr>
          <p:spPr bwMode="auto">
            <a:xfrm>
              <a:off x="3574" y="2207"/>
              <a:ext cx="113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9" name="Rectangle 63"/>
            <p:cNvSpPr>
              <a:spLocks noChangeArrowheads="1"/>
            </p:cNvSpPr>
            <p:nvPr/>
          </p:nvSpPr>
          <p:spPr bwMode="auto">
            <a:xfrm>
              <a:off x="1925" y="2005"/>
              <a:ext cx="172" cy="177"/>
            </a:xfrm>
            <a:prstGeom prst="rect">
              <a:avLst/>
            </a:prstGeom>
            <a:solidFill>
              <a:srgbClr val="800080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210" name="Rectangle 64"/>
            <p:cNvSpPr>
              <a:spLocks noChangeArrowheads="1"/>
            </p:cNvSpPr>
            <p:nvPr/>
          </p:nvSpPr>
          <p:spPr bwMode="auto">
            <a:xfrm>
              <a:off x="2140" y="1977"/>
              <a:ext cx="172" cy="109"/>
            </a:xfrm>
            <a:prstGeom prst="rect">
              <a:avLst/>
            </a:prstGeom>
            <a:solidFill>
              <a:srgbClr val="CC6600"/>
            </a:solidFill>
            <a:ln w="25400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211" name="Rectangle 65"/>
            <p:cNvSpPr>
              <a:spLocks noChangeArrowheads="1"/>
            </p:cNvSpPr>
            <p:nvPr/>
          </p:nvSpPr>
          <p:spPr bwMode="auto">
            <a:xfrm>
              <a:off x="2652" y="2005"/>
              <a:ext cx="173" cy="61"/>
            </a:xfrm>
            <a:prstGeom prst="rect">
              <a:avLst/>
            </a:prstGeom>
            <a:solidFill>
              <a:srgbClr val="800080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212" name="Rectangle 66"/>
            <p:cNvSpPr>
              <a:spLocks noChangeArrowheads="1"/>
            </p:cNvSpPr>
            <p:nvPr/>
          </p:nvSpPr>
          <p:spPr bwMode="auto">
            <a:xfrm>
              <a:off x="3315" y="1998"/>
              <a:ext cx="173" cy="96"/>
            </a:xfrm>
            <a:prstGeom prst="rect">
              <a:avLst/>
            </a:prstGeom>
            <a:solidFill>
              <a:srgbClr val="800080"/>
            </a:solidFill>
            <a:ln w="2540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213" name="Rectangle 67"/>
            <p:cNvSpPr>
              <a:spLocks noChangeArrowheads="1"/>
            </p:cNvSpPr>
            <p:nvPr/>
          </p:nvSpPr>
          <p:spPr bwMode="auto">
            <a:xfrm>
              <a:off x="3545" y="1977"/>
              <a:ext cx="172" cy="130"/>
            </a:xfrm>
            <a:prstGeom prst="rect">
              <a:avLst/>
            </a:prstGeom>
            <a:solidFill>
              <a:srgbClr val="CC6600"/>
            </a:solidFill>
            <a:ln w="25400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214" name="Rectangle 68"/>
            <p:cNvSpPr>
              <a:spLocks noChangeArrowheads="1"/>
            </p:cNvSpPr>
            <p:nvPr/>
          </p:nvSpPr>
          <p:spPr bwMode="auto">
            <a:xfrm>
              <a:off x="2878" y="2005"/>
              <a:ext cx="173" cy="47"/>
            </a:xfrm>
            <a:prstGeom prst="rect">
              <a:avLst/>
            </a:prstGeom>
            <a:solidFill>
              <a:srgbClr val="CC6600"/>
            </a:solidFill>
            <a:ln w="25400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215" name="Line 83"/>
            <p:cNvSpPr>
              <a:spLocks noChangeShapeType="1"/>
            </p:cNvSpPr>
            <p:nvPr/>
          </p:nvSpPr>
          <p:spPr bwMode="auto">
            <a:xfrm flipV="1">
              <a:off x="3400" y="2086"/>
              <a:ext cx="0" cy="76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16" name="Line 96"/>
            <p:cNvSpPr>
              <a:spLocks noChangeShapeType="1"/>
            </p:cNvSpPr>
            <p:nvPr/>
          </p:nvSpPr>
          <p:spPr bwMode="auto">
            <a:xfrm>
              <a:off x="3345" y="1887"/>
              <a:ext cx="112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17" name="Line 102"/>
            <p:cNvSpPr>
              <a:spLocks noChangeShapeType="1"/>
            </p:cNvSpPr>
            <p:nvPr/>
          </p:nvSpPr>
          <p:spPr bwMode="auto">
            <a:xfrm>
              <a:off x="3347" y="2167"/>
              <a:ext cx="112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18" name="Line 112"/>
            <p:cNvSpPr>
              <a:spLocks noChangeShapeType="1"/>
            </p:cNvSpPr>
            <p:nvPr/>
          </p:nvSpPr>
          <p:spPr bwMode="auto">
            <a:xfrm>
              <a:off x="3399" y="1892"/>
              <a:ext cx="0" cy="11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19" name="Line 122"/>
            <p:cNvSpPr>
              <a:spLocks noChangeShapeType="1"/>
            </p:cNvSpPr>
            <p:nvPr/>
          </p:nvSpPr>
          <p:spPr bwMode="auto">
            <a:xfrm>
              <a:off x="1916" y="2068"/>
              <a:ext cx="191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0" name="Line 124"/>
            <p:cNvSpPr>
              <a:spLocks noChangeShapeType="1"/>
            </p:cNvSpPr>
            <p:nvPr/>
          </p:nvSpPr>
          <p:spPr bwMode="auto">
            <a:xfrm>
              <a:off x="2130" y="2038"/>
              <a:ext cx="206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1" name="Line 129"/>
            <p:cNvSpPr>
              <a:spLocks noChangeShapeType="1"/>
            </p:cNvSpPr>
            <p:nvPr/>
          </p:nvSpPr>
          <p:spPr bwMode="auto">
            <a:xfrm>
              <a:off x="2653" y="2031"/>
              <a:ext cx="17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2" name="Line 130"/>
            <p:cNvSpPr>
              <a:spLocks noChangeShapeType="1"/>
            </p:cNvSpPr>
            <p:nvPr/>
          </p:nvSpPr>
          <p:spPr bwMode="auto">
            <a:xfrm>
              <a:off x="2869" y="2031"/>
              <a:ext cx="191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3" name="Line 132"/>
            <p:cNvSpPr>
              <a:spLocks noChangeShapeType="1"/>
            </p:cNvSpPr>
            <p:nvPr/>
          </p:nvSpPr>
          <p:spPr bwMode="auto">
            <a:xfrm>
              <a:off x="3535" y="2031"/>
              <a:ext cx="191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4" name="Text Box 135"/>
            <p:cNvSpPr txBox="1">
              <a:spLocks noChangeArrowheads="1"/>
            </p:cNvSpPr>
            <p:nvPr/>
          </p:nvSpPr>
          <p:spPr bwMode="auto">
            <a:xfrm>
              <a:off x="1862" y="1576"/>
              <a:ext cx="5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6225" name="Text Box 136"/>
            <p:cNvSpPr txBox="1">
              <a:spLocks noChangeArrowheads="1"/>
            </p:cNvSpPr>
            <p:nvPr/>
          </p:nvSpPr>
          <p:spPr bwMode="auto">
            <a:xfrm>
              <a:off x="2607" y="1576"/>
              <a:ext cx="5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p = 0.149</a:t>
              </a:r>
            </a:p>
          </p:txBody>
        </p:sp>
        <p:sp>
          <p:nvSpPr>
            <p:cNvPr id="6226" name="Text Box 137"/>
            <p:cNvSpPr txBox="1">
              <a:spLocks noChangeArrowheads="1"/>
            </p:cNvSpPr>
            <p:nvPr/>
          </p:nvSpPr>
          <p:spPr bwMode="auto">
            <a:xfrm>
              <a:off x="3250" y="1576"/>
              <a:ext cx="5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0066"/>
                  </a:solidFill>
                </a:rPr>
                <a:t>p = 0.185</a:t>
              </a:r>
            </a:p>
          </p:txBody>
        </p:sp>
        <p:sp>
          <p:nvSpPr>
            <p:cNvPr id="6227" name="Line 132"/>
            <p:cNvSpPr>
              <a:spLocks noChangeShapeType="1"/>
            </p:cNvSpPr>
            <p:nvPr/>
          </p:nvSpPr>
          <p:spPr bwMode="auto">
            <a:xfrm>
              <a:off x="3315" y="2038"/>
              <a:ext cx="17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15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Mallolas J, JAIDS 2009;51:29-36</a:t>
            </a:r>
          </a:p>
        </p:txBody>
      </p:sp>
      <p:sp>
        <p:nvSpPr>
          <p:cNvPr id="615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ATAZIP</a:t>
            </a:r>
          </a:p>
        </p:txBody>
      </p:sp>
      <p:grpSp>
        <p:nvGrpSpPr>
          <p:cNvPr id="6152" name="Groupe 112"/>
          <p:cNvGrpSpPr>
            <a:grpSpLocks/>
          </p:cNvGrpSpPr>
          <p:nvPr/>
        </p:nvGrpSpPr>
        <p:grpSpPr bwMode="auto">
          <a:xfrm>
            <a:off x="1446213" y="5473700"/>
            <a:ext cx="6238875" cy="644525"/>
            <a:chOff x="1446213" y="5473700"/>
            <a:chExt cx="6238875" cy="644525"/>
          </a:xfrm>
        </p:grpSpPr>
        <p:sp>
          <p:nvSpPr>
            <p:cNvPr id="6153" name="AutoShape 126"/>
            <p:cNvSpPr>
              <a:spLocks noChangeArrowheads="1"/>
            </p:cNvSpPr>
            <p:nvPr/>
          </p:nvSpPr>
          <p:spPr bwMode="auto">
            <a:xfrm>
              <a:off x="1446213" y="5473700"/>
              <a:ext cx="6238875" cy="6445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6154" name="Rectangle 4"/>
            <p:cNvSpPr>
              <a:spLocks noChangeArrowheads="1"/>
            </p:cNvSpPr>
            <p:nvPr/>
          </p:nvSpPr>
          <p:spPr bwMode="auto">
            <a:xfrm>
              <a:off x="1849438" y="5589588"/>
              <a:ext cx="2343150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Switch to ATV/r 300/100 qd</a:t>
              </a:r>
              <a:b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</a:br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(N = 121)</a:t>
              </a:r>
            </a:p>
          </p:txBody>
        </p:sp>
        <p:sp>
          <p:nvSpPr>
            <p:cNvPr id="6155" name="Rectangle 6"/>
            <p:cNvSpPr>
              <a:spLocks noChangeArrowheads="1"/>
            </p:cNvSpPr>
            <p:nvPr/>
          </p:nvSpPr>
          <p:spPr bwMode="auto">
            <a:xfrm>
              <a:off x="4918075" y="5589588"/>
              <a:ext cx="2628900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Continue on LPV/r 400/100 bid</a:t>
              </a:r>
              <a:b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</a:br>
              <a:r>
                <a:rPr lang="en-GB" sz="1600" b="1">
                  <a:solidFill>
                    <a:srgbClr val="000066"/>
                  </a:solidFill>
                  <a:latin typeface="Calibri" pitchFamily="34" charset="0"/>
                </a:rPr>
                <a:t>(N = 127)</a:t>
              </a:r>
            </a:p>
          </p:txBody>
        </p:sp>
        <p:sp>
          <p:nvSpPr>
            <p:cNvPr id="6156" name="Rectangle 3"/>
            <p:cNvSpPr>
              <a:spLocks noChangeArrowheads="1"/>
            </p:cNvSpPr>
            <p:nvPr/>
          </p:nvSpPr>
          <p:spPr bwMode="auto">
            <a:xfrm>
              <a:off x="4660900" y="5618163"/>
              <a:ext cx="200025" cy="144462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GB" sz="1600">
                <a:solidFill>
                  <a:srgbClr val="333399"/>
                </a:solidFill>
              </a:endParaRPr>
            </a:p>
          </p:txBody>
        </p:sp>
        <p:sp>
          <p:nvSpPr>
            <p:cNvPr id="6157" name="Rectangle 4"/>
            <p:cNvSpPr>
              <a:spLocks noChangeArrowheads="1"/>
            </p:cNvSpPr>
            <p:nvPr/>
          </p:nvSpPr>
          <p:spPr bwMode="auto">
            <a:xfrm>
              <a:off x="1589088" y="5618163"/>
              <a:ext cx="200025" cy="144462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 sz="1600">
                <a:solidFill>
                  <a:srgbClr val="333399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ATAZIP Study: Switch LPV/r to ATV/r</a:t>
            </a:r>
          </a:p>
        </p:txBody>
      </p:sp>
      <p:graphicFrame>
        <p:nvGraphicFramePr>
          <p:cNvPr id="6342" name="Group 198"/>
          <p:cNvGraphicFramePr>
            <a:graphicFrameLocks noGrp="1"/>
          </p:cNvGraphicFramePr>
          <p:nvPr>
            <p:ph idx="1"/>
          </p:nvPr>
        </p:nvGraphicFramePr>
        <p:xfrm>
          <a:off x="409575" y="1733550"/>
          <a:ext cx="8201025" cy="4632660"/>
        </p:xfrm>
        <a:graphic>
          <a:graphicData uri="http://schemas.openxmlformats.org/drawingml/2006/table">
            <a:tbl>
              <a:tblPr/>
              <a:tblGrid>
                <a:gridCol w="1223963"/>
                <a:gridCol w="2125662"/>
                <a:gridCol w="2425700"/>
                <a:gridCol w="2425700"/>
              </a:tblGrid>
              <a:tr h="36571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ATV/r, N = 121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LPV/r, N = 127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475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Death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(hepatic encephalopathy)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AE leading to discontinuation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5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Patients with ≥ 1 Grade 3 or 4 AE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58">
                <a:tc rowSpan="6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Clinical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Cardiovascular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Digestive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Osteomuscular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Hematologic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Respiratory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58">
                <a:tc row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Laboratory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Transaminases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cholesterol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Triglycerides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Bilirubin &gt; 2.5 mg/dL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66 (55%)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6 (5%)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Bilirubin &gt; 5 mg/dL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21 (17%)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2 (2%)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40" name="Rectangle 130"/>
          <p:cNvSpPr>
            <a:spLocks noChangeArrowheads="1"/>
          </p:cNvSpPr>
          <p:nvPr/>
        </p:nvSpPr>
        <p:spPr bwMode="auto">
          <a:xfrm>
            <a:off x="2732088" y="1150938"/>
            <a:ext cx="3654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Adverse events by W48</a:t>
            </a:r>
          </a:p>
        </p:txBody>
      </p:sp>
      <p:sp>
        <p:nvSpPr>
          <p:cNvPr id="7241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Mallolas J, JAIDS 2009;51:29-36</a:t>
            </a:r>
          </a:p>
        </p:txBody>
      </p:sp>
      <p:sp>
        <p:nvSpPr>
          <p:cNvPr id="724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ATAZIP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ATAZIP Study: Switch LPV/r to ATV/r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168400"/>
            <a:ext cx="9024938" cy="5303838"/>
          </a:xfrm>
        </p:spPr>
        <p:txBody>
          <a:bodyPr/>
          <a:lstStyle/>
          <a:p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Conclusions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Switching to a simplified PI-based regimen containing </a:t>
            </a:r>
            <a:br>
              <a:rPr lang="en-GB" sz="2400" smtClean="0">
                <a:ea typeface="ＭＳ Ｐゴシック" pitchFamily="-1" charset="-128"/>
              </a:rPr>
            </a:br>
            <a:r>
              <a:rPr lang="en-GB" sz="2400" smtClean="0">
                <a:ea typeface="ＭＳ Ｐゴシック" pitchFamily="-1" charset="-128"/>
              </a:rPr>
              <a:t>ATV/r provides virological suppression and treatment </a:t>
            </a:r>
            <a:br>
              <a:rPr lang="en-GB" sz="2400" smtClean="0">
                <a:ea typeface="ＭＳ Ｐゴシック" pitchFamily="-1" charset="-128"/>
              </a:rPr>
            </a:br>
            <a:r>
              <a:rPr lang="en-GB" sz="2400" smtClean="0">
                <a:ea typeface="ＭＳ Ｐゴシック" pitchFamily="-1" charset="-128"/>
              </a:rPr>
              <a:t>failure similar to those observed with continued unmodified therapy with LPV/r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Safety and tolerability profile were similar in both groups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Improved lipid parameters were observed in the ATV/r arm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High incidence of hyperbilirubinemia occurred in the ATV/r arm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Switching patients with virologic suppression on LPV/r to once-daily ATV/r can provide an effective and well-tolerated treatment option</a:t>
            </a: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Mallolas J, JAIDS 2009;51:29-36</a:t>
            </a: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ATAZIP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7902</TotalTime>
  <Words>673</Words>
  <Application>Microsoft Office PowerPoint</Application>
  <PresentationFormat>Affichage à l'écran (4:3)</PresentationFormat>
  <Paragraphs>215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ATV- or ATV/r-containing regimen</vt:lpstr>
      <vt:lpstr>ATAZIP Study: Switch LPV/r to ATV/r</vt:lpstr>
      <vt:lpstr>ATAZIP Study: Switch LPV/r to ATV/r</vt:lpstr>
      <vt:lpstr>ATAZIP Study: Switch LPV/r to ATV/r</vt:lpstr>
      <vt:lpstr>ATAZIP Study: Switch LPV/r to ATV/r</vt:lpstr>
      <vt:lpstr>ATAZIP Study: Switch LPV/r to ATV/r</vt:lpstr>
      <vt:lpstr>ATAZIP Study: Switch LPV/r to ATV/r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256</cp:revision>
  <dcterms:created xsi:type="dcterms:W3CDTF">2011-03-08T09:11:08Z</dcterms:created>
  <dcterms:modified xsi:type="dcterms:W3CDTF">2015-11-23T20:58:53Z</dcterms:modified>
  <cp:category>www.aei.fr</cp:category>
</cp:coreProperties>
</file>