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00" r:id="rId2"/>
    <p:sldId id="289" r:id="rId3"/>
    <p:sldId id="273" r:id="rId4"/>
    <p:sldId id="298" r:id="rId5"/>
    <p:sldId id="296" r:id="rId6"/>
    <p:sldId id="305" r:id="rId7"/>
    <p:sldId id="302" r:id="rId8"/>
    <p:sldId id="285" r:id="rId9"/>
    <p:sldId id="306" r:id="rId10"/>
    <p:sldId id="307" r:id="rId11"/>
    <p:sldId id="303" r:id="rId12"/>
  </p:sldIdLst>
  <p:sldSz cx="9144000" cy="6858000" type="screen4x3"/>
  <p:notesSz cx="6759575" cy="98679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5738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9" clrIdx="0"/>
  <p:cmAuthor id="2" name="Pozniak, Anton" initials="PA" lastIdx="4" clrIdx="1"/>
  <p:cmAuthor id="3" name="Mélanie HUET" initials="MH" lastIdx="2" clrIdx="2"/>
  <p:cmAuthor id="4" name="Mélanie HUET" initials="MH [2]" lastIdx="1" clrIdx="3"/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0070C0"/>
    <a:srgbClr val="DDDDDD"/>
    <a:srgbClr val="FFFFFF"/>
    <a:srgbClr val="006699"/>
    <a:srgbClr val="CC3300"/>
    <a:srgbClr val="0000CC"/>
    <a:srgbClr val="E2E2F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0" autoAdjust="0"/>
    <p:restoredTop sz="96031" autoAdjust="0"/>
  </p:normalViewPr>
  <p:slideViewPr>
    <p:cSldViewPr snapToObjects="1" showGuides="1">
      <p:cViewPr varScale="1">
        <p:scale>
          <a:sx n="88" d="100"/>
          <a:sy n="88" d="100"/>
        </p:scale>
        <p:origin x="1194" y="84"/>
      </p:cViewPr>
      <p:guideLst>
        <p:guide pos="5738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23/10/2019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665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601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to INSTI + NNRTI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Switch to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SWORD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Study</a:t>
            </a: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333399"/>
                </a:solidFill>
                <a:latin typeface="Calibri" pitchFamily="34" charset="0"/>
              </a:rPr>
              <a:t>Switch to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LATTE-2 Study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FLAIR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ATLAS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06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148050" y="4345455"/>
            <a:ext cx="238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Participants with ISR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32749" y="1245888"/>
            <a:ext cx="521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Acceptability of injection site reaction and pain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FCF558D-5CDB-4CE5-9033-7B4AC6AD27DD}"/>
              </a:ext>
            </a:extLst>
          </p:cNvPr>
          <p:cNvGrpSpPr/>
          <p:nvPr/>
        </p:nvGrpSpPr>
        <p:grpSpPr>
          <a:xfrm>
            <a:off x="1700115" y="4334543"/>
            <a:ext cx="4538989" cy="2334817"/>
            <a:chOff x="7377176" y="1588951"/>
            <a:chExt cx="4453151" cy="2718705"/>
          </a:xfrm>
        </p:grpSpPr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7826652" y="1930670"/>
              <a:ext cx="4003675" cy="1587406"/>
            </a:xfrm>
            <a:custGeom>
              <a:avLst/>
              <a:gdLst>
                <a:gd name="T0" fmla="*/ 5044 w 5044"/>
                <a:gd name="T1" fmla="*/ 2920 h 2920"/>
                <a:gd name="T2" fmla="*/ 0 w 5044"/>
                <a:gd name="T3" fmla="*/ 2920 h 2920"/>
                <a:gd name="T4" fmla="*/ 0 w 5044"/>
                <a:gd name="T5" fmla="*/ 0 h 2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44" h="2920">
                  <a:moveTo>
                    <a:pt x="5044" y="2920"/>
                  </a:moveTo>
                  <a:lnTo>
                    <a:pt x="0" y="292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7774265" y="1931758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H="1">
              <a:off x="7774265" y="2245977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7774265" y="2569982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948876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9168090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flipV="1">
              <a:off x="10476190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1015551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9807852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H="1">
              <a:off x="7774265" y="2884201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>
              <a:off x="7774265" y="3203857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7774265" y="3518076"/>
              <a:ext cx="52388" cy="40229"/>
            </a:xfrm>
            <a:custGeom>
              <a:avLst/>
              <a:gdLst>
                <a:gd name="T0" fmla="*/ 66 w 66"/>
                <a:gd name="T1" fmla="*/ 74 h 74"/>
                <a:gd name="T2" fmla="*/ 66 w 66"/>
                <a:gd name="T3" fmla="*/ 0 h 74"/>
                <a:gd name="T4" fmla="*/ 0 w 66"/>
                <a:gd name="T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74">
                  <a:moveTo>
                    <a:pt x="66" y="74"/>
                  </a:moveTo>
                  <a:lnTo>
                    <a:pt x="6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V="1">
              <a:off x="8820427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8493402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817431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11163577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10815915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11823977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 flipV="1">
              <a:off x="11484252" y="3518076"/>
              <a:ext cx="0" cy="40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11565215" y="3353899"/>
              <a:ext cx="176213" cy="16417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9236352" y="3225602"/>
              <a:ext cx="177800" cy="29247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9564965" y="3208206"/>
              <a:ext cx="176213" cy="30987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9896752" y="3256046"/>
              <a:ext cx="177800" cy="2620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10231715" y="3306060"/>
              <a:ext cx="177800" cy="21201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0568265" y="3272354"/>
              <a:ext cx="177800" cy="24572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11236602" y="3306060"/>
              <a:ext cx="176213" cy="21201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10903227" y="3256046"/>
              <a:ext cx="177800" cy="2620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8904565" y="3098392"/>
              <a:ext cx="176213" cy="41968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8571190" y="3098392"/>
              <a:ext cx="176213" cy="41968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8242577" y="2917906"/>
              <a:ext cx="176213" cy="60017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7913965" y="2429725"/>
              <a:ext cx="176213" cy="108835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7377176" y="1777919"/>
              <a:ext cx="433074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7545111" y="3369605"/>
              <a:ext cx="265140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7461141" y="20962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7461141" y="2414593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7461141" y="2732930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7461141" y="3051267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7830375" y="2175600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69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8152661" y="2658346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38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8487743" y="282797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8830071" y="282797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9153359" y="2964974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19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9478731" y="2945404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20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9810575" y="299106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10830771" y="299106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11153543" y="3043255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10144326" y="3043255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10477185" y="3010639"/>
              <a:ext cx="335297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16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11484082" y="3088921"/>
              <a:ext cx="337902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11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7638770" y="3555056"/>
              <a:ext cx="718517" cy="7526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</a:rPr>
                <a:t>4</a:t>
              </a:r>
            </a:p>
            <a:p>
              <a:pPr algn="ctr"/>
              <a:r>
                <a:rPr lang="en-US" sz="1200">
                  <a:solidFill>
                    <a:srgbClr val="000066"/>
                  </a:solidFill>
                </a:rPr>
                <a:t>Loading</a:t>
              </a:r>
            </a:p>
            <a:p>
              <a:pPr algn="ctr"/>
              <a:r>
                <a:rPr lang="en-US" sz="1200">
                  <a:solidFill>
                    <a:srgbClr val="000066"/>
                  </a:solidFill>
                </a:rPr>
                <a:t>dose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8187741" y="3555056"/>
              <a:ext cx="265140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8480838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8823165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9146454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9471826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9803669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10823865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11146637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10137419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10470279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8" name="ZoneTexte 197"/>
            <p:cNvSpPr txBox="1"/>
            <p:nvPr/>
          </p:nvSpPr>
          <p:spPr>
            <a:xfrm>
              <a:off x="11478481" y="3555056"/>
              <a:ext cx="349108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99" name="ZoneTexte 198"/>
            <p:cNvSpPr txBox="1"/>
            <p:nvPr/>
          </p:nvSpPr>
          <p:spPr>
            <a:xfrm>
              <a:off x="9414152" y="3863788"/>
              <a:ext cx="669395" cy="32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Weeks</a:t>
              </a:r>
              <a:endParaRPr lang="en-US" sz="1400" b="1">
                <a:solidFill>
                  <a:srgbClr val="000066"/>
                </a:solidFill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7639764" y="1588951"/>
              <a:ext cx="337791" cy="358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E3B93B8-0354-460A-9FDF-1ECF80E35CB2}"/>
              </a:ext>
            </a:extLst>
          </p:cNvPr>
          <p:cNvGrpSpPr/>
          <p:nvPr/>
        </p:nvGrpSpPr>
        <p:grpSpPr>
          <a:xfrm>
            <a:off x="6649702" y="2190823"/>
            <a:ext cx="2306686" cy="1449708"/>
            <a:chOff x="6685597" y="1645999"/>
            <a:chExt cx="2306686" cy="1449708"/>
          </a:xfrm>
        </p:grpSpPr>
        <p:sp>
          <p:nvSpPr>
            <p:cNvPr id="202" name="AutoShape 165">
              <a:extLst>
                <a:ext uri="{FF2B5EF4-FFF2-40B4-BE49-F238E27FC236}">
                  <a16:creationId xmlns:a16="http://schemas.microsoft.com/office/drawing/2014/main" id="{1ED0B819-0C5E-48C7-872A-B92FE7066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5597" y="1645999"/>
              <a:ext cx="2306686" cy="14497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438" name="ZoneTexte 437"/>
            <p:cNvSpPr txBox="1"/>
            <p:nvPr/>
          </p:nvSpPr>
          <p:spPr>
            <a:xfrm>
              <a:off x="6985114" y="2751734"/>
              <a:ext cx="17130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Not at all acceptable</a:t>
              </a:r>
              <a:endParaRPr lang="en-US" sz="16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9" name="ZoneTexte 438"/>
            <p:cNvSpPr txBox="1"/>
            <p:nvPr/>
          </p:nvSpPr>
          <p:spPr>
            <a:xfrm>
              <a:off x="6985114" y="2502306"/>
              <a:ext cx="15250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A little acceptable</a:t>
              </a:r>
              <a:endParaRPr lang="en-US" sz="16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0" name="ZoneTexte 439"/>
            <p:cNvSpPr txBox="1"/>
            <p:nvPr/>
          </p:nvSpPr>
          <p:spPr>
            <a:xfrm>
              <a:off x="6985114" y="1754019"/>
              <a:ext cx="15211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Totally acceptable</a:t>
              </a:r>
              <a:endParaRPr lang="en-US" sz="1600" b="1" baseline="30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1" name="ZoneTexte 440"/>
            <p:cNvSpPr txBox="1"/>
            <p:nvPr/>
          </p:nvSpPr>
          <p:spPr>
            <a:xfrm>
              <a:off x="6985114" y="2252877"/>
              <a:ext cx="18944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Moderately acceptable</a:t>
              </a:r>
              <a:endParaRPr lang="en-US" sz="16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6985114" y="2003448"/>
              <a:ext cx="13647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Very acceptable</a:t>
              </a:r>
              <a:endParaRPr lang="en-US" sz="16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6886644" y="1869911"/>
              <a:ext cx="81000" cy="84905"/>
            </a:xfrm>
            <a:prstGeom prst="rect">
              <a:avLst/>
            </a:prstGeom>
            <a:solidFill>
              <a:srgbClr val="003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6886644" y="2090162"/>
              <a:ext cx="81000" cy="84905"/>
            </a:xfrm>
            <a:prstGeom prst="rect">
              <a:avLst/>
            </a:prstGeom>
            <a:solidFill>
              <a:srgbClr val="0F875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6886644" y="2351893"/>
              <a:ext cx="81000" cy="84905"/>
            </a:xfrm>
            <a:prstGeom prst="rect">
              <a:avLst/>
            </a:prstGeom>
            <a:solidFill>
              <a:srgbClr val="9F27A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6886644" y="2593505"/>
              <a:ext cx="81000" cy="84905"/>
            </a:xfrm>
            <a:prstGeom prst="rect">
              <a:avLst/>
            </a:prstGeom>
            <a:solidFill>
              <a:srgbClr val="F72F3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6886644" y="2847781"/>
              <a:ext cx="81000" cy="84905"/>
            </a:xfrm>
            <a:prstGeom prst="rect">
              <a:avLst/>
            </a:prstGeom>
            <a:solidFill>
              <a:srgbClr val="B71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0" name="Grouper 49"/>
          <p:cNvGrpSpPr/>
          <p:nvPr/>
        </p:nvGrpSpPr>
        <p:grpSpPr>
          <a:xfrm>
            <a:off x="1610298" y="1683227"/>
            <a:ext cx="4843705" cy="2427193"/>
            <a:chOff x="476119" y="1683227"/>
            <a:chExt cx="2858485" cy="2427193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761659" y="3606159"/>
              <a:ext cx="0" cy="86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761659" y="3606159"/>
              <a:ext cx="25729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761659" y="2152488"/>
              <a:ext cx="0" cy="145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717606" y="216770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717606" y="245800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717606" y="274395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717606" y="3039695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717606" y="3329994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717606" y="3606159"/>
              <a:ext cx="440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208526" y="2173145"/>
              <a:ext cx="436961" cy="44578"/>
            </a:xfrm>
            <a:prstGeom prst="rect">
              <a:avLst/>
            </a:prstGeom>
            <a:solidFill>
              <a:srgbClr val="F72F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2208526" y="2217724"/>
              <a:ext cx="436961" cy="92418"/>
            </a:xfrm>
            <a:prstGeom prst="rect">
              <a:avLst/>
            </a:prstGeom>
            <a:solidFill>
              <a:srgbClr val="9F27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2208526" y="2310141"/>
              <a:ext cx="436961" cy="339226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2208526" y="2649367"/>
              <a:ext cx="436961" cy="950269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2815492" y="2173145"/>
              <a:ext cx="436961" cy="11960"/>
            </a:xfrm>
            <a:prstGeom prst="rect">
              <a:avLst/>
            </a:prstGeom>
            <a:solidFill>
              <a:srgbClr val="B71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815492" y="2185106"/>
              <a:ext cx="436961" cy="65236"/>
            </a:xfrm>
            <a:prstGeom prst="rect">
              <a:avLst/>
            </a:prstGeom>
            <a:solidFill>
              <a:srgbClr val="F72F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2815492" y="2372115"/>
              <a:ext cx="436961" cy="452302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0" name="Rectangle 60"/>
            <p:cNvSpPr>
              <a:spLocks noChangeArrowheads="1"/>
            </p:cNvSpPr>
            <p:nvPr/>
          </p:nvSpPr>
          <p:spPr bwMode="auto">
            <a:xfrm>
              <a:off x="2815492" y="2250342"/>
              <a:ext cx="436961" cy="121774"/>
            </a:xfrm>
            <a:prstGeom prst="rect">
              <a:avLst/>
            </a:prstGeom>
            <a:solidFill>
              <a:srgbClr val="9F27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1" name="Rectangle 61"/>
            <p:cNvSpPr>
              <a:spLocks noChangeArrowheads="1"/>
            </p:cNvSpPr>
            <p:nvPr/>
          </p:nvSpPr>
          <p:spPr bwMode="auto">
            <a:xfrm>
              <a:off x="2815492" y="2824417"/>
              <a:ext cx="436961" cy="775219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2" name="Rectangle 62"/>
            <p:cNvSpPr>
              <a:spLocks noChangeArrowheads="1"/>
            </p:cNvSpPr>
            <p:nvPr/>
          </p:nvSpPr>
          <p:spPr bwMode="auto">
            <a:xfrm>
              <a:off x="877151" y="2547164"/>
              <a:ext cx="436961" cy="379455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3" name="Rectangle 63"/>
            <p:cNvSpPr>
              <a:spLocks noChangeArrowheads="1"/>
            </p:cNvSpPr>
            <p:nvPr/>
          </p:nvSpPr>
          <p:spPr bwMode="auto">
            <a:xfrm>
              <a:off x="877151" y="2926620"/>
              <a:ext cx="436961" cy="673017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4" name="Rectangle 64"/>
            <p:cNvSpPr>
              <a:spLocks noChangeArrowheads="1"/>
            </p:cNvSpPr>
            <p:nvPr/>
          </p:nvSpPr>
          <p:spPr bwMode="auto">
            <a:xfrm>
              <a:off x="877151" y="2212287"/>
              <a:ext cx="436961" cy="77196"/>
            </a:xfrm>
            <a:prstGeom prst="rect">
              <a:avLst/>
            </a:prstGeom>
            <a:solidFill>
              <a:srgbClr val="F72F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5" name="Rectangle 65"/>
            <p:cNvSpPr>
              <a:spLocks noChangeArrowheads="1"/>
            </p:cNvSpPr>
            <p:nvPr/>
          </p:nvSpPr>
          <p:spPr bwMode="auto">
            <a:xfrm>
              <a:off x="877151" y="2289483"/>
              <a:ext cx="436961" cy="257682"/>
            </a:xfrm>
            <a:prstGeom prst="rect">
              <a:avLst/>
            </a:prstGeom>
            <a:solidFill>
              <a:srgbClr val="9F27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7" name="Rectangle 66"/>
            <p:cNvSpPr>
              <a:spLocks noChangeArrowheads="1"/>
            </p:cNvSpPr>
            <p:nvPr/>
          </p:nvSpPr>
          <p:spPr bwMode="auto">
            <a:xfrm>
              <a:off x="877151" y="2173145"/>
              <a:ext cx="436961" cy="39141"/>
            </a:xfrm>
            <a:prstGeom prst="rect">
              <a:avLst/>
            </a:prstGeom>
            <a:solidFill>
              <a:srgbClr val="B71F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8" name="Freeform 67"/>
            <p:cNvSpPr>
              <a:spLocks/>
            </p:cNvSpPr>
            <p:nvPr/>
          </p:nvSpPr>
          <p:spPr bwMode="auto">
            <a:xfrm>
              <a:off x="2815492" y="2173145"/>
              <a:ext cx="436961" cy="11960"/>
            </a:xfrm>
            <a:custGeom>
              <a:avLst/>
              <a:gdLst>
                <a:gd name="T0" fmla="*/ 734 w 734"/>
                <a:gd name="T1" fmla="*/ 22 h 22"/>
                <a:gd name="T2" fmla="*/ 734 w 734"/>
                <a:gd name="T3" fmla="*/ 0 h 22"/>
                <a:gd name="T4" fmla="*/ 0 w 734"/>
                <a:gd name="T5" fmla="*/ 0 h 22"/>
                <a:gd name="T6" fmla="*/ 0 w 734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4" h="22">
                  <a:moveTo>
                    <a:pt x="734" y="22"/>
                  </a:moveTo>
                  <a:lnTo>
                    <a:pt x="734" y="0"/>
                  </a:lnTo>
                  <a:lnTo>
                    <a:pt x="0" y="0"/>
                  </a:lnTo>
                  <a:lnTo>
                    <a:pt x="0" y="22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29" name="Line 68"/>
            <p:cNvSpPr>
              <a:spLocks noChangeShapeType="1"/>
            </p:cNvSpPr>
            <p:nvPr/>
          </p:nvSpPr>
          <p:spPr bwMode="auto">
            <a:xfrm>
              <a:off x="2815492" y="2372115"/>
              <a:ext cx="0" cy="45230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2" name="Line 71"/>
            <p:cNvSpPr>
              <a:spLocks noChangeShapeType="1"/>
            </p:cNvSpPr>
            <p:nvPr/>
          </p:nvSpPr>
          <p:spPr bwMode="auto">
            <a:xfrm>
              <a:off x="2815492" y="2250342"/>
              <a:ext cx="0" cy="12177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3" name="Line 72"/>
            <p:cNvSpPr>
              <a:spLocks noChangeShapeType="1"/>
            </p:cNvSpPr>
            <p:nvPr/>
          </p:nvSpPr>
          <p:spPr bwMode="auto">
            <a:xfrm flipV="1">
              <a:off x="3252451" y="2372115"/>
              <a:ext cx="0" cy="45230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4" name="Line 73"/>
            <p:cNvSpPr>
              <a:spLocks noChangeShapeType="1"/>
            </p:cNvSpPr>
            <p:nvPr/>
          </p:nvSpPr>
          <p:spPr bwMode="auto">
            <a:xfrm flipV="1">
              <a:off x="3252451" y="2250342"/>
              <a:ext cx="0" cy="12177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5" name="Line 74"/>
            <p:cNvSpPr>
              <a:spLocks noChangeShapeType="1"/>
            </p:cNvSpPr>
            <p:nvPr/>
          </p:nvSpPr>
          <p:spPr bwMode="auto">
            <a:xfrm flipH="1">
              <a:off x="2815492" y="2372115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6" name="Line 75"/>
            <p:cNvSpPr>
              <a:spLocks noChangeShapeType="1"/>
            </p:cNvSpPr>
            <p:nvPr/>
          </p:nvSpPr>
          <p:spPr bwMode="auto">
            <a:xfrm flipH="1">
              <a:off x="2815492" y="2824417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8" name="Line 77"/>
            <p:cNvSpPr>
              <a:spLocks noChangeShapeType="1"/>
            </p:cNvSpPr>
            <p:nvPr/>
          </p:nvSpPr>
          <p:spPr bwMode="auto">
            <a:xfrm flipH="1">
              <a:off x="2815492" y="2250342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39" name="Line 78"/>
            <p:cNvSpPr>
              <a:spLocks noChangeShapeType="1"/>
            </p:cNvSpPr>
            <p:nvPr/>
          </p:nvSpPr>
          <p:spPr bwMode="auto">
            <a:xfrm>
              <a:off x="2815492" y="2185106"/>
              <a:ext cx="0" cy="6523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0" name="Line 79"/>
            <p:cNvSpPr>
              <a:spLocks noChangeShapeType="1"/>
            </p:cNvSpPr>
            <p:nvPr/>
          </p:nvSpPr>
          <p:spPr bwMode="auto">
            <a:xfrm flipV="1">
              <a:off x="3252451" y="2185106"/>
              <a:ext cx="0" cy="6523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1" name="Line 80"/>
            <p:cNvSpPr>
              <a:spLocks noChangeShapeType="1"/>
            </p:cNvSpPr>
            <p:nvPr/>
          </p:nvSpPr>
          <p:spPr bwMode="auto">
            <a:xfrm flipH="1">
              <a:off x="2815492" y="2185106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2" name="Line 81"/>
            <p:cNvSpPr>
              <a:spLocks noChangeShapeType="1"/>
            </p:cNvSpPr>
            <p:nvPr/>
          </p:nvSpPr>
          <p:spPr bwMode="auto">
            <a:xfrm>
              <a:off x="877151" y="2212287"/>
              <a:ext cx="0" cy="7719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3" name="Line 82"/>
            <p:cNvSpPr>
              <a:spLocks noChangeShapeType="1"/>
            </p:cNvSpPr>
            <p:nvPr/>
          </p:nvSpPr>
          <p:spPr bwMode="auto">
            <a:xfrm>
              <a:off x="877151" y="2289483"/>
              <a:ext cx="0" cy="25768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4" name="Freeform 83"/>
            <p:cNvSpPr>
              <a:spLocks/>
            </p:cNvSpPr>
            <p:nvPr/>
          </p:nvSpPr>
          <p:spPr bwMode="auto">
            <a:xfrm>
              <a:off x="877151" y="2173145"/>
              <a:ext cx="436961" cy="39141"/>
            </a:xfrm>
            <a:custGeom>
              <a:avLst/>
              <a:gdLst>
                <a:gd name="T0" fmla="*/ 735 w 735"/>
                <a:gd name="T1" fmla="*/ 71 h 71"/>
                <a:gd name="T2" fmla="*/ 735 w 735"/>
                <a:gd name="T3" fmla="*/ 0 h 71"/>
                <a:gd name="T4" fmla="*/ 0 w 735"/>
                <a:gd name="T5" fmla="*/ 0 h 71"/>
                <a:gd name="T6" fmla="*/ 0 w 735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71">
                  <a:moveTo>
                    <a:pt x="735" y="71"/>
                  </a:moveTo>
                  <a:lnTo>
                    <a:pt x="735" y="0"/>
                  </a:lnTo>
                  <a:lnTo>
                    <a:pt x="0" y="0"/>
                  </a:lnTo>
                  <a:lnTo>
                    <a:pt x="0" y="71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5" name="Line 84"/>
            <p:cNvSpPr>
              <a:spLocks noChangeShapeType="1"/>
            </p:cNvSpPr>
            <p:nvPr/>
          </p:nvSpPr>
          <p:spPr bwMode="auto">
            <a:xfrm flipV="1">
              <a:off x="1314111" y="2212287"/>
              <a:ext cx="0" cy="7719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6" name="Line 85"/>
            <p:cNvSpPr>
              <a:spLocks noChangeShapeType="1"/>
            </p:cNvSpPr>
            <p:nvPr/>
          </p:nvSpPr>
          <p:spPr bwMode="auto">
            <a:xfrm>
              <a:off x="2208526" y="2310141"/>
              <a:ext cx="0" cy="33922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7" name="Line 86"/>
            <p:cNvSpPr>
              <a:spLocks noChangeShapeType="1"/>
            </p:cNvSpPr>
            <p:nvPr/>
          </p:nvSpPr>
          <p:spPr bwMode="auto">
            <a:xfrm>
              <a:off x="2208526" y="2217724"/>
              <a:ext cx="0" cy="9241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8" name="Line 87"/>
            <p:cNvSpPr>
              <a:spLocks noChangeShapeType="1"/>
            </p:cNvSpPr>
            <p:nvPr/>
          </p:nvSpPr>
          <p:spPr bwMode="auto">
            <a:xfrm flipV="1">
              <a:off x="1314111" y="2289483"/>
              <a:ext cx="0" cy="25768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49" name="Line 88"/>
            <p:cNvSpPr>
              <a:spLocks noChangeShapeType="1"/>
            </p:cNvSpPr>
            <p:nvPr/>
          </p:nvSpPr>
          <p:spPr bwMode="auto">
            <a:xfrm flipV="1">
              <a:off x="2645487" y="2310141"/>
              <a:ext cx="0" cy="33922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0" name="Line 89"/>
            <p:cNvSpPr>
              <a:spLocks noChangeShapeType="1"/>
            </p:cNvSpPr>
            <p:nvPr/>
          </p:nvSpPr>
          <p:spPr bwMode="auto">
            <a:xfrm flipV="1">
              <a:off x="2645487" y="2217724"/>
              <a:ext cx="0" cy="9241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3" name="Line 92"/>
            <p:cNvSpPr>
              <a:spLocks noChangeShapeType="1"/>
            </p:cNvSpPr>
            <p:nvPr/>
          </p:nvSpPr>
          <p:spPr bwMode="auto">
            <a:xfrm flipH="1">
              <a:off x="2208526" y="2649367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4" name="Line 93"/>
            <p:cNvSpPr>
              <a:spLocks noChangeShapeType="1"/>
            </p:cNvSpPr>
            <p:nvPr/>
          </p:nvSpPr>
          <p:spPr bwMode="auto">
            <a:xfrm flipH="1">
              <a:off x="2208526" y="2310141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5" name="Line 94"/>
            <p:cNvSpPr>
              <a:spLocks noChangeShapeType="1"/>
            </p:cNvSpPr>
            <p:nvPr/>
          </p:nvSpPr>
          <p:spPr bwMode="auto">
            <a:xfrm flipH="1">
              <a:off x="2208526" y="2217724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6" name="Freeform 95"/>
            <p:cNvSpPr>
              <a:spLocks/>
            </p:cNvSpPr>
            <p:nvPr/>
          </p:nvSpPr>
          <p:spPr bwMode="auto">
            <a:xfrm>
              <a:off x="2208526" y="2173145"/>
              <a:ext cx="436961" cy="44578"/>
            </a:xfrm>
            <a:custGeom>
              <a:avLst/>
              <a:gdLst>
                <a:gd name="T0" fmla="*/ 735 w 735"/>
                <a:gd name="T1" fmla="*/ 82 h 82"/>
                <a:gd name="T2" fmla="*/ 735 w 735"/>
                <a:gd name="T3" fmla="*/ 0 h 82"/>
                <a:gd name="T4" fmla="*/ 0 w 735"/>
                <a:gd name="T5" fmla="*/ 0 h 82"/>
                <a:gd name="T6" fmla="*/ 0 w 735"/>
                <a:gd name="T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82">
                  <a:moveTo>
                    <a:pt x="735" y="82"/>
                  </a:moveTo>
                  <a:lnTo>
                    <a:pt x="735" y="0"/>
                  </a:lnTo>
                  <a:lnTo>
                    <a:pt x="0" y="0"/>
                  </a:lnTo>
                  <a:lnTo>
                    <a:pt x="0" y="82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7" name="Line 96"/>
            <p:cNvSpPr>
              <a:spLocks noChangeShapeType="1"/>
            </p:cNvSpPr>
            <p:nvPr/>
          </p:nvSpPr>
          <p:spPr bwMode="auto">
            <a:xfrm flipH="1">
              <a:off x="877151" y="2212287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8" name="Line 97"/>
            <p:cNvSpPr>
              <a:spLocks noChangeShapeType="1"/>
            </p:cNvSpPr>
            <p:nvPr/>
          </p:nvSpPr>
          <p:spPr bwMode="auto">
            <a:xfrm flipH="1">
              <a:off x="877151" y="2289483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59" name="Line 98"/>
            <p:cNvSpPr>
              <a:spLocks noChangeShapeType="1"/>
            </p:cNvSpPr>
            <p:nvPr/>
          </p:nvSpPr>
          <p:spPr bwMode="auto">
            <a:xfrm flipH="1">
              <a:off x="877151" y="2547164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1" name="Freeform 100"/>
            <p:cNvSpPr>
              <a:spLocks/>
            </p:cNvSpPr>
            <p:nvPr/>
          </p:nvSpPr>
          <p:spPr bwMode="auto">
            <a:xfrm>
              <a:off x="2208526" y="2649367"/>
              <a:ext cx="436961" cy="950269"/>
            </a:xfrm>
            <a:custGeom>
              <a:avLst/>
              <a:gdLst>
                <a:gd name="T0" fmla="*/ 0 w 735"/>
                <a:gd name="T1" fmla="*/ 0 h 1749"/>
                <a:gd name="T2" fmla="*/ 0 w 735"/>
                <a:gd name="T3" fmla="*/ 1749 h 1749"/>
                <a:gd name="T4" fmla="*/ 735 w 735"/>
                <a:gd name="T5" fmla="*/ 1749 h 1749"/>
                <a:gd name="T6" fmla="*/ 735 w 735"/>
                <a:gd name="T7" fmla="*/ 0 h 1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1749">
                  <a:moveTo>
                    <a:pt x="0" y="0"/>
                  </a:moveTo>
                  <a:lnTo>
                    <a:pt x="0" y="1749"/>
                  </a:lnTo>
                  <a:lnTo>
                    <a:pt x="735" y="1749"/>
                  </a:lnTo>
                  <a:lnTo>
                    <a:pt x="735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2" name="Freeform 101"/>
            <p:cNvSpPr>
              <a:spLocks/>
            </p:cNvSpPr>
            <p:nvPr/>
          </p:nvSpPr>
          <p:spPr bwMode="auto">
            <a:xfrm>
              <a:off x="877151" y="2926620"/>
              <a:ext cx="436961" cy="673017"/>
            </a:xfrm>
            <a:custGeom>
              <a:avLst/>
              <a:gdLst>
                <a:gd name="T0" fmla="*/ 0 w 735"/>
                <a:gd name="T1" fmla="*/ 0 h 1239"/>
                <a:gd name="T2" fmla="*/ 0 w 735"/>
                <a:gd name="T3" fmla="*/ 1239 h 1239"/>
                <a:gd name="T4" fmla="*/ 735 w 735"/>
                <a:gd name="T5" fmla="*/ 1239 h 1239"/>
                <a:gd name="T6" fmla="*/ 735 w 735"/>
                <a:gd name="T7" fmla="*/ 0 h 1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" h="1239">
                  <a:moveTo>
                    <a:pt x="0" y="0"/>
                  </a:moveTo>
                  <a:lnTo>
                    <a:pt x="0" y="1239"/>
                  </a:lnTo>
                  <a:lnTo>
                    <a:pt x="735" y="1239"/>
                  </a:lnTo>
                  <a:lnTo>
                    <a:pt x="735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3" name="Line 102"/>
            <p:cNvSpPr>
              <a:spLocks noChangeShapeType="1"/>
            </p:cNvSpPr>
            <p:nvPr/>
          </p:nvSpPr>
          <p:spPr bwMode="auto">
            <a:xfrm flipH="1">
              <a:off x="877151" y="2926620"/>
              <a:ext cx="436961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64" name="Freeform 103"/>
            <p:cNvSpPr>
              <a:spLocks/>
            </p:cNvSpPr>
            <p:nvPr/>
          </p:nvSpPr>
          <p:spPr bwMode="auto">
            <a:xfrm>
              <a:off x="2815492" y="2824417"/>
              <a:ext cx="436961" cy="775219"/>
            </a:xfrm>
            <a:custGeom>
              <a:avLst/>
              <a:gdLst>
                <a:gd name="T0" fmla="*/ 0 w 734"/>
                <a:gd name="T1" fmla="*/ 0 h 1427"/>
                <a:gd name="T2" fmla="*/ 0 w 734"/>
                <a:gd name="T3" fmla="*/ 1427 h 1427"/>
                <a:gd name="T4" fmla="*/ 734 w 734"/>
                <a:gd name="T5" fmla="*/ 1427 h 1427"/>
                <a:gd name="T6" fmla="*/ 734 w 734"/>
                <a:gd name="T7" fmla="*/ 0 h 1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4" h="1427">
                  <a:moveTo>
                    <a:pt x="0" y="0"/>
                  </a:moveTo>
                  <a:lnTo>
                    <a:pt x="0" y="1427"/>
                  </a:lnTo>
                  <a:lnTo>
                    <a:pt x="734" y="1427"/>
                  </a:lnTo>
                  <a:lnTo>
                    <a:pt x="734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71" name="Line 110"/>
            <p:cNvSpPr>
              <a:spLocks noChangeShapeType="1"/>
            </p:cNvSpPr>
            <p:nvPr/>
          </p:nvSpPr>
          <p:spPr bwMode="auto">
            <a:xfrm>
              <a:off x="877151" y="2547164"/>
              <a:ext cx="0" cy="37945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72" name="Line 111"/>
            <p:cNvSpPr>
              <a:spLocks noChangeShapeType="1"/>
            </p:cNvSpPr>
            <p:nvPr/>
          </p:nvSpPr>
          <p:spPr bwMode="auto">
            <a:xfrm flipV="1">
              <a:off x="1314111" y="2547164"/>
              <a:ext cx="0" cy="37945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476119" y="2032052"/>
              <a:ext cx="260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100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577135" y="3477218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526624" y="2321085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80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526624" y="2610118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60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526624" y="2899151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40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526624" y="3188184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20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2462200" y="3833421"/>
              <a:ext cx="666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W48, N = 303</a:t>
              </a:r>
              <a:endParaRPr lang="en-US" sz="1400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629066" y="3833421"/>
              <a:ext cx="15349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W5</a:t>
              </a:r>
              <a:r>
                <a:rPr lang="fr-FR" sz="12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(1 </a:t>
              </a:r>
              <a:r>
                <a:rPr lang="fr-FR" sz="12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week</a:t>
              </a:r>
              <a:r>
                <a:rPr lang="fr-FR" sz="12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post-injection), N = 296</a:t>
              </a:r>
              <a:endParaRPr lang="fr-FR" sz="1400" dirty="0">
                <a:solidFill>
                  <a:srgbClr val="000066"/>
                </a:solidFill>
              </a:endParaRP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996385" y="3630573"/>
              <a:ext cx="227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ISR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1548821" y="3630573"/>
              <a:ext cx="2731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Pain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940758" y="3119357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55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2940758" y="2499860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31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2966011" y="2182728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9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ouper 6"/>
            <p:cNvGrpSpPr/>
            <p:nvPr/>
          </p:nvGrpSpPr>
          <p:grpSpPr>
            <a:xfrm>
              <a:off x="1474448" y="2176871"/>
              <a:ext cx="438151" cy="1431966"/>
              <a:chOff x="3019425" y="2015704"/>
              <a:chExt cx="584200" cy="1431966"/>
            </a:xfrm>
          </p:grpSpPr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3019425" y="3044256"/>
                <a:ext cx="584200" cy="397939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3019425" y="2534330"/>
                <a:ext cx="584200" cy="509927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3019425" y="2099424"/>
                <a:ext cx="584200" cy="148955"/>
              </a:xfrm>
              <a:prstGeom prst="rect">
                <a:avLst/>
              </a:prstGeom>
              <a:solidFill>
                <a:srgbClr val="F72F3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3019425" y="2248379"/>
                <a:ext cx="584200" cy="285951"/>
              </a:xfrm>
              <a:prstGeom prst="rect">
                <a:avLst/>
              </a:prstGeom>
              <a:solidFill>
                <a:srgbClr val="9F27A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3019425" y="2015704"/>
                <a:ext cx="584200" cy="83720"/>
              </a:xfrm>
              <a:prstGeom prst="rect">
                <a:avLst/>
              </a:prstGeom>
              <a:solidFill>
                <a:srgbClr val="B71F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30" name="Line 69"/>
              <p:cNvSpPr>
                <a:spLocks noChangeShapeType="1"/>
              </p:cNvSpPr>
              <p:nvPr/>
            </p:nvSpPr>
            <p:spPr bwMode="auto">
              <a:xfrm flipV="1">
                <a:off x="3603625" y="2099424"/>
                <a:ext cx="0" cy="148955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31" name="Line 70"/>
              <p:cNvSpPr>
                <a:spLocks noChangeShapeType="1"/>
              </p:cNvSpPr>
              <p:nvPr/>
            </p:nvSpPr>
            <p:spPr bwMode="auto">
              <a:xfrm flipV="1">
                <a:off x="3603625" y="2248379"/>
                <a:ext cx="0" cy="28595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37" name="Freeform 76"/>
              <p:cNvSpPr>
                <a:spLocks/>
              </p:cNvSpPr>
              <p:nvPr/>
            </p:nvSpPr>
            <p:spPr bwMode="auto">
              <a:xfrm>
                <a:off x="3019425" y="2015704"/>
                <a:ext cx="584200" cy="83720"/>
              </a:xfrm>
              <a:custGeom>
                <a:avLst/>
                <a:gdLst>
                  <a:gd name="T0" fmla="*/ 734 w 734"/>
                  <a:gd name="T1" fmla="*/ 154 h 154"/>
                  <a:gd name="T2" fmla="*/ 734 w 734"/>
                  <a:gd name="T3" fmla="*/ 0 h 154"/>
                  <a:gd name="T4" fmla="*/ 0 w 734"/>
                  <a:gd name="T5" fmla="*/ 0 h 154"/>
                  <a:gd name="T6" fmla="*/ 0 w 734"/>
                  <a:gd name="T7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4" h="154">
                    <a:moveTo>
                      <a:pt x="734" y="154"/>
                    </a:moveTo>
                    <a:lnTo>
                      <a:pt x="734" y="0"/>
                    </a:lnTo>
                    <a:lnTo>
                      <a:pt x="0" y="0"/>
                    </a:lnTo>
                    <a:lnTo>
                      <a:pt x="0" y="15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51" name="Line 90"/>
              <p:cNvSpPr>
                <a:spLocks noChangeShapeType="1"/>
              </p:cNvSpPr>
              <p:nvPr/>
            </p:nvSpPr>
            <p:spPr bwMode="auto">
              <a:xfrm>
                <a:off x="3019425" y="2099424"/>
                <a:ext cx="0" cy="148955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52" name="Line 91"/>
              <p:cNvSpPr>
                <a:spLocks noChangeShapeType="1"/>
              </p:cNvSpPr>
              <p:nvPr/>
            </p:nvSpPr>
            <p:spPr bwMode="auto">
              <a:xfrm>
                <a:off x="3019425" y="2248379"/>
                <a:ext cx="0" cy="28595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0" name="Freeform 99"/>
              <p:cNvSpPr>
                <a:spLocks/>
              </p:cNvSpPr>
              <p:nvPr/>
            </p:nvSpPr>
            <p:spPr bwMode="auto">
              <a:xfrm>
                <a:off x="3019425" y="3044256"/>
                <a:ext cx="584200" cy="397939"/>
              </a:xfrm>
              <a:custGeom>
                <a:avLst/>
                <a:gdLst>
                  <a:gd name="T0" fmla="*/ 0 w 734"/>
                  <a:gd name="T1" fmla="*/ 0 h 732"/>
                  <a:gd name="T2" fmla="*/ 0 w 734"/>
                  <a:gd name="T3" fmla="*/ 732 h 732"/>
                  <a:gd name="T4" fmla="*/ 734 w 734"/>
                  <a:gd name="T5" fmla="*/ 732 h 732"/>
                  <a:gd name="T6" fmla="*/ 734 w 734"/>
                  <a:gd name="T7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4" h="732">
                    <a:moveTo>
                      <a:pt x="0" y="0"/>
                    </a:moveTo>
                    <a:lnTo>
                      <a:pt x="0" y="732"/>
                    </a:lnTo>
                    <a:lnTo>
                      <a:pt x="734" y="732"/>
                    </a:lnTo>
                    <a:lnTo>
                      <a:pt x="734" y="0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5" name="Line 104"/>
              <p:cNvSpPr>
                <a:spLocks noChangeShapeType="1"/>
              </p:cNvSpPr>
              <p:nvPr/>
            </p:nvSpPr>
            <p:spPr bwMode="auto">
              <a:xfrm flipH="1">
                <a:off x="3019425" y="2099424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6" name="Line 105"/>
              <p:cNvSpPr>
                <a:spLocks noChangeShapeType="1"/>
              </p:cNvSpPr>
              <p:nvPr/>
            </p:nvSpPr>
            <p:spPr bwMode="auto">
              <a:xfrm flipH="1">
                <a:off x="3019425" y="2248379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7" name="Line 106"/>
              <p:cNvSpPr>
                <a:spLocks noChangeShapeType="1"/>
              </p:cNvSpPr>
              <p:nvPr/>
            </p:nvSpPr>
            <p:spPr bwMode="auto">
              <a:xfrm flipH="1">
                <a:off x="3019425" y="2534330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8" name="Line 107"/>
              <p:cNvSpPr>
                <a:spLocks noChangeShapeType="1"/>
              </p:cNvSpPr>
              <p:nvPr/>
            </p:nvSpPr>
            <p:spPr bwMode="auto">
              <a:xfrm flipV="1">
                <a:off x="3603625" y="2534330"/>
                <a:ext cx="0" cy="509927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69" name="Line 108"/>
              <p:cNvSpPr>
                <a:spLocks noChangeShapeType="1"/>
              </p:cNvSpPr>
              <p:nvPr/>
            </p:nvSpPr>
            <p:spPr bwMode="auto">
              <a:xfrm>
                <a:off x="3019425" y="2534330"/>
                <a:ext cx="0" cy="509927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5170" name="Line 109"/>
              <p:cNvSpPr>
                <a:spLocks noChangeShapeType="1"/>
              </p:cNvSpPr>
              <p:nvPr/>
            </p:nvSpPr>
            <p:spPr bwMode="auto">
              <a:xfrm flipH="1">
                <a:off x="3019425" y="3044256"/>
                <a:ext cx="584200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38" name="ZoneTexte 137"/>
              <p:cNvSpPr txBox="1"/>
              <p:nvPr/>
            </p:nvSpPr>
            <p:spPr>
              <a:xfrm>
                <a:off x="3156420" y="3170671"/>
                <a:ext cx="2799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29</a:t>
                </a:r>
                <a:endParaRPr lang="en-US" sz="1400" b="1" baseline="30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9" name="ZoneTexte 138"/>
              <p:cNvSpPr txBox="1"/>
              <p:nvPr/>
            </p:nvSpPr>
            <p:spPr>
              <a:xfrm>
                <a:off x="3156420" y="2295387"/>
                <a:ext cx="2799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20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1" name="ZoneTexte 140"/>
              <p:cNvSpPr txBox="1"/>
              <p:nvPr/>
            </p:nvSpPr>
            <p:spPr>
              <a:xfrm>
                <a:off x="3156420" y="2683284"/>
                <a:ext cx="2799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35</a:t>
                </a:r>
                <a:endParaRPr lang="en-US" sz="1400" b="1" baseline="30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2" name="ZoneTexte 141"/>
            <p:cNvSpPr txBox="1"/>
            <p:nvPr/>
          </p:nvSpPr>
          <p:spPr>
            <a:xfrm>
              <a:off x="2321201" y="3001676"/>
              <a:ext cx="217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67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2350239" y="2138150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7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2324985" y="2396592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23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997183" y="3197484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48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997183" y="2330090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18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997183" y="2651111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26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2396986" y="1683227"/>
              <a:ext cx="47351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solidFill>
                    <a:srgbClr val="000066"/>
                  </a:solidFill>
                </a:rPr>
                <a:t>*p &lt; 0.001</a:t>
              </a:r>
              <a:endParaRPr lang="en-US" sz="1100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201" name="ZoneTexte 200"/>
            <p:cNvSpPr txBox="1"/>
            <p:nvPr/>
          </p:nvSpPr>
          <p:spPr>
            <a:xfrm>
              <a:off x="1080872" y="1754019"/>
              <a:ext cx="47351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solidFill>
                    <a:srgbClr val="000066"/>
                  </a:solidFill>
                </a:rPr>
                <a:t>*p &lt; 0.001</a:t>
              </a:r>
              <a:endParaRPr lang="en-US" sz="1100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5173" name="Parenthèse fermante 5172"/>
            <p:cNvSpPr/>
            <p:nvPr/>
          </p:nvSpPr>
          <p:spPr bwMode="auto">
            <a:xfrm rot="16200000">
              <a:off x="1682122" y="1255175"/>
              <a:ext cx="61644" cy="1487469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03" name="Parenthèse fermante 202"/>
            <p:cNvSpPr/>
            <p:nvPr/>
          </p:nvSpPr>
          <p:spPr bwMode="auto">
            <a:xfrm rot="16200000">
              <a:off x="2378184" y="1216024"/>
              <a:ext cx="45719" cy="1361281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444" name="ZoneTexte 443"/>
            <p:cNvSpPr txBox="1"/>
            <p:nvPr/>
          </p:nvSpPr>
          <p:spPr>
            <a:xfrm>
              <a:off x="2313732" y="3630573"/>
              <a:ext cx="227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ISR</a:t>
              </a:r>
            </a:p>
          </p:txBody>
        </p:sp>
        <p:sp>
          <p:nvSpPr>
            <p:cNvPr id="445" name="ZoneTexte 444"/>
            <p:cNvSpPr txBox="1"/>
            <p:nvPr/>
          </p:nvSpPr>
          <p:spPr>
            <a:xfrm>
              <a:off x="2890450" y="3630573"/>
              <a:ext cx="2731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Pain</a:t>
              </a:r>
            </a:p>
          </p:txBody>
        </p:sp>
        <p:sp>
          <p:nvSpPr>
            <p:cNvPr id="446" name="ZoneTexte 445"/>
            <p:cNvSpPr txBox="1"/>
            <p:nvPr/>
          </p:nvSpPr>
          <p:spPr>
            <a:xfrm>
              <a:off x="628251" y="1825780"/>
              <a:ext cx="2031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48" name="ZoneTexte 447"/>
            <p:cNvSpPr txBox="1"/>
            <p:nvPr/>
          </p:nvSpPr>
          <p:spPr>
            <a:xfrm>
              <a:off x="1032244" y="2145374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5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449" name="ZoneTexte 448"/>
            <p:cNvSpPr txBox="1"/>
            <p:nvPr/>
          </p:nvSpPr>
          <p:spPr>
            <a:xfrm>
              <a:off x="1032242" y="1966736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3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450" name="ZoneTexte 449"/>
            <p:cNvSpPr txBox="1"/>
            <p:nvPr/>
          </p:nvSpPr>
          <p:spPr>
            <a:xfrm>
              <a:off x="1576482" y="2212856"/>
              <a:ext cx="2099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10</a:t>
              </a:r>
              <a:endParaRPr lang="en-US" sz="1400" b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451" name="ZoneTexte 450"/>
            <p:cNvSpPr txBox="1"/>
            <p:nvPr/>
          </p:nvSpPr>
          <p:spPr>
            <a:xfrm>
              <a:off x="1599641" y="1973795"/>
              <a:ext cx="1670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6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452" name="ZoneTexte 451"/>
            <p:cNvSpPr txBox="1"/>
            <p:nvPr/>
          </p:nvSpPr>
          <p:spPr>
            <a:xfrm>
              <a:off x="2997870" y="1966736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4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453" name="ZoneTexte 452"/>
            <p:cNvSpPr txBox="1"/>
            <p:nvPr/>
          </p:nvSpPr>
          <p:spPr>
            <a:xfrm>
              <a:off x="2408384" y="1966736"/>
              <a:ext cx="1594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1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</p:grpSp>
      <p:sp>
        <p:nvSpPr>
          <p:cNvPr id="443" name="ZoneTexte 442">
            <a:extLst>
              <a:ext uri="{FF2B5EF4-FFF2-40B4-BE49-F238E27FC236}">
                <a16:creationId xmlns:a16="http://schemas.microsoft.com/office/drawing/2014/main" id="{D34AFF23-9D72-4242-B053-9565AFF95316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455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MOAB0103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56" name="Rectangle 2">
            <a:extLst>
              <a:ext uri="{FF2B5EF4-FFF2-40B4-BE49-F238E27FC236}">
                <a16:creationId xmlns:a16="http://schemas.microsoft.com/office/drawing/2014/main" id="{8B40E8F1-EF61-4A9C-9263-608B3695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ATLAS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457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extLst>
      <p:ext uri="{BB962C8B-B14F-4D97-AF65-F5344CB8AC3E}">
        <p14:creationId xmlns:p14="http://schemas.microsoft.com/office/powerpoint/2010/main" val="1604479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8820000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IM injections of CAB LA + RPV LA every 4 weeks was non inferior to daily oral ART at W48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For proportion of virologic rebound: HIV RNA ≥ 50 c/mL in 1.6% vs 1.0%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For proportion maintaining HIV-1 suppression</a:t>
            </a:r>
            <a:br>
              <a:rPr lang="en-US" altLang="fr-FR" sz="1800" dirty="0">
                <a:ea typeface="ＭＳ Ｐゴシック" charset="-128"/>
              </a:rPr>
            </a:b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Low rate (1%) of </a:t>
            </a: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failure in each arm 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No emergence of resistance in </a:t>
            </a:r>
            <a:r>
              <a:rPr lang="en-US" altLang="fr-FR" sz="1800" dirty="0" err="1">
                <a:ea typeface="ＭＳ Ｐゴシック" charset="-128"/>
              </a:rPr>
              <a:t>cART</a:t>
            </a:r>
            <a:r>
              <a:rPr lang="en-US" altLang="fr-FR" sz="1800" dirty="0">
                <a:ea typeface="ＭＳ Ｐゴシック" charset="-128"/>
              </a:rPr>
              <a:t> arm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2 of 3 participants on LA arm had NNRTI RAMs in baseline PBMCs, emergence of major INSTI resistance in 1/3</a:t>
            </a:r>
          </a:p>
          <a:p>
            <a:pPr lvl="1">
              <a:spcBef>
                <a:spcPct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Injection site reactions in the LA arm were common but mainly grade 1 or 2, with few associated discontinuations</a:t>
            </a:r>
          </a:p>
          <a:p>
            <a:pPr lvl="1">
              <a:spcBef>
                <a:spcPct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Significant greater increase in treatment satisfaction with LA regimen</a:t>
            </a:r>
          </a:p>
        </p:txBody>
      </p:sp>
      <p:sp>
        <p:nvSpPr>
          <p:cNvPr id="3" name="Titre 3">
            <a:extLst>
              <a:ext uri="{FF2B5EF4-FFF2-40B4-BE49-F238E27FC236}">
                <a16:creationId xmlns:a16="http://schemas.microsoft.com/office/drawing/2014/main" id="{3A6B2B34-F56B-4267-8570-77FB253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91613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89980BE3-D4C9-42B3-AA9C-5C4DF731A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D52B24CE-2DA9-4E24-8AD5-F9C34F1E0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8419" y="4509120"/>
            <a:ext cx="8501493" cy="1777190"/>
          </a:xfrm>
        </p:spPr>
        <p:txBody>
          <a:bodyPr/>
          <a:lstStyle/>
          <a:p>
            <a:r>
              <a:rPr lang="en-GB" sz="2400" b="1" dirty="0">
                <a:latin typeface="+mj-lt"/>
              </a:rPr>
              <a:t>Objective</a:t>
            </a:r>
          </a:p>
          <a:p>
            <a:pPr lvl="1"/>
            <a:r>
              <a:rPr lang="en-GB" sz="1800" dirty="0"/>
              <a:t>Primary: % HIV RNA ≥ 50 c/mL at W48 with monthly IM CAB LA + RPV LA (ITT, snapshot algorithm)</a:t>
            </a:r>
            <a:r>
              <a:rPr lang="en-GB" altLang="fr-FR" sz="1800" dirty="0"/>
              <a:t> ; non-inferiority if upper margin of a two-sided 95% CI for the difference = 6%</a:t>
            </a:r>
          </a:p>
          <a:p>
            <a:pPr lvl="1"/>
            <a:r>
              <a:rPr lang="en-GB" sz="1800" dirty="0"/>
              <a:t>Secondary: HIV RNA &lt; 50 c/mL at W48, safety, resistance emergence, PRO, participant’s preference of the LA regimen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288419" y="1125538"/>
            <a:ext cx="1811339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8952412" y="6286310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42FB07D-5814-4F23-B99E-ECC10469C04D}"/>
              </a:ext>
            </a:extLst>
          </p:cNvPr>
          <p:cNvGrpSpPr/>
          <p:nvPr/>
        </p:nvGrpSpPr>
        <p:grpSpPr>
          <a:xfrm>
            <a:off x="119400" y="1310716"/>
            <a:ext cx="8797545" cy="3059904"/>
            <a:chOff x="119400" y="1310716"/>
            <a:chExt cx="8797545" cy="3059904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2555776" y="1310716"/>
              <a:ext cx="1420031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1</a:t>
              </a:r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: 1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B64EC5E1-C566-4C12-A32C-195DEC5D3DF9}"/>
                </a:ext>
              </a:extLst>
            </p:cNvPr>
            <p:cNvGrpSpPr/>
            <p:nvPr/>
          </p:nvGrpSpPr>
          <p:grpSpPr>
            <a:xfrm>
              <a:off x="119400" y="1636743"/>
              <a:ext cx="8797545" cy="2733877"/>
              <a:chOff x="119400" y="1636743"/>
              <a:chExt cx="8797545" cy="2733877"/>
            </a:xfrm>
          </p:grpSpPr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981722" y="1952912"/>
                <a:ext cx="3562396" cy="684000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Continuation of current daily oral ART</a:t>
                </a:r>
                <a:br>
                  <a:rPr lang="en-GB" sz="14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(N = 308)</a:t>
                </a:r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4818057" y="2757918"/>
                <a:ext cx="2726061" cy="684000"/>
              </a:xfrm>
              <a:prstGeom prst="round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CAB LA 400 mg + RPV LA 600 mg **</a:t>
                </a:r>
                <a:br>
                  <a:rPr lang="en-GB" sz="14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IM every 4 weeks (N = 303)</a:t>
                </a:r>
              </a:p>
            </p:txBody>
          </p:sp>
          <p:sp>
            <p:nvSpPr>
              <p:cNvPr id="26647" name="ZoneTexte 37"/>
              <p:cNvSpPr txBox="1">
                <a:spLocks noChangeArrowheads="1"/>
              </p:cNvSpPr>
              <p:nvPr/>
            </p:nvSpPr>
            <p:spPr bwMode="auto">
              <a:xfrm>
                <a:off x="4856297" y="4093621"/>
                <a:ext cx="382882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000066"/>
                    </a:solidFill>
                    <a:latin typeface="+mn-lt"/>
                    <a:cs typeface="Arial" charset="0"/>
                  </a:rPr>
                  <a:t>** L</a:t>
                </a:r>
                <a:r>
                  <a:rPr lang="en-GB" sz="1200" dirty="0">
                    <a:solidFill>
                      <a:srgbClr val="000066"/>
                    </a:solidFill>
                    <a:latin typeface="+mn-lt"/>
                  </a:rPr>
                  <a:t>oading dose at W4: CAB 600 mg + RPV 900 mg</a:t>
                </a:r>
              </a:p>
            </p:txBody>
          </p:sp>
          <p:sp>
            <p:nvSpPr>
              <p:cNvPr id="26653" name="AutoShape 162"/>
              <p:cNvSpPr>
                <a:spLocks noChangeArrowheads="1"/>
              </p:cNvSpPr>
              <p:nvPr/>
            </p:nvSpPr>
            <p:spPr bwMode="auto">
              <a:xfrm>
                <a:off x="119400" y="2050429"/>
                <a:ext cx="2922434" cy="1293971"/>
              </a:xfrm>
              <a:prstGeom prst="roundRect">
                <a:avLst>
                  <a:gd name="adj" fmla="val 16667"/>
                </a:avLst>
              </a:prstGeom>
              <a:solidFill>
                <a:srgbClr val="E2E2F6"/>
              </a:solidFill>
              <a:ln>
                <a:noFill/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>
                <a:spAutoFit/>
              </a:bodyPr>
              <a:lstStyle/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On PI, NNRTI or</a:t>
                </a:r>
                <a:b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</a:br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INSTI-based regimen *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uninterrupted &gt; 6 months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HIV RNA &lt; 50 c/mL x 2 ≤ 12 months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HIV RNA &lt; 50 c/mL at screening</a:t>
                </a:r>
                <a:endParaRPr lang="en-GB" sz="1400" b="1" dirty="0">
                  <a:solidFill>
                    <a:srgbClr val="000066"/>
                  </a:solidFill>
                  <a:latin typeface="Calibri" pitchFamily="-84" charset="0"/>
                </a:endParaRPr>
              </a:p>
            </p:txBody>
          </p:sp>
          <p:cxnSp>
            <p:nvCxnSpPr>
              <p:cNvPr id="33" name="Straight Arrow Connector 38"/>
              <p:cNvCxnSpPr>
                <a:cxnSpLocks noChangeShapeType="1"/>
              </p:cNvCxnSpPr>
              <p:nvPr/>
            </p:nvCxnSpPr>
            <p:spPr bwMode="auto">
              <a:xfrm>
                <a:off x="3265791" y="1916865"/>
                <a:ext cx="0" cy="503999"/>
              </a:xfrm>
              <a:prstGeom prst="straightConnector1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9" name="Rectangle 8"/>
              <p:cNvSpPr/>
              <p:nvPr/>
            </p:nvSpPr>
            <p:spPr>
              <a:xfrm>
                <a:off x="230624" y="3501008"/>
                <a:ext cx="33332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0" hangingPunct="0">
                  <a:spcBef>
                    <a:spcPct val="20000"/>
                  </a:spcBef>
                  <a:buClr>
                    <a:srgbClr val="CC3300"/>
                  </a:buClr>
                </a:pPr>
                <a:r>
                  <a:rPr lang="en-GB" sz="1400" kern="0" dirty="0">
                    <a:solidFill>
                      <a:srgbClr val="000066"/>
                    </a:solidFill>
                    <a:latin typeface="Arial"/>
                    <a:ea typeface="ＭＳ Ｐゴシック" pitchFamily="-109" charset="-128"/>
                    <a:cs typeface="ＭＳ Ｐゴシック" pitchFamily="-109" charset="-128"/>
                  </a:rPr>
                  <a:t>* INSTI-based regimen capped at 40% (DTG/ABC/3TC excluded)  </a:t>
                </a:r>
              </a:p>
            </p:txBody>
          </p:sp>
          <p:sp>
            <p:nvSpPr>
              <p:cNvPr id="38" name="Oval 109"/>
              <p:cNvSpPr>
                <a:spLocks noChangeArrowheads="1"/>
              </p:cNvSpPr>
              <p:nvPr/>
            </p:nvSpPr>
            <p:spPr bwMode="auto">
              <a:xfrm>
                <a:off x="6918711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W48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47" name="Oval 109"/>
              <p:cNvSpPr>
                <a:spLocks noChangeArrowheads="1"/>
              </p:cNvSpPr>
              <p:nvPr/>
            </p:nvSpPr>
            <p:spPr bwMode="auto">
              <a:xfrm>
                <a:off x="8539583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W96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48" name="Oval 109"/>
              <p:cNvSpPr>
                <a:spLocks noChangeArrowheads="1"/>
              </p:cNvSpPr>
              <p:nvPr/>
            </p:nvSpPr>
            <p:spPr bwMode="auto">
              <a:xfrm>
                <a:off x="7364906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W52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50" name="Oval 109"/>
              <p:cNvSpPr>
                <a:spLocks noChangeArrowheads="1"/>
              </p:cNvSpPr>
              <p:nvPr/>
            </p:nvSpPr>
            <p:spPr bwMode="auto">
              <a:xfrm>
                <a:off x="3776879" y="3651137"/>
                <a:ext cx="377362" cy="3784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D1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CAEEF571-7901-4202-8B13-F3C715C3B45D}"/>
                  </a:ext>
                </a:extLst>
              </p:cNvPr>
              <p:cNvGrpSpPr/>
              <p:nvPr/>
            </p:nvGrpSpPr>
            <p:grpSpPr>
              <a:xfrm>
                <a:off x="3963208" y="3496392"/>
                <a:ext cx="4767933" cy="129146"/>
                <a:chOff x="3963208" y="3496392"/>
                <a:chExt cx="4767933" cy="129146"/>
              </a:xfrm>
            </p:grpSpPr>
            <p:cxnSp>
              <p:nvCxnSpPr>
                <p:cNvPr id="5" name="Connecteur droit 4"/>
                <p:cNvCxnSpPr>
                  <a:cxnSpLocks/>
                </p:cNvCxnSpPr>
                <p:nvPr/>
              </p:nvCxnSpPr>
              <p:spPr bwMode="auto">
                <a:xfrm>
                  <a:off x="3963208" y="3625538"/>
                  <a:ext cx="4767933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" name="Connecteur droit 7"/>
                <p:cNvCxnSpPr/>
                <p:nvPr/>
              </p:nvCxnSpPr>
              <p:spPr bwMode="auto">
                <a:xfrm>
                  <a:off x="8731141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Connecteur droit 41"/>
                <p:cNvCxnSpPr/>
                <p:nvPr/>
              </p:nvCxnSpPr>
              <p:spPr bwMode="auto">
                <a:xfrm>
                  <a:off x="7104217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Connecteur droit 42"/>
                <p:cNvCxnSpPr/>
                <p:nvPr/>
              </p:nvCxnSpPr>
              <p:spPr bwMode="auto">
                <a:xfrm>
                  <a:off x="7553587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Connecteur droit 43"/>
                <p:cNvCxnSpPr/>
                <p:nvPr/>
              </p:nvCxnSpPr>
              <p:spPr bwMode="auto">
                <a:xfrm>
                  <a:off x="3963208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" name="Connecteur droit 51"/>
                <p:cNvCxnSpPr/>
                <p:nvPr/>
              </p:nvCxnSpPr>
              <p:spPr bwMode="auto">
                <a:xfrm>
                  <a:off x="4776700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3" name="Oval 109"/>
              <p:cNvSpPr>
                <a:spLocks noChangeArrowheads="1"/>
              </p:cNvSpPr>
              <p:nvPr/>
            </p:nvSpPr>
            <p:spPr bwMode="auto">
              <a:xfrm>
                <a:off x="4588019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2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W4</a:t>
                </a:r>
                <a:endParaRPr lang="en-GB" altLang="fr-FR" sz="12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3981722" y="2757918"/>
                <a:ext cx="755999" cy="684000"/>
              </a:xfrm>
              <a:prstGeom prst="round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Oral CAB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+ RPV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 (N = 308</a:t>
                </a:r>
              </a:p>
            </p:txBody>
          </p:sp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7598093" y="2355414"/>
                <a:ext cx="1081911" cy="684000"/>
              </a:xfrm>
              <a:prstGeom prst="round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CAB LA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+ RPV LA</a:t>
                </a:r>
              </a:p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400" b="1" dirty="0">
                    <a:solidFill>
                      <a:schemeClr val="bg1"/>
                    </a:solidFill>
                    <a:latin typeface="+mj-lt"/>
                  </a:rPr>
                  <a:t>IM Q4W</a:t>
                </a:r>
              </a:p>
            </p:txBody>
          </p:sp>
          <p:sp>
            <p:nvSpPr>
              <p:cNvPr id="56" name="Text Box 8"/>
              <p:cNvSpPr txBox="1">
                <a:spLocks noChangeArrowheads="1"/>
              </p:cNvSpPr>
              <p:nvPr/>
            </p:nvSpPr>
            <p:spPr bwMode="auto">
              <a:xfrm>
                <a:off x="7545536" y="1636743"/>
                <a:ext cx="1187024" cy="473103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1"/>
              <a:lstStyle/>
              <a:p>
                <a:pPr marL="284163" indent="-284163" algn="ctr" defTabSz="796925" eaLnBrk="0" hangingPunct="0">
                  <a:spcBef>
                    <a:spcPts val="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Extension</a:t>
                </a:r>
              </a:p>
            </p:txBody>
          </p:sp>
          <p:cxnSp>
            <p:nvCxnSpPr>
              <p:cNvPr id="57" name="AutoShape 60"/>
              <p:cNvCxnSpPr>
                <a:cxnSpLocks noChangeShapeType="1"/>
                <a:stCxn id="30" idx="1"/>
                <a:endCxn id="26653" idx="3"/>
              </p:cNvCxnSpPr>
              <p:nvPr/>
            </p:nvCxnSpPr>
            <p:spPr bwMode="auto">
              <a:xfrm rot="10800000" flipV="1">
                <a:off x="3041834" y="2294911"/>
                <a:ext cx="939888" cy="402503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2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AutoShape 60">
                <a:extLst>
                  <a:ext uri="{FF2B5EF4-FFF2-40B4-BE49-F238E27FC236}">
                    <a16:creationId xmlns:a16="http://schemas.microsoft.com/office/drawing/2014/main" id="{C10144A6-F74F-404B-AF47-23F8AAA65607}"/>
                  </a:ext>
                </a:extLst>
              </p:cNvPr>
              <p:cNvCxnSpPr>
                <a:cxnSpLocks noChangeShapeType="1"/>
                <a:stCxn id="54" idx="1"/>
                <a:endCxn id="26653" idx="3"/>
              </p:cNvCxnSpPr>
              <p:nvPr/>
            </p:nvCxnSpPr>
            <p:spPr bwMode="auto">
              <a:xfrm rot="10800000">
                <a:off x="3041834" y="2697416"/>
                <a:ext cx="939888" cy="402503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2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12856"/>
              </p:ext>
            </p:extLst>
          </p:nvPr>
        </p:nvGraphicFramePr>
        <p:xfrm>
          <a:off x="697431" y="2132856"/>
          <a:ext cx="7835010" cy="4320480"/>
        </p:xfrm>
        <a:graphic>
          <a:graphicData uri="http://schemas.openxmlformats.org/drawingml/2006/table">
            <a:tbl>
              <a:tblPr/>
              <a:tblGrid>
                <a:gridCol w="43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1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White / Black or African American,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/ 25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69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653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654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duration of prior ART,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3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Baseline ART,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NNRTI / PI / INSTI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FTC/TDF / FTC/TAF / ABC/3TC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50 / 18 / 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56 / 17 / 13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50 / 17 / 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60 / 16 / 13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43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D1-W48,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other reasons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 (3.6)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 (5.8)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076033" y="1124744"/>
            <a:ext cx="49792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(ITT-exposed) </a:t>
            </a:r>
          </a:p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and patient disposition </a:t>
            </a:r>
          </a:p>
        </p:txBody>
      </p:sp>
      <p:sp>
        <p:nvSpPr>
          <p:cNvPr id="4" name="Titre 15">
            <a:extLst>
              <a:ext uri="{FF2B5EF4-FFF2-40B4-BE49-F238E27FC236}">
                <a16:creationId xmlns:a16="http://schemas.microsoft.com/office/drawing/2014/main" id="{2F46310B-DA14-4062-ACEE-366504C74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91613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7C7F54F-14D9-4709-99CA-678B9A017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C3238992-1831-4D2A-9EAD-195039B8B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1035484" y="1151863"/>
            <a:ext cx="7060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outcome at W48 (snapshot analysis, ITT-E)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796F0432-6E39-4600-8318-2B6AAA6AEC01}"/>
              </a:ext>
            </a:extLst>
          </p:cNvPr>
          <p:cNvGrpSpPr/>
          <p:nvPr/>
        </p:nvGrpSpPr>
        <p:grpSpPr>
          <a:xfrm>
            <a:off x="395536" y="1772816"/>
            <a:ext cx="4726686" cy="4215667"/>
            <a:chOff x="395536" y="1772816"/>
            <a:chExt cx="4726686" cy="4215667"/>
          </a:xfrm>
        </p:grpSpPr>
        <p:sp>
          <p:nvSpPr>
            <p:cNvPr id="75" name="AutoShape 165">
              <a:extLst>
                <a:ext uri="{FF2B5EF4-FFF2-40B4-BE49-F238E27FC236}">
                  <a16:creationId xmlns:a16="http://schemas.microsoft.com/office/drawing/2014/main" id="{20D8DAE5-129C-4ABE-9F86-447EAC0D8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32" y="1772816"/>
              <a:ext cx="2782439" cy="6805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9" name="Rectangle 57"/>
            <p:cNvSpPr>
              <a:spLocks noChangeArrowheads="1"/>
            </p:cNvSpPr>
            <p:nvPr/>
          </p:nvSpPr>
          <p:spPr bwMode="auto">
            <a:xfrm>
              <a:off x="1563605" y="1844824"/>
              <a:ext cx="22239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CAB LA + RPV LA (N = 308)</a:t>
              </a:r>
            </a:p>
          </p:txBody>
        </p:sp>
        <p:sp>
          <p:nvSpPr>
            <p:cNvPr id="93" name="Rectangle 60"/>
            <p:cNvSpPr>
              <a:spLocks noChangeArrowheads="1"/>
            </p:cNvSpPr>
            <p:nvPr/>
          </p:nvSpPr>
          <p:spPr bwMode="auto">
            <a:xfrm>
              <a:off x="1572904" y="2132856"/>
              <a:ext cx="240027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Continuation </a:t>
              </a:r>
              <a:r>
                <a:rPr lang="en-GB" sz="1600" b="1" dirty="0" err="1">
                  <a:solidFill>
                    <a:srgbClr val="333399"/>
                  </a:solidFill>
                  <a:latin typeface="+mj-lt"/>
                </a:rPr>
                <a:t>cART</a:t>
              </a: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 (N = 308)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1348116" y="1895934"/>
              <a:ext cx="144000" cy="144000"/>
            </a:xfrm>
            <a:prstGeom prst="rect">
              <a:avLst/>
            </a:prstGeom>
            <a:solidFill>
              <a:srgbClr val="008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1348116" y="2183966"/>
              <a:ext cx="144000" cy="144000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3218238E-F00E-48AF-8AD9-E0446B8011FA}"/>
                </a:ext>
              </a:extLst>
            </p:cNvPr>
            <p:cNvGrpSpPr/>
            <p:nvPr/>
          </p:nvGrpSpPr>
          <p:grpSpPr>
            <a:xfrm>
              <a:off x="395536" y="2420888"/>
              <a:ext cx="4726686" cy="3567595"/>
              <a:chOff x="395536" y="2060848"/>
              <a:chExt cx="4726686" cy="3567595"/>
            </a:xfrm>
          </p:grpSpPr>
          <p:sp>
            <p:nvSpPr>
              <p:cNvPr id="57368" name="Rectangle 40"/>
              <p:cNvSpPr>
                <a:spLocks noChangeArrowheads="1"/>
              </p:cNvSpPr>
              <p:nvPr/>
            </p:nvSpPr>
            <p:spPr bwMode="auto">
              <a:xfrm>
                <a:off x="2555776" y="2318683"/>
                <a:ext cx="36678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92.5</a:t>
                </a:r>
              </a:p>
            </p:txBody>
          </p:sp>
          <p:sp>
            <p:nvSpPr>
              <p:cNvPr id="57369" name="Rectangle 41"/>
              <p:cNvSpPr>
                <a:spLocks noChangeArrowheads="1"/>
              </p:cNvSpPr>
              <p:nvPr/>
            </p:nvSpPr>
            <p:spPr bwMode="auto">
              <a:xfrm>
                <a:off x="1043608" y="4725144"/>
                <a:ext cx="39558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1.6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1" name="Rectangle 43"/>
              <p:cNvSpPr>
                <a:spLocks noChangeArrowheads="1"/>
              </p:cNvSpPr>
              <p:nvPr/>
            </p:nvSpPr>
            <p:spPr bwMode="auto">
              <a:xfrm>
                <a:off x="3036299" y="2246675"/>
                <a:ext cx="36678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95.5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2" name="Rectangle 44"/>
              <p:cNvSpPr>
                <a:spLocks noChangeArrowheads="1"/>
              </p:cNvSpPr>
              <p:nvPr/>
            </p:nvSpPr>
            <p:spPr bwMode="auto">
              <a:xfrm>
                <a:off x="1572904" y="4766955"/>
                <a:ext cx="262792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1.0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3" name="Rectangle 45"/>
              <p:cNvSpPr>
                <a:spLocks noChangeArrowheads="1"/>
              </p:cNvSpPr>
              <p:nvPr/>
            </p:nvSpPr>
            <p:spPr bwMode="auto">
              <a:xfrm>
                <a:off x="4572000" y="4653136"/>
                <a:ext cx="274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3.6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57374" name="Rectangle 46"/>
              <p:cNvSpPr>
                <a:spLocks noChangeArrowheads="1"/>
              </p:cNvSpPr>
              <p:nvPr/>
            </p:nvSpPr>
            <p:spPr bwMode="auto">
              <a:xfrm>
                <a:off x="565454" y="4964514"/>
                <a:ext cx="84959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5" name="Rectangle 47"/>
              <p:cNvSpPr>
                <a:spLocks noChangeArrowheads="1"/>
              </p:cNvSpPr>
              <p:nvPr/>
            </p:nvSpPr>
            <p:spPr bwMode="auto">
              <a:xfrm>
                <a:off x="480495" y="4436350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20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6" name="Rectangle 48"/>
              <p:cNvSpPr>
                <a:spLocks noChangeArrowheads="1"/>
              </p:cNvSpPr>
              <p:nvPr/>
            </p:nvSpPr>
            <p:spPr bwMode="auto">
              <a:xfrm>
                <a:off x="480495" y="3909678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40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7" name="Rectangle 49"/>
              <p:cNvSpPr>
                <a:spLocks noChangeArrowheads="1"/>
              </p:cNvSpPr>
              <p:nvPr/>
            </p:nvSpPr>
            <p:spPr bwMode="auto">
              <a:xfrm>
                <a:off x="480495" y="3381513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60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8" name="Rectangle 50"/>
              <p:cNvSpPr>
                <a:spLocks noChangeArrowheads="1"/>
              </p:cNvSpPr>
              <p:nvPr/>
            </p:nvSpPr>
            <p:spPr bwMode="auto">
              <a:xfrm>
                <a:off x="480495" y="2854840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80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79" name="Rectangle 51"/>
              <p:cNvSpPr>
                <a:spLocks noChangeArrowheads="1"/>
              </p:cNvSpPr>
              <p:nvPr/>
            </p:nvSpPr>
            <p:spPr bwMode="auto">
              <a:xfrm>
                <a:off x="395536" y="2325096"/>
                <a:ext cx="25487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 dirty="0">
                    <a:solidFill>
                      <a:srgbClr val="000066"/>
                    </a:solidFill>
                  </a:rPr>
                  <a:t>100</a:t>
                </a:r>
                <a:endParaRPr lang="en-GB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57380" name="Rectangle 52"/>
              <p:cNvSpPr>
                <a:spLocks noChangeArrowheads="1"/>
              </p:cNvSpPr>
              <p:nvPr/>
            </p:nvSpPr>
            <p:spPr bwMode="auto">
              <a:xfrm>
                <a:off x="2163083" y="5197556"/>
                <a:ext cx="1604694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>
                    <a:solidFill>
                      <a:srgbClr val="000066"/>
                    </a:solidFill>
                  </a:rPr>
                  <a:t>Virologic success</a:t>
                </a:r>
              </a:p>
              <a:p>
                <a:pPr algn="ctr"/>
                <a:r>
                  <a:rPr lang="en-GB" sz="1400" b="1">
                    <a:solidFill>
                      <a:srgbClr val="000066"/>
                    </a:solidFill>
                  </a:rPr>
                  <a:t>HIV RNA &lt; 50 c/mL</a:t>
                </a:r>
                <a:endParaRPr lang="en-GB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57381" name="Rectangle 53"/>
              <p:cNvSpPr>
                <a:spLocks noChangeArrowheads="1"/>
              </p:cNvSpPr>
              <p:nvPr/>
            </p:nvSpPr>
            <p:spPr bwMode="auto">
              <a:xfrm>
                <a:off x="1056730" y="5197556"/>
                <a:ext cx="813787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>
                    <a:solidFill>
                      <a:srgbClr val="000066"/>
                    </a:solidFill>
                  </a:rPr>
                  <a:t>HIV RNA</a:t>
                </a:r>
                <a:br>
                  <a:rPr lang="en-GB" sz="1400" b="1">
                    <a:solidFill>
                      <a:srgbClr val="000066"/>
                    </a:solidFill>
                  </a:rPr>
                </a:br>
                <a:r>
                  <a:rPr lang="en-GB" sz="1400" b="1">
                    <a:solidFill>
                      <a:srgbClr val="000066"/>
                    </a:solidFill>
                  </a:rPr>
                  <a:t>≥ 50 c/mL</a:t>
                </a:r>
              </a:p>
            </p:txBody>
          </p:sp>
          <p:sp>
            <p:nvSpPr>
              <p:cNvPr id="57382" name="Rectangle 54"/>
              <p:cNvSpPr>
                <a:spLocks noChangeArrowheads="1"/>
              </p:cNvSpPr>
              <p:nvPr/>
            </p:nvSpPr>
            <p:spPr bwMode="auto">
              <a:xfrm>
                <a:off x="3972830" y="5197556"/>
                <a:ext cx="1083631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GB" sz="1400" b="1">
                    <a:solidFill>
                      <a:srgbClr val="000066"/>
                    </a:solidFill>
                  </a:rPr>
                  <a:t>No virologic </a:t>
                </a:r>
              </a:p>
              <a:p>
                <a:pPr algn="ctr"/>
                <a:r>
                  <a:rPr lang="en-GB" sz="1400" b="1">
                    <a:solidFill>
                      <a:srgbClr val="000066"/>
                    </a:solidFill>
                  </a:rPr>
                  <a:t>data</a:t>
                </a:r>
                <a:endParaRPr lang="en-GB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" name="ZoneTexte 1"/>
              <p:cNvSpPr txBox="1"/>
              <p:nvPr/>
            </p:nvSpPr>
            <p:spPr>
              <a:xfrm>
                <a:off x="574602" y="2060848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2517993" y="2625432"/>
                <a:ext cx="442123" cy="2448000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Freeform 16"/>
              <p:cNvSpPr>
                <a:spLocks/>
              </p:cNvSpPr>
              <p:nvPr/>
            </p:nvSpPr>
            <p:spPr bwMode="auto">
              <a:xfrm>
                <a:off x="2987824" y="2517432"/>
                <a:ext cx="443188" cy="2556000"/>
              </a:xfrm>
              <a:custGeom>
                <a:avLst/>
                <a:gdLst>
                  <a:gd name="T0" fmla="*/ 416 w 416"/>
                  <a:gd name="T1" fmla="*/ 2463 h 2463"/>
                  <a:gd name="T2" fmla="*/ 416 w 416"/>
                  <a:gd name="T3" fmla="*/ 0 h 2463"/>
                  <a:gd name="T4" fmla="*/ 0 w 416"/>
                  <a:gd name="T5" fmla="*/ 0 h 2463"/>
                  <a:gd name="T6" fmla="*/ 0 w 416"/>
                  <a:gd name="T7" fmla="*/ 2463 h 2463"/>
                  <a:gd name="T8" fmla="*/ 416 w 416"/>
                  <a:gd name="T9" fmla="*/ 2463 h 2463"/>
                  <a:gd name="T10" fmla="*/ 416 w 416"/>
                  <a:gd name="T11" fmla="*/ 2463 h 2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6" h="2463">
                    <a:moveTo>
                      <a:pt x="416" y="2463"/>
                    </a:moveTo>
                    <a:lnTo>
                      <a:pt x="416" y="0"/>
                    </a:lnTo>
                    <a:lnTo>
                      <a:pt x="0" y="0"/>
                    </a:lnTo>
                    <a:lnTo>
                      <a:pt x="0" y="2463"/>
                    </a:lnTo>
                    <a:lnTo>
                      <a:pt x="416" y="2463"/>
                    </a:lnTo>
                    <a:lnTo>
                      <a:pt x="416" y="2463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Rectangle 17"/>
              <p:cNvSpPr>
                <a:spLocks noChangeArrowheads="1"/>
              </p:cNvSpPr>
              <p:nvPr/>
            </p:nvSpPr>
            <p:spPr bwMode="auto">
              <a:xfrm>
                <a:off x="4510827" y="4929433"/>
                <a:ext cx="444253" cy="143999"/>
              </a:xfrm>
              <a:prstGeom prst="rect">
                <a:avLst/>
              </a:prstGeom>
              <a:solidFill>
                <a:srgbClr val="0070C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4042071" y="4895598"/>
                <a:ext cx="444253" cy="177834"/>
              </a:xfrm>
              <a:prstGeom prst="rect">
                <a:avLst/>
              </a:prstGeom>
              <a:solidFill>
                <a:srgbClr val="008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1486492" y="5037432"/>
                <a:ext cx="442123" cy="36000"/>
              </a:xfrm>
              <a:prstGeom prst="rect">
                <a:avLst/>
              </a:prstGeom>
              <a:solidFill>
                <a:srgbClr val="0070C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1017735" y="5001432"/>
                <a:ext cx="442123" cy="72000"/>
              </a:xfrm>
              <a:prstGeom prst="rect">
                <a:avLst/>
              </a:prstGeom>
              <a:solidFill>
                <a:srgbClr val="008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grpSp>
            <p:nvGrpSpPr>
              <p:cNvPr id="3" name="Groupe 2">
                <a:extLst>
                  <a:ext uri="{FF2B5EF4-FFF2-40B4-BE49-F238E27FC236}">
                    <a16:creationId xmlns:a16="http://schemas.microsoft.com/office/drawing/2014/main" id="{4614C989-F676-419B-97D8-C08CBCF42EF3}"/>
                  </a:ext>
                </a:extLst>
              </p:cNvPr>
              <p:cNvGrpSpPr/>
              <p:nvPr/>
            </p:nvGrpSpPr>
            <p:grpSpPr>
              <a:xfrm>
                <a:off x="690572" y="2399068"/>
                <a:ext cx="4431650" cy="2674364"/>
                <a:chOff x="690572" y="2399068"/>
                <a:chExt cx="4431650" cy="2674364"/>
              </a:xfrm>
            </p:grpSpPr>
            <p:sp>
              <p:nvSpPr>
                <p:cNvPr id="7" name="Line 9"/>
                <p:cNvSpPr>
                  <a:spLocks noChangeShapeType="1"/>
                </p:cNvSpPr>
                <p:nvPr/>
              </p:nvSpPr>
              <p:spPr bwMode="auto">
                <a:xfrm>
                  <a:off x="690572" y="2946756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8" name="Line 10"/>
                <p:cNvSpPr>
                  <a:spLocks noChangeShapeType="1"/>
                </p:cNvSpPr>
                <p:nvPr/>
              </p:nvSpPr>
              <p:spPr bwMode="auto">
                <a:xfrm>
                  <a:off x="690572" y="3477423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9" name="Line 11"/>
                <p:cNvSpPr>
                  <a:spLocks noChangeShapeType="1"/>
                </p:cNvSpPr>
                <p:nvPr/>
              </p:nvSpPr>
              <p:spPr bwMode="auto">
                <a:xfrm>
                  <a:off x="690572" y="4009093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0" name="Line 12"/>
                <p:cNvSpPr>
                  <a:spLocks noChangeShapeType="1"/>
                </p:cNvSpPr>
                <p:nvPr/>
              </p:nvSpPr>
              <p:spPr bwMode="auto">
                <a:xfrm>
                  <a:off x="690572" y="4540761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1" name="Line 13"/>
                <p:cNvSpPr>
                  <a:spLocks noChangeShapeType="1"/>
                </p:cNvSpPr>
                <p:nvPr/>
              </p:nvSpPr>
              <p:spPr bwMode="auto">
                <a:xfrm>
                  <a:off x="690572" y="5073431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2" name="Line 14"/>
                <p:cNvSpPr>
                  <a:spLocks noChangeShapeType="1"/>
                </p:cNvSpPr>
                <p:nvPr/>
              </p:nvSpPr>
              <p:spPr bwMode="auto">
                <a:xfrm>
                  <a:off x="690572" y="2415088"/>
                  <a:ext cx="75641" cy="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6" name="Freeform 8"/>
                <p:cNvSpPr>
                  <a:spLocks/>
                </p:cNvSpPr>
                <p:nvPr/>
              </p:nvSpPr>
              <p:spPr bwMode="auto">
                <a:xfrm>
                  <a:off x="766212" y="2399068"/>
                  <a:ext cx="4356010" cy="2674364"/>
                </a:xfrm>
                <a:custGeom>
                  <a:avLst/>
                  <a:gdLst>
                    <a:gd name="T0" fmla="*/ 3239 w 3239"/>
                    <a:gd name="T1" fmla="*/ 2671 h 2671"/>
                    <a:gd name="T2" fmla="*/ 0 w 3239"/>
                    <a:gd name="T3" fmla="*/ 2671 h 2671"/>
                    <a:gd name="T4" fmla="*/ 0 w 3239"/>
                    <a:gd name="T5" fmla="*/ 0 h 26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39" h="2671">
                      <a:moveTo>
                        <a:pt x="3239" y="2671"/>
                      </a:moveTo>
                      <a:lnTo>
                        <a:pt x="0" y="267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rgbClr val="00006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dirty="0">
                    <a:solidFill>
                      <a:srgbClr val="000066"/>
                    </a:solidFill>
                  </a:endParaRPr>
                </a:p>
              </p:txBody>
            </p:sp>
          </p:grpSp>
          <p:sp>
            <p:nvSpPr>
              <p:cNvPr id="90" name="Rectangle 45"/>
              <p:cNvSpPr>
                <a:spLocks noChangeArrowheads="1"/>
              </p:cNvSpPr>
              <p:nvPr/>
            </p:nvSpPr>
            <p:spPr bwMode="auto">
              <a:xfrm>
                <a:off x="4139952" y="4622939"/>
                <a:ext cx="274777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rgbClr val="333399"/>
                    </a:solidFill>
                    <a:latin typeface="+mj-lt"/>
                  </a:rPr>
                  <a:t>5.8</a:t>
                </a:r>
                <a:endParaRPr lang="en-GB" sz="20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57189D58-7226-42C1-91B7-CCA15962E7FA}"/>
              </a:ext>
            </a:extLst>
          </p:cNvPr>
          <p:cNvGrpSpPr/>
          <p:nvPr/>
        </p:nvGrpSpPr>
        <p:grpSpPr>
          <a:xfrm>
            <a:off x="5580112" y="3717032"/>
            <a:ext cx="3247168" cy="1670795"/>
            <a:chOff x="5580112" y="3717032"/>
            <a:chExt cx="3247168" cy="1670795"/>
          </a:xfrm>
        </p:grpSpPr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V="1">
              <a:off x="6167187" y="4468958"/>
              <a:ext cx="0" cy="57812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66" name="Line 92"/>
            <p:cNvSpPr>
              <a:spLocks noChangeShapeType="1"/>
            </p:cNvSpPr>
            <p:nvPr/>
          </p:nvSpPr>
          <p:spPr bwMode="auto">
            <a:xfrm>
              <a:off x="7216050" y="4491859"/>
              <a:ext cx="0" cy="55816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7081114" y="4981302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79" name="TextBox 70"/>
            <p:cNvSpPr txBox="1">
              <a:spLocks noChangeArrowheads="1"/>
            </p:cNvSpPr>
            <p:nvPr/>
          </p:nvSpPr>
          <p:spPr bwMode="auto">
            <a:xfrm>
              <a:off x="5792383" y="5009132"/>
              <a:ext cx="619080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‒ 10%</a:t>
              </a:r>
            </a:p>
          </p:txBody>
        </p:sp>
        <p:sp>
          <p:nvSpPr>
            <p:cNvPr id="80" name="TextBox 70"/>
            <p:cNvSpPr txBox="1">
              <a:spLocks noChangeArrowheads="1"/>
            </p:cNvSpPr>
            <p:nvPr/>
          </p:nvSpPr>
          <p:spPr bwMode="auto">
            <a:xfrm>
              <a:off x="8092849" y="5009132"/>
              <a:ext cx="62388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+ 10%</a:t>
              </a:r>
            </a:p>
          </p:txBody>
        </p:sp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149999" y="4702333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0.7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285903" y="4717722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- 6.7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6502300" y="4379227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- 3.0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501927" y="4740002"/>
              <a:ext cx="753965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6733962" y="4734903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Line 92"/>
            <p:cNvSpPr>
              <a:spLocks noChangeShapeType="1"/>
            </p:cNvSpPr>
            <p:nvPr/>
          </p:nvSpPr>
          <p:spPr bwMode="auto">
            <a:xfrm rot="16200000" flipH="1">
              <a:off x="7231221" y="395560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92" name="AutoShape 106"/>
            <p:cNvSpPr>
              <a:spLocks noChangeArrowheads="1"/>
            </p:cNvSpPr>
            <p:nvPr/>
          </p:nvSpPr>
          <p:spPr bwMode="auto">
            <a:xfrm flipH="1">
              <a:off x="5580112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 err="1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cART</a:t>
              </a:r>
              <a:endParaRPr lang="en-GB" sz="1200" b="1" kern="0" dirty="0">
                <a:solidFill>
                  <a:schemeClr val="bg1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  <p:sp>
          <p:nvSpPr>
            <p:cNvPr id="98" name="AutoShape 106"/>
            <p:cNvSpPr>
              <a:spLocks noChangeArrowheads="1"/>
            </p:cNvSpPr>
            <p:nvPr/>
          </p:nvSpPr>
          <p:spPr bwMode="auto">
            <a:xfrm>
              <a:off x="7207280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5622515" y="3717032"/>
              <a:ext cx="31417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Secondary endpoint: </a:t>
              </a:r>
              <a:r>
                <a:rPr lang="en-US" sz="1200" dirty="0">
                  <a:solidFill>
                    <a:srgbClr val="000066"/>
                  </a:solidFill>
                </a:rPr>
                <a:t>HIV RNA &lt; 50 c/mL</a:t>
              </a: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5908862" y="5392053"/>
            <a:ext cx="2694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Adjusted for gender and baseline third agent class</a:t>
            </a:r>
          </a:p>
        </p:txBody>
      </p:sp>
      <p:sp>
        <p:nvSpPr>
          <p:cNvPr id="68" name="Titre 15">
            <a:extLst>
              <a:ext uri="{FF2B5EF4-FFF2-40B4-BE49-F238E27FC236}">
                <a16:creationId xmlns:a16="http://schemas.microsoft.com/office/drawing/2014/main" id="{37E6882D-4782-41AF-BC64-B58930F7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5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CD43A52D-E65C-4CDE-A6D2-E64B652BA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422645D-E655-4509-888F-59FF982778BC}"/>
              </a:ext>
            </a:extLst>
          </p:cNvPr>
          <p:cNvGrpSpPr/>
          <p:nvPr/>
        </p:nvGrpSpPr>
        <p:grpSpPr>
          <a:xfrm>
            <a:off x="5580112" y="1700808"/>
            <a:ext cx="3247168" cy="2012681"/>
            <a:chOff x="5580112" y="1700808"/>
            <a:chExt cx="3247168" cy="2012681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580112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7207280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 err="1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cART</a:t>
              </a:r>
              <a:endParaRPr lang="en-GB" sz="1200" b="1" kern="0" dirty="0">
                <a:solidFill>
                  <a:schemeClr val="bg1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 flipV="1">
              <a:off x="7994480" y="2886874"/>
              <a:ext cx="0" cy="47950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0" name="Line 92"/>
            <p:cNvSpPr>
              <a:spLocks noChangeShapeType="1"/>
            </p:cNvSpPr>
            <p:nvPr/>
          </p:nvSpPr>
          <p:spPr bwMode="auto">
            <a:xfrm>
              <a:off x="7210714" y="2886874"/>
              <a:ext cx="0" cy="470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51" name="TextBox 70"/>
            <p:cNvSpPr txBox="1">
              <a:spLocks noChangeArrowheads="1"/>
            </p:cNvSpPr>
            <p:nvPr/>
          </p:nvSpPr>
          <p:spPr bwMode="auto">
            <a:xfrm>
              <a:off x="5794647" y="3354423"/>
              <a:ext cx="619080" cy="31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57352" name="TextBox 70"/>
            <p:cNvSpPr txBox="1">
              <a:spLocks noChangeArrowheads="1"/>
            </p:cNvSpPr>
            <p:nvPr/>
          </p:nvSpPr>
          <p:spPr bwMode="auto">
            <a:xfrm>
              <a:off x="7691190" y="3354423"/>
              <a:ext cx="538929" cy="31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ea typeface="MS PGothic" pitchFamily="34" charset="-128"/>
                </a:rPr>
                <a:t>+ 6%</a:t>
              </a:r>
            </a:p>
          </p:txBody>
        </p:sp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330919" y="3027036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2.5</a:t>
              </a: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816059" y="3025586"/>
              <a:ext cx="3863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- 1.2</a:t>
              </a: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7024468" y="268668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0.6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7022445" y="3048342"/>
              <a:ext cx="539987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173437" y="3047673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92"/>
            <p:cNvSpPr>
              <a:spLocks noChangeShapeType="1"/>
            </p:cNvSpPr>
            <p:nvPr/>
          </p:nvSpPr>
          <p:spPr bwMode="auto">
            <a:xfrm rot="16200000" flipH="1">
              <a:off x="7239642" y="226837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734591" y="1700808"/>
              <a:ext cx="2938210" cy="230265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Difference * (95% CI)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732320" y="1973982"/>
              <a:ext cx="29221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Primary endpoint:</a:t>
              </a:r>
              <a:r>
                <a:rPr lang="en-US" sz="1200" dirty="0">
                  <a:solidFill>
                    <a:srgbClr val="000066"/>
                  </a:solidFill>
                </a:rPr>
                <a:t> HIV RNA ≥ 50 c/mL</a:t>
              </a: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0CDB7D95-4B69-4F43-893F-521EF352F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3607" y="3306964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72000" b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</p:grpSp>
      <p:sp>
        <p:nvSpPr>
          <p:cNvPr id="72" name="Espace réservé du contenu 2">
            <a:extLst>
              <a:ext uri="{FF2B5EF4-FFF2-40B4-BE49-F238E27FC236}">
                <a16:creationId xmlns:a16="http://schemas.microsoft.com/office/drawing/2014/main" id="{AE63305D-BBE0-46EC-A7FF-72455474BE7A}"/>
              </a:ext>
            </a:extLst>
          </p:cNvPr>
          <p:cNvSpPr txBox="1">
            <a:spLocks/>
          </p:cNvSpPr>
          <p:nvPr/>
        </p:nvSpPr>
        <p:spPr bwMode="auto">
          <a:xfrm>
            <a:off x="136025" y="6165622"/>
            <a:ext cx="7882028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2000" kern="0" dirty="0">
                <a:ea typeface="ＭＳ Ｐゴシック" charset="-128"/>
              </a:rPr>
              <a:t>Non inferiority achieved for primary and secondary endpoints</a:t>
            </a:r>
          </a:p>
        </p:txBody>
      </p:sp>
      <p:sp>
        <p:nvSpPr>
          <p:cNvPr id="74" name="AutoShape 162">
            <a:extLst>
              <a:ext uri="{FF2B5EF4-FFF2-40B4-BE49-F238E27FC236}">
                <a16:creationId xmlns:a16="http://schemas.microsoft.com/office/drawing/2014/main" id="{EC1052C4-521D-4782-965A-4ABEC4EE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061942"/>
              </p:ext>
            </p:extLst>
          </p:nvPr>
        </p:nvGraphicFramePr>
        <p:xfrm>
          <a:off x="539552" y="2943513"/>
          <a:ext cx="8224129" cy="3105767"/>
        </p:xfrm>
        <a:graphic>
          <a:graphicData uri="http://schemas.openxmlformats.org/drawingml/2006/table">
            <a:tbl>
              <a:tblPr/>
              <a:tblGrid>
                <a:gridCol w="1237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33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72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1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072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Sex, Country, </a:t>
                      </a:r>
                      <a:b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HIV subtype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Previous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cART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Suspected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VF (SVF)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HIV RNA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(c/mL)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SVF / CVF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PBMC  HIV DNA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RAMs at D1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Plasma genotype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RAMs at SVF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Fold change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in sensitivity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at SVF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51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0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F,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Russia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,</a:t>
                      </a:r>
                      <a:br>
                        <a:rPr lang="fr-FR" sz="12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A/A1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3TC,</a:t>
                      </a:r>
                      <a:r>
                        <a:rPr lang="fr-FR" sz="1200" baseline="0" dirty="0">
                          <a:solidFill>
                            <a:srgbClr val="000066"/>
                          </a:solidFill>
                        </a:rPr>
                        <a:t> ZDV,</a:t>
                      </a:r>
                      <a:br>
                        <a:rPr lang="fr-FR" sz="1200" baseline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aseline="0" dirty="0">
                          <a:solidFill>
                            <a:srgbClr val="000066"/>
                          </a:solidFill>
                        </a:rPr>
                        <a:t>LPV/r</a:t>
                      </a:r>
                      <a:endParaRPr lang="fr-FR" sz="1200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W8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79 166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25 745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0.8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0.9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02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F, France,</a:t>
                      </a:r>
                      <a:br>
                        <a:rPr lang="fr-FR" sz="12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AG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3TC, ZDV,</a:t>
                      </a:r>
                      <a:br>
                        <a:rPr lang="fr-FR" sz="120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NVP, </a:t>
                      </a:r>
                      <a:r>
                        <a:rPr lang="fr-FR" sz="1200" dirty="0" err="1">
                          <a:solidFill>
                            <a:srgbClr val="000066"/>
                          </a:solidFill>
                        </a:rPr>
                        <a:t>then</a:t>
                      </a: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3TC, ABC,</a:t>
                      </a:r>
                      <a:br>
                        <a:rPr lang="fr-FR" sz="120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NVP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W12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695 /</a:t>
                      </a:r>
                      <a:b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V108I,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V108I,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1.2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02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M,</a:t>
                      </a:r>
                      <a:r>
                        <a:rPr lang="fr-FR" sz="1200" b="1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Russia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, </a:t>
                      </a:r>
                      <a:br>
                        <a:rPr lang="fr-FR" sz="12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A/A1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FTC, TDF,</a:t>
                      </a:r>
                      <a:br>
                        <a:rPr lang="fr-FR" sz="120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RAL,</a:t>
                      </a:r>
                      <a:r>
                        <a:rPr lang="fr-FR" sz="1200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000066"/>
                          </a:solidFill>
                        </a:rPr>
                        <a:t>then</a:t>
                      </a:r>
                      <a:r>
                        <a:rPr lang="fr-FR" sz="1200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aseline="0" dirty="0">
                          <a:solidFill>
                            <a:srgbClr val="000066"/>
                          </a:solidFill>
                        </a:rPr>
                        <a:t>3TC, ABC,</a:t>
                      </a:r>
                      <a:br>
                        <a:rPr lang="fr-FR" sz="1200" baseline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200" baseline="0" dirty="0">
                          <a:solidFill>
                            <a:srgbClr val="000066"/>
                          </a:solidFill>
                        </a:rPr>
                        <a:t>EFV</a:t>
                      </a:r>
                      <a:endParaRPr lang="fr-FR" sz="1200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W20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544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1 841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N155H,</a:t>
                      </a:r>
                      <a:b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6.5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475656" y="2564904"/>
            <a:ext cx="6264696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Confirmed virologic failures, CAB LA + RPV LA arm (N = 3)</a:t>
            </a:r>
          </a:p>
        </p:txBody>
      </p:sp>
      <p:sp>
        <p:nvSpPr>
          <p:cNvPr id="4" name="Rectangle 3"/>
          <p:cNvSpPr/>
          <p:nvPr/>
        </p:nvSpPr>
        <p:spPr>
          <a:xfrm>
            <a:off x="326194" y="1124744"/>
            <a:ext cx="86382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altLang="fr-FR" sz="2400" b="1" kern="0" dirty="0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Confirmed </a:t>
            </a:r>
            <a:r>
              <a:rPr lang="en-US" altLang="fr-FR" sz="2400" b="1" kern="0" dirty="0" err="1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virologic</a:t>
            </a:r>
            <a:r>
              <a:rPr lang="en-US" altLang="fr-FR" sz="2400" b="1" kern="0" dirty="0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 failures (CVF)</a:t>
            </a:r>
            <a:endParaRPr lang="en-US" altLang="fr-FR" sz="2000" b="1" kern="0" dirty="0">
              <a:solidFill>
                <a:srgbClr val="CC3300"/>
              </a:solidFill>
              <a:latin typeface="Calibri" panose="020F0502020204030204" pitchFamily="34" charset="0"/>
              <a:ea typeface="ＭＳ Ｐゴシック" charset="-128"/>
              <a:cs typeface="ＭＳ Ｐゴシック" pitchFamily="-109" charset="-128"/>
            </a:endParaRP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Defined as 2 consecutive HIV RNA ≥ 200 c/mL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DTG/ABC/3TC, N = 4 (W20, W20, W32, W40): no emergence of resistance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CAB LA + RPV LA, N = 3</a:t>
            </a:r>
            <a:endParaRPr lang="fr-FR" dirty="0"/>
          </a:p>
        </p:txBody>
      </p:sp>
      <p:sp>
        <p:nvSpPr>
          <p:cNvPr id="6" name="Titre 15">
            <a:extLst>
              <a:ext uri="{FF2B5EF4-FFF2-40B4-BE49-F238E27FC236}">
                <a16:creationId xmlns:a16="http://schemas.microsoft.com/office/drawing/2014/main" id="{27A1F4A8-135B-46B8-8FCF-652736E8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91613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9D7AF79-9717-43DA-9A03-AF5F2C04B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A8A67E2-645E-42BD-836F-E6D90FBACFEE}"/>
              </a:ext>
            </a:extLst>
          </p:cNvPr>
          <p:cNvSpPr txBox="1">
            <a:spLocks/>
          </p:cNvSpPr>
          <p:nvPr/>
        </p:nvSpPr>
        <p:spPr bwMode="auto">
          <a:xfrm>
            <a:off x="50800" y="6036281"/>
            <a:ext cx="9024938" cy="633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800" kern="0" dirty="0">
                <a:ea typeface="ＭＳ Ｐゴシック" charset="-128"/>
              </a:rPr>
              <a:t>Plasma CAB and RPV concentrations at the time of failure were below </a:t>
            </a:r>
            <a:br>
              <a:rPr lang="en-US" altLang="fr-FR" sz="1800" kern="0" dirty="0">
                <a:ea typeface="ＭＳ Ｐゴシック" charset="-128"/>
              </a:rPr>
            </a:br>
            <a:r>
              <a:rPr lang="en-US" altLang="fr-FR" sz="1800" kern="0" dirty="0">
                <a:ea typeface="ＭＳ Ｐゴシック" charset="-128"/>
              </a:rPr>
              <a:t>the population means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AF7D6D3C-3D52-49BF-8E39-7F261A8C2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399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2">
            <a:extLst>
              <a:ext uri="{FF2B5EF4-FFF2-40B4-BE49-F238E27FC236}">
                <a16:creationId xmlns:a16="http://schemas.microsoft.com/office/drawing/2014/main" id="{18A3962C-0135-4E7B-893B-B8AFB28F2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" y="1300698"/>
            <a:ext cx="8572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Plasma CAB and RPV trough</a:t>
            </a:r>
            <a:r>
              <a:rPr kumimoji="0" lang="en-US" sz="2000" b="1" i="0" u="none" strike="noStrike" kern="1200" cap="none" spc="0" normalizeH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concentrations </a:t>
            </a: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(median, 5</a:t>
            </a:r>
            <a:r>
              <a:rPr kumimoji="0" lang="en-US" sz="2000" b="1" i="0" u="none" strike="noStrike" kern="1200" cap="none" spc="0" normalizeH="0" baseline="3000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th</a:t>
            </a: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and 95</a:t>
            </a:r>
            <a:r>
              <a:rPr kumimoji="0" lang="en-US" sz="2000" b="1" i="0" u="none" strike="noStrike" kern="1200" cap="none" spc="0" normalizeH="0" baseline="3000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th</a:t>
            </a: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percentiles)</a:t>
            </a:r>
          </a:p>
        </p:txBody>
      </p:sp>
      <p:grpSp>
        <p:nvGrpSpPr>
          <p:cNvPr id="7" name="Group 8">
            <a:extLst>
              <a:ext uri="{FF2B5EF4-FFF2-40B4-BE49-F238E27FC236}">
                <a16:creationId xmlns:a16="http://schemas.microsoft.com/office/drawing/2014/main" id="{D9E54C18-4616-4BB9-81B1-1C53D9714482}"/>
              </a:ext>
            </a:extLst>
          </p:cNvPr>
          <p:cNvGrpSpPr/>
          <p:nvPr/>
        </p:nvGrpSpPr>
        <p:grpSpPr>
          <a:xfrm>
            <a:off x="865888" y="2276872"/>
            <a:ext cx="3366178" cy="3274614"/>
            <a:chOff x="936913" y="1652155"/>
            <a:chExt cx="3448051" cy="2420001"/>
          </a:xfrm>
        </p:grpSpPr>
        <p:grpSp>
          <p:nvGrpSpPr>
            <p:cNvPr id="8" name="Group 116">
              <a:extLst>
                <a:ext uri="{FF2B5EF4-FFF2-40B4-BE49-F238E27FC236}">
                  <a16:creationId xmlns:a16="http://schemas.microsoft.com/office/drawing/2014/main" id="{22C16F8E-A111-432A-BCBD-588B0D99D089}"/>
                </a:ext>
              </a:extLst>
            </p:cNvPr>
            <p:cNvGrpSpPr/>
            <p:nvPr/>
          </p:nvGrpSpPr>
          <p:grpSpPr>
            <a:xfrm>
              <a:off x="936913" y="1652155"/>
              <a:ext cx="3446623" cy="2342718"/>
              <a:chOff x="936913" y="1652155"/>
              <a:chExt cx="3446623" cy="2342718"/>
            </a:xfrm>
          </p:grpSpPr>
          <p:cxnSp>
            <p:nvCxnSpPr>
              <p:cNvPr id="25" name="Straight Connector 132">
                <a:extLst>
                  <a:ext uri="{FF2B5EF4-FFF2-40B4-BE49-F238E27FC236}">
                    <a16:creationId xmlns:a16="http://schemas.microsoft.com/office/drawing/2014/main" id="{89C6E0DA-0A97-459B-B492-4891C11D1B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133">
                <a:extLst>
                  <a:ext uri="{FF2B5EF4-FFF2-40B4-BE49-F238E27FC236}">
                    <a16:creationId xmlns:a16="http://schemas.microsoft.com/office/drawing/2014/main" id="{590EBA4B-8B16-40E5-B41F-7E1C0479A77D}"/>
                  </a:ext>
                </a:extLst>
              </p:cNvPr>
              <p:cNvGrpSpPr/>
              <p:nvPr/>
            </p:nvGrpSpPr>
            <p:grpSpPr>
              <a:xfrm>
                <a:off x="936913" y="1838759"/>
                <a:ext cx="3446623" cy="2156114"/>
                <a:chOff x="936913" y="1838759"/>
                <a:chExt cx="3446623" cy="2156114"/>
              </a:xfrm>
            </p:grpSpPr>
            <p:cxnSp>
              <p:nvCxnSpPr>
                <p:cNvPr id="27" name="Straight Connector 134">
                  <a:extLst>
                    <a:ext uri="{FF2B5EF4-FFF2-40B4-BE49-F238E27FC236}">
                      <a16:creationId xmlns:a16="http://schemas.microsoft.com/office/drawing/2014/main" id="{A7163CE5-EEEB-4CE0-BEBB-CC7134F1E0DA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135">
                  <a:extLst>
                    <a:ext uri="{FF2B5EF4-FFF2-40B4-BE49-F238E27FC236}">
                      <a16:creationId xmlns:a16="http://schemas.microsoft.com/office/drawing/2014/main" id="{4C030A2F-882F-4755-AB2F-C54A508FFE45}"/>
                    </a:ext>
                  </a:extLst>
                </p:cNvPr>
                <p:cNvCxnSpPr/>
                <p:nvPr/>
              </p:nvCxnSpPr>
              <p:spPr>
                <a:xfrm>
                  <a:off x="936913" y="291681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136">
                  <a:extLst>
                    <a:ext uri="{FF2B5EF4-FFF2-40B4-BE49-F238E27FC236}">
                      <a16:creationId xmlns:a16="http://schemas.microsoft.com/office/drawing/2014/main" id="{8C0B1664-186F-47FE-96EA-3239598B4476}"/>
                    </a:ext>
                  </a:extLst>
                </p:cNvPr>
                <p:cNvCxnSpPr/>
                <p:nvPr/>
              </p:nvCxnSpPr>
              <p:spPr>
                <a:xfrm>
                  <a:off x="936913" y="1838759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137">
                  <a:extLst>
                    <a:ext uri="{FF2B5EF4-FFF2-40B4-BE49-F238E27FC236}">
                      <a16:creationId xmlns:a16="http://schemas.microsoft.com/office/drawing/2014/main" id="{7AFAD10B-29F1-474F-B608-AC3D097E19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734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138">
                  <a:extLst>
                    <a:ext uri="{FF2B5EF4-FFF2-40B4-BE49-F238E27FC236}">
                      <a16:creationId xmlns:a16="http://schemas.microsoft.com/office/drawing/2014/main" id="{2BE058B8-3F1F-46D0-B5E2-B2E3F88D6D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4805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139">
                  <a:extLst>
                    <a:ext uri="{FF2B5EF4-FFF2-40B4-BE49-F238E27FC236}">
                      <a16:creationId xmlns:a16="http://schemas.microsoft.com/office/drawing/2014/main" id="{2B055525-9F5B-484B-BFE1-874666F689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6617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140">
                  <a:extLst>
                    <a:ext uri="{FF2B5EF4-FFF2-40B4-BE49-F238E27FC236}">
                      <a16:creationId xmlns:a16="http://schemas.microsoft.com/office/drawing/2014/main" id="{A9F44864-0537-409A-A4CC-F2843B3030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34479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141">
                  <a:extLst>
                    <a:ext uri="{FF2B5EF4-FFF2-40B4-BE49-F238E27FC236}">
                      <a16:creationId xmlns:a16="http://schemas.microsoft.com/office/drawing/2014/main" id="{73662F5A-7B44-404C-A6EA-DCA350C961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2400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142">
                  <a:extLst>
                    <a:ext uri="{FF2B5EF4-FFF2-40B4-BE49-F238E27FC236}">
                      <a16:creationId xmlns:a16="http://schemas.microsoft.com/office/drawing/2014/main" id="{1555A071-3C49-4738-935D-BBC2DDCE1B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5429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143">
                  <a:extLst>
                    <a:ext uri="{FF2B5EF4-FFF2-40B4-BE49-F238E27FC236}">
                      <a16:creationId xmlns:a16="http://schemas.microsoft.com/office/drawing/2014/main" id="{3FAB6EEA-37AF-414E-8E6B-80898E4851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082855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144">
                  <a:extLst>
                    <a:ext uri="{FF2B5EF4-FFF2-40B4-BE49-F238E27FC236}">
                      <a16:creationId xmlns:a16="http://schemas.microsoft.com/office/drawing/2014/main" id="{5CD93DA2-591C-4295-BA90-18617DFA2D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02094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145">
                  <a:extLst>
                    <a:ext uri="{FF2B5EF4-FFF2-40B4-BE49-F238E27FC236}">
                      <a16:creationId xmlns:a16="http://schemas.microsoft.com/office/drawing/2014/main" id="{8F90A072-6490-426F-89E4-F60687477E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89935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146">
                  <a:extLst>
                    <a:ext uri="{FF2B5EF4-FFF2-40B4-BE49-F238E27FC236}">
                      <a16:creationId xmlns:a16="http://schemas.microsoft.com/office/drawing/2014/main" id="{813CB51B-B711-47F9-880C-07122CB21E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9705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147">
                  <a:extLst>
                    <a:ext uri="{FF2B5EF4-FFF2-40B4-BE49-F238E27FC236}">
                      <a16:creationId xmlns:a16="http://schemas.microsoft.com/office/drawing/2014/main" id="{2D7F7061-6B35-4EEB-B2F4-DD25980BB1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827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148">
                  <a:extLst>
                    <a:ext uri="{FF2B5EF4-FFF2-40B4-BE49-F238E27FC236}">
                      <a16:creationId xmlns:a16="http://schemas.microsoft.com/office/drawing/2014/main" id="{7FEE4F37-0F8B-46E6-9C71-BDB6ED80A6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2613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149">
                  <a:extLst>
                    <a:ext uri="{FF2B5EF4-FFF2-40B4-BE49-F238E27FC236}">
                      <a16:creationId xmlns:a16="http://schemas.microsoft.com/office/drawing/2014/main" id="{A69374A4-D704-4030-9796-4DE02F3949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1565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150">
                  <a:extLst>
                    <a:ext uri="{FF2B5EF4-FFF2-40B4-BE49-F238E27FC236}">
                      <a16:creationId xmlns:a16="http://schemas.microsoft.com/office/drawing/2014/main" id="{23B9F733-97E1-4F4A-9AAA-F90EA2A9B7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07082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151">
                  <a:extLst>
                    <a:ext uri="{FF2B5EF4-FFF2-40B4-BE49-F238E27FC236}">
                      <a16:creationId xmlns:a16="http://schemas.microsoft.com/office/drawing/2014/main" id="{F36F084C-7E7A-4ED5-A894-2E8A67A4BB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99938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152">
                  <a:extLst>
                    <a:ext uri="{FF2B5EF4-FFF2-40B4-BE49-F238E27FC236}">
                      <a16:creationId xmlns:a16="http://schemas.microsoft.com/office/drawing/2014/main" id="{5A24925B-C555-495A-8604-8D1733B42A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937473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153">
                  <a:extLst>
                    <a:ext uri="{FF2B5EF4-FFF2-40B4-BE49-F238E27FC236}">
                      <a16:creationId xmlns:a16="http://schemas.microsoft.com/office/drawing/2014/main" id="{6CBA616F-CDBB-4D9B-A2D0-594C4E3A91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75972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117">
              <a:extLst>
                <a:ext uri="{FF2B5EF4-FFF2-40B4-BE49-F238E27FC236}">
                  <a16:creationId xmlns:a16="http://schemas.microsoft.com/office/drawing/2014/main" id="{A01F02A3-E3FE-4152-9296-7E8F46BACD1F}"/>
                </a:ext>
              </a:extLst>
            </p:cNvPr>
            <p:cNvGrpSpPr/>
            <p:nvPr/>
          </p:nvGrpSpPr>
          <p:grpSpPr>
            <a:xfrm rot="16200000">
              <a:off x="2662995" y="2350187"/>
              <a:ext cx="77283" cy="3366655"/>
              <a:chOff x="942108" y="1609509"/>
              <a:chExt cx="77283" cy="3366655"/>
            </a:xfrm>
          </p:grpSpPr>
          <p:cxnSp>
            <p:nvCxnSpPr>
              <p:cNvPr id="11" name="Straight Connector 118">
                <a:extLst>
                  <a:ext uri="{FF2B5EF4-FFF2-40B4-BE49-F238E27FC236}">
                    <a16:creationId xmlns:a16="http://schemas.microsoft.com/office/drawing/2014/main" id="{45BD5D27-DEBE-4AC7-A15E-63C13AD0180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119">
                <a:extLst>
                  <a:ext uri="{FF2B5EF4-FFF2-40B4-BE49-F238E27FC236}">
                    <a16:creationId xmlns:a16="http://schemas.microsoft.com/office/drawing/2014/main" id="{642F76C4-CB2D-4436-AC1E-C1C65CB3E1EA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13" name="Straight Connector 120">
                  <a:extLst>
                    <a:ext uri="{FF2B5EF4-FFF2-40B4-BE49-F238E27FC236}">
                      <a16:creationId xmlns:a16="http://schemas.microsoft.com/office/drawing/2014/main" id="{0148475B-02B4-423D-A523-2DF253AF1B33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21">
                  <a:extLst>
                    <a:ext uri="{FF2B5EF4-FFF2-40B4-BE49-F238E27FC236}">
                      <a16:creationId xmlns:a16="http://schemas.microsoft.com/office/drawing/2014/main" id="{FCF7BAC9-FA53-4115-8F0F-7D2AF42EFB4B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22">
                  <a:extLst>
                    <a:ext uri="{FF2B5EF4-FFF2-40B4-BE49-F238E27FC236}">
                      <a16:creationId xmlns:a16="http://schemas.microsoft.com/office/drawing/2014/main" id="{3DB1A69D-129F-4447-B938-165E00657501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23">
                  <a:extLst>
                    <a:ext uri="{FF2B5EF4-FFF2-40B4-BE49-F238E27FC236}">
                      <a16:creationId xmlns:a16="http://schemas.microsoft.com/office/drawing/2014/main" id="{CABC523B-042B-4990-91C8-76E6E6A3756A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24">
                  <a:extLst>
                    <a:ext uri="{FF2B5EF4-FFF2-40B4-BE49-F238E27FC236}">
                      <a16:creationId xmlns:a16="http://schemas.microsoft.com/office/drawing/2014/main" id="{51CD4834-B8BB-41B8-9908-DAE7173130DC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25">
                  <a:extLst>
                    <a:ext uri="{FF2B5EF4-FFF2-40B4-BE49-F238E27FC236}">
                      <a16:creationId xmlns:a16="http://schemas.microsoft.com/office/drawing/2014/main" id="{D1271D6E-2375-45C6-8B16-9CC60A5B54DF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26">
                  <a:extLst>
                    <a:ext uri="{FF2B5EF4-FFF2-40B4-BE49-F238E27FC236}">
                      <a16:creationId xmlns:a16="http://schemas.microsoft.com/office/drawing/2014/main" id="{CF4693FE-0340-4F95-9050-611044693859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27">
                  <a:extLst>
                    <a:ext uri="{FF2B5EF4-FFF2-40B4-BE49-F238E27FC236}">
                      <a16:creationId xmlns:a16="http://schemas.microsoft.com/office/drawing/2014/main" id="{0D754CE8-EE9F-45F5-B128-CA260E68932B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128">
                  <a:extLst>
                    <a:ext uri="{FF2B5EF4-FFF2-40B4-BE49-F238E27FC236}">
                      <a16:creationId xmlns:a16="http://schemas.microsoft.com/office/drawing/2014/main" id="{A38D3A12-5E3F-4B1B-862A-4911D12D39C8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129">
                  <a:extLst>
                    <a:ext uri="{FF2B5EF4-FFF2-40B4-BE49-F238E27FC236}">
                      <a16:creationId xmlns:a16="http://schemas.microsoft.com/office/drawing/2014/main" id="{CE58A24C-2E2A-4749-AABA-EA670BF0442A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130">
                  <a:extLst>
                    <a:ext uri="{FF2B5EF4-FFF2-40B4-BE49-F238E27FC236}">
                      <a16:creationId xmlns:a16="http://schemas.microsoft.com/office/drawing/2014/main" id="{E0DB9C94-3FD6-4DAF-8A69-0CE44F330DDD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131">
                  <a:extLst>
                    <a:ext uri="{FF2B5EF4-FFF2-40B4-BE49-F238E27FC236}">
                      <a16:creationId xmlns:a16="http://schemas.microsoft.com/office/drawing/2014/main" id="{F7E67454-E8F7-4264-9A2F-4558866C940F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6" name="TextBox 13">
            <a:extLst>
              <a:ext uri="{FF2B5EF4-FFF2-40B4-BE49-F238E27FC236}">
                <a16:creationId xmlns:a16="http://schemas.microsoft.com/office/drawing/2014/main" id="{8CBA115E-920B-447B-9FB8-CE9977F10A25}"/>
              </a:ext>
            </a:extLst>
          </p:cNvPr>
          <p:cNvSpPr txBox="1"/>
          <p:nvPr/>
        </p:nvSpPr>
        <p:spPr>
          <a:xfrm>
            <a:off x="1120678" y="2352690"/>
            <a:ext cx="313596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CAB (μg/mL), N = </a:t>
            </a:r>
            <a:r>
              <a:rPr lang="en-US" sz="1400" b="1">
                <a:solidFill>
                  <a:srgbClr val="CC3300"/>
                </a:solidFill>
                <a:latin typeface="Arial"/>
                <a:ea typeface="+mn-ea"/>
                <a:cs typeface="Arial" panose="020B0604020202020204" pitchFamily="34" charset="0"/>
              </a:rPr>
              <a:t>30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8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95" name="ZoneTexte 294">
            <a:extLst>
              <a:ext uri="{FF2B5EF4-FFF2-40B4-BE49-F238E27FC236}">
                <a16:creationId xmlns:a16="http://schemas.microsoft.com/office/drawing/2014/main" id="{EE4CFA37-5CC4-4AEA-9175-B985C9D01E9D}"/>
              </a:ext>
            </a:extLst>
          </p:cNvPr>
          <p:cNvSpPr txBox="1"/>
          <p:nvPr/>
        </p:nvSpPr>
        <p:spPr>
          <a:xfrm>
            <a:off x="8738519" y="32576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103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1E54EB3-216E-4DD6-A018-CCF744FC23AA}"/>
              </a:ext>
            </a:extLst>
          </p:cNvPr>
          <p:cNvGrpSpPr/>
          <p:nvPr/>
        </p:nvGrpSpPr>
        <p:grpSpPr>
          <a:xfrm>
            <a:off x="4828563" y="2285082"/>
            <a:ext cx="3975732" cy="3758450"/>
            <a:chOff x="4828563" y="2285082"/>
            <a:chExt cx="3975732" cy="3758450"/>
          </a:xfrm>
        </p:grpSpPr>
        <p:grpSp>
          <p:nvGrpSpPr>
            <p:cNvPr id="153" name="Group 155">
              <a:extLst>
                <a:ext uri="{FF2B5EF4-FFF2-40B4-BE49-F238E27FC236}">
                  <a16:creationId xmlns:a16="http://schemas.microsoft.com/office/drawing/2014/main" id="{1F00ACB2-C402-4C36-ADFF-3688ABA016E7}"/>
                </a:ext>
              </a:extLst>
            </p:cNvPr>
            <p:cNvGrpSpPr/>
            <p:nvPr/>
          </p:nvGrpSpPr>
          <p:grpSpPr>
            <a:xfrm>
              <a:off x="5133559" y="2285082"/>
              <a:ext cx="3364784" cy="3170039"/>
              <a:chOff x="936913" y="1652155"/>
              <a:chExt cx="3446623" cy="2342718"/>
            </a:xfrm>
          </p:grpSpPr>
          <p:cxnSp>
            <p:nvCxnSpPr>
              <p:cNvPr id="169" name="Straight Connector 171">
                <a:extLst>
                  <a:ext uri="{FF2B5EF4-FFF2-40B4-BE49-F238E27FC236}">
                    <a16:creationId xmlns:a16="http://schemas.microsoft.com/office/drawing/2014/main" id="{F733EC40-7A19-455F-B6A3-D41C2278E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0" name="Group 172">
                <a:extLst>
                  <a:ext uri="{FF2B5EF4-FFF2-40B4-BE49-F238E27FC236}">
                    <a16:creationId xmlns:a16="http://schemas.microsoft.com/office/drawing/2014/main" id="{B17E6CB5-8A69-4A53-96F8-96CD41AA442A}"/>
                  </a:ext>
                </a:extLst>
              </p:cNvPr>
              <p:cNvGrpSpPr/>
              <p:nvPr/>
            </p:nvGrpSpPr>
            <p:grpSpPr>
              <a:xfrm>
                <a:off x="936913" y="1850244"/>
                <a:ext cx="3446623" cy="2144629"/>
                <a:chOff x="936913" y="1850244"/>
                <a:chExt cx="3446623" cy="2144629"/>
              </a:xfrm>
            </p:grpSpPr>
            <p:cxnSp>
              <p:nvCxnSpPr>
                <p:cNvPr id="171" name="Straight Connector 173">
                  <a:extLst>
                    <a:ext uri="{FF2B5EF4-FFF2-40B4-BE49-F238E27FC236}">
                      <a16:creationId xmlns:a16="http://schemas.microsoft.com/office/drawing/2014/main" id="{5930937E-D2F3-4B6C-B08B-E8EFE2A6146B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4">
                  <a:extLst>
                    <a:ext uri="{FF2B5EF4-FFF2-40B4-BE49-F238E27FC236}">
                      <a16:creationId xmlns:a16="http://schemas.microsoft.com/office/drawing/2014/main" id="{F7DD25ED-9090-436C-9819-CFC150FD10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48653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5">
                  <a:extLst>
                    <a:ext uri="{FF2B5EF4-FFF2-40B4-BE49-F238E27FC236}">
                      <a16:creationId xmlns:a16="http://schemas.microsoft.com/office/drawing/2014/main" id="{5FA4999A-43A1-42B9-9804-D948424B8EF1}"/>
                    </a:ext>
                  </a:extLst>
                </p:cNvPr>
                <p:cNvCxnSpPr/>
                <p:nvPr/>
              </p:nvCxnSpPr>
              <p:spPr>
                <a:xfrm>
                  <a:off x="936913" y="35905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6">
                  <a:extLst>
                    <a:ext uri="{FF2B5EF4-FFF2-40B4-BE49-F238E27FC236}">
                      <a16:creationId xmlns:a16="http://schemas.microsoft.com/office/drawing/2014/main" id="{430CD1E4-B2E6-4FBB-A817-9F1C4F1B9D95}"/>
                    </a:ext>
                  </a:extLst>
                </p:cNvPr>
                <p:cNvCxnSpPr/>
                <p:nvPr/>
              </p:nvCxnSpPr>
              <p:spPr>
                <a:xfrm>
                  <a:off x="936913" y="2253848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7">
                  <a:extLst>
                    <a:ext uri="{FF2B5EF4-FFF2-40B4-BE49-F238E27FC236}">
                      <a16:creationId xmlns:a16="http://schemas.microsoft.com/office/drawing/2014/main" id="{52977AD8-563B-4BA0-9865-979862FC9B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5024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8">
                  <a:extLst>
                    <a:ext uri="{FF2B5EF4-FFF2-40B4-BE49-F238E27FC236}">
                      <a16:creationId xmlns:a16="http://schemas.microsoft.com/office/drawing/2014/main" id="{374DA01A-FC26-4D0E-934B-6CAAE6BB66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162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9">
                  <a:extLst>
                    <a:ext uri="{FF2B5EF4-FFF2-40B4-BE49-F238E27FC236}">
                      <a16:creationId xmlns:a16="http://schemas.microsoft.com/office/drawing/2014/main" id="{27F167A4-C395-4D19-A743-25F3BF1F65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8239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80">
                  <a:extLst>
                    <a:ext uri="{FF2B5EF4-FFF2-40B4-BE49-F238E27FC236}">
                      <a16:creationId xmlns:a16="http://schemas.microsoft.com/office/drawing/2014/main" id="{69FA6B95-CAD4-4FD7-B23B-1ABC3BB12E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46059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81">
                  <a:extLst>
                    <a:ext uri="{FF2B5EF4-FFF2-40B4-BE49-F238E27FC236}">
                      <a16:creationId xmlns:a16="http://schemas.microsoft.com/office/drawing/2014/main" id="{6739EF46-EB48-4C78-AD5A-65704C22D2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5083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82">
                  <a:extLst>
                    <a:ext uri="{FF2B5EF4-FFF2-40B4-BE49-F238E27FC236}">
                      <a16:creationId xmlns:a16="http://schemas.microsoft.com/office/drawing/2014/main" id="{452EAA67-3E09-4C8D-A49B-C547E6EF13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65611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3">
                  <a:extLst>
                    <a:ext uri="{FF2B5EF4-FFF2-40B4-BE49-F238E27FC236}">
                      <a16:creationId xmlns:a16="http://schemas.microsoft.com/office/drawing/2014/main" id="{7DF36F5B-BCF2-4D37-8476-426ADB174A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7854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4">
                  <a:extLst>
                    <a:ext uri="{FF2B5EF4-FFF2-40B4-BE49-F238E27FC236}">
                      <a16:creationId xmlns:a16="http://schemas.microsoft.com/office/drawing/2014/main" id="{CD43CA2B-E630-456A-BC44-ABDD7CFF1B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5389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5">
                  <a:extLst>
                    <a:ext uri="{FF2B5EF4-FFF2-40B4-BE49-F238E27FC236}">
                      <a16:creationId xmlns:a16="http://schemas.microsoft.com/office/drawing/2014/main" id="{865968DE-643C-4CB2-87F9-F0A78FC385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8850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6">
                  <a:extLst>
                    <a:ext uri="{FF2B5EF4-FFF2-40B4-BE49-F238E27FC236}">
                      <a16:creationId xmlns:a16="http://schemas.microsoft.com/office/drawing/2014/main" id="{DE9BCFA2-8926-4D24-BC0E-7EBC8D1CE3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5473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7">
                  <a:extLst>
                    <a:ext uri="{FF2B5EF4-FFF2-40B4-BE49-F238E27FC236}">
                      <a16:creationId xmlns:a16="http://schemas.microsoft.com/office/drawing/2014/main" id="{0F40CCBC-2636-40C4-A00D-F7D7E9DD41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209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8">
                  <a:extLst>
                    <a:ext uri="{FF2B5EF4-FFF2-40B4-BE49-F238E27FC236}">
                      <a16:creationId xmlns:a16="http://schemas.microsoft.com/office/drawing/2014/main" id="{771F0350-5315-4985-B3F5-5298D1B32B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99109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9">
                  <a:extLst>
                    <a:ext uri="{FF2B5EF4-FFF2-40B4-BE49-F238E27FC236}">
                      <a16:creationId xmlns:a16="http://schemas.microsoft.com/office/drawing/2014/main" id="{6144382B-5D64-49C1-B5A4-F2BC64EF8F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88934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4" name="Group 156">
              <a:extLst>
                <a:ext uri="{FF2B5EF4-FFF2-40B4-BE49-F238E27FC236}">
                  <a16:creationId xmlns:a16="http://schemas.microsoft.com/office/drawing/2014/main" id="{3880BA3A-522F-4998-8F05-4278893C3DDC}"/>
                </a:ext>
              </a:extLst>
            </p:cNvPr>
            <p:cNvGrpSpPr/>
            <p:nvPr/>
          </p:nvGrpSpPr>
          <p:grpSpPr>
            <a:xfrm rot="16200000">
              <a:off x="6804092" y="3864051"/>
              <a:ext cx="104575" cy="3286715"/>
              <a:chOff x="942108" y="1609509"/>
              <a:chExt cx="77283" cy="3366655"/>
            </a:xfrm>
          </p:grpSpPr>
          <p:cxnSp>
            <p:nvCxnSpPr>
              <p:cNvPr id="155" name="Straight Connector 157">
                <a:extLst>
                  <a:ext uri="{FF2B5EF4-FFF2-40B4-BE49-F238E27FC236}">
                    <a16:creationId xmlns:a16="http://schemas.microsoft.com/office/drawing/2014/main" id="{EB55E002-BB52-4F88-8A5E-93983C6BAF4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 158">
                <a:extLst>
                  <a:ext uri="{FF2B5EF4-FFF2-40B4-BE49-F238E27FC236}">
                    <a16:creationId xmlns:a16="http://schemas.microsoft.com/office/drawing/2014/main" id="{07C6899A-1E2E-4487-8C96-65C590BF818E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157" name="Straight Connector 159">
                  <a:extLst>
                    <a:ext uri="{FF2B5EF4-FFF2-40B4-BE49-F238E27FC236}">
                      <a16:creationId xmlns:a16="http://schemas.microsoft.com/office/drawing/2014/main" id="{E1D1EFB1-6BAC-43E8-A9BD-9F26A3E387DB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60">
                  <a:extLst>
                    <a:ext uri="{FF2B5EF4-FFF2-40B4-BE49-F238E27FC236}">
                      <a16:creationId xmlns:a16="http://schemas.microsoft.com/office/drawing/2014/main" id="{0E6022BD-331B-48D8-8CE5-8065BE8B308D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61">
                  <a:extLst>
                    <a:ext uri="{FF2B5EF4-FFF2-40B4-BE49-F238E27FC236}">
                      <a16:creationId xmlns:a16="http://schemas.microsoft.com/office/drawing/2014/main" id="{0F360417-A7E7-4E21-A0EB-55A9133CC03A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62">
                  <a:extLst>
                    <a:ext uri="{FF2B5EF4-FFF2-40B4-BE49-F238E27FC236}">
                      <a16:creationId xmlns:a16="http://schemas.microsoft.com/office/drawing/2014/main" id="{21337C06-58EB-438B-959D-D2C7C0FDC30C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3">
                  <a:extLst>
                    <a:ext uri="{FF2B5EF4-FFF2-40B4-BE49-F238E27FC236}">
                      <a16:creationId xmlns:a16="http://schemas.microsoft.com/office/drawing/2014/main" id="{31E09966-023F-4502-ADD2-4B5F43E251DB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4">
                  <a:extLst>
                    <a:ext uri="{FF2B5EF4-FFF2-40B4-BE49-F238E27FC236}">
                      <a16:creationId xmlns:a16="http://schemas.microsoft.com/office/drawing/2014/main" id="{40352F91-4866-4572-B46D-84E9662139DA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5">
                  <a:extLst>
                    <a:ext uri="{FF2B5EF4-FFF2-40B4-BE49-F238E27FC236}">
                      <a16:creationId xmlns:a16="http://schemas.microsoft.com/office/drawing/2014/main" id="{44C08B8E-FBC6-4592-B5E9-0660D589583D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6">
                  <a:extLst>
                    <a:ext uri="{FF2B5EF4-FFF2-40B4-BE49-F238E27FC236}">
                      <a16:creationId xmlns:a16="http://schemas.microsoft.com/office/drawing/2014/main" id="{9B941863-157D-416A-A421-EC3A95B4FB98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7">
                  <a:extLst>
                    <a:ext uri="{FF2B5EF4-FFF2-40B4-BE49-F238E27FC236}">
                      <a16:creationId xmlns:a16="http://schemas.microsoft.com/office/drawing/2014/main" id="{6E5CE734-DE51-4407-91DE-133862229F96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8">
                  <a:extLst>
                    <a:ext uri="{FF2B5EF4-FFF2-40B4-BE49-F238E27FC236}">
                      <a16:creationId xmlns:a16="http://schemas.microsoft.com/office/drawing/2014/main" id="{EF81FA6E-23EE-44A6-A56E-7218E34FEB8B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9">
                  <a:extLst>
                    <a:ext uri="{FF2B5EF4-FFF2-40B4-BE49-F238E27FC236}">
                      <a16:creationId xmlns:a16="http://schemas.microsoft.com/office/drawing/2014/main" id="{D558AC28-2BF9-4BA3-BD4C-B00F6F665D3E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70">
                  <a:extLst>
                    <a:ext uri="{FF2B5EF4-FFF2-40B4-BE49-F238E27FC236}">
                      <a16:creationId xmlns:a16="http://schemas.microsoft.com/office/drawing/2014/main" id="{D07D281A-8630-43F0-813F-BCBB62D39DF4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9" name="TextBox 191">
              <a:extLst>
                <a:ext uri="{FF2B5EF4-FFF2-40B4-BE49-F238E27FC236}">
                  <a16:creationId xmlns:a16="http://schemas.microsoft.com/office/drawing/2014/main" id="{6F8361FA-4400-414A-B8E0-C3020C01DC17}"/>
                </a:ext>
              </a:extLst>
            </p:cNvPr>
            <p:cNvSpPr txBox="1"/>
            <p:nvPr/>
          </p:nvSpPr>
          <p:spPr>
            <a:xfrm>
              <a:off x="5142611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0" name="TextBox 192">
              <a:extLst>
                <a:ext uri="{FF2B5EF4-FFF2-40B4-BE49-F238E27FC236}">
                  <a16:creationId xmlns:a16="http://schemas.microsoft.com/office/drawing/2014/main" id="{810AD9A8-AFA0-4362-B927-854360F6ADB6}"/>
                </a:ext>
              </a:extLst>
            </p:cNvPr>
            <p:cNvSpPr txBox="1"/>
            <p:nvPr/>
          </p:nvSpPr>
          <p:spPr>
            <a:xfrm>
              <a:off x="8300672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48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1" name="TextBox 193">
              <a:extLst>
                <a:ext uri="{FF2B5EF4-FFF2-40B4-BE49-F238E27FC236}">
                  <a16:creationId xmlns:a16="http://schemas.microsoft.com/office/drawing/2014/main" id="{53CE6B38-92EB-41EE-9CAA-685440FE66D1}"/>
                </a:ext>
              </a:extLst>
            </p:cNvPr>
            <p:cNvSpPr txBox="1"/>
            <p:nvPr/>
          </p:nvSpPr>
          <p:spPr>
            <a:xfrm>
              <a:off x="5429707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8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2" name="TextBox 194">
              <a:extLst>
                <a:ext uri="{FF2B5EF4-FFF2-40B4-BE49-F238E27FC236}">
                  <a16:creationId xmlns:a16="http://schemas.microsoft.com/office/drawing/2014/main" id="{1FBB3ABE-6B95-4EE3-9610-9382EFDA6CFB}"/>
                </a:ext>
              </a:extLst>
            </p:cNvPr>
            <p:cNvSpPr txBox="1"/>
            <p:nvPr/>
          </p:nvSpPr>
          <p:spPr>
            <a:xfrm>
              <a:off x="5716803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12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3" name="TextBox 195">
              <a:extLst>
                <a:ext uri="{FF2B5EF4-FFF2-40B4-BE49-F238E27FC236}">
                  <a16:creationId xmlns:a16="http://schemas.microsoft.com/office/drawing/2014/main" id="{596E43BD-43B2-4A22-BC5D-D166545C4B0D}"/>
                </a:ext>
              </a:extLst>
            </p:cNvPr>
            <p:cNvSpPr txBox="1"/>
            <p:nvPr/>
          </p:nvSpPr>
          <p:spPr>
            <a:xfrm>
              <a:off x="6003900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16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4" name="TextBox 196">
              <a:extLst>
                <a:ext uri="{FF2B5EF4-FFF2-40B4-BE49-F238E27FC236}">
                  <a16:creationId xmlns:a16="http://schemas.microsoft.com/office/drawing/2014/main" id="{EA3E1A9D-EBE9-4408-9CF7-20A34B6936BF}"/>
                </a:ext>
              </a:extLst>
            </p:cNvPr>
            <p:cNvSpPr txBox="1"/>
            <p:nvPr/>
          </p:nvSpPr>
          <p:spPr>
            <a:xfrm>
              <a:off x="6290996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5" name="TextBox 197">
              <a:extLst>
                <a:ext uri="{FF2B5EF4-FFF2-40B4-BE49-F238E27FC236}">
                  <a16:creationId xmlns:a16="http://schemas.microsoft.com/office/drawing/2014/main" id="{56201D36-0024-428B-A718-2FA99AE6E486}"/>
                </a:ext>
              </a:extLst>
            </p:cNvPr>
            <p:cNvSpPr txBox="1"/>
            <p:nvPr/>
          </p:nvSpPr>
          <p:spPr>
            <a:xfrm>
              <a:off x="6578092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24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6" name="TextBox 198">
              <a:extLst>
                <a:ext uri="{FF2B5EF4-FFF2-40B4-BE49-F238E27FC236}">
                  <a16:creationId xmlns:a16="http://schemas.microsoft.com/office/drawing/2014/main" id="{0F9135FB-DF13-493C-B657-C54B03CE67AC}"/>
                </a:ext>
              </a:extLst>
            </p:cNvPr>
            <p:cNvSpPr txBox="1"/>
            <p:nvPr/>
          </p:nvSpPr>
          <p:spPr>
            <a:xfrm>
              <a:off x="6865188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28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7" name="TextBox 199">
              <a:extLst>
                <a:ext uri="{FF2B5EF4-FFF2-40B4-BE49-F238E27FC236}">
                  <a16:creationId xmlns:a16="http://schemas.microsoft.com/office/drawing/2014/main" id="{DF67EA60-BCAE-48AA-83D3-ED2BD413B5B6}"/>
                </a:ext>
              </a:extLst>
            </p:cNvPr>
            <p:cNvSpPr txBox="1"/>
            <p:nvPr/>
          </p:nvSpPr>
          <p:spPr>
            <a:xfrm>
              <a:off x="7152285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32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8" name="TextBox 200">
              <a:extLst>
                <a:ext uri="{FF2B5EF4-FFF2-40B4-BE49-F238E27FC236}">
                  <a16:creationId xmlns:a16="http://schemas.microsoft.com/office/drawing/2014/main" id="{A2B36E8B-AEA1-4A0B-AF10-CD66DC0C52EF}"/>
                </a:ext>
              </a:extLst>
            </p:cNvPr>
            <p:cNvSpPr txBox="1"/>
            <p:nvPr/>
          </p:nvSpPr>
          <p:spPr>
            <a:xfrm>
              <a:off x="7439381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36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9" name="TextBox 201">
              <a:extLst>
                <a:ext uri="{FF2B5EF4-FFF2-40B4-BE49-F238E27FC236}">
                  <a16:creationId xmlns:a16="http://schemas.microsoft.com/office/drawing/2014/main" id="{64D2DFD5-DFBF-48B1-85CD-DBEEFFE60A6B}"/>
                </a:ext>
              </a:extLst>
            </p:cNvPr>
            <p:cNvSpPr txBox="1"/>
            <p:nvPr/>
          </p:nvSpPr>
          <p:spPr>
            <a:xfrm>
              <a:off x="7726477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0" name="TextBox 202">
              <a:extLst>
                <a:ext uri="{FF2B5EF4-FFF2-40B4-BE49-F238E27FC236}">
                  <a16:creationId xmlns:a16="http://schemas.microsoft.com/office/drawing/2014/main" id="{26DA4130-4E62-4A7A-8691-1C5CDAA59866}"/>
                </a:ext>
              </a:extLst>
            </p:cNvPr>
            <p:cNvSpPr txBox="1"/>
            <p:nvPr/>
          </p:nvSpPr>
          <p:spPr>
            <a:xfrm>
              <a:off x="8013573" y="5587326"/>
              <a:ext cx="281162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44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3" name="TextBox 205">
              <a:extLst>
                <a:ext uri="{FF2B5EF4-FFF2-40B4-BE49-F238E27FC236}">
                  <a16:creationId xmlns:a16="http://schemas.microsoft.com/office/drawing/2014/main" id="{9B4B54A4-80AB-4230-B015-7FEBDA6A8AC7}"/>
                </a:ext>
              </a:extLst>
            </p:cNvPr>
            <p:cNvSpPr txBox="1"/>
            <p:nvPr/>
          </p:nvSpPr>
          <p:spPr>
            <a:xfrm>
              <a:off x="4828563" y="5357460"/>
              <a:ext cx="28116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4" name="TextBox 206">
              <a:extLst>
                <a:ext uri="{FF2B5EF4-FFF2-40B4-BE49-F238E27FC236}">
                  <a16:creationId xmlns:a16="http://schemas.microsoft.com/office/drawing/2014/main" id="{ECFAFC88-7A06-42C1-96A9-6B763607B661}"/>
                </a:ext>
              </a:extLst>
            </p:cNvPr>
            <p:cNvSpPr txBox="1"/>
            <p:nvPr/>
          </p:nvSpPr>
          <p:spPr>
            <a:xfrm>
              <a:off x="4828563" y="4814205"/>
              <a:ext cx="28116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5" name="TextBox 207">
              <a:extLst>
                <a:ext uri="{FF2B5EF4-FFF2-40B4-BE49-F238E27FC236}">
                  <a16:creationId xmlns:a16="http://schemas.microsoft.com/office/drawing/2014/main" id="{3C7FA94D-A83E-4B9D-8FFF-FF4CBF6295A1}"/>
                </a:ext>
              </a:extLst>
            </p:cNvPr>
            <p:cNvSpPr txBox="1"/>
            <p:nvPr/>
          </p:nvSpPr>
          <p:spPr>
            <a:xfrm>
              <a:off x="4828563" y="3009212"/>
              <a:ext cx="28116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100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6" name="TextBox 208">
              <a:extLst>
                <a:ext uri="{FF2B5EF4-FFF2-40B4-BE49-F238E27FC236}">
                  <a16:creationId xmlns:a16="http://schemas.microsoft.com/office/drawing/2014/main" id="{C3EA8374-20DD-4D0C-B790-733E926F5F1F}"/>
                </a:ext>
              </a:extLst>
            </p:cNvPr>
            <p:cNvSpPr txBox="1"/>
            <p:nvPr/>
          </p:nvSpPr>
          <p:spPr>
            <a:xfrm>
              <a:off x="5412603" y="2347723"/>
              <a:ext cx="306838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RPV (ng/mL), N = </a:t>
              </a:r>
              <a:r>
                <a:rPr lang="en-US" sz="1400" b="1">
                  <a:solidFill>
                    <a:srgbClr val="CC3300"/>
                  </a:solidFill>
                  <a:latin typeface="Arial"/>
                  <a:ea typeface="+mn-ea"/>
                  <a:cs typeface="Arial" panose="020B0604020202020204" pitchFamily="34" charset="0"/>
                </a:rPr>
                <a:t>30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8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0" name="TextBox 212">
              <a:extLst>
                <a:ext uri="{FF2B5EF4-FFF2-40B4-BE49-F238E27FC236}">
                  <a16:creationId xmlns:a16="http://schemas.microsoft.com/office/drawing/2014/main" id="{66980B74-A146-48B4-BFE1-3729A08012B0}"/>
                </a:ext>
              </a:extLst>
            </p:cNvPr>
            <p:cNvSpPr txBox="1"/>
            <p:nvPr/>
          </p:nvSpPr>
          <p:spPr>
            <a:xfrm>
              <a:off x="7249740" y="4508218"/>
              <a:ext cx="155455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PA-IC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 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(12 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mL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294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6480375" y="5858865"/>
              <a:ext cx="1010510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Week</a:t>
              </a: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A43FB406-77BC-46D0-8882-C3C1A5463CBD}"/>
                </a:ext>
              </a:extLst>
            </p:cNvPr>
            <p:cNvGrpSpPr/>
            <p:nvPr/>
          </p:nvGrpSpPr>
          <p:grpSpPr>
            <a:xfrm>
              <a:off x="5236791" y="2587147"/>
              <a:ext cx="3239999" cy="1908000"/>
              <a:chOff x="5236791" y="2587147"/>
              <a:chExt cx="3239999" cy="1908000"/>
            </a:xfrm>
          </p:grpSpPr>
          <p:grpSp>
            <p:nvGrpSpPr>
              <p:cNvPr id="296" name="Group 325">
                <a:extLst>
                  <a:ext uri="{FF2B5EF4-FFF2-40B4-BE49-F238E27FC236}">
                    <a16:creationId xmlns:a16="http://schemas.microsoft.com/office/drawing/2014/main" id="{EEDD8FEF-3D77-4899-BE5E-3C2C3B35F5F8}"/>
                  </a:ext>
                </a:extLst>
              </p:cNvPr>
              <p:cNvGrpSpPr/>
              <p:nvPr/>
            </p:nvGrpSpPr>
            <p:grpSpPr>
              <a:xfrm>
                <a:off x="5236791" y="2587147"/>
                <a:ext cx="3239999" cy="1908000"/>
                <a:chOff x="5477532" y="1627852"/>
                <a:chExt cx="3295650" cy="1399103"/>
              </a:xfrm>
            </p:grpSpPr>
            <p:grpSp>
              <p:nvGrpSpPr>
                <p:cNvPr id="312" name="Group 326">
                  <a:extLst>
                    <a:ext uri="{FF2B5EF4-FFF2-40B4-BE49-F238E27FC236}">
                      <a16:creationId xmlns:a16="http://schemas.microsoft.com/office/drawing/2014/main" id="{DAE20F89-9AB0-47BB-9E55-890ABB716751}"/>
                    </a:ext>
                  </a:extLst>
                </p:cNvPr>
                <p:cNvGrpSpPr/>
                <p:nvPr/>
              </p:nvGrpSpPr>
              <p:grpSpPr>
                <a:xfrm>
                  <a:off x="5477532" y="1721043"/>
                  <a:ext cx="69850" cy="966730"/>
                  <a:chOff x="5477532" y="1721043"/>
                  <a:chExt cx="69850" cy="966730"/>
                </a:xfrm>
              </p:grpSpPr>
              <p:sp>
                <p:nvSpPr>
                  <p:cNvPr id="368" name="Line 229">
                    <a:extLst>
                      <a:ext uri="{FF2B5EF4-FFF2-40B4-BE49-F238E27FC236}">
                        <a16:creationId xmlns:a16="http://schemas.microsoft.com/office/drawing/2014/main" id="{D3FFFC3D-E48B-4B25-9E8B-25B849EBC1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512457" y="2159193"/>
                    <a:ext cx="0" cy="52858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9" name="Line 230">
                    <a:extLst>
                      <a:ext uri="{FF2B5EF4-FFF2-40B4-BE49-F238E27FC236}">
                        <a16:creationId xmlns:a16="http://schemas.microsoft.com/office/drawing/2014/main" id="{99D72AFF-D074-4DCF-B84B-B9BF71AA4A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268777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0" name="Line 231">
                    <a:extLst>
                      <a:ext uri="{FF2B5EF4-FFF2-40B4-BE49-F238E27FC236}">
                        <a16:creationId xmlns:a16="http://schemas.microsoft.com/office/drawing/2014/main" id="{AA18C966-7DB6-421C-BE69-626525C8C2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12457" y="1721043"/>
                    <a:ext cx="0" cy="43815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1" name="Line 232">
                    <a:extLst>
                      <a:ext uri="{FF2B5EF4-FFF2-40B4-BE49-F238E27FC236}">
                        <a16:creationId xmlns:a16="http://schemas.microsoft.com/office/drawing/2014/main" id="{FF8D68C8-0AE7-4149-A51F-1365F92E10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172104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3" name="Group 327">
                  <a:extLst>
                    <a:ext uri="{FF2B5EF4-FFF2-40B4-BE49-F238E27FC236}">
                      <a16:creationId xmlns:a16="http://schemas.microsoft.com/office/drawing/2014/main" id="{3F647446-5DFD-44E7-85F5-3826860E8205}"/>
                    </a:ext>
                  </a:extLst>
                </p:cNvPr>
                <p:cNvGrpSpPr/>
                <p:nvPr/>
              </p:nvGrpSpPr>
              <p:grpSpPr>
                <a:xfrm>
                  <a:off x="5769632" y="2066794"/>
                  <a:ext cx="69850" cy="960161"/>
                  <a:chOff x="5769632" y="2066794"/>
                  <a:chExt cx="69850" cy="960161"/>
                </a:xfrm>
              </p:grpSpPr>
              <p:sp>
                <p:nvSpPr>
                  <p:cNvPr id="364" name="Line 237">
                    <a:extLst>
                      <a:ext uri="{FF2B5EF4-FFF2-40B4-BE49-F238E27FC236}">
                        <a16:creationId xmlns:a16="http://schemas.microsoft.com/office/drawing/2014/main" id="{9F58D036-457E-4CAB-8EDF-51528533BCD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804557" y="2557656"/>
                    <a:ext cx="0" cy="46929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5" name="Line 238">
                    <a:extLst>
                      <a:ext uri="{FF2B5EF4-FFF2-40B4-BE49-F238E27FC236}">
                        <a16:creationId xmlns:a16="http://schemas.microsoft.com/office/drawing/2014/main" id="{7173C038-BADB-47E1-8138-9F50B1678A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3026955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6" name="Line 239">
                    <a:extLst>
                      <a:ext uri="{FF2B5EF4-FFF2-40B4-BE49-F238E27FC236}">
                        <a16:creationId xmlns:a16="http://schemas.microsoft.com/office/drawing/2014/main" id="{841EF5F4-9E2F-4DC4-8159-15F515F76F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04557" y="2066794"/>
                    <a:ext cx="0" cy="49086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7" name="Line 240">
                    <a:extLst>
                      <a:ext uri="{FF2B5EF4-FFF2-40B4-BE49-F238E27FC236}">
                        <a16:creationId xmlns:a16="http://schemas.microsoft.com/office/drawing/2014/main" id="{EA08EB04-A75B-4404-8CA0-9A8B27DAB8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2066794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4" name="Group 328">
                  <a:extLst>
                    <a:ext uri="{FF2B5EF4-FFF2-40B4-BE49-F238E27FC236}">
                      <a16:creationId xmlns:a16="http://schemas.microsoft.com/office/drawing/2014/main" id="{3B54791D-EC39-4361-B882-7D7666D3EC69}"/>
                    </a:ext>
                  </a:extLst>
                </p:cNvPr>
                <p:cNvGrpSpPr/>
                <p:nvPr/>
              </p:nvGrpSpPr>
              <p:grpSpPr>
                <a:xfrm>
                  <a:off x="6064907" y="1991123"/>
                  <a:ext cx="66675" cy="833427"/>
                  <a:chOff x="6064907" y="1991123"/>
                  <a:chExt cx="66675" cy="833427"/>
                </a:xfrm>
              </p:grpSpPr>
              <p:sp>
                <p:nvSpPr>
                  <p:cNvPr id="360" name="Line 241">
                    <a:extLst>
                      <a:ext uri="{FF2B5EF4-FFF2-40B4-BE49-F238E27FC236}">
                        <a16:creationId xmlns:a16="http://schemas.microsoft.com/office/drawing/2014/main" id="{52844743-9CCA-4893-8256-585555F7EA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99832" y="2438593"/>
                    <a:ext cx="0" cy="382794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1" name="Line 242">
                    <a:extLst>
                      <a:ext uri="{FF2B5EF4-FFF2-40B4-BE49-F238E27FC236}">
                        <a16:creationId xmlns:a16="http://schemas.microsoft.com/office/drawing/2014/main" id="{A34354B4-F183-433A-9F94-DAD84C0ADB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2824550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2" name="Line 243">
                    <a:extLst>
                      <a:ext uri="{FF2B5EF4-FFF2-40B4-BE49-F238E27FC236}">
                        <a16:creationId xmlns:a16="http://schemas.microsoft.com/office/drawing/2014/main" id="{01481160-F07F-4FFB-A183-786620840B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99832" y="1991123"/>
                    <a:ext cx="0" cy="44746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3" name="Line 244">
                    <a:extLst>
                      <a:ext uri="{FF2B5EF4-FFF2-40B4-BE49-F238E27FC236}">
                        <a16:creationId xmlns:a16="http://schemas.microsoft.com/office/drawing/2014/main" id="{B9049D5B-5223-484B-9395-A711D3CDD5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1991124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5" name="Group 329">
                  <a:extLst>
                    <a:ext uri="{FF2B5EF4-FFF2-40B4-BE49-F238E27FC236}">
                      <a16:creationId xmlns:a16="http://schemas.microsoft.com/office/drawing/2014/main" id="{C5FDE768-6201-48FA-887F-09B32F7D6860}"/>
                    </a:ext>
                  </a:extLst>
                </p:cNvPr>
                <p:cNvGrpSpPr/>
                <p:nvPr/>
              </p:nvGrpSpPr>
              <p:grpSpPr>
                <a:xfrm>
                  <a:off x="6357007" y="1948851"/>
                  <a:ext cx="69850" cy="814388"/>
                  <a:chOff x="6357007" y="1948851"/>
                  <a:chExt cx="69850" cy="814388"/>
                </a:xfrm>
              </p:grpSpPr>
              <p:sp>
                <p:nvSpPr>
                  <p:cNvPr id="356" name="Line 245">
                    <a:extLst>
                      <a:ext uri="{FF2B5EF4-FFF2-40B4-BE49-F238E27FC236}">
                        <a16:creationId xmlns:a16="http://schemas.microsoft.com/office/drawing/2014/main" id="{873593AB-0A4A-4169-B7FC-A0402A315D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91932" y="2352076"/>
                    <a:ext cx="0" cy="41116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7" name="Line 246">
                    <a:extLst>
                      <a:ext uri="{FF2B5EF4-FFF2-40B4-BE49-F238E27FC236}">
                        <a16:creationId xmlns:a16="http://schemas.microsoft.com/office/drawing/2014/main" id="{97DCDEA6-4161-4792-8027-26B28E24F1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276323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8" name="Line 247">
                    <a:extLst>
                      <a:ext uri="{FF2B5EF4-FFF2-40B4-BE49-F238E27FC236}">
                        <a16:creationId xmlns:a16="http://schemas.microsoft.com/office/drawing/2014/main" id="{F0080BB7-9372-4DC6-BA89-2D124E6739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91932" y="1948851"/>
                    <a:ext cx="0" cy="40322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9" name="Line 248">
                    <a:extLst>
                      <a:ext uri="{FF2B5EF4-FFF2-40B4-BE49-F238E27FC236}">
                        <a16:creationId xmlns:a16="http://schemas.microsoft.com/office/drawing/2014/main" id="{06413851-D604-46C7-82BC-4C03947A08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194885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6" name="Group 330">
                  <a:extLst>
                    <a:ext uri="{FF2B5EF4-FFF2-40B4-BE49-F238E27FC236}">
                      <a16:creationId xmlns:a16="http://schemas.microsoft.com/office/drawing/2014/main" id="{5B033CE7-1DB3-4241-AE34-6553D4C4DC83}"/>
                    </a:ext>
                  </a:extLst>
                </p:cNvPr>
                <p:cNvGrpSpPr/>
                <p:nvPr/>
              </p:nvGrpSpPr>
              <p:grpSpPr>
                <a:xfrm>
                  <a:off x="6652282" y="1953613"/>
                  <a:ext cx="66675" cy="763588"/>
                  <a:chOff x="6652282" y="1953613"/>
                  <a:chExt cx="66675" cy="763588"/>
                </a:xfrm>
              </p:grpSpPr>
              <p:sp>
                <p:nvSpPr>
                  <p:cNvPr id="352" name="Line 249">
                    <a:extLst>
                      <a:ext uri="{FF2B5EF4-FFF2-40B4-BE49-F238E27FC236}">
                        <a16:creationId xmlns:a16="http://schemas.microsoft.com/office/drawing/2014/main" id="{086BD219-C630-4152-9C49-68E29A477E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84032" y="2334613"/>
                    <a:ext cx="0" cy="3825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3" name="Line 250">
                    <a:extLst>
                      <a:ext uri="{FF2B5EF4-FFF2-40B4-BE49-F238E27FC236}">
                        <a16:creationId xmlns:a16="http://schemas.microsoft.com/office/drawing/2014/main" id="{ADC7AB50-2BB6-4B15-9883-4D95CAF96B2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2717201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4" name="Line 251">
                    <a:extLst>
                      <a:ext uri="{FF2B5EF4-FFF2-40B4-BE49-F238E27FC236}">
                        <a16:creationId xmlns:a16="http://schemas.microsoft.com/office/drawing/2014/main" id="{FCE7A507-BE65-4B78-987C-DB2D708D7C3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684032" y="1953613"/>
                    <a:ext cx="0" cy="38100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5" name="Line 252">
                    <a:extLst>
                      <a:ext uri="{FF2B5EF4-FFF2-40B4-BE49-F238E27FC236}">
                        <a16:creationId xmlns:a16="http://schemas.microsoft.com/office/drawing/2014/main" id="{CB2446E4-FE98-45FA-9300-A3B72B90DA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195361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7" name="Group 331">
                  <a:extLst>
                    <a:ext uri="{FF2B5EF4-FFF2-40B4-BE49-F238E27FC236}">
                      <a16:creationId xmlns:a16="http://schemas.microsoft.com/office/drawing/2014/main" id="{317EC177-7285-40F6-88C8-F91D292B7DE9}"/>
                    </a:ext>
                  </a:extLst>
                </p:cNvPr>
                <p:cNvGrpSpPr/>
                <p:nvPr/>
              </p:nvGrpSpPr>
              <p:grpSpPr>
                <a:xfrm>
                  <a:off x="6944382" y="1872651"/>
                  <a:ext cx="69850" cy="827088"/>
                  <a:chOff x="6944382" y="1872651"/>
                  <a:chExt cx="69850" cy="827088"/>
                </a:xfrm>
              </p:grpSpPr>
              <p:sp>
                <p:nvSpPr>
                  <p:cNvPr id="348" name="Line 253">
                    <a:extLst>
                      <a:ext uri="{FF2B5EF4-FFF2-40B4-BE49-F238E27FC236}">
                        <a16:creationId xmlns:a16="http://schemas.microsoft.com/office/drawing/2014/main" id="{7CF82978-F544-4B0A-851F-FCC2049852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79307" y="2266351"/>
                    <a:ext cx="0" cy="4333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9" name="Line 254">
                    <a:extLst>
                      <a:ext uri="{FF2B5EF4-FFF2-40B4-BE49-F238E27FC236}">
                        <a16:creationId xmlns:a16="http://schemas.microsoft.com/office/drawing/2014/main" id="{5A40C245-534F-43EA-8EAA-A3E075B500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269973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0" name="Line 255">
                    <a:extLst>
                      <a:ext uri="{FF2B5EF4-FFF2-40B4-BE49-F238E27FC236}">
                        <a16:creationId xmlns:a16="http://schemas.microsoft.com/office/drawing/2014/main" id="{52A695F2-239A-441A-9278-F4DA7EC506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979307" y="1872651"/>
                    <a:ext cx="0" cy="39370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1" name="Line 256">
                    <a:extLst>
                      <a:ext uri="{FF2B5EF4-FFF2-40B4-BE49-F238E27FC236}">
                        <a16:creationId xmlns:a16="http://schemas.microsoft.com/office/drawing/2014/main" id="{2B3E5ED0-1BDB-425A-9553-3C637C54E3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187265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8" name="Group 332">
                  <a:extLst>
                    <a:ext uri="{FF2B5EF4-FFF2-40B4-BE49-F238E27FC236}">
                      <a16:creationId xmlns:a16="http://schemas.microsoft.com/office/drawing/2014/main" id="{FF2E76D2-805D-449B-B679-FE6429284B78}"/>
                    </a:ext>
                  </a:extLst>
                </p:cNvPr>
                <p:cNvGrpSpPr/>
                <p:nvPr/>
              </p:nvGrpSpPr>
              <p:grpSpPr>
                <a:xfrm>
                  <a:off x="7236482" y="1805976"/>
                  <a:ext cx="69850" cy="820738"/>
                  <a:chOff x="7236482" y="1805976"/>
                  <a:chExt cx="69850" cy="820738"/>
                </a:xfrm>
              </p:grpSpPr>
              <p:sp>
                <p:nvSpPr>
                  <p:cNvPr id="344" name="Line 257">
                    <a:extLst>
                      <a:ext uri="{FF2B5EF4-FFF2-40B4-BE49-F238E27FC236}">
                        <a16:creationId xmlns:a16="http://schemas.microsoft.com/office/drawing/2014/main" id="{BB10EB58-5E73-485E-8989-6908358736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71407" y="2209201"/>
                    <a:ext cx="0" cy="41751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5" name="Line 258">
                    <a:extLst>
                      <a:ext uri="{FF2B5EF4-FFF2-40B4-BE49-F238E27FC236}">
                        <a16:creationId xmlns:a16="http://schemas.microsoft.com/office/drawing/2014/main" id="{20B78C27-03D8-4EF5-BE93-32EDB188CFB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2626714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6" name="Line 259">
                    <a:extLst>
                      <a:ext uri="{FF2B5EF4-FFF2-40B4-BE49-F238E27FC236}">
                        <a16:creationId xmlns:a16="http://schemas.microsoft.com/office/drawing/2014/main" id="{E4E60E71-C34C-4706-B276-F0C1E0ED3F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71407" y="1805976"/>
                    <a:ext cx="0" cy="40322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7" name="Line 260">
                    <a:extLst>
                      <a:ext uri="{FF2B5EF4-FFF2-40B4-BE49-F238E27FC236}">
                        <a16:creationId xmlns:a16="http://schemas.microsoft.com/office/drawing/2014/main" id="{38ED0ADE-344D-4A90-8148-9FBF1B344E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1805976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19" name="Group 333">
                  <a:extLst>
                    <a:ext uri="{FF2B5EF4-FFF2-40B4-BE49-F238E27FC236}">
                      <a16:creationId xmlns:a16="http://schemas.microsoft.com/office/drawing/2014/main" id="{FC30A6A5-0FC6-46BD-8B82-50C7B86C8478}"/>
                    </a:ext>
                  </a:extLst>
                </p:cNvPr>
                <p:cNvGrpSpPr/>
                <p:nvPr/>
              </p:nvGrpSpPr>
              <p:grpSpPr>
                <a:xfrm>
                  <a:off x="7531757" y="1832963"/>
                  <a:ext cx="66675" cy="750888"/>
                  <a:chOff x="7531757" y="1832963"/>
                  <a:chExt cx="66675" cy="750888"/>
                </a:xfrm>
              </p:grpSpPr>
              <p:sp>
                <p:nvSpPr>
                  <p:cNvPr id="340" name="Line 261">
                    <a:extLst>
                      <a:ext uri="{FF2B5EF4-FFF2-40B4-BE49-F238E27FC236}">
                        <a16:creationId xmlns:a16="http://schemas.microsoft.com/office/drawing/2014/main" id="{AFDC6696-9F22-4A0E-94A2-4A2DC3A7C3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63507" y="2191738"/>
                    <a:ext cx="0" cy="39211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1" name="Line 262">
                    <a:extLst>
                      <a:ext uri="{FF2B5EF4-FFF2-40B4-BE49-F238E27FC236}">
                        <a16:creationId xmlns:a16="http://schemas.microsoft.com/office/drawing/2014/main" id="{71595646-F0CE-47E6-8C71-B7D225DED9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2583851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2" name="Line 263">
                    <a:extLst>
                      <a:ext uri="{FF2B5EF4-FFF2-40B4-BE49-F238E27FC236}">
                        <a16:creationId xmlns:a16="http://schemas.microsoft.com/office/drawing/2014/main" id="{1B743C55-3D27-4F10-B5C2-1B94C08D35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63507" y="1832963"/>
                    <a:ext cx="0" cy="3587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3" name="Line 264">
                    <a:extLst>
                      <a:ext uri="{FF2B5EF4-FFF2-40B4-BE49-F238E27FC236}">
                        <a16:creationId xmlns:a16="http://schemas.microsoft.com/office/drawing/2014/main" id="{A502C184-7867-4A34-848A-433D99B0B4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183296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0" name="Group 334">
                  <a:extLst>
                    <a:ext uri="{FF2B5EF4-FFF2-40B4-BE49-F238E27FC236}">
                      <a16:creationId xmlns:a16="http://schemas.microsoft.com/office/drawing/2014/main" id="{24259B4C-81BA-4CB6-A657-60460D904274}"/>
                    </a:ext>
                  </a:extLst>
                </p:cNvPr>
                <p:cNvGrpSpPr/>
                <p:nvPr/>
              </p:nvGrpSpPr>
              <p:grpSpPr>
                <a:xfrm>
                  <a:off x="7823857" y="1735333"/>
                  <a:ext cx="66675" cy="827087"/>
                  <a:chOff x="7823857" y="1735333"/>
                  <a:chExt cx="66675" cy="827087"/>
                </a:xfrm>
              </p:grpSpPr>
              <p:sp>
                <p:nvSpPr>
                  <p:cNvPr id="336" name="Line 265">
                    <a:extLst>
                      <a:ext uri="{FF2B5EF4-FFF2-40B4-BE49-F238E27FC236}">
                        <a16:creationId xmlns:a16="http://schemas.microsoft.com/office/drawing/2014/main" id="{76CF0E6E-D820-421C-8A52-61920AA558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58782" y="2163957"/>
                    <a:ext cx="0" cy="39846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7" name="Line 266">
                    <a:extLst>
                      <a:ext uri="{FF2B5EF4-FFF2-40B4-BE49-F238E27FC236}">
                        <a16:creationId xmlns:a16="http://schemas.microsoft.com/office/drawing/2014/main" id="{4E5F5A70-5C81-48B4-ABA4-500BDFFF7A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2562420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8" name="Line 267">
                    <a:extLst>
                      <a:ext uri="{FF2B5EF4-FFF2-40B4-BE49-F238E27FC236}">
                        <a16:creationId xmlns:a16="http://schemas.microsoft.com/office/drawing/2014/main" id="{0EDA14D9-0D2C-48C4-B01C-D329FC0905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58782" y="1735931"/>
                    <a:ext cx="0" cy="428026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9" name="Line 268">
                    <a:extLst>
                      <a:ext uri="{FF2B5EF4-FFF2-40B4-BE49-F238E27FC236}">
                        <a16:creationId xmlns:a16="http://schemas.microsoft.com/office/drawing/2014/main" id="{88999A5C-7946-4E5F-990E-8601298C34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173533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1" name="Group 335">
                  <a:extLst>
                    <a:ext uri="{FF2B5EF4-FFF2-40B4-BE49-F238E27FC236}">
                      <a16:creationId xmlns:a16="http://schemas.microsoft.com/office/drawing/2014/main" id="{C8DBA98B-EE52-4535-BE81-9552DBC60F5E}"/>
                    </a:ext>
                  </a:extLst>
                </p:cNvPr>
                <p:cNvGrpSpPr/>
                <p:nvPr/>
              </p:nvGrpSpPr>
              <p:grpSpPr>
                <a:xfrm>
                  <a:off x="8115957" y="1731832"/>
                  <a:ext cx="69850" cy="773113"/>
                  <a:chOff x="8115957" y="1731832"/>
                  <a:chExt cx="69850" cy="773113"/>
                </a:xfrm>
              </p:grpSpPr>
              <p:sp>
                <p:nvSpPr>
                  <p:cNvPr id="332" name="Line 269">
                    <a:extLst>
                      <a:ext uri="{FF2B5EF4-FFF2-40B4-BE49-F238E27FC236}">
                        <a16:creationId xmlns:a16="http://schemas.microsoft.com/office/drawing/2014/main" id="{364D2423-34FF-4F64-BF06-48F8335983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50882" y="2160457"/>
                    <a:ext cx="0" cy="3444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3" name="Line 270">
                    <a:extLst>
                      <a:ext uri="{FF2B5EF4-FFF2-40B4-BE49-F238E27FC236}">
                        <a16:creationId xmlns:a16="http://schemas.microsoft.com/office/drawing/2014/main" id="{D7ED524F-7C74-4EA2-91C7-CF7B3A4108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2504945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4" name="Line 271">
                    <a:extLst>
                      <a:ext uri="{FF2B5EF4-FFF2-40B4-BE49-F238E27FC236}">
                        <a16:creationId xmlns:a16="http://schemas.microsoft.com/office/drawing/2014/main" id="{3B80924B-30B6-46A6-A0DC-63465987FC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50882" y="1731832"/>
                    <a:ext cx="0" cy="42862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5" name="Line 272">
                    <a:extLst>
                      <a:ext uri="{FF2B5EF4-FFF2-40B4-BE49-F238E27FC236}">
                        <a16:creationId xmlns:a16="http://schemas.microsoft.com/office/drawing/2014/main" id="{9E24CE70-595E-4E61-A5BC-251E62BBC4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1731832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2" name="Group 336">
                  <a:extLst>
                    <a:ext uri="{FF2B5EF4-FFF2-40B4-BE49-F238E27FC236}">
                      <a16:creationId xmlns:a16="http://schemas.microsoft.com/office/drawing/2014/main" id="{616E0FE4-7F70-4FC7-9A94-3F5CF68BC081}"/>
                    </a:ext>
                  </a:extLst>
                </p:cNvPr>
                <p:cNvGrpSpPr/>
                <p:nvPr/>
              </p:nvGrpSpPr>
              <p:grpSpPr>
                <a:xfrm>
                  <a:off x="8411232" y="1725012"/>
                  <a:ext cx="66675" cy="746125"/>
                  <a:chOff x="8411232" y="1725012"/>
                  <a:chExt cx="66675" cy="746125"/>
                </a:xfrm>
              </p:grpSpPr>
              <p:sp>
                <p:nvSpPr>
                  <p:cNvPr id="328" name="Line 277">
                    <a:extLst>
                      <a:ext uri="{FF2B5EF4-FFF2-40B4-BE49-F238E27FC236}">
                        <a16:creationId xmlns:a16="http://schemas.microsoft.com/office/drawing/2014/main" id="{D97EBBC2-C787-4FAF-9289-3B674715CE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46157" y="2083787"/>
                    <a:ext cx="0" cy="3825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9" name="Line 278">
                    <a:extLst>
                      <a:ext uri="{FF2B5EF4-FFF2-40B4-BE49-F238E27FC236}">
                        <a16:creationId xmlns:a16="http://schemas.microsoft.com/office/drawing/2014/main" id="{3D03FFE2-5E5F-4BC8-8046-2E60280EC5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247113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0" name="Line 279">
                    <a:extLst>
                      <a:ext uri="{FF2B5EF4-FFF2-40B4-BE49-F238E27FC236}">
                        <a16:creationId xmlns:a16="http://schemas.microsoft.com/office/drawing/2014/main" id="{07E1C9CA-38F2-4AA7-9FD1-3640CCE01D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46157" y="1725012"/>
                    <a:ext cx="0" cy="3587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1" name="Line 280">
                    <a:extLst>
                      <a:ext uri="{FF2B5EF4-FFF2-40B4-BE49-F238E27FC236}">
                        <a16:creationId xmlns:a16="http://schemas.microsoft.com/office/drawing/2014/main" id="{6C320C3D-D844-4E53-945F-E5705D912E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1725012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23" name="Group 337">
                  <a:extLst>
                    <a:ext uri="{FF2B5EF4-FFF2-40B4-BE49-F238E27FC236}">
                      <a16:creationId xmlns:a16="http://schemas.microsoft.com/office/drawing/2014/main" id="{B4E7D0F3-51E6-4CEC-97FF-60DE69690489}"/>
                    </a:ext>
                  </a:extLst>
                </p:cNvPr>
                <p:cNvGrpSpPr/>
                <p:nvPr/>
              </p:nvGrpSpPr>
              <p:grpSpPr>
                <a:xfrm>
                  <a:off x="8703332" y="1627852"/>
                  <a:ext cx="69850" cy="837406"/>
                  <a:chOff x="8703332" y="1627852"/>
                  <a:chExt cx="69850" cy="837406"/>
                </a:xfrm>
              </p:grpSpPr>
              <p:sp>
                <p:nvSpPr>
                  <p:cNvPr id="324" name="Line 281">
                    <a:extLst>
                      <a:ext uri="{FF2B5EF4-FFF2-40B4-BE49-F238E27FC236}">
                        <a16:creationId xmlns:a16="http://schemas.microsoft.com/office/drawing/2014/main" id="{44961DBF-4BC2-4CB6-A2DD-698EAB6AAA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38257" y="2057270"/>
                    <a:ext cx="0" cy="4079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5" name="Line 282">
                    <a:extLst>
                      <a:ext uri="{FF2B5EF4-FFF2-40B4-BE49-F238E27FC236}">
                        <a16:creationId xmlns:a16="http://schemas.microsoft.com/office/drawing/2014/main" id="{8E3207C3-E366-4DA2-95BE-FFA9E4F470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2465258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6" name="Line 283">
                    <a:extLst>
                      <a:ext uri="{FF2B5EF4-FFF2-40B4-BE49-F238E27FC236}">
                        <a16:creationId xmlns:a16="http://schemas.microsoft.com/office/drawing/2014/main" id="{2F6B9FE4-AD0D-453C-A81E-08D5A3C4DE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738257" y="1627852"/>
                    <a:ext cx="0" cy="4222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27" name="Line 284">
                    <a:extLst>
                      <a:ext uri="{FF2B5EF4-FFF2-40B4-BE49-F238E27FC236}">
                        <a16:creationId xmlns:a16="http://schemas.microsoft.com/office/drawing/2014/main" id="{148918D1-74D2-4123-9EF1-F63156440B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1627852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00669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297" name="Group 386">
                <a:extLst>
                  <a:ext uri="{FF2B5EF4-FFF2-40B4-BE49-F238E27FC236}">
                    <a16:creationId xmlns:a16="http://schemas.microsoft.com/office/drawing/2014/main" id="{56E9BE72-B372-49C4-9B50-AF01B7EF78B0}"/>
                  </a:ext>
                </a:extLst>
              </p:cNvPr>
              <p:cNvGrpSpPr/>
              <p:nvPr/>
            </p:nvGrpSpPr>
            <p:grpSpPr>
              <a:xfrm>
                <a:off x="5243034" y="3142889"/>
                <a:ext cx="3227513" cy="738239"/>
                <a:chOff x="5483882" y="2044893"/>
                <a:chExt cx="3282950" cy="541338"/>
              </a:xfrm>
            </p:grpSpPr>
            <p:sp>
              <p:nvSpPr>
                <p:cNvPr id="298" name="Freeform 228">
                  <a:extLst>
                    <a:ext uri="{FF2B5EF4-FFF2-40B4-BE49-F238E27FC236}">
                      <a16:creationId xmlns:a16="http://schemas.microsoft.com/office/drawing/2014/main" id="{B2317A89-0A71-4367-ABAF-B9ADBFB0B9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12457" y="2073444"/>
                  <a:ext cx="3225800" cy="484212"/>
                </a:xfrm>
                <a:custGeom>
                  <a:avLst/>
                  <a:gdLst>
                    <a:gd name="T0" fmla="*/ 0 w 2032"/>
                    <a:gd name="T1" fmla="*/ 146 h 397"/>
                    <a:gd name="T2" fmla="*/ 46 w 2032"/>
                    <a:gd name="T3" fmla="*/ 156 h 397"/>
                    <a:gd name="T4" fmla="*/ 184 w 2032"/>
                    <a:gd name="T5" fmla="*/ 397 h 397"/>
                    <a:gd name="T6" fmla="*/ 370 w 2032"/>
                    <a:gd name="T7" fmla="*/ 322 h 397"/>
                    <a:gd name="T8" fmla="*/ 554 w 2032"/>
                    <a:gd name="T9" fmla="*/ 278 h 397"/>
                    <a:gd name="T10" fmla="*/ 738 w 2032"/>
                    <a:gd name="T11" fmla="*/ 264 h 397"/>
                    <a:gd name="T12" fmla="*/ 924 w 2032"/>
                    <a:gd name="T13" fmla="*/ 224 h 397"/>
                    <a:gd name="T14" fmla="*/ 1108 w 2032"/>
                    <a:gd name="T15" fmla="*/ 188 h 397"/>
                    <a:gd name="T16" fmla="*/ 1292 w 2032"/>
                    <a:gd name="T17" fmla="*/ 174 h 397"/>
                    <a:gd name="T18" fmla="*/ 1478 w 2032"/>
                    <a:gd name="T19" fmla="*/ 158 h 397"/>
                    <a:gd name="T20" fmla="*/ 1662 w 2032"/>
                    <a:gd name="T21" fmla="*/ 160 h 397"/>
                    <a:gd name="T22" fmla="*/ 1708 w 2032"/>
                    <a:gd name="T23" fmla="*/ 0 h 397"/>
                    <a:gd name="T24" fmla="*/ 1848 w 2032"/>
                    <a:gd name="T25" fmla="*/ 112 h 397"/>
                    <a:gd name="T26" fmla="*/ 2032 w 2032"/>
                    <a:gd name="T27" fmla="*/ 92 h 397"/>
                    <a:gd name="connsiteX0" fmla="*/ 0 w 10000"/>
                    <a:gd name="connsiteY0" fmla="*/ 1361 h 7683"/>
                    <a:gd name="connsiteX1" fmla="*/ 226 w 10000"/>
                    <a:gd name="connsiteY1" fmla="*/ 1612 h 7683"/>
                    <a:gd name="connsiteX2" fmla="*/ 906 w 10000"/>
                    <a:gd name="connsiteY2" fmla="*/ 7683 h 7683"/>
                    <a:gd name="connsiteX3" fmla="*/ 1821 w 10000"/>
                    <a:gd name="connsiteY3" fmla="*/ 5794 h 7683"/>
                    <a:gd name="connsiteX4" fmla="*/ 2726 w 10000"/>
                    <a:gd name="connsiteY4" fmla="*/ 4686 h 7683"/>
                    <a:gd name="connsiteX5" fmla="*/ 3632 w 10000"/>
                    <a:gd name="connsiteY5" fmla="*/ 4333 h 7683"/>
                    <a:gd name="connsiteX6" fmla="*/ 4547 w 10000"/>
                    <a:gd name="connsiteY6" fmla="*/ 3325 h 7683"/>
                    <a:gd name="connsiteX7" fmla="*/ 5453 w 10000"/>
                    <a:gd name="connsiteY7" fmla="*/ 2419 h 7683"/>
                    <a:gd name="connsiteX8" fmla="*/ 6358 w 10000"/>
                    <a:gd name="connsiteY8" fmla="*/ 2066 h 7683"/>
                    <a:gd name="connsiteX9" fmla="*/ 7274 w 10000"/>
                    <a:gd name="connsiteY9" fmla="*/ 1663 h 7683"/>
                    <a:gd name="connsiteX10" fmla="*/ 8179 w 10000"/>
                    <a:gd name="connsiteY10" fmla="*/ 1713 h 7683"/>
                    <a:gd name="connsiteX11" fmla="*/ 9094 w 10000"/>
                    <a:gd name="connsiteY11" fmla="*/ 504 h 7683"/>
                    <a:gd name="connsiteX12" fmla="*/ 10000 w 10000"/>
                    <a:gd name="connsiteY12" fmla="*/ 0 h 7683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906 w 10000"/>
                    <a:gd name="connsiteY1" fmla="*/ 10000 h 10000"/>
                    <a:gd name="connsiteX2" fmla="*/ 1821 w 10000"/>
                    <a:gd name="connsiteY2" fmla="*/ 7541 h 10000"/>
                    <a:gd name="connsiteX3" fmla="*/ 2726 w 10000"/>
                    <a:gd name="connsiteY3" fmla="*/ 6099 h 10000"/>
                    <a:gd name="connsiteX4" fmla="*/ 3632 w 10000"/>
                    <a:gd name="connsiteY4" fmla="*/ 5640 h 10000"/>
                    <a:gd name="connsiteX5" fmla="*/ 4547 w 10000"/>
                    <a:gd name="connsiteY5" fmla="*/ 4328 h 10000"/>
                    <a:gd name="connsiteX6" fmla="*/ 5453 w 10000"/>
                    <a:gd name="connsiteY6" fmla="*/ 3149 h 10000"/>
                    <a:gd name="connsiteX7" fmla="*/ 6358 w 10000"/>
                    <a:gd name="connsiteY7" fmla="*/ 2689 h 10000"/>
                    <a:gd name="connsiteX8" fmla="*/ 7274 w 10000"/>
                    <a:gd name="connsiteY8" fmla="*/ 2165 h 10000"/>
                    <a:gd name="connsiteX9" fmla="*/ 8179 w 10000"/>
                    <a:gd name="connsiteY9" fmla="*/ 2230 h 10000"/>
                    <a:gd name="connsiteX10" fmla="*/ 9094 w 10000"/>
                    <a:gd name="connsiteY10" fmla="*/ 656 h 10000"/>
                    <a:gd name="connsiteX11" fmla="*/ 10000 w 10000"/>
                    <a:gd name="connsiteY11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00" h="10000">
                      <a:moveTo>
                        <a:pt x="0" y="1771"/>
                      </a:moveTo>
                      <a:lnTo>
                        <a:pt x="906" y="10000"/>
                      </a:lnTo>
                      <a:lnTo>
                        <a:pt x="1821" y="7541"/>
                      </a:lnTo>
                      <a:lnTo>
                        <a:pt x="2726" y="6099"/>
                      </a:lnTo>
                      <a:lnTo>
                        <a:pt x="3632" y="5640"/>
                      </a:lnTo>
                      <a:lnTo>
                        <a:pt x="4547" y="4328"/>
                      </a:lnTo>
                      <a:lnTo>
                        <a:pt x="5453" y="3149"/>
                      </a:lnTo>
                      <a:lnTo>
                        <a:pt x="6358" y="2689"/>
                      </a:lnTo>
                      <a:lnTo>
                        <a:pt x="7274" y="2165"/>
                      </a:lnTo>
                      <a:lnTo>
                        <a:pt x="8179" y="2230"/>
                      </a:lnTo>
                      <a:lnTo>
                        <a:pt x="9094" y="656"/>
                      </a:lnTo>
                      <a:lnTo>
                        <a:pt x="10000" y="0"/>
                      </a:lnTo>
                    </a:path>
                  </a:pathLst>
                </a:custGeom>
                <a:noFill/>
                <a:ln w="28575">
                  <a:solidFill>
                    <a:srgbClr val="00669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grpSp>
              <p:nvGrpSpPr>
                <p:cNvPr id="299" name="Group 388">
                  <a:extLst>
                    <a:ext uri="{FF2B5EF4-FFF2-40B4-BE49-F238E27FC236}">
                      <a16:creationId xmlns:a16="http://schemas.microsoft.com/office/drawing/2014/main" id="{3A3611F2-0A06-4185-8B62-C75DF780EF87}"/>
                    </a:ext>
                  </a:extLst>
                </p:cNvPr>
                <p:cNvGrpSpPr/>
                <p:nvPr/>
              </p:nvGrpSpPr>
              <p:grpSpPr>
                <a:xfrm>
                  <a:off x="5483882" y="2044893"/>
                  <a:ext cx="3282950" cy="541338"/>
                  <a:chOff x="5483882" y="2044893"/>
                  <a:chExt cx="3282950" cy="541338"/>
                </a:xfrm>
              </p:grpSpPr>
              <p:sp>
                <p:nvSpPr>
                  <p:cNvPr id="300" name="Freeform 286">
                    <a:extLst>
                      <a:ext uri="{FF2B5EF4-FFF2-40B4-BE49-F238E27FC236}">
                        <a16:creationId xmlns:a16="http://schemas.microsoft.com/office/drawing/2014/main" id="{261481B8-3B6E-4E74-8C72-48775810D75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83882" y="2130618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1" name="Freeform 288">
                    <a:extLst>
                      <a:ext uri="{FF2B5EF4-FFF2-40B4-BE49-F238E27FC236}">
                        <a16:creationId xmlns:a16="http://schemas.microsoft.com/office/drawing/2014/main" id="{D434F921-529D-4C51-B978-93102C4B588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775982" y="2529081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2" name="Freeform 289">
                    <a:extLst>
                      <a:ext uri="{FF2B5EF4-FFF2-40B4-BE49-F238E27FC236}">
                        <a16:creationId xmlns:a16="http://schemas.microsoft.com/office/drawing/2014/main" id="{797DDFA0-86E6-4E46-AD4B-F802D7B62C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71257" y="2410018"/>
                    <a:ext cx="53975" cy="55563"/>
                  </a:xfrm>
                  <a:custGeom>
                    <a:avLst/>
                    <a:gdLst>
                      <a:gd name="T0" fmla="*/ 0 w 34"/>
                      <a:gd name="T1" fmla="*/ 16 h 35"/>
                      <a:gd name="T2" fmla="*/ 0 w 34"/>
                      <a:gd name="T3" fmla="*/ 16 h 35"/>
                      <a:gd name="T4" fmla="*/ 0 w 34"/>
                      <a:gd name="T5" fmla="*/ 10 h 35"/>
                      <a:gd name="T6" fmla="*/ 4 w 34"/>
                      <a:gd name="T7" fmla="*/ 4 h 35"/>
                      <a:gd name="T8" fmla="*/ 10 w 34"/>
                      <a:gd name="T9" fmla="*/ 0 h 35"/>
                      <a:gd name="T10" fmla="*/ 18 w 34"/>
                      <a:gd name="T11" fmla="*/ 0 h 35"/>
                      <a:gd name="T12" fmla="*/ 18 w 34"/>
                      <a:gd name="T13" fmla="*/ 0 h 35"/>
                      <a:gd name="T14" fmla="*/ 24 w 34"/>
                      <a:gd name="T15" fmla="*/ 0 h 35"/>
                      <a:gd name="T16" fmla="*/ 30 w 34"/>
                      <a:gd name="T17" fmla="*/ 4 h 35"/>
                      <a:gd name="T18" fmla="*/ 34 w 34"/>
                      <a:gd name="T19" fmla="*/ 10 h 35"/>
                      <a:gd name="T20" fmla="*/ 34 w 34"/>
                      <a:gd name="T21" fmla="*/ 16 h 35"/>
                      <a:gd name="T22" fmla="*/ 34 w 34"/>
                      <a:gd name="T23" fmla="*/ 16 h 35"/>
                      <a:gd name="T24" fmla="*/ 34 w 34"/>
                      <a:gd name="T25" fmla="*/ 24 h 35"/>
                      <a:gd name="T26" fmla="*/ 30 w 34"/>
                      <a:gd name="T27" fmla="*/ 31 h 35"/>
                      <a:gd name="T28" fmla="*/ 24 w 34"/>
                      <a:gd name="T29" fmla="*/ 33 h 35"/>
                      <a:gd name="T30" fmla="*/ 18 w 34"/>
                      <a:gd name="T31" fmla="*/ 35 h 35"/>
                      <a:gd name="T32" fmla="*/ 18 w 34"/>
                      <a:gd name="T33" fmla="*/ 35 h 35"/>
                      <a:gd name="T34" fmla="*/ 10 w 34"/>
                      <a:gd name="T35" fmla="*/ 33 h 35"/>
                      <a:gd name="T36" fmla="*/ 4 w 34"/>
                      <a:gd name="T37" fmla="*/ 31 h 35"/>
                      <a:gd name="T38" fmla="*/ 0 w 34"/>
                      <a:gd name="T39" fmla="*/ 24 h 35"/>
                      <a:gd name="T40" fmla="*/ 0 w 34"/>
                      <a:gd name="T41" fmla="*/ 16 h 35"/>
                      <a:gd name="T42" fmla="*/ 0 w 34"/>
                      <a:gd name="T43" fmla="*/ 16 h 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5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6"/>
                        </a:lnTo>
                        <a:lnTo>
                          <a:pt x="34" y="16"/>
                        </a:lnTo>
                        <a:lnTo>
                          <a:pt x="34" y="24"/>
                        </a:lnTo>
                        <a:lnTo>
                          <a:pt x="30" y="31"/>
                        </a:lnTo>
                        <a:lnTo>
                          <a:pt x="24" y="33"/>
                        </a:lnTo>
                        <a:lnTo>
                          <a:pt x="18" y="35"/>
                        </a:lnTo>
                        <a:lnTo>
                          <a:pt x="18" y="35"/>
                        </a:lnTo>
                        <a:lnTo>
                          <a:pt x="10" y="33"/>
                        </a:lnTo>
                        <a:lnTo>
                          <a:pt x="4" y="31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3" name="Freeform 290">
                    <a:extLst>
                      <a:ext uri="{FF2B5EF4-FFF2-40B4-BE49-F238E27FC236}">
                        <a16:creationId xmlns:a16="http://schemas.microsoft.com/office/drawing/2014/main" id="{ED572EAA-8287-4C1E-92A4-EFF1E980B2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63357" y="2340168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0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0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4" name="Freeform 291">
                    <a:extLst>
                      <a:ext uri="{FF2B5EF4-FFF2-40B4-BE49-F238E27FC236}">
                        <a16:creationId xmlns:a16="http://schemas.microsoft.com/office/drawing/2014/main" id="{2BF1EFE8-622C-495A-B3BE-6550A3D4F8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55457" y="2317943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5" name="Freeform 292">
                    <a:extLst>
                      <a:ext uri="{FF2B5EF4-FFF2-40B4-BE49-F238E27FC236}">
                        <a16:creationId xmlns:a16="http://schemas.microsoft.com/office/drawing/2014/main" id="{016A310C-3B80-477C-812B-468075BDF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50732" y="2254443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6" name="Freeform 293">
                    <a:extLst>
                      <a:ext uri="{FF2B5EF4-FFF2-40B4-BE49-F238E27FC236}">
                        <a16:creationId xmlns:a16="http://schemas.microsoft.com/office/drawing/2014/main" id="{F299C1A4-A7DB-4F63-8FD7-6338B443880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42832" y="2197293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7" name="Freeform 294">
                    <a:extLst>
                      <a:ext uri="{FF2B5EF4-FFF2-40B4-BE49-F238E27FC236}">
                        <a16:creationId xmlns:a16="http://schemas.microsoft.com/office/drawing/2014/main" id="{00AA900B-9EBE-441A-9BAF-CF6E59F52EA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34932" y="2175068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6 h 34"/>
                      <a:gd name="T8" fmla="*/ 12 w 36"/>
                      <a:gd name="T9" fmla="*/ 2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2 h 34"/>
                      <a:gd name="T16" fmla="*/ 30 w 36"/>
                      <a:gd name="T17" fmla="*/ 6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8" name="Freeform 295">
                    <a:extLst>
                      <a:ext uri="{FF2B5EF4-FFF2-40B4-BE49-F238E27FC236}">
                        <a16:creationId xmlns:a16="http://schemas.microsoft.com/office/drawing/2014/main" id="{0358E5FB-D04D-4743-AA8D-D8AC6232CC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830207" y="2149668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6 w 34"/>
                      <a:gd name="T11" fmla="*/ 0 h 34"/>
                      <a:gd name="T12" fmla="*/ 16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6 w 34"/>
                      <a:gd name="T31" fmla="*/ 34 h 34"/>
                      <a:gd name="T32" fmla="*/ 16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6" y="34"/>
                        </a:lnTo>
                        <a:lnTo>
                          <a:pt x="16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09" name="Freeform 296">
                    <a:extLst>
                      <a:ext uri="{FF2B5EF4-FFF2-40B4-BE49-F238E27FC236}">
                        <a16:creationId xmlns:a16="http://schemas.microsoft.com/office/drawing/2014/main" id="{003720FE-3393-41DA-AE27-085BA8841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22307" y="2152843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10" name="Freeform 298">
                    <a:extLst>
                      <a:ext uri="{FF2B5EF4-FFF2-40B4-BE49-F238E27FC236}">
                        <a16:creationId xmlns:a16="http://schemas.microsoft.com/office/drawing/2014/main" id="{AD26B8AC-7EA2-4F78-B9BA-FAC2406057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417582" y="2076643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6 h 34"/>
                      <a:gd name="T2" fmla="*/ 0 w 34"/>
                      <a:gd name="T3" fmla="*/ 16 h 34"/>
                      <a:gd name="T4" fmla="*/ 0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0 h 34"/>
                      <a:gd name="T10" fmla="*/ 16 w 34"/>
                      <a:gd name="T11" fmla="*/ 0 h 34"/>
                      <a:gd name="T12" fmla="*/ 16 w 34"/>
                      <a:gd name="T13" fmla="*/ 0 h 34"/>
                      <a:gd name="T14" fmla="*/ 24 w 34"/>
                      <a:gd name="T15" fmla="*/ 0 h 34"/>
                      <a:gd name="T16" fmla="*/ 30 w 34"/>
                      <a:gd name="T17" fmla="*/ 4 h 34"/>
                      <a:gd name="T18" fmla="*/ 32 w 34"/>
                      <a:gd name="T19" fmla="*/ 10 h 34"/>
                      <a:gd name="T20" fmla="*/ 34 w 34"/>
                      <a:gd name="T21" fmla="*/ 16 h 34"/>
                      <a:gd name="T22" fmla="*/ 34 w 34"/>
                      <a:gd name="T23" fmla="*/ 16 h 34"/>
                      <a:gd name="T24" fmla="*/ 32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2 h 34"/>
                      <a:gd name="T30" fmla="*/ 16 w 34"/>
                      <a:gd name="T31" fmla="*/ 34 h 34"/>
                      <a:gd name="T32" fmla="*/ 16 w 34"/>
                      <a:gd name="T33" fmla="*/ 34 h 34"/>
                      <a:gd name="T34" fmla="*/ 10 w 34"/>
                      <a:gd name="T35" fmla="*/ 32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6 h 34"/>
                      <a:gd name="T42" fmla="*/ 0 w 34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0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2" y="10"/>
                        </a:lnTo>
                        <a:lnTo>
                          <a:pt x="34" y="16"/>
                        </a:lnTo>
                        <a:lnTo>
                          <a:pt x="34" y="16"/>
                        </a:lnTo>
                        <a:lnTo>
                          <a:pt x="32" y="24"/>
                        </a:lnTo>
                        <a:lnTo>
                          <a:pt x="30" y="30"/>
                        </a:lnTo>
                        <a:lnTo>
                          <a:pt x="24" y="32"/>
                        </a:lnTo>
                        <a:lnTo>
                          <a:pt x="16" y="34"/>
                        </a:lnTo>
                        <a:lnTo>
                          <a:pt x="16" y="34"/>
                        </a:lnTo>
                        <a:lnTo>
                          <a:pt x="10" y="32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11" name="Freeform 299">
                    <a:extLst>
                      <a:ext uri="{FF2B5EF4-FFF2-40B4-BE49-F238E27FC236}">
                        <a16:creationId xmlns:a16="http://schemas.microsoft.com/office/drawing/2014/main" id="{BA243AD8-2535-4F2D-8C70-0C2BCC4BCE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709682" y="2044893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9050">
                    <a:solidFill>
                      <a:srgbClr val="00669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B8B4842-A28C-495E-9699-C87517A11F6E}"/>
              </a:ext>
            </a:extLst>
          </p:cNvPr>
          <p:cNvGrpSpPr/>
          <p:nvPr/>
        </p:nvGrpSpPr>
        <p:grpSpPr>
          <a:xfrm>
            <a:off x="560892" y="2439327"/>
            <a:ext cx="4063020" cy="3562026"/>
            <a:chOff x="560892" y="2439327"/>
            <a:chExt cx="4063020" cy="3562026"/>
          </a:xfrm>
        </p:grpSpPr>
        <p:grpSp>
          <p:nvGrpSpPr>
            <p:cNvPr id="48" name="Group 9">
              <a:extLst>
                <a:ext uri="{FF2B5EF4-FFF2-40B4-BE49-F238E27FC236}">
                  <a16:creationId xmlns:a16="http://schemas.microsoft.com/office/drawing/2014/main" id="{982554B4-4BBC-40E4-883B-66E830D01244}"/>
                </a:ext>
              </a:extLst>
            </p:cNvPr>
            <p:cNvGrpSpPr/>
            <p:nvPr/>
          </p:nvGrpSpPr>
          <p:grpSpPr>
            <a:xfrm>
              <a:off x="874940" y="5579116"/>
              <a:ext cx="3439223" cy="184667"/>
              <a:chOff x="946185" y="4092575"/>
              <a:chExt cx="3522872" cy="136472"/>
            </a:xfrm>
          </p:grpSpPr>
          <p:sp>
            <p:nvSpPr>
              <p:cNvPr id="49" name="TextBox 104">
                <a:extLst>
                  <a:ext uri="{FF2B5EF4-FFF2-40B4-BE49-F238E27FC236}">
                    <a16:creationId xmlns:a16="http://schemas.microsoft.com/office/drawing/2014/main" id="{BFEC2A5A-DB44-4442-A551-F64926694138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105">
                <a:extLst>
                  <a:ext uri="{FF2B5EF4-FFF2-40B4-BE49-F238E27FC236}">
                    <a16:creationId xmlns:a16="http://schemas.microsoft.com/office/drawing/2014/main" id="{91C7AE20-AFEF-457E-A5E8-6B17B63827A9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Box 106">
                <a:extLst>
                  <a:ext uri="{FF2B5EF4-FFF2-40B4-BE49-F238E27FC236}">
                    <a16:creationId xmlns:a16="http://schemas.microsoft.com/office/drawing/2014/main" id="{CC3024EB-ABB5-4C8D-9DC3-3F03B6B29B28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Box 107">
                <a:extLst>
                  <a:ext uri="{FF2B5EF4-FFF2-40B4-BE49-F238E27FC236}">
                    <a16:creationId xmlns:a16="http://schemas.microsoft.com/office/drawing/2014/main" id="{1F170331-1BD4-4A22-8425-4509A1B14768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TextBox 108">
                <a:extLst>
                  <a:ext uri="{FF2B5EF4-FFF2-40B4-BE49-F238E27FC236}">
                    <a16:creationId xmlns:a16="http://schemas.microsoft.com/office/drawing/2014/main" id="{D25CF595-D880-4A16-A5E5-4D9E21FDE60C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109">
                <a:extLst>
                  <a:ext uri="{FF2B5EF4-FFF2-40B4-BE49-F238E27FC236}">
                    <a16:creationId xmlns:a16="http://schemas.microsoft.com/office/drawing/2014/main" id="{8DB1C6DE-1DDC-4FA6-815E-CE49919E4AC5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110">
                <a:extLst>
                  <a:ext uri="{FF2B5EF4-FFF2-40B4-BE49-F238E27FC236}">
                    <a16:creationId xmlns:a16="http://schemas.microsoft.com/office/drawing/2014/main" id="{5DE17F2A-4A56-44FD-9AD4-329060A0D151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Box 111">
                <a:extLst>
                  <a:ext uri="{FF2B5EF4-FFF2-40B4-BE49-F238E27FC236}">
                    <a16:creationId xmlns:a16="http://schemas.microsoft.com/office/drawing/2014/main" id="{A43ED7A4-7D75-4D24-9930-1AAE4BD44AE3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112">
                <a:extLst>
                  <a:ext uri="{FF2B5EF4-FFF2-40B4-BE49-F238E27FC236}">
                    <a16:creationId xmlns:a16="http://schemas.microsoft.com/office/drawing/2014/main" id="{BA320DDF-8794-4F45-9764-8B43529DFB5F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113">
                <a:extLst>
                  <a:ext uri="{FF2B5EF4-FFF2-40B4-BE49-F238E27FC236}">
                    <a16:creationId xmlns:a16="http://schemas.microsoft.com/office/drawing/2014/main" id="{1F77F9AD-2735-4721-9B90-BE7A266A51AE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TextBox 114">
                <a:extLst>
                  <a:ext uri="{FF2B5EF4-FFF2-40B4-BE49-F238E27FC236}">
                    <a16:creationId xmlns:a16="http://schemas.microsoft.com/office/drawing/2014/main" id="{923ECE7E-9D6C-4294-B312-E090C58392AE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0" name="TextBox 115">
                <a:extLst>
                  <a:ext uri="{FF2B5EF4-FFF2-40B4-BE49-F238E27FC236}">
                    <a16:creationId xmlns:a16="http://schemas.microsoft.com/office/drawing/2014/main" id="{1E379F32-D0F9-4180-B849-54891FCF5F6D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2082799" y="5816686"/>
              <a:ext cx="1010510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Week</a:t>
              </a:r>
            </a:p>
          </p:txBody>
        </p:sp>
        <p:grpSp>
          <p:nvGrpSpPr>
            <p:cNvPr id="62" name="Group 12">
              <a:extLst>
                <a:ext uri="{FF2B5EF4-FFF2-40B4-BE49-F238E27FC236}">
                  <a16:creationId xmlns:a16="http://schemas.microsoft.com/office/drawing/2014/main" id="{29CCE623-4CCF-49E1-B33B-B51E57499F26}"/>
                </a:ext>
              </a:extLst>
            </p:cNvPr>
            <p:cNvGrpSpPr/>
            <p:nvPr/>
          </p:nvGrpSpPr>
          <p:grpSpPr>
            <a:xfrm>
              <a:off x="560892" y="2439327"/>
              <a:ext cx="281162" cy="3094590"/>
              <a:chOff x="624499" y="1772212"/>
              <a:chExt cx="288000" cy="2286960"/>
            </a:xfrm>
          </p:grpSpPr>
          <p:sp>
            <p:nvSpPr>
              <p:cNvPr id="63" name="TextBox 101">
                <a:extLst>
                  <a:ext uri="{FF2B5EF4-FFF2-40B4-BE49-F238E27FC236}">
                    <a16:creationId xmlns:a16="http://schemas.microsoft.com/office/drawing/2014/main" id="{939B21EE-255E-4667-AE07-CE680BBA771F}"/>
                  </a:ext>
                </a:extLst>
              </p:cNvPr>
              <p:cNvSpPr txBox="1"/>
              <p:nvPr/>
            </p:nvSpPr>
            <p:spPr>
              <a:xfrm>
                <a:off x="624499" y="3922700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0,1</a:t>
                </a:r>
              </a:p>
            </p:txBody>
          </p:sp>
          <p:sp>
            <p:nvSpPr>
              <p:cNvPr id="64" name="TextBox 102">
                <a:extLst>
                  <a:ext uri="{FF2B5EF4-FFF2-40B4-BE49-F238E27FC236}">
                    <a16:creationId xmlns:a16="http://schemas.microsoft.com/office/drawing/2014/main" id="{7C6A82BD-C59A-495D-A76B-14DBE35B4800}"/>
                  </a:ext>
                </a:extLst>
              </p:cNvPr>
              <p:cNvSpPr txBox="1"/>
              <p:nvPr/>
            </p:nvSpPr>
            <p:spPr>
              <a:xfrm>
                <a:off x="624499" y="2847456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103">
                <a:extLst>
                  <a:ext uri="{FF2B5EF4-FFF2-40B4-BE49-F238E27FC236}">
                    <a16:creationId xmlns:a16="http://schemas.microsoft.com/office/drawing/2014/main" id="{DB8E9B9E-1A17-4D4C-9E92-BD32FBE47BC4}"/>
                  </a:ext>
                </a:extLst>
              </p:cNvPr>
              <p:cNvSpPr txBox="1"/>
              <p:nvPr/>
            </p:nvSpPr>
            <p:spPr>
              <a:xfrm>
                <a:off x="624499" y="1772212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6" name="TextBox 18">
              <a:extLst>
                <a:ext uri="{FF2B5EF4-FFF2-40B4-BE49-F238E27FC236}">
                  <a16:creationId xmlns:a16="http://schemas.microsoft.com/office/drawing/2014/main" id="{1E578043-7DA9-4D02-B724-F31172C452FC}"/>
                </a:ext>
              </a:extLst>
            </p:cNvPr>
            <p:cNvSpPr txBox="1"/>
            <p:nvPr/>
          </p:nvSpPr>
          <p:spPr>
            <a:xfrm>
              <a:off x="2764438" y="4830393"/>
              <a:ext cx="1859474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PA-IC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 (0.166 µg/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mL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)</a:t>
              </a:r>
            </a:p>
          </p:txBody>
        </p:sp>
        <p:grpSp>
          <p:nvGrpSpPr>
            <p:cNvPr id="373" name="Group 16">
              <a:extLst>
                <a:ext uri="{FF2B5EF4-FFF2-40B4-BE49-F238E27FC236}">
                  <a16:creationId xmlns:a16="http://schemas.microsoft.com/office/drawing/2014/main" id="{6E12143C-1DDB-4D46-8D7A-F17FD3AA09A4}"/>
                </a:ext>
              </a:extLst>
            </p:cNvPr>
            <p:cNvGrpSpPr/>
            <p:nvPr/>
          </p:nvGrpSpPr>
          <p:grpSpPr>
            <a:xfrm>
              <a:off x="971600" y="2551380"/>
              <a:ext cx="3241110" cy="2088000"/>
              <a:chOff x="1101164" y="1613299"/>
              <a:chExt cx="3313111" cy="1528763"/>
            </a:xfrm>
          </p:grpSpPr>
          <p:grpSp>
            <p:nvGrpSpPr>
              <p:cNvPr id="374" name="Group 26">
                <a:extLst>
                  <a:ext uri="{FF2B5EF4-FFF2-40B4-BE49-F238E27FC236}">
                    <a16:creationId xmlns:a16="http://schemas.microsoft.com/office/drawing/2014/main" id="{451C1299-12C0-4C70-B6D5-46DC4E25C851}"/>
                  </a:ext>
                </a:extLst>
              </p:cNvPr>
              <p:cNvGrpSpPr/>
              <p:nvPr/>
            </p:nvGrpSpPr>
            <p:grpSpPr>
              <a:xfrm>
                <a:off x="1101164" y="1613299"/>
                <a:ext cx="3313111" cy="1528763"/>
                <a:chOff x="1101164" y="1613299"/>
                <a:chExt cx="3313111" cy="1528763"/>
              </a:xfrm>
            </p:grpSpPr>
            <p:grpSp>
              <p:nvGrpSpPr>
                <p:cNvPr id="390" name="Group 44">
                  <a:extLst>
                    <a:ext uri="{FF2B5EF4-FFF2-40B4-BE49-F238E27FC236}">
                      <a16:creationId xmlns:a16="http://schemas.microsoft.com/office/drawing/2014/main" id="{D2365F5B-1FAF-4C31-8E16-C9898C3137A7}"/>
                    </a:ext>
                  </a:extLst>
                </p:cNvPr>
                <p:cNvGrpSpPr/>
                <p:nvPr/>
              </p:nvGrpSpPr>
              <p:grpSpPr>
                <a:xfrm>
                  <a:off x="1101164" y="1613299"/>
                  <a:ext cx="2430461" cy="1528763"/>
                  <a:chOff x="1101164" y="1613299"/>
                  <a:chExt cx="2430461" cy="1528763"/>
                </a:xfrm>
              </p:grpSpPr>
              <p:grpSp>
                <p:nvGrpSpPr>
                  <p:cNvPr id="406" name="Group 65">
                    <a:extLst>
                      <a:ext uri="{FF2B5EF4-FFF2-40B4-BE49-F238E27FC236}">
                        <a16:creationId xmlns:a16="http://schemas.microsoft.com/office/drawing/2014/main" id="{FF4B75DF-983E-4CC4-975C-03A942CE76D0}"/>
                      </a:ext>
                    </a:extLst>
                  </p:cNvPr>
                  <p:cNvGrpSpPr/>
                  <p:nvPr/>
                </p:nvGrpSpPr>
                <p:grpSpPr>
                  <a:xfrm>
                    <a:off x="1101164" y="1613299"/>
                    <a:ext cx="69850" cy="628650"/>
                    <a:chOff x="1101164" y="1613299"/>
                    <a:chExt cx="69850" cy="628650"/>
                  </a:xfrm>
                </p:grpSpPr>
                <p:sp>
                  <p:nvSpPr>
                    <p:cNvPr id="447" name="Line 156">
                      <a:extLst>
                        <a:ext uri="{FF2B5EF4-FFF2-40B4-BE49-F238E27FC236}">
                          <a16:creationId xmlns:a16="http://schemas.microsoft.com/office/drawing/2014/main" id="{1D5AC663-F5AC-458C-816F-4D724C5164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36089" y="1953024"/>
                      <a:ext cx="0" cy="2889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8" name="Line 157">
                      <a:extLst>
                        <a:ext uri="{FF2B5EF4-FFF2-40B4-BE49-F238E27FC236}">
                          <a16:creationId xmlns:a16="http://schemas.microsoft.com/office/drawing/2014/main" id="{D647243D-0695-4ACC-9AC0-9E7589C19BA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1164" y="224194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9" name="Line 158">
                      <a:extLst>
                        <a:ext uri="{FF2B5EF4-FFF2-40B4-BE49-F238E27FC236}">
                          <a16:creationId xmlns:a16="http://schemas.microsoft.com/office/drawing/2014/main" id="{B98A9025-6FFD-4B74-BDA3-393977CF02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36089" y="1613299"/>
                      <a:ext cx="0" cy="3397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50" name="Line 159">
                      <a:extLst>
                        <a:ext uri="{FF2B5EF4-FFF2-40B4-BE49-F238E27FC236}">
                          <a16:creationId xmlns:a16="http://schemas.microsoft.com/office/drawing/2014/main" id="{EE7CC044-B532-42F2-84CB-83B6AADB594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1164" y="161329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07" name="Group 67">
                    <a:extLst>
                      <a:ext uri="{FF2B5EF4-FFF2-40B4-BE49-F238E27FC236}">
                        <a16:creationId xmlns:a16="http://schemas.microsoft.com/office/drawing/2014/main" id="{1BC48651-F9FC-47E5-AD15-A74AEC632DC6}"/>
                      </a:ext>
                    </a:extLst>
                  </p:cNvPr>
                  <p:cNvGrpSpPr/>
                  <p:nvPr/>
                </p:nvGrpSpPr>
                <p:grpSpPr>
                  <a:xfrm>
                    <a:off x="1410725" y="2133999"/>
                    <a:ext cx="66675" cy="1008063"/>
                    <a:chOff x="1410725" y="2133999"/>
                    <a:chExt cx="66675" cy="1008063"/>
                  </a:xfrm>
                </p:grpSpPr>
                <p:sp>
                  <p:nvSpPr>
                    <p:cNvPr id="443" name="Line 164">
                      <a:extLst>
                        <a:ext uri="{FF2B5EF4-FFF2-40B4-BE49-F238E27FC236}">
                          <a16:creationId xmlns:a16="http://schemas.microsoft.com/office/drawing/2014/main" id="{4464B84B-D807-455D-A876-8FDF4C3C0F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2475" y="2526112"/>
                      <a:ext cx="0" cy="61595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4" name="Line 165">
                      <a:extLst>
                        <a:ext uri="{FF2B5EF4-FFF2-40B4-BE49-F238E27FC236}">
                          <a16:creationId xmlns:a16="http://schemas.microsoft.com/office/drawing/2014/main" id="{6CD7F556-C1E9-4898-B8C1-87AC00550CB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0725" y="314206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5" name="Line 166">
                      <a:extLst>
                        <a:ext uri="{FF2B5EF4-FFF2-40B4-BE49-F238E27FC236}">
                          <a16:creationId xmlns:a16="http://schemas.microsoft.com/office/drawing/2014/main" id="{6EE9A4DC-53A3-44C7-97C0-AD036FAFB1E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442475" y="2133999"/>
                      <a:ext cx="0" cy="3921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6" name="Line 167">
                      <a:extLst>
                        <a:ext uri="{FF2B5EF4-FFF2-40B4-BE49-F238E27FC236}">
                          <a16:creationId xmlns:a16="http://schemas.microsoft.com/office/drawing/2014/main" id="{DC23B4AB-5622-4C2F-A18B-595F7646DE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0725" y="2133999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08" name="Group 68">
                    <a:extLst>
                      <a:ext uri="{FF2B5EF4-FFF2-40B4-BE49-F238E27FC236}">
                        <a16:creationId xmlns:a16="http://schemas.microsoft.com/office/drawing/2014/main" id="{30CF5F30-4E17-4149-9E1A-5435FDAE3EE4}"/>
                      </a:ext>
                    </a:extLst>
                  </p:cNvPr>
                  <p:cNvGrpSpPr/>
                  <p:nvPr/>
                </p:nvGrpSpPr>
                <p:grpSpPr>
                  <a:xfrm>
                    <a:off x="1702825" y="2089549"/>
                    <a:ext cx="69850" cy="731838"/>
                    <a:chOff x="1702825" y="2089549"/>
                    <a:chExt cx="69850" cy="731838"/>
                  </a:xfrm>
                </p:grpSpPr>
                <p:sp>
                  <p:nvSpPr>
                    <p:cNvPr id="439" name="Line 168">
                      <a:extLst>
                        <a:ext uri="{FF2B5EF4-FFF2-40B4-BE49-F238E27FC236}">
                          <a16:creationId xmlns:a16="http://schemas.microsoft.com/office/drawing/2014/main" id="{F538B0A0-444A-431C-8C37-65F5651D29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37750" y="2416574"/>
                      <a:ext cx="0" cy="4048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0" name="Line 169">
                      <a:extLst>
                        <a:ext uri="{FF2B5EF4-FFF2-40B4-BE49-F238E27FC236}">
                          <a16:creationId xmlns:a16="http://schemas.microsoft.com/office/drawing/2014/main" id="{529B407B-F1E2-4172-9D3A-92A3BA4D515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2825" y="2821387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1" name="Line 170">
                      <a:extLst>
                        <a:ext uri="{FF2B5EF4-FFF2-40B4-BE49-F238E27FC236}">
                          <a16:creationId xmlns:a16="http://schemas.microsoft.com/office/drawing/2014/main" id="{8F5B1D5B-9AB2-429C-9E03-463078FB01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737750" y="2089549"/>
                      <a:ext cx="0" cy="3270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42" name="Line 171">
                      <a:extLst>
                        <a:ext uri="{FF2B5EF4-FFF2-40B4-BE49-F238E27FC236}">
                          <a16:creationId xmlns:a16="http://schemas.microsoft.com/office/drawing/2014/main" id="{D4888F43-31B1-44FA-8780-3924AD1F1AD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2825" y="208954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09" name="Group 69">
                    <a:extLst>
                      <a:ext uri="{FF2B5EF4-FFF2-40B4-BE49-F238E27FC236}">
                        <a16:creationId xmlns:a16="http://schemas.microsoft.com/office/drawing/2014/main" id="{BAD163C5-8BA3-4274-A716-92FDADA377D9}"/>
                      </a:ext>
                    </a:extLst>
                  </p:cNvPr>
                  <p:cNvGrpSpPr/>
                  <p:nvPr/>
                </p:nvGrpSpPr>
                <p:grpSpPr>
                  <a:xfrm>
                    <a:off x="1998100" y="2041924"/>
                    <a:ext cx="66675" cy="668338"/>
                    <a:chOff x="1998100" y="2041924"/>
                    <a:chExt cx="66675" cy="668338"/>
                  </a:xfrm>
                </p:grpSpPr>
                <p:sp>
                  <p:nvSpPr>
                    <p:cNvPr id="435" name="Line 172">
                      <a:extLst>
                        <a:ext uri="{FF2B5EF4-FFF2-40B4-BE49-F238E27FC236}">
                          <a16:creationId xmlns:a16="http://schemas.microsoft.com/office/drawing/2014/main" id="{7ED65CC7-47CB-440B-B60C-0F7A1588F3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29850" y="2343549"/>
                      <a:ext cx="0" cy="3667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6" name="Line 173">
                      <a:extLst>
                        <a:ext uri="{FF2B5EF4-FFF2-40B4-BE49-F238E27FC236}">
                          <a16:creationId xmlns:a16="http://schemas.microsoft.com/office/drawing/2014/main" id="{594B27CA-7343-4D93-AA07-656FB005CD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98100" y="271026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7" name="Line 174">
                      <a:extLst>
                        <a:ext uri="{FF2B5EF4-FFF2-40B4-BE49-F238E27FC236}">
                          <a16:creationId xmlns:a16="http://schemas.microsoft.com/office/drawing/2014/main" id="{46893428-4A98-4E17-A3AA-7EE133F84A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29850" y="2041924"/>
                      <a:ext cx="0" cy="3016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8" name="Line 175">
                      <a:extLst>
                        <a:ext uri="{FF2B5EF4-FFF2-40B4-BE49-F238E27FC236}">
                          <a16:creationId xmlns:a16="http://schemas.microsoft.com/office/drawing/2014/main" id="{70DCED3E-6913-4137-AC63-A112928DD3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98100" y="204192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0" name="Group 70">
                    <a:extLst>
                      <a:ext uri="{FF2B5EF4-FFF2-40B4-BE49-F238E27FC236}">
                        <a16:creationId xmlns:a16="http://schemas.microsoft.com/office/drawing/2014/main" id="{589121E9-99B2-417E-90A6-D697804C5EF4}"/>
                      </a:ext>
                    </a:extLst>
                  </p:cNvPr>
                  <p:cNvGrpSpPr/>
                  <p:nvPr/>
                </p:nvGrpSpPr>
                <p:grpSpPr>
                  <a:xfrm>
                    <a:off x="2290200" y="2010174"/>
                    <a:ext cx="66675" cy="601663"/>
                    <a:chOff x="2290200" y="2010174"/>
                    <a:chExt cx="66675" cy="601663"/>
                  </a:xfrm>
                </p:grpSpPr>
                <p:sp>
                  <p:nvSpPr>
                    <p:cNvPr id="431" name="Line 176">
                      <a:extLst>
                        <a:ext uri="{FF2B5EF4-FFF2-40B4-BE49-F238E27FC236}">
                          <a16:creationId xmlns:a16="http://schemas.microsoft.com/office/drawing/2014/main" id="{D5B4208D-4F7D-47D4-AFE3-9A739CFE69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25125" y="2318149"/>
                      <a:ext cx="0" cy="2936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2" name="Line 177">
                      <a:extLst>
                        <a:ext uri="{FF2B5EF4-FFF2-40B4-BE49-F238E27FC236}">
                          <a16:creationId xmlns:a16="http://schemas.microsoft.com/office/drawing/2014/main" id="{363E5C22-B878-4A4E-93A2-E105F9EDC6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0200" y="261183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3" name="Line 178">
                      <a:extLst>
                        <a:ext uri="{FF2B5EF4-FFF2-40B4-BE49-F238E27FC236}">
                          <a16:creationId xmlns:a16="http://schemas.microsoft.com/office/drawing/2014/main" id="{CCC81EF4-7AE8-473F-B982-FEE3E64E59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25125" y="2010174"/>
                      <a:ext cx="0" cy="30797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4" name="Line 179">
                      <a:extLst>
                        <a:ext uri="{FF2B5EF4-FFF2-40B4-BE49-F238E27FC236}">
                          <a16:creationId xmlns:a16="http://schemas.microsoft.com/office/drawing/2014/main" id="{FCA0299C-EDB7-43B8-BAC9-4D6BADB184C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0200" y="20101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1" name="Group 71">
                    <a:extLst>
                      <a:ext uri="{FF2B5EF4-FFF2-40B4-BE49-F238E27FC236}">
                        <a16:creationId xmlns:a16="http://schemas.microsoft.com/office/drawing/2014/main" id="{3064732B-1502-40E2-B693-DBA9D7C496AE}"/>
                      </a:ext>
                    </a:extLst>
                  </p:cNvPr>
                  <p:cNvGrpSpPr/>
                  <p:nvPr/>
                </p:nvGrpSpPr>
                <p:grpSpPr>
                  <a:xfrm>
                    <a:off x="2585475" y="1997474"/>
                    <a:ext cx="66675" cy="595313"/>
                    <a:chOff x="2585475" y="1997474"/>
                    <a:chExt cx="66675" cy="595313"/>
                  </a:xfrm>
                </p:grpSpPr>
                <p:sp>
                  <p:nvSpPr>
                    <p:cNvPr id="427" name="Line 180">
                      <a:extLst>
                        <a:ext uri="{FF2B5EF4-FFF2-40B4-BE49-F238E27FC236}">
                          <a16:creationId xmlns:a16="http://schemas.microsoft.com/office/drawing/2014/main" id="{12445E51-8935-4113-8252-A102A00892D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17225" y="2286399"/>
                      <a:ext cx="0" cy="3063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8" name="Line 181">
                      <a:extLst>
                        <a:ext uri="{FF2B5EF4-FFF2-40B4-BE49-F238E27FC236}">
                          <a16:creationId xmlns:a16="http://schemas.microsoft.com/office/drawing/2014/main" id="{E9F64D33-6EAC-4604-85FE-73EDC1D40C6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85475" y="259278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9" name="Line 182">
                      <a:extLst>
                        <a:ext uri="{FF2B5EF4-FFF2-40B4-BE49-F238E27FC236}">
                          <a16:creationId xmlns:a16="http://schemas.microsoft.com/office/drawing/2014/main" id="{F8DC838F-7B80-4031-9B2B-9E154559B2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17225" y="1997474"/>
                      <a:ext cx="0" cy="2889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30" name="Line 183">
                      <a:extLst>
                        <a:ext uri="{FF2B5EF4-FFF2-40B4-BE49-F238E27FC236}">
                          <a16:creationId xmlns:a16="http://schemas.microsoft.com/office/drawing/2014/main" id="{D4BF7B12-2AB2-45E5-AC9C-F914005B31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85475" y="19974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2" name="Group 72">
                    <a:extLst>
                      <a:ext uri="{FF2B5EF4-FFF2-40B4-BE49-F238E27FC236}">
                        <a16:creationId xmlns:a16="http://schemas.microsoft.com/office/drawing/2014/main" id="{90E2041E-0ACE-41E0-9389-D0852019D1D7}"/>
                      </a:ext>
                    </a:extLst>
                  </p:cNvPr>
                  <p:cNvGrpSpPr/>
                  <p:nvPr/>
                </p:nvGrpSpPr>
                <p:grpSpPr>
                  <a:xfrm>
                    <a:off x="2877575" y="1972074"/>
                    <a:ext cx="66675" cy="541338"/>
                    <a:chOff x="2877575" y="1972074"/>
                    <a:chExt cx="66675" cy="541338"/>
                  </a:xfrm>
                </p:grpSpPr>
                <p:sp>
                  <p:nvSpPr>
                    <p:cNvPr id="423" name="Line 184">
                      <a:extLst>
                        <a:ext uri="{FF2B5EF4-FFF2-40B4-BE49-F238E27FC236}">
                          <a16:creationId xmlns:a16="http://schemas.microsoft.com/office/drawing/2014/main" id="{38C44403-A29C-4510-B864-CA650E0624D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9325" y="2270524"/>
                      <a:ext cx="0" cy="2428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4" name="Line 185">
                      <a:extLst>
                        <a:ext uri="{FF2B5EF4-FFF2-40B4-BE49-F238E27FC236}">
                          <a16:creationId xmlns:a16="http://schemas.microsoft.com/office/drawing/2014/main" id="{611413F5-26C7-48D8-AACF-01EC7D42C0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7575" y="251341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5" name="Line 186">
                      <a:extLst>
                        <a:ext uri="{FF2B5EF4-FFF2-40B4-BE49-F238E27FC236}">
                          <a16:creationId xmlns:a16="http://schemas.microsoft.com/office/drawing/2014/main" id="{456DE1A6-0B7C-442C-8D48-CB26B4843F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09325" y="1972074"/>
                      <a:ext cx="0" cy="29845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6" name="Line 187">
                      <a:extLst>
                        <a:ext uri="{FF2B5EF4-FFF2-40B4-BE49-F238E27FC236}">
                          <a16:creationId xmlns:a16="http://schemas.microsoft.com/office/drawing/2014/main" id="{91572EB6-F2E1-467D-B363-B6FEAE6D73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7575" y="19720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3" name="Group 73">
                    <a:extLst>
                      <a:ext uri="{FF2B5EF4-FFF2-40B4-BE49-F238E27FC236}">
                        <a16:creationId xmlns:a16="http://schemas.microsoft.com/office/drawing/2014/main" id="{B22F567F-7260-4D8F-897B-5E2814EBBE31}"/>
                      </a:ext>
                    </a:extLst>
                  </p:cNvPr>
                  <p:cNvGrpSpPr/>
                  <p:nvPr/>
                </p:nvGrpSpPr>
                <p:grpSpPr>
                  <a:xfrm>
                    <a:off x="3169675" y="1991124"/>
                    <a:ext cx="69850" cy="554038"/>
                    <a:chOff x="3169675" y="1991124"/>
                    <a:chExt cx="69850" cy="554038"/>
                  </a:xfrm>
                </p:grpSpPr>
                <p:sp>
                  <p:nvSpPr>
                    <p:cNvPr id="419" name="Line 188">
                      <a:extLst>
                        <a:ext uri="{FF2B5EF4-FFF2-40B4-BE49-F238E27FC236}">
                          <a16:creationId xmlns:a16="http://schemas.microsoft.com/office/drawing/2014/main" id="{F37C7502-8022-4A3D-8084-D991311C84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04600" y="2257824"/>
                      <a:ext cx="0" cy="28733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0" name="Line 189">
                      <a:extLst>
                        <a:ext uri="{FF2B5EF4-FFF2-40B4-BE49-F238E27FC236}">
                          <a16:creationId xmlns:a16="http://schemas.microsoft.com/office/drawing/2014/main" id="{85176C83-A9ED-447C-8FA7-E1E76567A4B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9675" y="2545162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1" name="Line 190">
                      <a:extLst>
                        <a:ext uri="{FF2B5EF4-FFF2-40B4-BE49-F238E27FC236}">
                          <a16:creationId xmlns:a16="http://schemas.microsoft.com/office/drawing/2014/main" id="{4BE8E14C-3B1D-4461-BA39-A2C32C0FFAC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04600" y="1991124"/>
                      <a:ext cx="0" cy="26670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22" name="Line 191">
                      <a:extLst>
                        <a:ext uri="{FF2B5EF4-FFF2-40B4-BE49-F238E27FC236}">
                          <a16:creationId xmlns:a16="http://schemas.microsoft.com/office/drawing/2014/main" id="{F49CECAF-509A-4D59-BAFE-874A14B8999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9675" y="1991124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414" name="Group 74">
                    <a:extLst>
                      <a:ext uri="{FF2B5EF4-FFF2-40B4-BE49-F238E27FC236}">
                        <a16:creationId xmlns:a16="http://schemas.microsoft.com/office/drawing/2014/main" id="{18F8C080-2ABC-4400-9D99-981CDAF3E69E}"/>
                      </a:ext>
                    </a:extLst>
                  </p:cNvPr>
                  <p:cNvGrpSpPr/>
                  <p:nvPr/>
                </p:nvGrpSpPr>
                <p:grpSpPr>
                  <a:xfrm>
                    <a:off x="3464950" y="1946674"/>
                    <a:ext cx="66675" cy="576263"/>
                    <a:chOff x="3464950" y="1946674"/>
                    <a:chExt cx="66675" cy="576263"/>
                  </a:xfrm>
                </p:grpSpPr>
                <p:sp>
                  <p:nvSpPr>
                    <p:cNvPr id="415" name="Line 192">
                      <a:extLst>
                        <a:ext uri="{FF2B5EF4-FFF2-40B4-BE49-F238E27FC236}">
                          <a16:creationId xmlns:a16="http://schemas.microsoft.com/office/drawing/2014/main" id="{6A5AD1E4-9053-47E4-9539-3D2DE283CC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96700" y="2225281"/>
                      <a:ext cx="0" cy="29765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16" name="Line 193">
                      <a:extLst>
                        <a:ext uri="{FF2B5EF4-FFF2-40B4-BE49-F238E27FC236}">
                          <a16:creationId xmlns:a16="http://schemas.microsoft.com/office/drawing/2014/main" id="{1D070D75-CB09-45C6-80B5-D1A0DC1271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64950" y="252293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17" name="Line 194">
                      <a:extLst>
                        <a:ext uri="{FF2B5EF4-FFF2-40B4-BE49-F238E27FC236}">
                          <a16:creationId xmlns:a16="http://schemas.microsoft.com/office/drawing/2014/main" id="{76F0F787-277E-4988-B33D-CECEFCD616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96700" y="1946674"/>
                      <a:ext cx="0" cy="29527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418" name="Line 195">
                      <a:extLst>
                        <a:ext uri="{FF2B5EF4-FFF2-40B4-BE49-F238E27FC236}">
                          <a16:creationId xmlns:a16="http://schemas.microsoft.com/office/drawing/2014/main" id="{8EF797D8-FB7F-4B0F-A834-58A7F7D776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64950" y="19466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</p:grpSp>
            <p:grpSp>
              <p:nvGrpSpPr>
                <p:cNvPr id="391" name="Group 45">
                  <a:extLst>
                    <a:ext uri="{FF2B5EF4-FFF2-40B4-BE49-F238E27FC236}">
                      <a16:creationId xmlns:a16="http://schemas.microsoft.com/office/drawing/2014/main" id="{C4A0D1DD-1FDD-4C39-9275-F341A30D9A9B}"/>
                    </a:ext>
                  </a:extLst>
                </p:cNvPr>
                <p:cNvGrpSpPr/>
                <p:nvPr/>
              </p:nvGrpSpPr>
              <p:grpSpPr>
                <a:xfrm>
                  <a:off x="3757050" y="1940324"/>
                  <a:ext cx="69850" cy="598488"/>
                  <a:chOff x="3757050" y="1940324"/>
                  <a:chExt cx="69850" cy="598488"/>
                </a:xfrm>
              </p:grpSpPr>
              <p:sp>
                <p:nvSpPr>
                  <p:cNvPr id="402" name="Line 196">
                    <a:extLst>
                      <a:ext uri="{FF2B5EF4-FFF2-40B4-BE49-F238E27FC236}">
                        <a16:creationId xmlns:a16="http://schemas.microsoft.com/office/drawing/2014/main" id="{60134FD3-9546-468E-8601-291E326D82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91975" y="2232424"/>
                    <a:ext cx="0" cy="30638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3" name="Line 197">
                    <a:extLst>
                      <a:ext uri="{FF2B5EF4-FFF2-40B4-BE49-F238E27FC236}">
                        <a16:creationId xmlns:a16="http://schemas.microsoft.com/office/drawing/2014/main" id="{8A3A4FF9-092D-4A5C-8E3A-047C8BCF67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57050" y="2538812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4" name="Line 198">
                    <a:extLst>
                      <a:ext uri="{FF2B5EF4-FFF2-40B4-BE49-F238E27FC236}">
                        <a16:creationId xmlns:a16="http://schemas.microsoft.com/office/drawing/2014/main" id="{F0C995CD-23EA-4E9F-81D7-35B24E577C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1975" y="1940324"/>
                    <a:ext cx="0" cy="29210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5" name="Line 199">
                    <a:extLst>
                      <a:ext uri="{FF2B5EF4-FFF2-40B4-BE49-F238E27FC236}">
                        <a16:creationId xmlns:a16="http://schemas.microsoft.com/office/drawing/2014/main" id="{CB663095-EAAE-4A3B-88A3-D73E74367F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57050" y="1940324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92" name="Group 47">
                  <a:extLst>
                    <a:ext uri="{FF2B5EF4-FFF2-40B4-BE49-F238E27FC236}">
                      <a16:creationId xmlns:a16="http://schemas.microsoft.com/office/drawing/2014/main" id="{7693168F-6D78-469F-A99C-A5CC5441D3C6}"/>
                    </a:ext>
                  </a:extLst>
                </p:cNvPr>
                <p:cNvGrpSpPr/>
                <p:nvPr/>
              </p:nvGrpSpPr>
              <p:grpSpPr>
                <a:xfrm>
                  <a:off x="4052325" y="1898675"/>
                  <a:ext cx="66675" cy="589337"/>
                  <a:chOff x="4052325" y="1898675"/>
                  <a:chExt cx="66675" cy="589337"/>
                </a:xfrm>
              </p:grpSpPr>
              <p:sp>
                <p:nvSpPr>
                  <p:cNvPr id="398" name="Line 204">
                    <a:extLst>
                      <a:ext uri="{FF2B5EF4-FFF2-40B4-BE49-F238E27FC236}">
                        <a16:creationId xmlns:a16="http://schemas.microsoft.com/office/drawing/2014/main" id="{E9E3CD52-6DBA-4D54-9B66-43AF6B54FE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84075" y="2207024"/>
                    <a:ext cx="0" cy="28098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9" name="Line 205">
                    <a:extLst>
                      <a:ext uri="{FF2B5EF4-FFF2-40B4-BE49-F238E27FC236}">
                        <a16:creationId xmlns:a16="http://schemas.microsoft.com/office/drawing/2014/main" id="{DBF389F2-F171-4A47-B27B-AB2C236CE7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2325" y="2488012"/>
                    <a:ext cx="66675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0" name="Line 206">
                    <a:extLst>
                      <a:ext uri="{FF2B5EF4-FFF2-40B4-BE49-F238E27FC236}">
                        <a16:creationId xmlns:a16="http://schemas.microsoft.com/office/drawing/2014/main" id="{328C061E-ED94-49A9-95BD-3219A4D756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4075" y="1898675"/>
                    <a:ext cx="0" cy="301625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1" name="Line 207">
                    <a:extLst>
                      <a:ext uri="{FF2B5EF4-FFF2-40B4-BE49-F238E27FC236}">
                        <a16:creationId xmlns:a16="http://schemas.microsoft.com/office/drawing/2014/main" id="{3ACB3254-DCB9-4EED-81AF-0144CCC24E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2325" y="1898675"/>
                    <a:ext cx="66675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393" name="Group 48">
                  <a:extLst>
                    <a:ext uri="{FF2B5EF4-FFF2-40B4-BE49-F238E27FC236}">
                      <a16:creationId xmlns:a16="http://schemas.microsoft.com/office/drawing/2014/main" id="{8B4742A1-28A0-4B25-BE06-805F54A4CF87}"/>
                    </a:ext>
                  </a:extLst>
                </p:cNvPr>
                <p:cNvGrpSpPr/>
                <p:nvPr/>
              </p:nvGrpSpPr>
              <p:grpSpPr>
                <a:xfrm>
                  <a:off x="4344425" y="1857774"/>
                  <a:ext cx="69850" cy="633413"/>
                  <a:chOff x="4344425" y="1857774"/>
                  <a:chExt cx="69850" cy="633413"/>
                </a:xfrm>
              </p:grpSpPr>
              <p:sp>
                <p:nvSpPr>
                  <p:cNvPr id="394" name="Line 208">
                    <a:extLst>
                      <a:ext uri="{FF2B5EF4-FFF2-40B4-BE49-F238E27FC236}">
                        <a16:creationId xmlns:a16="http://schemas.microsoft.com/office/drawing/2014/main" id="{C09EE158-73E4-4114-9959-6987C28259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79350" y="2178449"/>
                    <a:ext cx="0" cy="31273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5" name="Line 209">
                    <a:extLst>
                      <a:ext uri="{FF2B5EF4-FFF2-40B4-BE49-F238E27FC236}">
                        <a16:creationId xmlns:a16="http://schemas.microsoft.com/office/drawing/2014/main" id="{229E94AE-A00A-4DF2-95BC-E64FF67F00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44425" y="2491187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6" name="Line 210">
                    <a:extLst>
                      <a:ext uri="{FF2B5EF4-FFF2-40B4-BE49-F238E27FC236}">
                        <a16:creationId xmlns:a16="http://schemas.microsoft.com/office/drawing/2014/main" id="{68A87A5C-46F7-445E-9A4B-F321BC8F39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9350" y="1857774"/>
                    <a:ext cx="0" cy="320675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7" name="Line 211">
                    <a:extLst>
                      <a:ext uri="{FF2B5EF4-FFF2-40B4-BE49-F238E27FC236}">
                        <a16:creationId xmlns:a16="http://schemas.microsoft.com/office/drawing/2014/main" id="{163ACDC6-4F58-4F39-A685-378187A865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44425" y="1857774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375" name="Group 27">
                <a:extLst>
                  <a:ext uri="{FF2B5EF4-FFF2-40B4-BE49-F238E27FC236}">
                    <a16:creationId xmlns:a16="http://schemas.microsoft.com/office/drawing/2014/main" id="{CC1D24E0-F979-4A9D-AC48-E2C095C0A379}"/>
                  </a:ext>
                </a:extLst>
              </p:cNvPr>
              <p:cNvGrpSpPr/>
              <p:nvPr/>
            </p:nvGrpSpPr>
            <p:grpSpPr>
              <a:xfrm>
                <a:off x="1107514" y="1924449"/>
                <a:ext cx="3300411" cy="627063"/>
                <a:chOff x="1107514" y="1924449"/>
                <a:chExt cx="3300411" cy="627063"/>
              </a:xfrm>
            </p:grpSpPr>
            <p:sp>
              <p:nvSpPr>
                <p:cNvPr id="376" name="Freeform 155">
                  <a:extLst>
                    <a:ext uri="{FF2B5EF4-FFF2-40B4-BE49-F238E27FC236}">
                      <a16:creationId xmlns:a16="http://schemas.microsoft.com/office/drawing/2014/main" id="{9F7B066D-FBE7-43D5-A97D-7613AD4FC1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3271" y="1953024"/>
                  <a:ext cx="3236079" cy="574005"/>
                </a:xfrm>
                <a:custGeom>
                  <a:avLst/>
                  <a:gdLst>
                    <a:gd name="T0" fmla="*/ 0 w 2034"/>
                    <a:gd name="T1" fmla="*/ 0 h 361"/>
                    <a:gd name="T2" fmla="*/ 46 w 2034"/>
                    <a:gd name="T3" fmla="*/ 232 h 361"/>
                    <a:gd name="T4" fmla="*/ 184 w 2034"/>
                    <a:gd name="T5" fmla="*/ 361 h 361"/>
                    <a:gd name="T6" fmla="*/ 370 w 2034"/>
                    <a:gd name="T7" fmla="*/ 292 h 361"/>
                    <a:gd name="T8" fmla="*/ 554 w 2034"/>
                    <a:gd name="T9" fmla="*/ 246 h 361"/>
                    <a:gd name="T10" fmla="*/ 740 w 2034"/>
                    <a:gd name="T11" fmla="*/ 230 h 361"/>
                    <a:gd name="T12" fmla="*/ 924 w 2034"/>
                    <a:gd name="T13" fmla="*/ 210 h 361"/>
                    <a:gd name="T14" fmla="*/ 1108 w 2034"/>
                    <a:gd name="T15" fmla="*/ 200 h 361"/>
                    <a:gd name="T16" fmla="*/ 1294 w 2034"/>
                    <a:gd name="T17" fmla="*/ 192 h 361"/>
                    <a:gd name="T18" fmla="*/ 1478 w 2034"/>
                    <a:gd name="T19" fmla="*/ 182 h 361"/>
                    <a:gd name="T20" fmla="*/ 1664 w 2034"/>
                    <a:gd name="T21" fmla="*/ 176 h 361"/>
                    <a:gd name="T22" fmla="*/ 1710 w 2034"/>
                    <a:gd name="T23" fmla="*/ 86 h 361"/>
                    <a:gd name="T24" fmla="*/ 1848 w 2034"/>
                    <a:gd name="T25" fmla="*/ 160 h 361"/>
                    <a:gd name="T26" fmla="*/ 2034 w 2034"/>
                    <a:gd name="T27" fmla="*/ 142 h 361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8429 w 10022"/>
                    <a:gd name="connsiteY10" fmla="*/ 2382 h 10016"/>
                    <a:gd name="connsiteX11" fmla="*/ 9108 w 10022"/>
                    <a:gd name="connsiteY11" fmla="*/ 4432 h 10016"/>
                    <a:gd name="connsiteX12" fmla="*/ 10022 w 10022"/>
                    <a:gd name="connsiteY12" fmla="*/ 3934 h 10016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9108 w 10022"/>
                    <a:gd name="connsiteY10" fmla="*/ 4432 h 10016"/>
                    <a:gd name="connsiteX11" fmla="*/ 10022 w 10022"/>
                    <a:gd name="connsiteY11" fmla="*/ 3934 h 10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22" h="10016">
                      <a:moveTo>
                        <a:pt x="0" y="0"/>
                      </a:moveTo>
                      <a:cubicBezTo>
                        <a:pt x="919" y="9977"/>
                        <a:pt x="926" y="10106"/>
                        <a:pt x="927" y="10000"/>
                      </a:cubicBezTo>
                      <a:lnTo>
                        <a:pt x="1841" y="8089"/>
                      </a:lnTo>
                      <a:lnTo>
                        <a:pt x="2746" y="6814"/>
                      </a:lnTo>
                      <a:lnTo>
                        <a:pt x="3660" y="6371"/>
                      </a:lnTo>
                      <a:lnTo>
                        <a:pt x="4565" y="5817"/>
                      </a:lnTo>
                      <a:lnTo>
                        <a:pt x="5469" y="5540"/>
                      </a:lnTo>
                      <a:lnTo>
                        <a:pt x="6384" y="5319"/>
                      </a:lnTo>
                      <a:lnTo>
                        <a:pt x="7288" y="5042"/>
                      </a:lnTo>
                      <a:lnTo>
                        <a:pt x="8203" y="4875"/>
                      </a:lnTo>
                      <a:cubicBezTo>
                        <a:pt x="8506" y="4773"/>
                        <a:pt x="8805" y="4589"/>
                        <a:pt x="9108" y="4432"/>
                      </a:cubicBezTo>
                      <a:lnTo>
                        <a:pt x="10022" y="3934"/>
                      </a:lnTo>
                    </a:path>
                  </a:pathLst>
                </a:custGeom>
                <a:noFill/>
                <a:ln w="28575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grpSp>
              <p:nvGrpSpPr>
                <p:cNvPr id="377" name="Group 29">
                  <a:extLst>
                    <a:ext uri="{FF2B5EF4-FFF2-40B4-BE49-F238E27FC236}">
                      <a16:creationId xmlns:a16="http://schemas.microsoft.com/office/drawing/2014/main" id="{765084E5-1E3D-42C1-9BBC-E590E45C7EF5}"/>
                    </a:ext>
                  </a:extLst>
                </p:cNvPr>
                <p:cNvGrpSpPr/>
                <p:nvPr/>
              </p:nvGrpSpPr>
              <p:grpSpPr>
                <a:xfrm>
                  <a:off x="1107514" y="1924449"/>
                  <a:ext cx="3300411" cy="627063"/>
                  <a:chOff x="1107514" y="1924449"/>
                  <a:chExt cx="3300411" cy="627063"/>
                </a:xfrm>
              </p:grpSpPr>
              <p:sp>
                <p:nvSpPr>
                  <p:cNvPr id="378" name="Freeform 213">
                    <a:extLst>
                      <a:ext uri="{FF2B5EF4-FFF2-40B4-BE49-F238E27FC236}">
                        <a16:creationId xmlns:a16="http://schemas.microsoft.com/office/drawing/2014/main" id="{43D94C18-6D59-4607-8073-CF2629C053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7514" y="1924449"/>
                    <a:ext cx="53975" cy="57150"/>
                  </a:xfrm>
                  <a:custGeom>
                    <a:avLst/>
                    <a:gdLst>
                      <a:gd name="T0" fmla="*/ 0 w 34"/>
                      <a:gd name="T1" fmla="*/ 18 h 36"/>
                      <a:gd name="T2" fmla="*/ 0 w 34"/>
                      <a:gd name="T3" fmla="*/ 18 h 36"/>
                      <a:gd name="T4" fmla="*/ 0 w 34"/>
                      <a:gd name="T5" fmla="*/ 12 h 36"/>
                      <a:gd name="T6" fmla="*/ 4 w 34"/>
                      <a:gd name="T7" fmla="*/ 6 h 36"/>
                      <a:gd name="T8" fmla="*/ 10 w 34"/>
                      <a:gd name="T9" fmla="*/ 2 h 36"/>
                      <a:gd name="T10" fmla="*/ 18 w 34"/>
                      <a:gd name="T11" fmla="*/ 0 h 36"/>
                      <a:gd name="T12" fmla="*/ 18 w 34"/>
                      <a:gd name="T13" fmla="*/ 0 h 36"/>
                      <a:gd name="T14" fmla="*/ 24 w 34"/>
                      <a:gd name="T15" fmla="*/ 2 h 36"/>
                      <a:gd name="T16" fmla="*/ 30 w 34"/>
                      <a:gd name="T17" fmla="*/ 6 h 36"/>
                      <a:gd name="T18" fmla="*/ 34 w 34"/>
                      <a:gd name="T19" fmla="*/ 12 h 36"/>
                      <a:gd name="T20" fmla="*/ 34 w 34"/>
                      <a:gd name="T21" fmla="*/ 18 h 36"/>
                      <a:gd name="T22" fmla="*/ 34 w 34"/>
                      <a:gd name="T23" fmla="*/ 18 h 36"/>
                      <a:gd name="T24" fmla="*/ 34 w 34"/>
                      <a:gd name="T25" fmla="*/ 26 h 36"/>
                      <a:gd name="T26" fmla="*/ 30 w 34"/>
                      <a:gd name="T27" fmla="*/ 30 h 36"/>
                      <a:gd name="T28" fmla="*/ 24 w 34"/>
                      <a:gd name="T29" fmla="*/ 34 h 36"/>
                      <a:gd name="T30" fmla="*/ 18 w 34"/>
                      <a:gd name="T31" fmla="*/ 36 h 36"/>
                      <a:gd name="T32" fmla="*/ 18 w 34"/>
                      <a:gd name="T33" fmla="*/ 36 h 36"/>
                      <a:gd name="T34" fmla="*/ 10 w 34"/>
                      <a:gd name="T35" fmla="*/ 34 h 36"/>
                      <a:gd name="T36" fmla="*/ 4 w 34"/>
                      <a:gd name="T37" fmla="*/ 30 h 36"/>
                      <a:gd name="T38" fmla="*/ 0 w 34"/>
                      <a:gd name="T39" fmla="*/ 26 h 36"/>
                      <a:gd name="T40" fmla="*/ 0 w 34"/>
                      <a:gd name="T41" fmla="*/ 18 h 36"/>
                      <a:gd name="T42" fmla="*/ 0 w 34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2"/>
                        </a:lnTo>
                        <a:lnTo>
                          <a:pt x="4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9" name="Freeform 215">
                    <a:extLst>
                      <a:ext uri="{FF2B5EF4-FFF2-40B4-BE49-F238E27FC236}">
                        <a16:creationId xmlns:a16="http://schemas.microsoft.com/office/drawing/2014/main" id="{49657A7A-504E-44AF-8829-FB388D013E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13900" y="2494362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2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2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2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2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0" name="Freeform 216">
                    <a:extLst>
                      <a:ext uri="{FF2B5EF4-FFF2-40B4-BE49-F238E27FC236}">
                        <a16:creationId xmlns:a16="http://schemas.microsoft.com/office/drawing/2014/main" id="{C2541B76-C72B-430D-BFD8-A875132170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09175" y="2387999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2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2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2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2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1" name="Freeform 217">
                    <a:extLst>
                      <a:ext uri="{FF2B5EF4-FFF2-40B4-BE49-F238E27FC236}">
                        <a16:creationId xmlns:a16="http://schemas.microsoft.com/office/drawing/2014/main" id="{A4026EF2-8225-40C6-869D-DD237D659C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01275" y="23149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2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2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2" name="Freeform 218">
                    <a:extLst>
                      <a:ext uri="{FF2B5EF4-FFF2-40B4-BE49-F238E27FC236}">
                        <a16:creationId xmlns:a16="http://schemas.microsoft.com/office/drawing/2014/main" id="{280E5F9E-0DE1-4CD8-8FC3-67156E44A0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96550" y="2289574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6 h 34"/>
                      <a:gd name="T8" fmla="*/ 10 w 34"/>
                      <a:gd name="T9" fmla="*/ 2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2 h 34"/>
                      <a:gd name="T16" fmla="*/ 30 w 34"/>
                      <a:gd name="T17" fmla="*/ 6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3" name="Freeform 219">
                    <a:extLst>
                      <a:ext uri="{FF2B5EF4-FFF2-40B4-BE49-F238E27FC236}">
                        <a16:creationId xmlns:a16="http://schemas.microsoft.com/office/drawing/2014/main" id="{7F8C0C00-21E2-4EF9-8AA9-3995D593BC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88650" y="2257824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4" name="Freeform 220">
                    <a:extLst>
                      <a:ext uri="{FF2B5EF4-FFF2-40B4-BE49-F238E27FC236}">
                        <a16:creationId xmlns:a16="http://schemas.microsoft.com/office/drawing/2014/main" id="{60768E20-4372-4BE5-968C-54456F48FD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750" y="2241949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2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2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2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2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5" name="Freeform 221">
                    <a:extLst>
                      <a:ext uri="{FF2B5EF4-FFF2-40B4-BE49-F238E27FC236}">
                        <a16:creationId xmlns:a16="http://schemas.microsoft.com/office/drawing/2014/main" id="{23AEA543-6E0F-46F3-8927-453CBD1E5D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76025" y="2226074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6" name="Freeform 222">
                    <a:extLst>
                      <a:ext uri="{FF2B5EF4-FFF2-40B4-BE49-F238E27FC236}">
                        <a16:creationId xmlns:a16="http://schemas.microsoft.com/office/drawing/2014/main" id="{BC01CB16-DC09-45A4-8BF2-7EC5D08262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68125" y="22133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2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2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2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2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2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2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7" name="Freeform 223">
                    <a:extLst>
                      <a:ext uri="{FF2B5EF4-FFF2-40B4-BE49-F238E27FC236}">
                        <a16:creationId xmlns:a16="http://schemas.microsoft.com/office/drawing/2014/main" id="{D6EB9DAC-105A-4A74-9C2D-9B2D73F41B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63400" y="2203849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4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2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2 h 34"/>
                      <a:gd name="T36" fmla="*/ 4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2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2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8" name="Freeform 225">
                    <a:extLst>
                      <a:ext uri="{FF2B5EF4-FFF2-40B4-BE49-F238E27FC236}">
                        <a16:creationId xmlns:a16="http://schemas.microsoft.com/office/drawing/2014/main" id="{A63A0E78-96E3-4A07-BEDB-55B050D8D5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55500" y="2178449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9" name="Freeform 226">
                    <a:extLst>
                      <a:ext uri="{FF2B5EF4-FFF2-40B4-BE49-F238E27FC236}">
                        <a16:creationId xmlns:a16="http://schemas.microsoft.com/office/drawing/2014/main" id="{14970C2E-C980-4329-84AC-AE4DF7FF05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50775" y="21498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4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4 h 34"/>
                      <a:gd name="T36" fmla="*/ 4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</p:grpSp>
      </p:grpSp>
      <p:sp>
        <p:nvSpPr>
          <p:cNvPr id="274" name="Titre 15">
            <a:extLst>
              <a:ext uri="{FF2B5EF4-FFF2-40B4-BE49-F238E27FC236}">
                <a16:creationId xmlns:a16="http://schemas.microsoft.com/office/drawing/2014/main" id="{25BC8998-E494-4E8E-89AB-ACB834548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275" name="Text Box 3">
            <a:extLst>
              <a:ext uri="{FF2B5EF4-FFF2-40B4-BE49-F238E27FC236}">
                <a16:creationId xmlns:a16="http://schemas.microsoft.com/office/drawing/2014/main" id="{7B071064-0530-4174-82B9-D394C3766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276" name="AutoShape 162">
            <a:extLst>
              <a:ext uri="{FF2B5EF4-FFF2-40B4-BE49-F238E27FC236}">
                <a16:creationId xmlns:a16="http://schemas.microsoft.com/office/drawing/2014/main" id="{6CAC2458-6DD4-4C8B-A2DE-61D143FC1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extLst>
      <p:ext uri="{BB962C8B-B14F-4D97-AF65-F5344CB8AC3E}">
        <p14:creationId xmlns:p14="http://schemas.microsoft.com/office/powerpoint/2010/main" val="155677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231100"/>
              </p:ext>
            </p:extLst>
          </p:nvPr>
        </p:nvGraphicFramePr>
        <p:xfrm>
          <a:off x="291244" y="1628801"/>
          <a:ext cx="8529228" cy="4275265"/>
        </p:xfrm>
        <a:graphic>
          <a:graphicData uri="http://schemas.openxmlformats.org/drawingml/2006/table">
            <a:tbl>
              <a:tblPr/>
              <a:tblGrid>
                <a:gridCol w="471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2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5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cART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308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in ≥ 10% of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Nasopharyngitis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 in ≥ 3% of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Any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Nausea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leading to discontinuation,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ISR events, % of injections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20.9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Nature of ISR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Pain (grade 3)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Nodule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Induration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Swelling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82.7 (1.7)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30833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72919" y="1182897"/>
            <a:ext cx="31854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Adverse events by W48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611FF38-651F-449E-BA88-201AED24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5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368BDCF1-81B2-4839-AF9A-F83F55920ABD}"/>
              </a:ext>
            </a:extLst>
          </p:cNvPr>
          <p:cNvSpPr txBox="1">
            <a:spLocks/>
          </p:cNvSpPr>
          <p:nvPr/>
        </p:nvSpPr>
        <p:spPr bwMode="auto">
          <a:xfrm>
            <a:off x="50800" y="5949280"/>
            <a:ext cx="902493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600" kern="0" dirty="0">
                <a:ea typeface="ＭＳ Ｐゴシック" charset="-128"/>
              </a:rPr>
              <a:t>Over time, incidence of ISR decreased (from 69% at W4 to 11% at W48)</a:t>
            </a:r>
          </a:p>
          <a:p>
            <a:pPr lvl="1" defTabSz="914400">
              <a:spcBef>
                <a:spcPct val="0"/>
              </a:spcBef>
            </a:pPr>
            <a:r>
              <a:rPr lang="en-US" altLang="fr-FR" sz="1600" kern="0" dirty="0">
                <a:ea typeface="ＭＳ Ｐゴシック" charset="-128"/>
              </a:rPr>
              <a:t>99% of ISR were grade 1-2 and most (88%) resolved within ≤ 7 days (median: 3 days) 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13F009B3-47CF-4E31-899C-9765B03E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1C9FAA18-D848-4F7B-8D39-EDD228CDE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88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Patient reported outcomes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Change in satisfaction with current treatment (HIVTSQs), adjusted mean change from baseline at W44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LA CAB + RPV: + 6.12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Continuation </a:t>
            </a:r>
            <a:r>
              <a:rPr lang="en-US" altLang="fr-FR" sz="1800" dirty="0" err="1">
                <a:ea typeface="ＭＳ Ｐゴシック" charset="-128"/>
              </a:rPr>
              <a:t>cART</a:t>
            </a:r>
            <a:r>
              <a:rPr lang="en-US" altLang="fr-FR" sz="1800" dirty="0">
                <a:ea typeface="ＭＳ Ｐゴシック" charset="-128"/>
              </a:rPr>
              <a:t>: + 1.05 (p &lt; 0.001)</a:t>
            </a:r>
          </a:p>
          <a:p>
            <a:pPr marL="914400" lvl="2" indent="0">
              <a:spcBef>
                <a:spcPct val="0"/>
              </a:spcBef>
              <a:buNone/>
            </a:pP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Participant preference at W48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Preferred LA: 86%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Preferred daily oral therapy: 2%</a:t>
            </a:r>
          </a:p>
        </p:txBody>
      </p:sp>
      <p:sp>
        <p:nvSpPr>
          <p:cNvPr id="3" name="Titre 3">
            <a:extLst>
              <a:ext uri="{FF2B5EF4-FFF2-40B4-BE49-F238E27FC236}">
                <a16:creationId xmlns:a16="http://schemas.microsoft.com/office/drawing/2014/main" id="{140529A5-CB0E-4B29-9F6A-863C7EF9F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dirty="0"/>
              <a:t>ATLAS Study: LA cabotegravir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  <a:endParaRPr lang="fr-FR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2BA1E59-5DBF-48E7-9450-41552C6CA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Swindells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S. CROI 2019, Abs. 139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D46F3C30-AA9E-48D1-BDF3-C841D8655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38832" y="1298375"/>
            <a:ext cx="4089152" cy="9113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Overall treatment acceptance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(ACCEPT Questionnaire)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MOAB0103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B40E8F1-EF61-4A9C-9263-608B3695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ATLAS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ATLAS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21754" y="3613885"/>
            <a:ext cx="3420099" cy="299984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25654" y="3633072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75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410659" y="3633072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349097" y="4111350"/>
            <a:ext cx="13534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>
                <a:solidFill>
                  <a:srgbClr val="000066"/>
                </a:solidFill>
              </a:rPr>
              <a:t>Difference (95% CI)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275856" y="4558787"/>
            <a:ext cx="15023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rgbClr val="000066"/>
                </a:solidFill>
              </a:rPr>
              <a:t>7.9 (4.1-11.7) ; p &lt; 0.001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275856" y="5062843"/>
            <a:ext cx="15023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rgbClr val="000066"/>
                </a:solidFill>
              </a:rPr>
              <a:t>6.9 (3.3-10.4) ; p &lt; 0.001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275856" y="5710915"/>
            <a:ext cx="15664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rgbClr val="000066"/>
                </a:solidFill>
              </a:rPr>
              <a:t>10.7 (7.1-14.4) ; p &lt; 0.001</a:t>
            </a:r>
          </a:p>
        </p:txBody>
      </p:sp>
      <p:sp>
        <p:nvSpPr>
          <p:cNvPr id="37" name="Flèche droite 52"/>
          <p:cNvSpPr/>
          <p:nvPr/>
        </p:nvSpPr>
        <p:spPr bwMode="auto">
          <a:xfrm>
            <a:off x="1049699" y="3610898"/>
            <a:ext cx="2304000" cy="305958"/>
          </a:xfrm>
          <a:prstGeom prst="rightArrow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560105" y="3633072"/>
            <a:ext cx="10704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>
                <a:solidFill>
                  <a:srgbClr val="000066"/>
                </a:solidFill>
              </a:rPr>
              <a:t>Improvement</a:t>
            </a:r>
          </a:p>
        </p:txBody>
      </p:sp>
      <p:grpSp>
        <p:nvGrpSpPr>
          <p:cNvPr id="43011" name="Grouper 43010"/>
          <p:cNvGrpSpPr/>
          <p:nvPr/>
        </p:nvGrpSpPr>
        <p:grpSpPr>
          <a:xfrm>
            <a:off x="179512" y="4352020"/>
            <a:ext cx="3268388" cy="1787444"/>
            <a:chOff x="179512" y="4143528"/>
            <a:chExt cx="3268388" cy="1397188"/>
          </a:xfrm>
        </p:grpSpPr>
        <p:sp>
          <p:nvSpPr>
            <p:cNvPr id="10" name="ZoneTexte 9"/>
            <p:cNvSpPr txBox="1"/>
            <p:nvPr/>
          </p:nvSpPr>
          <p:spPr>
            <a:xfrm>
              <a:off x="254222" y="4225187"/>
              <a:ext cx="396262" cy="204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W8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79512" y="4661250"/>
              <a:ext cx="474810" cy="204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W24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9512" y="5109041"/>
              <a:ext cx="474810" cy="204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W48</a:t>
              </a:r>
            </a:p>
          </p:txBody>
        </p:sp>
        <p:cxnSp>
          <p:nvCxnSpPr>
            <p:cNvPr id="13" name="Connecteur droit 12"/>
            <p:cNvCxnSpPr/>
            <p:nvPr/>
          </p:nvCxnSpPr>
          <p:spPr bwMode="auto">
            <a:xfrm flipH="1">
              <a:off x="545918" y="4591939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Connecteur droit 13"/>
            <p:cNvCxnSpPr/>
            <p:nvPr/>
          </p:nvCxnSpPr>
          <p:spPr bwMode="auto">
            <a:xfrm flipH="1">
              <a:off x="545918" y="5004223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622117" y="4624258"/>
              <a:ext cx="2105058" cy="179997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22117" y="4210242"/>
              <a:ext cx="1501808" cy="179997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Forme libre 16"/>
            <p:cNvSpPr/>
            <p:nvPr/>
          </p:nvSpPr>
          <p:spPr>
            <a:xfrm rot="16200000">
              <a:off x="2697145" y="4293291"/>
              <a:ext cx="79110" cy="85725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Forme libre 17"/>
            <p:cNvSpPr/>
            <p:nvPr/>
          </p:nvSpPr>
          <p:spPr>
            <a:xfrm rot="16200000">
              <a:off x="2095484" y="3855295"/>
              <a:ext cx="79110" cy="8985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22117" y="4381418"/>
              <a:ext cx="174658" cy="17999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22116" y="4802344"/>
              <a:ext cx="933483" cy="17999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orme libre 20"/>
            <p:cNvSpPr/>
            <p:nvPr/>
          </p:nvSpPr>
          <p:spPr>
            <a:xfrm rot="16200000">
              <a:off x="1521505" y="4463134"/>
              <a:ext cx="79110" cy="84633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Forme libre 21"/>
            <p:cNvSpPr/>
            <p:nvPr/>
          </p:nvSpPr>
          <p:spPr>
            <a:xfrm rot="16200000">
              <a:off x="763571" y="4010240"/>
              <a:ext cx="79110" cy="914397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22116" y="5233792"/>
              <a:ext cx="514383" cy="179997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Forme libre 23"/>
            <p:cNvSpPr/>
            <p:nvPr/>
          </p:nvSpPr>
          <p:spPr>
            <a:xfrm rot="16200000">
              <a:off x="1098574" y="4890323"/>
              <a:ext cx="79110" cy="88574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22117" y="5059361"/>
              <a:ext cx="2359058" cy="179997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Forme libre 25"/>
            <p:cNvSpPr/>
            <p:nvPr/>
          </p:nvSpPr>
          <p:spPr>
            <a:xfrm rot="16200000">
              <a:off x="2957495" y="4705217"/>
              <a:ext cx="79110" cy="90170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135400" y="4291932"/>
              <a:ext cx="383438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8.9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59436" y="4456466"/>
              <a:ext cx="383438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1.0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2727175" y="4733978"/>
              <a:ext cx="461986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12.3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517525" y="4892169"/>
              <a:ext cx="383438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5.5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2960782" y="5137620"/>
              <a:ext cx="461986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13.7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1104402" y="5324195"/>
              <a:ext cx="383438" cy="2165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3.0</a:t>
              </a:r>
            </a:p>
          </p:txBody>
        </p:sp>
        <p:cxnSp>
          <p:nvCxnSpPr>
            <p:cNvPr id="39" name="Connecteur droit 38"/>
            <p:cNvCxnSpPr/>
            <p:nvPr/>
          </p:nvCxnSpPr>
          <p:spPr bwMode="auto">
            <a:xfrm>
              <a:off x="622117" y="4143528"/>
              <a:ext cx="0" cy="12702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ZoneTexte 39"/>
          <p:cNvSpPr txBox="1"/>
          <p:nvPr/>
        </p:nvSpPr>
        <p:spPr>
          <a:xfrm>
            <a:off x="736583" y="2888940"/>
            <a:ext cx="2914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Adjusted mean change (95% CI) </a:t>
            </a:r>
          </a:p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from baseline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C76D6592-F58D-4D3B-9FD2-0537145A563D}"/>
              </a:ext>
            </a:extLst>
          </p:cNvPr>
          <p:cNvGrpSpPr/>
          <p:nvPr/>
        </p:nvGrpSpPr>
        <p:grpSpPr>
          <a:xfrm>
            <a:off x="2351426" y="2323119"/>
            <a:ext cx="3420099" cy="335161"/>
            <a:chOff x="2351426" y="2323119"/>
            <a:chExt cx="3420099" cy="335161"/>
          </a:xfrm>
        </p:grpSpPr>
        <p:sp>
          <p:nvSpPr>
            <p:cNvPr id="76" name="AutoShape 165">
              <a:extLst>
                <a:ext uri="{FF2B5EF4-FFF2-40B4-BE49-F238E27FC236}">
                  <a16:creationId xmlns:a16="http://schemas.microsoft.com/office/drawing/2014/main" id="{9D4C20F6-2D26-496A-B755-1E8FE4350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1426" y="2323119"/>
              <a:ext cx="3420099" cy="3351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594393" y="2346599"/>
              <a:ext cx="11856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CAB + RPV LA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082513" y="2430576"/>
              <a:ext cx="144000" cy="14400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483382" y="2420942"/>
              <a:ext cx="144000" cy="144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193524" y="2346599"/>
              <a:ext cx="15678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Continuation </a:t>
              </a:r>
              <a:r>
                <a:rPr lang="en-US" sz="1400" b="1" dirty="0" err="1">
                  <a:solidFill>
                    <a:srgbClr val="333399"/>
                  </a:solidFill>
                  <a:latin typeface="+mj-lt"/>
                </a:rPr>
                <a:t>cART</a:t>
              </a:r>
              <a:endParaRPr lang="en-US" sz="1400" b="1" dirty="0">
                <a:solidFill>
                  <a:srgbClr val="333399"/>
                </a:solidFill>
                <a:latin typeface="+mj-lt"/>
              </a:endParaRP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A03F3395-D58B-4987-AF71-0BF6E685375F}"/>
              </a:ext>
            </a:extLst>
          </p:cNvPr>
          <p:cNvGrpSpPr/>
          <p:nvPr/>
        </p:nvGrpSpPr>
        <p:grpSpPr>
          <a:xfrm>
            <a:off x="5076056" y="4141547"/>
            <a:ext cx="4033962" cy="1769384"/>
            <a:chOff x="5076056" y="4141547"/>
            <a:chExt cx="4033962" cy="1769384"/>
          </a:xfrm>
        </p:grpSpPr>
        <p:sp>
          <p:nvSpPr>
            <p:cNvPr id="50" name="ZoneTexte 49"/>
            <p:cNvSpPr txBox="1"/>
            <p:nvPr/>
          </p:nvSpPr>
          <p:spPr>
            <a:xfrm>
              <a:off x="7634658" y="4141547"/>
              <a:ext cx="13534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>
                  <a:solidFill>
                    <a:srgbClr val="000066"/>
                  </a:solidFill>
                </a:rPr>
                <a:t>Difference (95% CI)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7524328" y="4573595"/>
              <a:ext cx="158569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66"/>
                  </a:solidFill>
                </a:rPr>
                <a:t>5.39 (4.17-6.60) ; p &lt; 0.001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524328" y="5350875"/>
              <a:ext cx="158569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dirty="0">
                  <a:solidFill>
                    <a:srgbClr val="000066"/>
                  </a:solidFill>
                </a:rPr>
                <a:t>5.68 (4.37-6.98) ; p &lt; 0.001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5076056" y="4557182"/>
              <a:ext cx="4748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W24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076056" y="5213383"/>
              <a:ext cx="4748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000066"/>
                  </a:solidFill>
                </a:rPr>
                <a:t>W44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861769" y="4677450"/>
              <a:ext cx="5389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+6.43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5671235" y="4824177"/>
              <a:ext cx="5389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+1.05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782889" y="5410148"/>
              <a:ext cx="5389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+6.12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5505587" y="5633932"/>
              <a:ext cx="5389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+0.44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511717" y="4445174"/>
              <a:ext cx="1605722" cy="240029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Forme libre 57"/>
            <p:cNvSpPr/>
            <p:nvPr/>
          </p:nvSpPr>
          <p:spPr>
            <a:xfrm rot="16200000">
              <a:off x="7073478" y="4342137"/>
              <a:ext cx="105493" cy="4747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511716" y="4687344"/>
              <a:ext cx="235483" cy="24002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 rot="16200000">
              <a:off x="5695538" y="4589981"/>
              <a:ext cx="105493" cy="44601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" name="Accolade fermante 60"/>
            <p:cNvSpPr/>
            <p:nvPr/>
          </p:nvSpPr>
          <p:spPr bwMode="auto">
            <a:xfrm>
              <a:off x="7412801" y="4501587"/>
              <a:ext cx="149107" cy="3559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511717" y="5160395"/>
              <a:ext cx="1545842" cy="240029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511716" y="5386172"/>
              <a:ext cx="173823" cy="24002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Forme libre 63"/>
            <p:cNvSpPr/>
            <p:nvPr/>
          </p:nvSpPr>
          <p:spPr>
            <a:xfrm rot="16200000">
              <a:off x="5627160" y="5291167"/>
              <a:ext cx="105493" cy="43036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5" name="Accolade fermante 64"/>
            <p:cNvSpPr/>
            <p:nvPr/>
          </p:nvSpPr>
          <p:spPr bwMode="auto">
            <a:xfrm>
              <a:off x="7412801" y="5297785"/>
              <a:ext cx="149107" cy="3559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Forme libre 65"/>
            <p:cNvSpPr/>
            <p:nvPr/>
          </p:nvSpPr>
          <p:spPr>
            <a:xfrm rot="16200000">
              <a:off x="7000016" y="5067734"/>
              <a:ext cx="105493" cy="45325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cxnSp>
          <p:nvCxnSpPr>
            <p:cNvPr id="68" name="Connecteur droit 67"/>
            <p:cNvCxnSpPr>
              <a:endCxn id="56" idx="1"/>
            </p:cNvCxnSpPr>
            <p:nvPr/>
          </p:nvCxnSpPr>
          <p:spPr bwMode="auto">
            <a:xfrm flipH="1">
              <a:off x="5505587" y="4405360"/>
              <a:ext cx="6130" cy="13670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Connecteur droit 68"/>
            <p:cNvCxnSpPr/>
            <p:nvPr/>
          </p:nvCxnSpPr>
          <p:spPr bwMode="auto">
            <a:xfrm flipH="1">
              <a:off x="5441865" y="5073579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ouper 69"/>
          <p:cNvGrpSpPr/>
          <p:nvPr/>
        </p:nvGrpSpPr>
        <p:grpSpPr>
          <a:xfrm>
            <a:off x="5292080" y="3605056"/>
            <a:ext cx="3141160" cy="317642"/>
            <a:chOff x="9520688" y="3738270"/>
            <a:chExt cx="3141160" cy="317642"/>
          </a:xfrm>
        </p:grpSpPr>
        <p:sp>
          <p:nvSpPr>
            <p:cNvPr id="71" name="Rectangle 70"/>
            <p:cNvSpPr/>
            <p:nvPr/>
          </p:nvSpPr>
          <p:spPr bwMode="auto">
            <a:xfrm>
              <a:off x="9520688" y="3738271"/>
              <a:ext cx="3141160" cy="317641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9520688" y="3760236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>
                  <a:solidFill>
                    <a:srgbClr val="FFFFFF"/>
                  </a:solidFill>
                </a:rPr>
                <a:t>55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11792321" y="3760236"/>
              <a:ext cx="7553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>
                  <a:solidFill>
                    <a:srgbClr val="FFFFFF"/>
                  </a:solidFill>
                </a:rPr>
                <a:t>66 (max)</a:t>
              </a:r>
            </a:p>
          </p:txBody>
        </p:sp>
        <p:sp>
          <p:nvSpPr>
            <p:cNvPr id="74" name="Flèche droite 71"/>
            <p:cNvSpPr/>
            <p:nvPr/>
          </p:nvSpPr>
          <p:spPr bwMode="auto">
            <a:xfrm>
              <a:off x="9908843" y="3738270"/>
              <a:ext cx="1766373" cy="317641"/>
            </a:xfrm>
            <a:prstGeom prst="rightArrow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10019832" y="3760445"/>
              <a:ext cx="10704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>
                  <a:solidFill>
                    <a:srgbClr val="000066"/>
                  </a:solidFill>
                </a:rPr>
                <a:t>Improvement</a:t>
              </a:r>
            </a:p>
          </p:txBody>
        </p:sp>
      </p:grpSp>
      <p:sp>
        <p:nvSpPr>
          <p:cNvPr id="108" name="ZoneTexte 107"/>
          <p:cNvSpPr txBox="1"/>
          <p:nvPr/>
        </p:nvSpPr>
        <p:spPr>
          <a:xfrm>
            <a:off x="5204110" y="2888940"/>
            <a:ext cx="2914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Adjusted mean change (95% CI) </a:t>
            </a:r>
          </a:p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from baseline</a:t>
            </a:r>
          </a:p>
        </p:txBody>
      </p:sp>
      <p:sp>
        <p:nvSpPr>
          <p:cNvPr id="109" name="Espace réservé du contenu 2"/>
          <p:cNvSpPr txBox="1">
            <a:spLocks/>
          </p:cNvSpPr>
          <p:nvPr/>
        </p:nvSpPr>
        <p:spPr bwMode="auto">
          <a:xfrm>
            <a:off x="4942253" y="1293514"/>
            <a:ext cx="4089152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Treatment satisfaction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(HIVTSQs Questionnaire)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4026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1236</Words>
  <Application>Microsoft Office PowerPoint</Application>
  <PresentationFormat>Affichage à l'écran (4:3)</PresentationFormat>
  <Paragraphs>415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ARV_trials_2019</vt:lpstr>
      <vt:lpstr>Switch to INSTI + NNRTI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  <vt:lpstr>ATLAS Study: LA cabotegravir + rilpivirine for maintenance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371</cp:revision>
  <dcterms:created xsi:type="dcterms:W3CDTF">2014-10-03T08:50:57Z</dcterms:created>
  <dcterms:modified xsi:type="dcterms:W3CDTF">2019-10-23T16:02:49Z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