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827" r:id="rId3"/>
    <p:sldId id="767" r:id="rId4"/>
    <p:sldId id="774" r:id="rId5"/>
    <p:sldId id="826" r:id="rId6"/>
    <p:sldId id="777" r:id="rId7"/>
    <p:sldId id="778" r:id="rId8"/>
    <p:sldId id="769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6536999-205F-4E19-A8B7-9F0B29EBF3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8626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396D352-2083-46A5-A60B-38CF087179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9908483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D3D1A18-E61D-45FC-A1F2-F36F8AA15157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333E01-BA51-4F27-BA2C-C71AD778B57E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5F82AAB-A719-48EA-B6CE-67485FC69AEC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8E1A642-6354-4246-8A27-D3EFA5358604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0B69D8B-5654-4B79-B83A-4C870170A118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95377C5-0BF4-4EE0-ACE4-A413BE36704F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5C363EC-A69C-4672-B4DB-EF7191914827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43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94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70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02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06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92791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97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793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038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047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842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253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6144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70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55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031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8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77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36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7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1551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6454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ATV vs ATV/r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	 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50800" y="11033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457575" y="3898900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105</a:t>
            </a:r>
          </a:p>
        </p:txBody>
      </p:sp>
      <p:sp>
        <p:nvSpPr>
          <p:cNvPr id="4101" name="Line 31"/>
          <p:cNvSpPr>
            <a:spLocks noChangeShapeType="1"/>
          </p:cNvSpPr>
          <p:nvPr/>
        </p:nvSpPr>
        <p:spPr bwMode="auto">
          <a:xfrm flipV="1">
            <a:off x="6972300" y="32369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" name="Line 33"/>
          <p:cNvSpPr>
            <a:spLocks noChangeShapeType="1"/>
          </p:cNvSpPr>
          <p:nvPr/>
        </p:nvSpPr>
        <p:spPr bwMode="auto">
          <a:xfrm flipV="1">
            <a:off x="6981825" y="42275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508375" y="2922588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95</a:t>
            </a:r>
          </a:p>
        </p:txBody>
      </p:sp>
      <p:cxnSp>
        <p:nvCxnSpPr>
          <p:cNvPr id="4104" name="Connecteur droit 66"/>
          <p:cNvCxnSpPr>
            <a:cxnSpLocks noChangeShapeType="1"/>
          </p:cNvCxnSpPr>
          <p:nvPr/>
        </p:nvCxnSpPr>
        <p:spPr bwMode="auto">
          <a:xfrm rot="5400000">
            <a:off x="3148807" y="26233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Espace réservé du contenu 2"/>
          <p:cNvSpPr>
            <a:spLocks/>
          </p:cNvSpPr>
          <p:nvPr/>
        </p:nvSpPr>
        <p:spPr bwMode="auto">
          <a:xfrm>
            <a:off x="50800" y="5097463"/>
            <a:ext cx="83454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US" sz="2000" i="0">
                <a:solidFill>
                  <a:srgbClr val="000066"/>
                </a:solidFill>
              </a:rPr>
              <a:t>Non inferiority of ATV/r 300/100 vs ATV 400 at W48: </a:t>
            </a:r>
          </a:p>
          <a:p>
            <a:pPr marL="800100" lvl="1" indent="-342900">
              <a:spcBef>
                <a:spcPts val="75"/>
              </a:spcBef>
              <a:buClr>
                <a:srgbClr val="CC3300"/>
              </a:buClr>
            </a:pPr>
            <a:r>
              <a:rPr lang="en-US" sz="2000" i="0">
                <a:solidFill>
                  <a:srgbClr val="000066"/>
                </a:solidFill>
              </a:rPr>
              <a:t>	% HIV RNA &lt; 400 c/mL, ITT, TLOVR algorithm (lower margin of the 95% CI for the difference = -10%, 80% power)</a:t>
            </a:r>
            <a:endParaRPr lang="en-US" b="1" i="0">
              <a:solidFill>
                <a:srgbClr val="000066"/>
              </a:solidFill>
            </a:endParaRPr>
          </a:p>
        </p:txBody>
      </p:sp>
      <p:graphicFrame>
        <p:nvGraphicFramePr>
          <p:cNvPr id="123948" name="Group 44"/>
          <p:cNvGraphicFramePr>
            <a:graphicFrameLocks noGrp="1"/>
          </p:cNvGraphicFramePr>
          <p:nvPr/>
        </p:nvGraphicFramePr>
        <p:xfrm>
          <a:off x="4240213" y="2852738"/>
          <a:ext cx="2714625" cy="755650"/>
        </p:xfrm>
        <a:graphic>
          <a:graphicData uri="http://schemas.openxmlformats.org/drawingml/2006/table">
            <a:tbl>
              <a:tblPr/>
              <a:tblGrid>
                <a:gridCol w="1987550"/>
                <a:gridCol w="7270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3TC + 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18" name="Group 42"/>
          <p:cNvGraphicFramePr>
            <a:graphicFrameLocks noGrp="1"/>
          </p:cNvGraphicFramePr>
          <p:nvPr/>
        </p:nvGraphicFramePr>
        <p:xfrm>
          <a:off x="4240213" y="3859213"/>
          <a:ext cx="2727325" cy="733425"/>
        </p:xfrm>
        <a:graphic>
          <a:graphicData uri="http://schemas.openxmlformats.org/drawingml/2006/table">
            <a:tbl>
              <a:tblPr/>
              <a:tblGrid>
                <a:gridCol w="1987550"/>
                <a:gridCol w="739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400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3TC + 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8" name="Oval 170"/>
          <p:cNvSpPr>
            <a:spLocks noChangeArrowheads="1"/>
          </p:cNvSpPr>
          <p:nvPr/>
        </p:nvSpPr>
        <p:spPr bwMode="auto">
          <a:xfrm>
            <a:off x="2549525" y="1409700"/>
            <a:ext cx="1612900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23" name="Oval 173"/>
          <p:cNvSpPr>
            <a:spLocks noChangeArrowheads="1"/>
          </p:cNvSpPr>
          <p:nvPr/>
        </p:nvSpPr>
        <p:spPr bwMode="auto">
          <a:xfrm>
            <a:off x="8101013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30" name="Line 174"/>
          <p:cNvSpPr>
            <a:spLocks noChangeShapeType="1"/>
          </p:cNvSpPr>
          <p:nvPr/>
        </p:nvSpPr>
        <p:spPr bwMode="auto">
          <a:xfrm>
            <a:off x="8396288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1" name="AutoShape 162"/>
          <p:cNvSpPr>
            <a:spLocks noChangeArrowheads="1"/>
          </p:cNvSpPr>
          <p:nvPr/>
        </p:nvSpPr>
        <p:spPr bwMode="auto">
          <a:xfrm>
            <a:off x="209550" y="2786063"/>
            <a:ext cx="2838450" cy="19177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200 adults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or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30 days of 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prior NRTI or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7 days of 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prior NNRTI or PI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2,000 c/mL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sp>
        <p:nvSpPr>
          <p:cNvPr id="4132" name="ZoneTexte 71"/>
          <p:cNvSpPr txBox="1">
            <a:spLocks noChangeArrowheads="1"/>
          </p:cNvSpPr>
          <p:nvPr/>
        </p:nvSpPr>
        <p:spPr bwMode="auto">
          <a:xfrm>
            <a:off x="1862138" y="4800600"/>
            <a:ext cx="661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0066"/>
                </a:solidFill>
              </a:rPr>
              <a:t>*Randomisation was stratified on HIV RNA &lt; or </a:t>
            </a:r>
            <a:r>
              <a:rPr lang="en-US" sz="1800" i="0" u="sng">
                <a:solidFill>
                  <a:srgbClr val="000066"/>
                </a:solidFill>
              </a:rPr>
              <a:t>&gt;</a:t>
            </a:r>
            <a:r>
              <a:rPr lang="en-US" sz="1800" i="0">
                <a:solidFill>
                  <a:srgbClr val="000066"/>
                </a:solidFill>
              </a:rPr>
              <a:t> 100,000 c/mL</a:t>
            </a:r>
            <a:endParaRPr lang="en-US" sz="1800" i="0" baseline="30000">
              <a:solidFill>
                <a:srgbClr val="000066"/>
              </a:solidFill>
            </a:endParaRPr>
          </a:p>
        </p:txBody>
      </p:sp>
      <p:grpSp>
        <p:nvGrpSpPr>
          <p:cNvPr id="4133" name="Group 4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3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8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4134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BMS 089: ATV vs ATV/r QD,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3TC + d4T XR QD</a:t>
            </a:r>
          </a:p>
        </p:txBody>
      </p:sp>
      <p:cxnSp>
        <p:nvCxnSpPr>
          <p:cNvPr id="4135" name="AutoShape 48"/>
          <p:cNvCxnSpPr>
            <a:cxnSpLocks noChangeShapeType="1"/>
          </p:cNvCxnSpPr>
          <p:nvPr/>
        </p:nvCxnSpPr>
        <p:spPr bwMode="auto">
          <a:xfrm rot="10800000" flipH="1" flipV="1">
            <a:off x="4264025" y="3227388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6" name="Line 49"/>
          <p:cNvSpPr>
            <a:spLocks noChangeShapeType="1"/>
          </p:cNvSpPr>
          <p:nvPr/>
        </p:nvSpPr>
        <p:spPr bwMode="auto">
          <a:xfrm>
            <a:off x="3054350" y="3717925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BMS 089</a:t>
            </a:r>
            <a:r>
              <a:rPr lang="en-GB" sz="3200" smtClean="0">
                <a:ea typeface="ＭＳ Ｐゴシック" pitchFamily="34" charset="-128"/>
              </a:rPr>
              <a:t>: ATV vs ATV/r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3TC + d4T XR QD</a:t>
            </a:r>
          </a:p>
        </p:txBody>
      </p:sp>
      <p:graphicFrame>
        <p:nvGraphicFramePr>
          <p:cNvPr id="146494" name="Group 62"/>
          <p:cNvGraphicFramePr>
            <a:graphicFrameLocks noGrp="1"/>
          </p:cNvGraphicFramePr>
          <p:nvPr>
            <p:ph idx="4294967295"/>
          </p:nvPr>
        </p:nvGraphicFramePr>
        <p:xfrm>
          <a:off x="288925" y="1844675"/>
          <a:ext cx="8507413" cy="4140200"/>
        </p:xfrm>
        <a:graphic>
          <a:graphicData uri="http://schemas.openxmlformats.org/drawingml/2006/table">
            <a:tbl>
              <a:tblPr/>
              <a:tblGrid>
                <a:gridCol w="4468813"/>
                <a:gridCol w="2019300"/>
                <a:gridCol w="2019300"/>
              </a:tblGrid>
              <a:tr h="642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300/100 mg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400 mg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Randomized, 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105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53% / 26% / 21%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57% / 26% / 17%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Hepatitis B and/or C positive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5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77" name="Group 6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8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81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5178" name="ZoneTexte 11"/>
          <p:cNvSpPr txBox="1">
            <a:spLocks noChangeArrowheads="1"/>
          </p:cNvSpPr>
          <p:nvPr/>
        </p:nvSpPr>
        <p:spPr bwMode="auto">
          <a:xfrm>
            <a:off x="989013" y="1152525"/>
            <a:ext cx="7127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73138" y="1154113"/>
            <a:ext cx="7186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Response to treatment at week 48 (ITT, TLOVR)</a:t>
            </a:r>
          </a:p>
        </p:txBody>
      </p:sp>
      <p:grpSp>
        <p:nvGrpSpPr>
          <p:cNvPr id="6147" name="Group 66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06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07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6148" name="Rectangle 6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BMS 089</a:t>
            </a:r>
            <a:r>
              <a:rPr lang="en-GB" sz="3200" smtClean="0">
                <a:ea typeface="ＭＳ Ｐゴシック" pitchFamily="34" charset="-128"/>
              </a:rPr>
              <a:t>: ATV vs ATV/r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3TC + d4T XR QD</a:t>
            </a:r>
          </a:p>
        </p:txBody>
      </p:sp>
      <p:sp>
        <p:nvSpPr>
          <p:cNvPr id="6149" name="Text Box 67"/>
          <p:cNvSpPr txBox="1">
            <a:spLocks noChangeArrowheads="1"/>
          </p:cNvSpPr>
          <p:nvPr/>
        </p:nvSpPr>
        <p:spPr bwMode="auto">
          <a:xfrm>
            <a:off x="5424488" y="5999163"/>
            <a:ext cx="239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GB" sz="1600" i="0">
              <a:solidFill>
                <a:srgbClr val="000066"/>
              </a:solidFill>
            </a:endParaRPr>
          </a:p>
        </p:txBody>
      </p:sp>
      <p:sp>
        <p:nvSpPr>
          <p:cNvPr id="6150" name="AutoShape 165"/>
          <p:cNvSpPr>
            <a:spLocks noChangeArrowheads="1"/>
          </p:cNvSpPr>
          <p:nvPr/>
        </p:nvSpPr>
        <p:spPr bwMode="auto">
          <a:xfrm>
            <a:off x="3314700" y="1668463"/>
            <a:ext cx="3449638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/>
          </a:p>
        </p:txBody>
      </p:sp>
      <p:sp>
        <p:nvSpPr>
          <p:cNvPr id="6151" name="Text Box 58"/>
          <p:cNvSpPr txBox="1">
            <a:spLocks noChangeArrowheads="1"/>
          </p:cNvSpPr>
          <p:nvPr/>
        </p:nvSpPr>
        <p:spPr bwMode="auto">
          <a:xfrm>
            <a:off x="2611438" y="5262563"/>
            <a:ext cx="23923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All patients</a:t>
            </a:r>
          </a:p>
        </p:txBody>
      </p:sp>
      <p:sp>
        <p:nvSpPr>
          <p:cNvPr id="6152" name="Text Box 76"/>
          <p:cNvSpPr txBox="1">
            <a:spLocks noChangeArrowheads="1"/>
          </p:cNvSpPr>
          <p:nvPr/>
        </p:nvSpPr>
        <p:spPr bwMode="auto">
          <a:xfrm>
            <a:off x="684213" y="22018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3462338" y="1766888"/>
            <a:ext cx="177800" cy="144462"/>
          </a:xfrm>
          <a:prstGeom prst="rect">
            <a:avLst/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i="0">
              <a:solidFill>
                <a:srgbClr val="333399"/>
              </a:solidFill>
            </a:endParaRPr>
          </a:p>
        </p:txBody>
      </p:sp>
      <p:sp>
        <p:nvSpPr>
          <p:cNvPr id="6154" name="Rectangle 4"/>
          <p:cNvSpPr>
            <a:spLocks noChangeArrowheads="1"/>
          </p:cNvSpPr>
          <p:nvPr/>
        </p:nvSpPr>
        <p:spPr bwMode="auto">
          <a:xfrm>
            <a:off x="5116513" y="1765300"/>
            <a:ext cx="177800" cy="144463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i="0">
              <a:solidFill>
                <a:srgbClr val="333399"/>
              </a:solidFill>
            </a:endParaRPr>
          </a:p>
        </p:txBody>
      </p:sp>
      <p:sp>
        <p:nvSpPr>
          <p:cNvPr id="6155" name="ZoneTexte 84"/>
          <p:cNvSpPr txBox="1">
            <a:spLocks noChangeArrowheads="1"/>
          </p:cNvSpPr>
          <p:nvPr/>
        </p:nvSpPr>
        <p:spPr bwMode="auto">
          <a:xfrm>
            <a:off x="3606800" y="1646238"/>
            <a:ext cx="1546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ATV/r (N = 95)</a:t>
            </a:r>
          </a:p>
        </p:txBody>
      </p:sp>
      <p:sp>
        <p:nvSpPr>
          <p:cNvPr id="6156" name="ZoneTexte 85"/>
          <p:cNvSpPr txBox="1">
            <a:spLocks noChangeArrowheads="1"/>
          </p:cNvSpPr>
          <p:nvPr/>
        </p:nvSpPr>
        <p:spPr bwMode="auto">
          <a:xfrm>
            <a:off x="5297488" y="1647825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ATV (N = 105)</a:t>
            </a:r>
          </a:p>
        </p:txBody>
      </p:sp>
      <p:sp>
        <p:nvSpPr>
          <p:cNvPr id="6157" name="ZoneTexte 86"/>
          <p:cNvSpPr txBox="1">
            <a:spLocks noChangeArrowheads="1"/>
          </p:cNvSpPr>
          <p:nvPr/>
        </p:nvSpPr>
        <p:spPr bwMode="auto">
          <a:xfrm>
            <a:off x="1192213" y="5484813"/>
            <a:ext cx="15128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95% CI </a:t>
            </a:r>
          </a:p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for the 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endParaRPr lang="en-GB" sz="1400" i="0">
              <a:solidFill>
                <a:srgbClr val="000066"/>
              </a:solidFill>
            </a:endParaRPr>
          </a:p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= - 8.2; 11.1 </a:t>
            </a:r>
          </a:p>
        </p:txBody>
      </p:sp>
      <p:sp>
        <p:nvSpPr>
          <p:cNvPr id="6158" name="ZoneTexte 87"/>
          <p:cNvSpPr txBox="1">
            <a:spLocks noChangeArrowheads="1"/>
          </p:cNvSpPr>
          <p:nvPr/>
        </p:nvSpPr>
        <p:spPr bwMode="auto">
          <a:xfrm>
            <a:off x="1614488" y="1647825"/>
            <a:ext cx="863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Primary</a:t>
            </a:r>
            <a:br>
              <a:rPr lang="en-GB" sz="1400" i="0">
                <a:solidFill>
                  <a:srgbClr val="000066"/>
                </a:solidFill>
              </a:rPr>
            </a:br>
            <a:r>
              <a:rPr lang="en-GB" sz="1400" i="0">
                <a:solidFill>
                  <a:srgbClr val="000066"/>
                </a:solidFill>
              </a:rPr>
              <a:t>endpoint</a:t>
            </a:r>
          </a:p>
        </p:txBody>
      </p:sp>
      <p:sp>
        <p:nvSpPr>
          <p:cNvPr id="6159" name="ZoneTexte 88"/>
          <p:cNvSpPr txBox="1">
            <a:spLocks noChangeArrowheads="1"/>
          </p:cNvSpPr>
          <p:nvPr/>
        </p:nvSpPr>
        <p:spPr bwMode="auto">
          <a:xfrm>
            <a:off x="3070225" y="5484813"/>
            <a:ext cx="15128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95% CI </a:t>
            </a:r>
            <a:br>
              <a:rPr lang="en-GB" sz="1400" i="0">
                <a:solidFill>
                  <a:srgbClr val="000066"/>
                </a:solidFill>
              </a:rPr>
            </a:br>
            <a:r>
              <a:rPr lang="en-GB" sz="1400" i="0">
                <a:solidFill>
                  <a:srgbClr val="000066"/>
                </a:solidFill>
              </a:rPr>
              <a:t>for the 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</a:p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= - 7; 17</a:t>
            </a:r>
            <a:r>
              <a:rPr lang="en-GB" sz="1400" b="1" i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60" name="Text Box 58"/>
          <p:cNvSpPr txBox="1">
            <a:spLocks noChangeArrowheads="1"/>
          </p:cNvSpPr>
          <p:nvPr/>
        </p:nvSpPr>
        <p:spPr bwMode="auto">
          <a:xfrm>
            <a:off x="4600575" y="5262563"/>
            <a:ext cx="18272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Baseline HIV RNA &lt; 100,000 c/mL</a:t>
            </a:r>
          </a:p>
        </p:txBody>
      </p:sp>
      <p:sp>
        <p:nvSpPr>
          <p:cNvPr id="6161" name="Rectangle 135"/>
          <p:cNvSpPr>
            <a:spLocks noChangeArrowheads="1"/>
          </p:cNvSpPr>
          <p:nvPr/>
        </p:nvSpPr>
        <p:spPr bwMode="auto">
          <a:xfrm>
            <a:off x="1554163" y="3019425"/>
            <a:ext cx="501650" cy="2185988"/>
          </a:xfrm>
          <a:prstGeom prst="rect">
            <a:avLst/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62" name="Rectangle 136"/>
          <p:cNvSpPr>
            <a:spLocks noChangeArrowheads="1"/>
          </p:cNvSpPr>
          <p:nvPr/>
        </p:nvSpPr>
        <p:spPr bwMode="auto">
          <a:xfrm>
            <a:off x="3314700" y="3303588"/>
            <a:ext cx="503238" cy="1901825"/>
          </a:xfrm>
          <a:prstGeom prst="rect">
            <a:avLst/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63" name="Rectangle 137"/>
          <p:cNvSpPr>
            <a:spLocks noChangeArrowheads="1"/>
          </p:cNvSpPr>
          <p:nvPr/>
        </p:nvSpPr>
        <p:spPr bwMode="auto">
          <a:xfrm>
            <a:off x="5013325" y="3000375"/>
            <a:ext cx="501650" cy="2205038"/>
          </a:xfrm>
          <a:prstGeom prst="rect">
            <a:avLst/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64" name="Rectangle 138"/>
          <p:cNvSpPr>
            <a:spLocks noChangeArrowheads="1"/>
          </p:cNvSpPr>
          <p:nvPr/>
        </p:nvSpPr>
        <p:spPr bwMode="auto">
          <a:xfrm>
            <a:off x="2060575" y="3044825"/>
            <a:ext cx="493713" cy="2160588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65" name="Rectangle 139"/>
          <p:cNvSpPr>
            <a:spLocks noChangeArrowheads="1"/>
          </p:cNvSpPr>
          <p:nvPr/>
        </p:nvSpPr>
        <p:spPr bwMode="auto">
          <a:xfrm>
            <a:off x="3821113" y="3427413"/>
            <a:ext cx="492125" cy="177800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66" name="Rectangle 140"/>
          <p:cNvSpPr>
            <a:spLocks noChangeArrowheads="1"/>
          </p:cNvSpPr>
          <p:nvPr/>
        </p:nvSpPr>
        <p:spPr bwMode="auto">
          <a:xfrm>
            <a:off x="5518150" y="3154363"/>
            <a:ext cx="493713" cy="204470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67" name="Line 141"/>
          <p:cNvSpPr>
            <a:spLocks noChangeShapeType="1"/>
          </p:cNvSpPr>
          <p:nvPr/>
        </p:nvSpPr>
        <p:spPr bwMode="auto">
          <a:xfrm>
            <a:off x="1182688" y="2667000"/>
            <a:ext cx="0" cy="25384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8" name="Line 142"/>
          <p:cNvSpPr>
            <a:spLocks noChangeShapeType="1"/>
          </p:cNvSpPr>
          <p:nvPr/>
        </p:nvSpPr>
        <p:spPr bwMode="auto">
          <a:xfrm>
            <a:off x="1116013" y="520541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9" name="Line 143"/>
          <p:cNvSpPr>
            <a:spLocks noChangeShapeType="1"/>
          </p:cNvSpPr>
          <p:nvPr/>
        </p:nvSpPr>
        <p:spPr bwMode="auto">
          <a:xfrm>
            <a:off x="1116013" y="469741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Line 144"/>
          <p:cNvSpPr>
            <a:spLocks noChangeShapeType="1"/>
          </p:cNvSpPr>
          <p:nvPr/>
        </p:nvSpPr>
        <p:spPr bwMode="auto">
          <a:xfrm>
            <a:off x="1116013" y="41878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1" name="Line 145"/>
          <p:cNvSpPr>
            <a:spLocks noChangeShapeType="1"/>
          </p:cNvSpPr>
          <p:nvPr/>
        </p:nvSpPr>
        <p:spPr bwMode="auto">
          <a:xfrm>
            <a:off x="1116013" y="36861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Line 146"/>
          <p:cNvSpPr>
            <a:spLocks noChangeShapeType="1"/>
          </p:cNvSpPr>
          <p:nvPr/>
        </p:nvSpPr>
        <p:spPr bwMode="auto">
          <a:xfrm>
            <a:off x="1116013" y="31765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3" name="Line 147"/>
          <p:cNvSpPr>
            <a:spLocks noChangeShapeType="1"/>
          </p:cNvSpPr>
          <p:nvPr/>
        </p:nvSpPr>
        <p:spPr bwMode="auto">
          <a:xfrm>
            <a:off x="1116013" y="26670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Line 149"/>
          <p:cNvSpPr>
            <a:spLocks noChangeShapeType="1"/>
          </p:cNvSpPr>
          <p:nvPr/>
        </p:nvSpPr>
        <p:spPr bwMode="auto">
          <a:xfrm flipV="1">
            <a:off x="1182688" y="52054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5" name="Line 150"/>
          <p:cNvSpPr>
            <a:spLocks noChangeShapeType="1"/>
          </p:cNvSpPr>
          <p:nvPr/>
        </p:nvSpPr>
        <p:spPr bwMode="auto">
          <a:xfrm flipV="1">
            <a:off x="2917825" y="52054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Line 151"/>
          <p:cNvSpPr>
            <a:spLocks noChangeShapeType="1"/>
          </p:cNvSpPr>
          <p:nvPr/>
        </p:nvSpPr>
        <p:spPr bwMode="auto">
          <a:xfrm flipV="1">
            <a:off x="4654550" y="52054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7" name="Rectangle 153"/>
          <p:cNvSpPr>
            <a:spLocks noChangeArrowheads="1"/>
          </p:cNvSpPr>
          <p:nvPr/>
        </p:nvSpPr>
        <p:spPr bwMode="auto">
          <a:xfrm>
            <a:off x="1706563" y="27987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993366"/>
                </a:solidFill>
              </a:rPr>
              <a:t>86</a:t>
            </a:r>
            <a:endParaRPr lang="en-GB" sz="1800" i="0">
              <a:solidFill>
                <a:srgbClr val="993366"/>
              </a:solidFill>
            </a:endParaRPr>
          </a:p>
        </p:txBody>
      </p:sp>
      <p:sp>
        <p:nvSpPr>
          <p:cNvPr id="6178" name="Rectangle 154"/>
          <p:cNvSpPr>
            <a:spLocks noChangeArrowheads="1"/>
          </p:cNvSpPr>
          <p:nvPr/>
        </p:nvSpPr>
        <p:spPr bwMode="auto">
          <a:xfrm>
            <a:off x="3467100" y="30797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993366"/>
                </a:solidFill>
              </a:rPr>
              <a:t>75</a:t>
            </a:r>
            <a:endParaRPr lang="en-GB" sz="1800" i="0">
              <a:solidFill>
                <a:srgbClr val="993366"/>
              </a:solidFill>
            </a:endParaRPr>
          </a:p>
        </p:txBody>
      </p:sp>
      <p:sp>
        <p:nvSpPr>
          <p:cNvPr id="6179" name="Rectangle 155"/>
          <p:cNvSpPr>
            <a:spLocks noChangeArrowheads="1"/>
          </p:cNvSpPr>
          <p:nvPr/>
        </p:nvSpPr>
        <p:spPr bwMode="auto">
          <a:xfrm>
            <a:off x="5165725" y="27622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993366"/>
                </a:solidFill>
              </a:rPr>
              <a:t>87</a:t>
            </a:r>
            <a:endParaRPr lang="en-GB" sz="1800" i="0">
              <a:solidFill>
                <a:srgbClr val="993366"/>
              </a:solidFill>
            </a:endParaRPr>
          </a:p>
        </p:txBody>
      </p:sp>
      <p:sp>
        <p:nvSpPr>
          <p:cNvPr id="6180" name="Rectangle 156"/>
          <p:cNvSpPr>
            <a:spLocks noChangeArrowheads="1"/>
          </p:cNvSpPr>
          <p:nvPr/>
        </p:nvSpPr>
        <p:spPr bwMode="auto">
          <a:xfrm>
            <a:off x="2208213" y="2822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85</a:t>
            </a:r>
            <a:endParaRPr lang="en-GB" sz="1800" i="0">
              <a:solidFill>
                <a:srgbClr val="D60093"/>
              </a:solidFill>
            </a:endParaRPr>
          </a:p>
        </p:txBody>
      </p:sp>
      <p:sp>
        <p:nvSpPr>
          <p:cNvPr id="6181" name="Rectangle 157"/>
          <p:cNvSpPr>
            <a:spLocks noChangeArrowheads="1"/>
          </p:cNvSpPr>
          <p:nvPr/>
        </p:nvSpPr>
        <p:spPr bwMode="auto">
          <a:xfrm>
            <a:off x="3968750" y="32067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70</a:t>
            </a:r>
            <a:endParaRPr lang="en-GB" sz="1800" i="0">
              <a:solidFill>
                <a:srgbClr val="D60093"/>
              </a:solidFill>
            </a:endParaRPr>
          </a:p>
        </p:txBody>
      </p:sp>
      <p:sp>
        <p:nvSpPr>
          <p:cNvPr id="6182" name="Rectangle 158"/>
          <p:cNvSpPr>
            <a:spLocks noChangeArrowheads="1"/>
          </p:cNvSpPr>
          <p:nvPr/>
        </p:nvSpPr>
        <p:spPr bwMode="auto">
          <a:xfrm>
            <a:off x="5640388" y="29257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82</a:t>
            </a:r>
            <a:endParaRPr lang="en-GB" sz="1800" i="0">
              <a:solidFill>
                <a:srgbClr val="D60093"/>
              </a:solidFill>
            </a:endParaRPr>
          </a:p>
        </p:txBody>
      </p:sp>
      <p:sp>
        <p:nvSpPr>
          <p:cNvPr id="6183" name="Rectangle 159"/>
          <p:cNvSpPr>
            <a:spLocks noChangeArrowheads="1"/>
          </p:cNvSpPr>
          <p:nvPr/>
        </p:nvSpPr>
        <p:spPr bwMode="auto">
          <a:xfrm>
            <a:off x="944563" y="510698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4" name="Rectangle 160"/>
          <p:cNvSpPr>
            <a:spLocks noChangeArrowheads="1"/>
          </p:cNvSpPr>
          <p:nvPr/>
        </p:nvSpPr>
        <p:spPr bwMode="auto">
          <a:xfrm>
            <a:off x="846138" y="45958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20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5" name="Rectangle 161"/>
          <p:cNvSpPr>
            <a:spLocks noChangeArrowheads="1"/>
          </p:cNvSpPr>
          <p:nvPr/>
        </p:nvSpPr>
        <p:spPr bwMode="auto">
          <a:xfrm>
            <a:off x="846138" y="40878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6" name="Rectangle 162"/>
          <p:cNvSpPr>
            <a:spLocks noChangeArrowheads="1"/>
          </p:cNvSpPr>
          <p:nvPr/>
        </p:nvSpPr>
        <p:spPr bwMode="auto">
          <a:xfrm>
            <a:off x="846138" y="35861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60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7" name="Rectangle 163"/>
          <p:cNvSpPr>
            <a:spLocks noChangeArrowheads="1"/>
          </p:cNvSpPr>
          <p:nvPr/>
        </p:nvSpPr>
        <p:spPr bwMode="auto">
          <a:xfrm>
            <a:off x="846138" y="3076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8" name="Rectangle 164"/>
          <p:cNvSpPr>
            <a:spLocks noChangeArrowheads="1"/>
          </p:cNvSpPr>
          <p:nvPr/>
        </p:nvSpPr>
        <p:spPr bwMode="auto">
          <a:xfrm>
            <a:off x="747713" y="256698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100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9" name="Text Box 57"/>
          <p:cNvSpPr txBox="1">
            <a:spLocks noChangeArrowheads="1"/>
          </p:cNvSpPr>
          <p:nvPr/>
        </p:nvSpPr>
        <p:spPr bwMode="auto">
          <a:xfrm>
            <a:off x="1416050" y="2265363"/>
            <a:ext cx="1265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HIV RNA</a:t>
            </a:r>
            <a:br>
              <a:rPr lang="en-GB" sz="1400" b="1" i="0">
                <a:solidFill>
                  <a:srgbClr val="000066"/>
                </a:solidFill>
              </a:rPr>
            </a:br>
            <a:r>
              <a:rPr lang="en-GB" sz="1400" b="1" i="0">
                <a:solidFill>
                  <a:srgbClr val="000066"/>
                </a:solidFill>
              </a:rPr>
              <a:t>&lt; 400 c/mL</a:t>
            </a:r>
          </a:p>
        </p:txBody>
      </p:sp>
      <p:sp>
        <p:nvSpPr>
          <p:cNvPr id="6190" name="Text Box 58"/>
          <p:cNvSpPr txBox="1">
            <a:spLocks noChangeArrowheads="1"/>
          </p:cNvSpPr>
          <p:nvPr/>
        </p:nvSpPr>
        <p:spPr bwMode="auto">
          <a:xfrm>
            <a:off x="3132138" y="2265363"/>
            <a:ext cx="1384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HIV RNA</a:t>
            </a:r>
            <a:br>
              <a:rPr lang="en-GB" sz="1400" b="1" i="0">
                <a:solidFill>
                  <a:srgbClr val="000066"/>
                </a:solidFill>
              </a:rPr>
            </a:br>
            <a:r>
              <a:rPr lang="en-GB" sz="1400" b="1" i="0">
                <a:solidFill>
                  <a:srgbClr val="000066"/>
                </a:solidFill>
              </a:rPr>
              <a:t>&lt; 50 c/mL</a:t>
            </a:r>
          </a:p>
        </p:txBody>
      </p:sp>
      <p:sp>
        <p:nvSpPr>
          <p:cNvPr id="6191" name="Text Box 58"/>
          <p:cNvSpPr txBox="1">
            <a:spLocks noChangeArrowheads="1"/>
          </p:cNvSpPr>
          <p:nvPr/>
        </p:nvSpPr>
        <p:spPr bwMode="auto">
          <a:xfrm>
            <a:off x="5449888" y="2300288"/>
            <a:ext cx="18653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HIV RNA &lt; 50 c/mL</a:t>
            </a:r>
          </a:p>
        </p:txBody>
      </p:sp>
      <p:sp>
        <p:nvSpPr>
          <p:cNvPr id="6192" name="Line 151"/>
          <p:cNvSpPr>
            <a:spLocks noChangeShapeType="1"/>
          </p:cNvSpPr>
          <p:nvPr/>
        </p:nvSpPr>
        <p:spPr bwMode="auto">
          <a:xfrm flipV="1">
            <a:off x="6400800" y="520223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3" name="Rectangle 137"/>
          <p:cNvSpPr>
            <a:spLocks noChangeArrowheads="1"/>
          </p:cNvSpPr>
          <p:nvPr/>
        </p:nvSpPr>
        <p:spPr bwMode="auto">
          <a:xfrm>
            <a:off x="6781800" y="3613150"/>
            <a:ext cx="501650" cy="1589088"/>
          </a:xfrm>
          <a:prstGeom prst="rect">
            <a:avLst/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94" name="Rectangle 140"/>
          <p:cNvSpPr>
            <a:spLocks noChangeArrowheads="1"/>
          </p:cNvSpPr>
          <p:nvPr/>
        </p:nvSpPr>
        <p:spPr bwMode="auto">
          <a:xfrm>
            <a:off x="7280275" y="3735388"/>
            <a:ext cx="493713" cy="146685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/>
          </a:p>
        </p:txBody>
      </p:sp>
      <p:sp>
        <p:nvSpPr>
          <p:cNvPr id="6195" name="Text Box 58"/>
          <p:cNvSpPr txBox="1">
            <a:spLocks noChangeArrowheads="1"/>
          </p:cNvSpPr>
          <p:nvPr/>
        </p:nvSpPr>
        <p:spPr bwMode="auto">
          <a:xfrm>
            <a:off x="6364288" y="5278438"/>
            <a:ext cx="18272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Baseline HIV RNA </a:t>
            </a:r>
            <a:r>
              <a:rPr lang="en-GB" sz="1400" b="1" i="0" u="sng">
                <a:solidFill>
                  <a:srgbClr val="000066"/>
                </a:solidFill>
              </a:rPr>
              <a:t>&gt;</a:t>
            </a:r>
            <a:r>
              <a:rPr lang="en-GB" sz="1400" b="1" i="0">
                <a:solidFill>
                  <a:srgbClr val="000066"/>
                </a:solidFill>
              </a:rPr>
              <a:t> 100,000 c/mL</a:t>
            </a:r>
          </a:p>
        </p:txBody>
      </p:sp>
      <p:sp>
        <p:nvSpPr>
          <p:cNvPr id="6196" name="Rectangle 155"/>
          <p:cNvSpPr>
            <a:spLocks noChangeArrowheads="1"/>
          </p:cNvSpPr>
          <p:nvPr/>
        </p:nvSpPr>
        <p:spPr bwMode="auto">
          <a:xfrm>
            <a:off x="6913563" y="33797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993366"/>
                </a:solidFill>
              </a:rPr>
              <a:t>63</a:t>
            </a:r>
            <a:endParaRPr lang="en-GB" sz="1800" i="0">
              <a:solidFill>
                <a:srgbClr val="993366"/>
              </a:solidFill>
            </a:endParaRPr>
          </a:p>
        </p:txBody>
      </p:sp>
      <p:sp>
        <p:nvSpPr>
          <p:cNvPr id="6197" name="Rectangle 158"/>
          <p:cNvSpPr>
            <a:spLocks noChangeArrowheads="1"/>
          </p:cNvSpPr>
          <p:nvPr/>
        </p:nvSpPr>
        <p:spPr bwMode="auto">
          <a:xfrm>
            <a:off x="7419975" y="34909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58</a:t>
            </a:r>
            <a:endParaRPr lang="en-GB" sz="1800" i="0">
              <a:solidFill>
                <a:srgbClr val="D60093"/>
              </a:solidFill>
            </a:endParaRPr>
          </a:p>
        </p:txBody>
      </p:sp>
      <p:sp>
        <p:nvSpPr>
          <p:cNvPr id="6198" name="ZoneTexte 93"/>
          <p:cNvSpPr txBox="1">
            <a:spLocks noChangeArrowheads="1"/>
          </p:cNvSpPr>
          <p:nvPr/>
        </p:nvSpPr>
        <p:spPr bwMode="auto">
          <a:xfrm>
            <a:off x="4500563" y="4864100"/>
            <a:ext cx="465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b="1" i="0">
                <a:solidFill>
                  <a:srgbClr val="000066"/>
                </a:solidFill>
              </a:rPr>
              <a:t>N =</a:t>
            </a:r>
          </a:p>
        </p:txBody>
      </p:sp>
      <p:sp>
        <p:nvSpPr>
          <p:cNvPr id="6199" name="Line 148"/>
          <p:cNvSpPr>
            <a:spLocks noChangeShapeType="1"/>
          </p:cNvSpPr>
          <p:nvPr/>
        </p:nvSpPr>
        <p:spPr bwMode="auto">
          <a:xfrm>
            <a:off x="1182688" y="5205413"/>
            <a:ext cx="71231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0" name="Text Box 65"/>
          <p:cNvSpPr txBox="1">
            <a:spLocks noChangeArrowheads="1"/>
          </p:cNvSpPr>
          <p:nvPr/>
        </p:nvSpPr>
        <p:spPr bwMode="auto">
          <a:xfrm>
            <a:off x="5053013" y="48641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46</a:t>
            </a:r>
          </a:p>
        </p:txBody>
      </p:sp>
      <p:sp>
        <p:nvSpPr>
          <p:cNvPr id="6201" name="Text Box 66"/>
          <p:cNvSpPr txBox="1">
            <a:spLocks noChangeArrowheads="1"/>
          </p:cNvSpPr>
          <p:nvPr/>
        </p:nvSpPr>
        <p:spPr bwMode="auto">
          <a:xfrm>
            <a:off x="5568950" y="48641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50</a:t>
            </a:r>
          </a:p>
        </p:txBody>
      </p:sp>
      <p:sp>
        <p:nvSpPr>
          <p:cNvPr id="6202" name="Text Box 65"/>
          <p:cNvSpPr txBox="1">
            <a:spLocks noChangeArrowheads="1"/>
          </p:cNvSpPr>
          <p:nvPr/>
        </p:nvSpPr>
        <p:spPr bwMode="auto">
          <a:xfrm>
            <a:off x="6832600" y="48641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49</a:t>
            </a:r>
          </a:p>
        </p:txBody>
      </p:sp>
      <p:sp>
        <p:nvSpPr>
          <p:cNvPr id="6203" name="Text Box 66"/>
          <p:cNvSpPr txBox="1">
            <a:spLocks noChangeArrowheads="1"/>
          </p:cNvSpPr>
          <p:nvPr/>
        </p:nvSpPr>
        <p:spPr bwMode="auto">
          <a:xfrm>
            <a:off x="7348538" y="48641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55</a:t>
            </a:r>
          </a:p>
        </p:txBody>
      </p:sp>
      <p:sp>
        <p:nvSpPr>
          <p:cNvPr id="6204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6205" name="AutoShape 165"/>
          <p:cNvSpPr>
            <a:spLocks noChangeArrowheads="1"/>
          </p:cNvSpPr>
          <p:nvPr/>
        </p:nvSpPr>
        <p:spPr bwMode="auto">
          <a:xfrm>
            <a:off x="1116013" y="6165850"/>
            <a:ext cx="7189787" cy="36195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600" i="0">
                <a:solidFill>
                  <a:srgbClr val="000066"/>
                </a:solidFill>
              </a:rPr>
              <a:t>Median CD4 increase at W48: 174/mm</a:t>
            </a:r>
            <a:r>
              <a:rPr lang="en-US" sz="1600" i="0" baseline="30000">
                <a:solidFill>
                  <a:srgbClr val="000066"/>
                </a:solidFill>
              </a:rPr>
              <a:t>3</a:t>
            </a:r>
            <a:r>
              <a:rPr lang="en-US" sz="1600" i="0">
                <a:solidFill>
                  <a:srgbClr val="000066"/>
                </a:solidFill>
              </a:rPr>
              <a:t> (ATV/r) vs 213/mm</a:t>
            </a:r>
            <a:r>
              <a:rPr lang="en-US" sz="1600" i="0" baseline="30000">
                <a:solidFill>
                  <a:srgbClr val="000066"/>
                </a:solidFill>
              </a:rPr>
              <a:t>3</a:t>
            </a:r>
            <a:r>
              <a:rPr lang="en-US" sz="1600" i="0">
                <a:solidFill>
                  <a:srgbClr val="000066"/>
                </a:solidFill>
              </a:rPr>
              <a:t> (ATV)</a:t>
            </a:r>
            <a:endParaRPr lang="en-GB" sz="1600" i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16138" y="1138238"/>
            <a:ext cx="4872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Treatment-emergent resistance</a:t>
            </a:r>
          </a:p>
        </p:txBody>
      </p:sp>
      <p:graphicFrame>
        <p:nvGraphicFramePr>
          <p:cNvPr id="150583" name="Group 55"/>
          <p:cNvGraphicFramePr>
            <a:graphicFrameLocks noGrp="1"/>
          </p:cNvGraphicFramePr>
          <p:nvPr/>
        </p:nvGraphicFramePr>
        <p:xfrm>
          <a:off x="1077913" y="2611438"/>
          <a:ext cx="6950075" cy="2840037"/>
        </p:xfrm>
        <a:graphic>
          <a:graphicData uri="http://schemas.openxmlformats.org/drawingml/2006/table">
            <a:tbl>
              <a:tblPr/>
              <a:tblGrid>
                <a:gridCol w="430212"/>
                <a:gridCol w="3713163"/>
                <a:gridCol w="1403350"/>
                <a:gridCol w="1403350"/>
              </a:tblGrid>
              <a:tr h="352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ATV/r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ATV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2941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400 c/mL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= 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= 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Resistance testing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= 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= 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30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PI major substitutions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I50L, N88S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 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#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I50I/L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PI minor substitutions *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ATV phenotype: FC &gt; 2.2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 (FC = 26) 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#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M184V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15" name="ZoneTexte 9"/>
          <p:cNvSpPr txBox="1">
            <a:spLocks noChangeArrowheads="1"/>
          </p:cNvSpPr>
          <p:nvPr/>
        </p:nvSpPr>
        <p:spPr bwMode="auto">
          <a:xfrm>
            <a:off x="1619250" y="5661025"/>
            <a:ext cx="592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 baseline="30000">
                <a:solidFill>
                  <a:srgbClr val="000066"/>
                </a:solidFill>
                <a:cs typeface="Arial" pitchFamily="34" charset="0"/>
              </a:rPr>
              <a:t># 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>Same patient; </a:t>
            </a:r>
            <a:r>
              <a:rPr lang="en-GB" sz="1400" i="0">
                <a:solidFill>
                  <a:srgbClr val="000066"/>
                </a:solidFill>
              </a:rPr>
              <a:t>* Among 20I/T, 33F, 34Q, 36V, 64V, 71V, 73S, 74A, 83D</a:t>
            </a:r>
          </a:p>
        </p:txBody>
      </p:sp>
      <p:grpSp>
        <p:nvGrpSpPr>
          <p:cNvPr id="7216" name="Group 53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2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21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7217" name="Rectangle 5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BMS 089</a:t>
            </a:r>
            <a:r>
              <a:rPr lang="en-GB" sz="3200" smtClean="0">
                <a:ea typeface="ＭＳ Ｐゴシック" pitchFamily="34" charset="-128"/>
              </a:rPr>
              <a:t>: ATV vs ATV/r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3TC + d4T XR QD</a:t>
            </a:r>
          </a:p>
        </p:txBody>
      </p:sp>
      <p:sp>
        <p:nvSpPr>
          <p:cNvPr id="7218" name="Rectangle 263"/>
          <p:cNvSpPr>
            <a:spLocks noChangeArrowheads="1"/>
          </p:cNvSpPr>
          <p:nvPr/>
        </p:nvSpPr>
        <p:spPr bwMode="auto">
          <a:xfrm>
            <a:off x="1077913" y="1984375"/>
            <a:ext cx="6950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i="0">
                <a:solidFill>
                  <a:schemeClr val="accent2"/>
                </a:solidFill>
                <a:latin typeface="Calibri" pitchFamily="34" charset="0"/>
              </a:rPr>
              <a:t>Genotypic and phenotypic resistance in patients </a:t>
            </a:r>
            <a:br>
              <a:rPr lang="en-US" sz="2000" b="1" i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sz="2000" b="1" i="0">
                <a:solidFill>
                  <a:schemeClr val="accent2"/>
                </a:solidFill>
                <a:latin typeface="Calibri" pitchFamily="34" charset="0"/>
              </a:rPr>
              <a:t>with virologic failure through W48</a:t>
            </a:r>
          </a:p>
        </p:txBody>
      </p:sp>
      <p:sp>
        <p:nvSpPr>
          <p:cNvPr id="721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84625" y="1141413"/>
            <a:ext cx="1112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Safety</a:t>
            </a:r>
          </a:p>
        </p:txBody>
      </p:sp>
      <p:graphicFrame>
        <p:nvGraphicFramePr>
          <p:cNvPr id="152642" name="Group 66"/>
          <p:cNvGraphicFramePr>
            <a:graphicFrameLocks noGrp="1"/>
          </p:cNvGraphicFramePr>
          <p:nvPr/>
        </p:nvGraphicFramePr>
        <p:xfrm>
          <a:off x="801688" y="1676400"/>
          <a:ext cx="7275512" cy="3413125"/>
        </p:xfrm>
        <a:graphic>
          <a:graphicData uri="http://schemas.openxmlformats.org/drawingml/2006/table">
            <a:tbl>
              <a:tblPr/>
              <a:tblGrid>
                <a:gridCol w="793750"/>
                <a:gridCol w="3816350"/>
                <a:gridCol w="1439862"/>
                <a:gridCol w="1225550"/>
              </a:tblGrid>
              <a:tr h="365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04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2 to 4 treatment-related adverse event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Jaundice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abnormality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2.5 x ULN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300 mg/dL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751 mg/dL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251" name="Group 6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25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56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8252" name="Rectangle 8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BMS 089</a:t>
            </a:r>
            <a:r>
              <a:rPr lang="en-GB" sz="3200" smtClean="0">
                <a:ea typeface="ＭＳ Ｐゴシック" pitchFamily="34" charset="-128"/>
              </a:rPr>
              <a:t>: ATV vs ATV/r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3TC + d4T XR QD</a:t>
            </a:r>
          </a:p>
        </p:txBody>
      </p:sp>
      <p:sp>
        <p:nvSpPr>
          <p:cNvPr id="825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8254" name="Rectangle 120"/>
          <p:cNvSpPr>
            <a:spLocks noChangeArrowheads="1"/>
          </p:cNvSpPr>
          <p:nvPr/>
        </p:nvSpPr>
        <p:spPr bwMode="auto">
          <a:xfrm>
            <a:off x="1112838" y="5453063"/>
            <a:ext cx="641985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5600" indent="-355600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lang="en-GB" sz="1800" i="0">
                <a:solidFill>
                  <a:srgbClr val="000066"/>
                </a:solidFill>
              </a:rPr>
              <a:t>Upward shift of </a:t>
            </a:r>
            <a:r>
              <a:rPr lang="en-GB" sz="1800" i="0" u="sng">
                <a:solidFill>
                  <a:srgbClr val="000066"/>
                </a:solidFill>
              </a:rPr>
              <a:t>&gt;</a:t>
            </a:r>
            <a:r>
              <a:rPr lang="en-GB" sz="1800" i="0">
                <a:solidFill>
                  <a:srgbClr val="000066"/>
                </a:solidFill>
              </a:rPr>
              <a:t> 1 NCEP category at W48 for ATV/r vs ATV:</a:t>
            </a:r>
            <a:r>
              <a:rPr lang="en-GB" sz="1600" i="0">
                <a:solidFill>
                  <a:srgbClr val="000066"/>
                </a:solidFill>
              </a:rPr>
              <a:t> </a:t>
            </a:r>
          </a:p>
          <a:p>
            <a:pPr marL="355600" indent="-355600" eaLnBrk="0" hangingPunct="0">
              <a:buClr>
                <a:srgbClr val="CC3300"/>
              </a:buClr>
              <a:buFont typeface="Arial" pitchFamily="34" charset="0"/>
              <a:buChar char="–"/>
            </a:pPr>
            <a:r>
              <a:rPr lang="en-GB" sz="1600" i="0">
                <a:solidFill>
                  <a:srgbClr val="000066"/>
                </a:solidFill>
              </a:rPr>
              <a:t>total cholesterol: 16% vs 11%</a:t>
            </a:r>
          </a:p>
          <a:p>
            <a:pPr marL="355600" indent="-355600" eaLnBrk="0" hangingPunct="0">
              <a:buClr>
                <a:srgbClr val="CC3300"/>
              </a:buClr>
              <a:buFont typeface="Arial" pitchFamily="34" charset="0"/>
              <a:buChar char="–"/>
            </a:pPr>
            <a:r>
              <a:rPr lang="en-GB" sz="1600" i="0">
                <a:solidFill>
                  <a:srgbClr val="000066"/>
                </a:solidFill>
              </a:rPr>
              <a:t>LDL-cholesterol: 46% vs 48%</a:t>
            </a:r>
          </a:p>
          <a:p>
            <a:pPr marL="355600" indent="-355600" eaLnBrk="0" hangingPunct="0">
              <a:buClr>
                <a:srgbClr val="CC3300"/>
              </a:buClr>
              <a:buFont typeface="Arial" pitchFamily="34" charset="0"/>
              <a:buChar char="–"/>
            </a:pPr>
            <a:r>
              <a:rPr lang="en-GB" sz="1600" i="0">
                <a:solidFill>
                  <a:srgbClr val="000066"/>
                </a:solidFill>
              </a:rPr>
              <a:t>triglycerides: 30% vs 18%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BMS 089</a:t>
            </a:r>
            <a:r>
              <a:rPr lang="en-GB" sz="3200" smtClean="0">
                <a:ea typeface="ＭＳ Ｐゴシック" pitchFamily="34" charset="-128"/>
              </a:rPr>
              <a:t>: ATV vs ATV/r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3TC + d4T XR QD</a:t>
            </a:r>
          </a:p>
        </p:txBody>
      </p:sp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50800" y="1100138"/>
            <a:ext cx="9024938" cy="5303837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 - Conclusion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For first-line antiretroviral therapy, ATV/r 300/100 mg QD was virologically non inferior to ATV 400 mg QD, when combined with 3TC and d4T XR QD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Response rate at an HIV RNA &lt; 50 c/mL at W48 was 25% less in patients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with baseline HIV RNA </a:t>
            </a:r>
            <a:r>
              <a:rPr lang="en-GB" sz="1800" u="sng" smtClean="0">
                <a:ea typeface="ＭＳ Ｐゴシック" pitchFamily="34" charset="-128"/>
              </a:rPr>
              <a:t>&gt;</a:t>
            </a:r>
            <a:r>
              <a:rPr lang="en-GB" sz="1800" smtClean="0">
                <a:ea typeface="ＭＳ Ｐゴシック" pitchFamily="34" charset="-128"/>
              </a:rPr>
              <a:t> 100,000 c/mL as compared with baseline HIV RNA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&lt; 100,000 c/mL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Virologic failure occurred more frequently in the ATV group (9.5% vs 3.2%)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with emergence of major atazanavir-associated mutations in 3/8 tested patients in the ATV group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Results (HIV RNA &lt; 50 c/mL at W48, virologic failure rate, resistance data) suggest ATV/r is more potent than ATV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Discontinuation due to treatment-related adverse event occurred more frequently in the ATV/r group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Increases in total cholesterol and triglycerides were greater in the ATV/r group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Possible impact of stavudine on lipid increases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Limitation: small size of the study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922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18616</TotalTime>
  <Words>653</Words>
  <Application>Microsoft Office PowerPoint</Application>
  <PresentationFormat>Affichage à l'écran (4:3)</PresentationFormat>
  <Paragraphs>211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1_ARV_trials_2010</vt:lpstr>
      <vt:lpstr>Comparison of PI vs PI</vt:lpstr>
      <vt:lpstr>Study BMS 089: ATV vs ATV/r QD, in combination with 3TC + d4T XR QD</vt:lpstr>
      <vt:lpstr>Study BMS 089: ATV vs ATV/r QD, in combination with 3TC + d4T XR QD</vt:lpstr>
      <vt:lpstr>Study BMS 089: ATV vs ATV/r QD, in combination with 3TC + d4T XR QD</vt:lpstr>
      <vt:lpstr>Study BMS 089: ATV vs ATV/r QD, in combination with 3TC + d4T XR QD</vt:lpstr>
      <vt:lpstr>Study BMS 089: ATV vs ATV/r QD, in combination with 3TC + d4T XR QD</vt:lpstr>
      <vt:lpstr>Study BMS 089: ATV vs ATV/r QD, in combination with 3TC + d4T XR QD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1444</cp:revision>
  <cp:lastPrinted>2009-11-19T07:51:26Z</cp:lastPrinted>
  <dcterms:created xsi:type="dcterms:W3CDTF">2010-03-17T20:56:56Z</dcterms:created>
  <dcterms:modified xsi:type="dcterms:W3CDTF">2018-02-06T15:06:05Z</dcterms:modified>
</cp:coreProperties>
</file>