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0"/>
  </p:notesMasterIdLst>
  <p:handoutMasterIdLst>
    <p:handoutMasterId r:id="rId11"/>
  </p:handoutMasterIdLst>
  <p:sldIdLst>
    <p:sldId id="827" r:id="rId3"/>
    <p:sldId id="767" r:id="rId4"/>
    <p:sldId id="774" r:id="rId5"/>
    <p:sldId id="826" r:id="rId6"/>
    <p:sldId id="777" r:id="rId7"/>
    <p:sldId id="778" r:id="rId8"/>
    <p:sldId id="769" r:id="rId9"/>
  </p:sldIdLst>
  <p:sldSz cx="9144000" cy="6858000" type="screen4x3"/>
  <p:notesSz cx="7099300" cy="10234613"/>
  <p:custDataLst>
    <p:tags r:id="rId12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CC3300"/>
    <a:srgbClr val="C0C0C0"/>
    <a:srgbClr val="FF00FF"/>
    <a:srgbClr val="800080"/>
    <a:srgbClr val="FF66FF"/>
    <a:srgbClr val="6600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2370" y="-108"/>
      </p:cViewPr>
      <p:guideLst>
        <p:guide orient="horz" pos="1760"/>
        <p:guide pos="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>
        <p:scale>
          <a:sx n="66" d="100"/>
          <a:sy n="66" d="100"/>
        </p:scale>
        <p:origin x="-2718" y="-3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F6536999-205F-4E19-A8B7-9F0B29EBF36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843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2862618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860925"/>
            <a:ext cx="5326062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3396D352-2083-46A5-A60B-38CF0871797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24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199084833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fr-FR" alt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8D3D1A18-E61D-45FC-A1F2-F36F8AA15157}" type="slidenum">
              <a:rPr lang="fr-FR" altLang="fr-FR" sz="1300"/>
              <a:pPr algn="r" eaLnBrk="1" hangingPunct="1"/>
              <a:t>1</a:t>
            </a:fld>
            <a:endParaRPr lang="fr-FR" altLang="fr-FR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2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229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99333E01-BA51-4F27-BA2C-C71AD778B57E}" type="slidenum">
              <a:rPr lang="fr-FR" sz="1300" i="0">
                <a:solidFill>
                  <a:schemeClr val="tx1"/>
                </a:solidFill>
              </a:rPr>
              <a:pPr algn="r" eaLnBrk="1" hangingPunct="1"/>
              <a:t>2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331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D5F82AAB-A719-48EA-B6CE-67485FC69AEC}" type="slidenum">
              <a:rPr lang="fr-FR" sz="1300" i="0">
                <a:solidFill>
                  <a:schemeClr val="tx1"/>
                </a:solidFill>
              </a:rPr>
              <a:pPr algn="r" eaLnBrk="1" hangingPunct="1"/>
              <a:t>3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88E1A642-6354-4246-8A27-D3EFA5358604}" type="slidenum">
              <a:rPr lang="fr-FR" sz="1300" i="0">
                <a:solidFill>
                  <a:schemeClr val="tx1"/>
                </a:solidFill>
              </a:rPr>
              <a:pPr algn="r" eaLnBrk="1" hangingPunct="1"/>
              <a:t>4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53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536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C0B69D8B-5654-4B79-B83A-4C870170A118}" type="slidenum">
              <a:rPr lang="fr-FR" sz="1300" i="0">
                <a:solidFill>
                  <a:schemeClr val="tx1"/>
                </a:solidFill>
              </a:rPr>
              <a:pPr algn="r" eaLnBrk="1" hangingPunct="1"/>
              <a:t>5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638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795377C5-0BF4-4EE0-ACE4-A413BE36704F}" type="slidenum">
              <a:rPr lang="fr-FR" sz="1300" i="0">
                <a:solidFill>
                  <a:schemeClr val="tx1"/>
                </a:solidFill>
              </a:rPr>
              <a:pPr algn="r" eaLnBrk="1" hangingPunct="1"/>
              <a:t>6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741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741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25C363EC-A69C-4672-B4DB-EF7191914827}" type="slidenum">
              <a:rPr lang="fr-FR" sz="1300" i="0">
                <a:solidFill>
                  <a:schemeClr val="tx1"/>
                </a:solidFill>
              </a:rPr>
              <a:pPr algn="r" eaLnBrk="1" hangingPunct="1"/>
              <a:t>7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432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9942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6705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702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3066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927919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797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57931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038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50473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1842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2536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61442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91708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550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3031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875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4777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366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077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15519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64546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fr-FR" sz="3200" smtClean="0">
                <a:ea typeface="ＭＳ Ｐゴシック" pitchFamily="34" charset="-128"/>
              </a:rPr>
              <a:t>Comparison of PI vs PI</a:t>
            </a:r>
          </a:p>
        </p:txBody>
      </p:sp>
      <p:sp>
        <p:nvSpPr>
          <p:cNvPr id="3075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C3300"/>
                </a:solidFill>
                <a:latin typeface="Calibri" pitchFamily="34" charset="0"/>
              </a:rPr>
              <a:t>ATV vs ATV/r</a:t>
            </a: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			 	</a:t>
            </a:r>
            <a: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  <a:t>BMS 089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LPV/r mono vs LPV/r + ZDV/3TC		MONARK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LPV/r QD vs BID</a:t>
            </a:r>
            <a:r>
              <a:rPr lang="en-US" altLang="fr-FR" sz="2600" b="1" i="0">
                <a:solidFill>
                  <a:srgbClr val="CC3300"/>
                </a:solidFill>
                <a:latin typeface="Calibri" pitchFamily="34" charset="0"/>
              </a:rPr>
              <a:t>				</a:t>
            </a: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M02-418</a:t>
            </a:r>
            <a:r>
              <a:rPr lang="en-US" altLang="fr-FR" sz="2600" b="1" i="0">
                <a:solidFill>
                  <a:schemeClr val="bg2"/>
                </a:solidFill>
                <a:latin typeface="Calibri" pitchFamily="34" charset="0"/>
              </a:rPr>
              <a:t/>
            </a:r>
            <a:br>
              <a:rPr lang="en-US" altLang="fr-FR" sz="2600" b="1" i="0">
                <a:solidFill>
                  <a:schemeClr val="bg2"/>
                </a:solidFill>
                <a:latin typeface="Calibri" pitchFamily="34" charset="0"/>
              </a:rPr>
            </a:br>
            <a: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  <a:t>				</a:t>
            </a: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M05-730</a:t>
            </a:r>
            <a: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  <a:t/>
            </a:r>
            <a:b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</a:br>
            <a:r>
              <a:rPr lang="en-GB" altLang="fr-FR" sz="2600" b="1" i="0">
                <a:solidFill>
                  <a:srgbClr val="000066"/>
                </a:solidFill>
                <a:latin typeface="Calibri" pitchFamily="34" charset="0"/>
              </a:rPr>
              <a:t>				</a:t>
            </a:r>
            <a:r>
              <a:rPr lang="en-GB" altLang="fr-FR" sz="2600" b="1" i="0">
                <a:solidFill>
                  <a:srgbClr val="C0C0C0"/>
                </a:solidFill>
                <a:latin typeface="Calibri" pitchFamily="34" charset="0"/>
              </a:rPr>
              <a:t>A5073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LPV/r + 3TC vs LPV/r + 2 NRTI			GARDEL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ATV/r vs FPV/r				ALERT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ATV/r vs DRV/r				ATADAR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FPV/r vs LPV/r				KLEAN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SQV/r vs LPV/r				GEMINI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ATV/r vs LPV/r				CASTLE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DRV/r vs LPV/r				ARTEMIS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8"/>
          <p:cNvSpPr txBox="1">
            <a:spLocks noChangeArrowheads="1"/>
          </p:cNvSpPr>
          <p:nvPr/>
        </p:nvSpPr>
        <p:spPr bwMode="auto">
          <a:xfrm>
            <a:off x="5918200" y="6527800"/>
            <a:ext cx="31035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sz="1200">
                <a:solidFill>
                  <a:srgbClr val="CC0000"/>
                </a:solidFill>
              </a:rPr>
              <a:t>Malan DR. JAIDS 2008;47:161-7</a:t>
            </a: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 bwMode="auto">
          <a:xfrm>
            <a:off x="50800" y="1103313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i="0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100" name="Rectangle 9"/>
          <p:cNvSpPr>
            <a:spLocks noChangeArrowheads="1"/>
          </p:cNvSpPr>
          <p:nvPr/>
        </p:nvSpPr>
        <p:spPr bwMode="auto">
          <a:xfrm>
            <a:off x="3457575" y="3898900"/>
            <a:ext cx="820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b="1" i="0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N = 105</a:t>
            </a:r>
          </a:p>
        </p:txBody>
      </p:sp>
      <p:sp>
        <p:nvSpPr>
          <p:cNvPr id="4101" name="Line 31"/>
          <p:cNvSpPr>
            <a:spLocks noChangeShapeType="1"/>
          </p:cNvSpPr>
          <p:nvPr/>
        </p:nvSpPr>
        <p:spPr bwMode="auto">
          <a:xfrm flipV="1">
            <a:off x="6972300" y="3236913"/>
            <a:ext cx="16224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2" name="Line 33"/>
          <p:cNvSpPr>
            <a:spLocks noChangeShapeType="1"/>
          </p:cNvSpPr>
          <p:nvPr/>
        </p:nvSpPr>
        <p:spPr bwMode="auto">
          <a:xfrm flipV="1">
            <a:off x="6981825" y="4227513"/>
            <a:ext cx="16224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3508375" y="2922588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b="1" i="0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N = 95</a:t>
            </a:r>
          </a:p>
        </p:txBody>
      </p:sp>
      <p:cxnSp>
        <p:nvCxnSpPr>
          <p:cNvPr id="4104" name="Connecteur droit 66"/>
          <p:cNvCxnSpPr>
            <a:cxnSpLocks noChangeShapeType="1"/>
          </p:cNvCxnSpPr>
          <p:nvPr/>
        </p:nvCxnSpPr>
        <p:spPr bwMode="auto">
          <a:xfrm rot="5400000">
            <a:off x="3148807" y="26233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5" name="Espace réservé du contenu 2"/>
          <p:cNvSpPr>
            <a:spLocks/>
          </p:cNvSpPr>
          <p:nvPr/>
        </p:nvSpPr>
        <p:spPr bwMode="auto">
          <a:xfrm>
            <a:off x="50800" y="5097463"/>
            <a:ext cx="834548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800" b="1" i="0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–"/>
            </a:pPr>
            <a:r>
              <a:rPr lang="en-US" sz="2000" i="0">
                <a:solidFill>
                  <a:srgbClr val="000066"/>
                </a:solidFill>
              </a:rPr>
              <a:t>Non inferiority of ATV/r 300/100 vs ATV 400 at W48: </a:t>
            </a:r>
          </a:p>
          <a:p>
            <a:pPr marL="800100" lvl="1" indent="-342900">
              <a:spcBef>
                <a:spcPts val="75"/>
              </a:spcBef>
              <a:buClr>
                <a:srgbClr val="CC3300"/>
              </a:buClr>
            </a:pPr>
            <a:r>
              <a:rPr lang="en-US" sz="2000" i="0">
                <a:solidFill>
                  <a:srgbClr val="000066"/>
                </a:solidFill>
              </a:rPr>
              <a:t>	% HIV RNA &lt; 400 c/mL, ITT, TLOVR algorithm (lower margin of the 95% CI for the difference = -10%, 80% power)</a:t>
            </a:r>
            <a:endParaRPr lang="en-US" b="1" i="0">
              <a:solidFill>
                <a:srgbClr val="000066"/>
              </a:solidFill>
            </a:endParaRPr>
          </a:p>
        </p:txBody>
      </p:sp>
      <p:graphicFrame>
        <p:nvGraphicFramePr>
          <p:cNvPr id="123948" name="Group 44"/>
          <p:cNvGraphicFramePr>
            <a:graphicFrameLocks noGrp="1"/>
          </p:cNvGraphicFramePr>
          <p:nvPr/>
        </p:nvGraphicFramePr>
        <p:xfrm>
          <a:off x="4240213" y="2852738"/>
          <a:ext cx="2714625" cy="755650"/>
        </p:xfrm>
        <a:graphic>
          <a:graphicData uri="http://schemas.openxmlformats.org/drawingml/2006/table">
            <a:tbl>
              <a:tblPr/>
              <a:tblGrid>
                <a:gridCol w="1987550"/>
                <a:gridCol w="727075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ATV/r 300/100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3TC + d4T XR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7018" name="Group 42"/>
          <p:cNvGraphicFramePr>
            <a:graphicFrameLocks noGrp="1"/>
          </p:cNvGraphicFramePr>
          <p:nvPr/>
        </p:nvGraphicFramePr>
        <p:xfrm>
          <a:off x="4240213" y="3859213"/>
          <a:ext cx="2727325" cy="733425"/>
        </p:xfrm>
        <a:graphic>
          <a:graphicData uri="http://schemas.openxmlformats.org/drawingml/2006/table">
            <a:tbl>
              <a:tblPr/>
              <a:tblGrid>
                <a:gridCol w="1987550"/>
                <a:gridCol w="739775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 400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3TC + d4T XR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28" name="Oval 170"/>
          <p:cNvSpPr>
            <a:spLocks noChangeArrowheads="1"/>
          </p:cNvSpPr>
          <p:nvPr/>
        </p:nvSpPr>
        <p:spPr bwMode="auto">
          <a:xfrm>
            <a:off x="2549525" y="1409700"/>
            <a:ext cx="1612900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6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Randomisation*</a:t>
            </a:r>
          </a:p>
          <a:p>
            <a:pPr algn="ctr"/>
            <a:r>
              <a:rPr lang="en-US" sz="16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1 : 1</a:t>
            </a:r>
          </a:p>
          <a:p>
            <a:pPr algn="ctr"/>
            <a:r>
              <a:rPr lang="en-US" sz="16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Open-label</a:t>
            </a:r>
          </a:p>
        </p:txBody>
      </p:sp>
      <p:sp>
        <p:nvSpPr>
          <p:cNvPr id="23" name="Oval 173"/>
          <p:cNvSpPr>
            <a:spLocks noChangeArrowheads="1"/>
          </p:cNvSpPr>
          <p:nvPr/>
        </p:nvSpPr>
        <p:spPr bwMode="auto">
          <a:xfrm>
            <a:off x="8101013" y="198913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1600" b="1" i="0">
                <a:solidFill>
                  <a:srgbClr val="0066FF"/>
                </a:solidFill>
                <a:latin typeface="Calibri" pitchFamily="34" charset="0"/>
                <a:ea typeface="ＭＳ Ｐゴシック" charset="-128"/>
              </a:rPr>
              <a:t>W48</a:t>
            </a:r>
            <a:endParaRPr lang="en-GB" sz="1600" i="0">
              <a:solidFill>
                <a:srgbClr val="0066FF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4130" name="Line 174"/>
          <p:cNvSpPr>
            <a:spLocks noChangeShapeType="1"/>
          </p:cNvSpPr>
          <p:nvPr/>
        </p:nvSpPr>
        <p:spPr bwMode="auto">
          <a:xfrm>
            <a:off x="8396288" y="2516188"/>
            <a:ext cx="0" cy="204787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31" name="AutoShape 162"/>
          <p:cNvSpPr>
            <a:spLocks noChangeArrowheads="1"/>
          </p:cNvSpPr>
          <p:nvPr/>
        </p:nvSpPr>
        <p:spPr bwMode="auto">
          <a:xfrm>
            <a:off x="209550" y="2786063"/>
            <a:ext cx="2838450" cy="19177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200 adults</a:t>
            </a:r>
          </a:p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ARV-naïve or </a:t>
            </a:r>
            <a:r>
              <a:rPr lang="en-US" sz="18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&lt;</a:t>
            </a:r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30 days of </a:t>
            </a:r>
          </a:p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prior NRTI or </a:t>
            </a:r>
            <a:r>
              <a:rPr lang="en-US" sz="18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&lt;</a:t>
            </a:r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7 days of </a:t>
            </a:r>
          </a:p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prior NNRTI or PI</a:t>
            </a:r>
          </a:p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HIV RNA </a:t>
            </a:r>
            <a:r>
              <a:rPr lang="en-US" sz="18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2,000 c/mL</a:t>
            </a:r>
          </a:p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Any CD4 cell count</a:t>
            </a:r>
          </a:p>
        </p:txBody>
      </p:sp>
      <p:sp>
        <p:nvSpPr>
          <p:cNvPr id="4132" name="ZoneTexte 71"/>
          <p:cNvSpPr txBox="1">
            <a:spLocks noChangeArrowheads="1"/>
          </p:cNvSpPr>
          <p:nvPr/>
        </p:nvSpPr>
        <p:spPr bwMode="auto">
          <a:xfrm>
            <a:off x="1862138" y="4800600"/>
            <a:ext cx="661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800" i="0">
                <a:solidFill>
                  <a:srgbClr val="000066"/>
                </a:solidFill>
              </a:rPr>
              <a:t>*Randomisation was stratified on HIV RNA &lt; or </a:t>
            </a:r>
            <a:r>
              <a:rPr lang="en-US" sz="1800" i="0" u="sng">
                <a:solidFill>
                  <a:srgbClr val="000066"/>
                </a:solidFill>
              </a:rPr>
              <a:t>&gt;</a:t>
            </a:r>
            <a:r>
              <a:rPr lang="en-US" sz="1800" i="0">
                <a:solidFill>
                  <a:srgbClr val="000066"/>
                </a:solidFill>
              </a:rPr>
              <a:t> 100,000 c/mL</a:t>
            </a:r>
            <a:endParaRPr lang="en-US" sz="1800" i="0" baseline="30000">
              <a:solidFill>
                <a:srgbClr val="000066"/>
              </a:solidFill>
            </a:endParaRPr>
          </a:p>
        </p:txBody>
      </p:sp>
      <p:grpSp>
        <p:nvGrpSpPr>
          <p:cNvPr id="4133" name="Group 42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4137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4138" name="ZoneTexte 23"/>
            <p:cNvSpPr txBox="1">
              <a:spLocks noChangeArrowheads="1"/>
            </p:cNvSpPr>
            <p:nvPr/>
          </p:nvSpPr>
          <p:spPr bwMode="auto">
            <a:xfrm>
              <a:off x="38" y="4143"/>
              <a:ext cx="48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accent2"/>
                  </a:solidFill>
                  <a:latin typeface="Cambria" pitchFamily="18" charset="0"/>
                </a:rPr>
                <a:t>BMS 089</a:t>
              </a:r>
            </a:p>
          </p:txBody>
        </p:sp>
      </p:grpSp>
      <p:sp>
        <p:nvSpPr>
          <p:cNvPr id="4134" name="Rectangle 4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Study BMS 089: ATV vs ATV/r QD,</a:t>
            </a:r>
            <a:br>
              <a:rPr lang="en-US" sz="3200" smtClean="0">
                <a:ea typeface="ＭＳ Ｐゴシック" pitchFamily="34" charset="-128"/>
              </a:rPr>
            </a:br>
            <a:r>
              <a:rPr lang="en-US" sz="3200" smtClean="0">
                <a:ea typeface="ＭＳ Ｐゴシック" pitchFamily="34" charset="-128"/>
              </a:rPr>
              <a:t>in combination with 3TC + d4T XR QD</a:t>
            </a:r>
          </a:p>
        </p:txBody>
      </p:sp>
      <p:cxnSp>
        <p:nvCxnSpPr>
          <p:cNvPr id="4135" name="AutoShape 48"/>
          <p:cNvCxnSpPr>
            <a:cxnSpLocks noChangeShapeType="1"/>
          </p:cNvCxnSpPr>
          <p:nvPr/>
        </p:nvCxnSpPr>
        <p:spPr bwMode="auto">
          <a:xfrm rot="10800000" flipH="1" flipV="1">
            <a:off x="4264025" y="3227388"/>
            <a:ext cx="1588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36" name="Line 49"/>
          <p:cNvSpPr>
            <a:spLocks noChangeShapeType="1"/>
          </p:cNvSpPr>
          <p:nvPr/>
        </p:nvSpPr>
        <p:spPr bwMode="auto">
          <a:xfrm>
            <a:off x="3054350" y="3717925"/>
            <a:ext cx="43338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Study BMS 089</a:t>
            </a:r>
            <a:r>
              <a:rPr lang="en-GB" sz="3200" smtClean="0">
                <a:ea typeface="ＭＳ Ｐゴシック" pitchFamily="34" charset="-128"/>
              </a:rPr>
              <a:t>: ATV vs ATV/r QD,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3TC + d4T XR QD</a:t>
            </a:r>
          </a:p>
        </p:txBody>
      </p:sp>
      <p:graphicFrame>
        <p:nvGraphicFramePr>
          <p:cNvPr id="146494" name="Group 62"/>
          <p:cNvGraphicFramePr>
            <a:graphicFrameLocks noGrp="1"/>
          </p:cNvGraphicFramePr>
          <p:nvPr>
            <p:ph idx="4294967295"/>
          </p:nvPr>
        </p:nvGraphicFramePr>
        <p:xfrm>
          <a:off x="288925" y="1844675"/>
          <a:ext cx="8507413" cy="4140200"/>
        </p:xfrm>
        <a:graphic>
          <a:graphicData uri="http://schemas.openxmlformats.org/drawingml/2006/table">
            <a:tbl>
              <a:tblPr/>
              <a:tblGrid>
                <a:gridCol w="4468813"/>
                <a:gridCol w="2019300"/>
                <a:gridCol w="2019300"/>
              </a:tblGrid>
              <a:tr h="642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ATV/r</a:t>
                      </a:r>
                      <a:b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300/100 mg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ATV</a:t>
                      </a:r>
                      <a:b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400 mg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</a:tr>
              <a:tr h="3069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Randomized, N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95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105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9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Treated eligible patients, N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95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104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Median age, years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35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34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9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Female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27%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69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White/Black/Other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53% / 26% / 21%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57% / 26% / 17%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c/mL), median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5.1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69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HIV RNA </a:t>
                      </a:r>
                      <a:r>
                        <a:rPr kumimoji="0" lang="en-GB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100,000 c/mL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42%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9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), median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201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194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CD4 &lt; 200/mm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48%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9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Hepatitis B and/or C positive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254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Discontinuation before W48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5177" name="Group 62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5180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5181" name="ZoneTexte 23"/>
            <p:cNvSpPr txBox="1">
              <a:spLocks noChangeArrowheads="1"/>
            </p:cNvSpPr>
            <p:nvPr/>
          </p:nvSpPr>
          <p:spPr bwMode="auto">
            <a:xfrm>
              <a:off x="38" y="4143"/>
              <a:ext cx="48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BMS 089</a:t>
              </a:r>
            </a:p>
          </p:txBody>
        </p:sp>
      </p:grpSp>
      <p:sp>
        <p:nvSpPr>
          <p:cNvPr id="5178" name="ZoneTexte 11"/>
          <p:cNvSpPr txBox="1">
            <a:spLocks noChangeArrowheads="1"/>
          </p:cNvSpPr>
          <p:nvPr/>
        </p:nvSpPr>
        <p:spPr bwMode="auto">
          <a:xfrm>
            <a:off x="989013" y="1152525"/>
            <a:ext cx="71278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5179" name="Text Box 18"/>
          <p:cNvSpPr txBox="1">
            <a:spLocks noChangeArrowheads="1"/>
          </p:cNvSpPr>
          <p:nvPr/>
        </p:nvSpPr>
        <p:spPr bwMode="auto">
          <a:xfrm>
            <a:off x="5918200" y="6527800"/>
            <a:ext cx="31035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GB" sz="1200">
                <a:solidFill>
                  <a:srgbClr val="CC0000"/>
                </a:solidFill>
              </a:rPr>
              <a:t>Malan DR. JAIDS 2008;47:161-7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973138" y="1154113"/>
            <a:ext cx="71866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Response to treatment at week 48 (ITT, TLOVR)</a:t>
            </a:r>
          </a:p>
        </p:txBody>
      </p:sp>
      <p:grpSp>
        <p:nvGrpSpPr>
          <p:cNvPr id="6147" name="Group 66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6206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6207" name="ZoneTexte 23"/>
            <p:cNvSpPr txBox="1">
              <a:spLocks noChangeArrowheads="1"/>
            </p:cNvSpPr>
            <p:nvPr/>
          </p:nvSpPr>
          <p:spPr bwMode="auto">
            <a:xfrm>
              <a:off x="38" y="4143"/>
              <a:ext cx="48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BMS 089</a:t>
              </a:r>
            </a:p>
          </p:txBody>
        </p:sp>
      </p:grpSp>
      <p:sp>
        <p:nvSpPr>
          <p:cNvPr id="6148" name="Rectangle 6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Study BMS 089</a:t>
            </a:r>
            <a:r>
              <a:rPr lang="en-GB" sz="3200" smtClean="0">
                <a:ea typeface="ＭＳ Ｐゴシック" pitchFamily="34" charset="-128"/>
              </a:rPr>
              <a:t>: ATV vs ATV/r QD,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3TC + d4T XR QD</a:t>
            </a:r>
          </a:p>
        </p:txBody>
      </p:sp>
      <p:sp>
        <p:nvSpPr>
          <p:cNvPr id="6149" name="Text Box 67"/>
          <p:cNvSpPr txBox="1">
            <a:spLocks noChangeArrowheads="1"/>
          </p:cNvSpPr>
          <p:nvPr/>
        </p:nvSpPr>
        <p:spPr bwMode="auto">
          <a:xfrm>
            <a:off x="5424488" y="5999163"/>
            <a:ext cx="239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endParaRPr lang="en-GB" sz="1600" i="0">
              <a:solidFill>
                <a:srgbClr val="000066"/>
              </a:solidFill>
            </a:endParaRPr>
          </a:p>
        </p:txBody>
      </p:sp>
      <p:sp>
        <p:nvSpPr>
          <p:cNvPr id="6150" name="AutoShape 165"/>
          <p:cNvSpPr>
            <a:spLocks noChangeArrowheads="1"/>
          </p:cNvSpPr>
          <p:nvPr/>
        </p:nvSpPr>
        <p:spPr bwMode="auto">
          <a:xfrm>
            <a:off x="3314700" y="1668463"/>
            <a:ext cx="3449638" cy="3365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endParaRPr lang="en-GB" sz="2800" i="0"/>
          </a:p>
        </p:txBody>
      </p:sp>
      <p:sp>
        <p:nvSpPr>
          <p:cNvPr id="6151" name="Text Box 58"/>
          <p:cNvSpPr txBox="1">
            <a:spLocks noChangeArrowheads="1"/>
          </p:cNvSpPr>
          <p:nvPr/>
        </p:nvSpPr>
        <p:spPr bwMode="auto">
          <a:xfrm>
            <a:off x="2611438" y="5262563"/>
            <a:ext cx="2392362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GB" sz="1400" b="1" i="0">
                <a:solidFill>
                  <a:srgbClr val="000066"/>
                </a:solidFill>
              </a:rPr>
              <a:t>All patients</a:t>
            </a:r>
          </a:p>
        </p:txBody>
      </p:sp>
      <p:sp>
        <p:nvSpPr>
          <p:cNvPr id="6152" name="Text Box 76"/>
          <p:cNvSpPr txBox="1">
            <a:spLocks noChangeArrowheads="1"/>
          </p:cNvSpPr>
          <p:nvPr/>
        </p:nvSpPr>
        <p:spPr bwMode="auto">
          <a:xfrm>
            <a:off x="684213" y="2201863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2000" i="0">
                <a:solidFill>
                  <a:srgbClr val="000066"/>
                </a:solidFill>
              </a:rPr>
              <a:t>%</a:t>
            </a:r>
          </a:p>
        </p:txBody>
      </p:sp>
      <p:sp>
        <p:nvSpPr>
          <p:cNvPr id="6153" name="Rectangle 3"/>
          <p:cNvSpPr>
            <a:spLocks noChangeArrowheads="1"/>
          </p:cNvSpPr>
          <p:nvPr/>
        </p:nvSpPr>
        <p:spPr bwMode="auto">
          <a:xfrm>
            <a:off x="3462338" y="1766888"/>
            <a:ext cx="177800" cy="144462"/>
          </a:xfrm>
          <a:prstGeom prst="rect">
            <a:avLst/>
          </a:pr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i="0">
              <a:solidFill>
                <a:srgbClr val="333399"/>
              </a:solidFill>
            </a:endParaRPr>
          </a:p>
        </p:txBody>
      </p:sp>
      <p:sp>
        <p:nvSpPr>
          <p:cNvPr id="6154" name="Rectangle 4"/>
          <p:cNvSpPr>
            <a:spLocks noChangeArrowheads="1"/>
          </p:cNvSpPr>
          <p:nvPr/>
        </p:nvSpPr>
        <p:spPr bwMode="auto">
          <a:xfrm>
            <a:off x="5116513" y="1765300"/>
            <a:ext cx="177800" cy="144463"/>
          </a:xfrm>
          <a:prstGeom prst="rect">
            <a:avLst/>
          </a:prstGeom>
          <a:solidFill>
            <a:srgbClr val="FF0066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i="0">
              <a:solidFill>
                <a:srgbClr val="333399"/>
              </a:solidFill>
            </a:endParaRPr>
          </a:p>
        </p:txBody>
      </p:sp>
      <p:sp>
        <p:nvSpPr>
          <p:cNvPr id="6155" name="ZoneTexte 84"/>
          <p:cNvSpPr txBox="1">
            <a:spLocks noChangeArrowheads="1"/>
          </p:cNvSpPr>
          <p:nvPr/>
        </p:nvSpPr>
        <p:spPr bwMode="auto">
          <a:xfrm>
            <a:off x="3606800" y="1646238"/>
            <a:ext cx="1546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800" b="1" i="0">
                <a:solidFill>
                  <a:srgbClr val="000066"/>
                </a:solidFill>
                <a:latin typeface="Calibri" pitchFamily="34" charset="0"/>
              </a:rPr>
              <a:t>ATV/r (N = 95)</a:t>
            </a:r>
          </a:p>
        </p:txBody>
      </p:sp>
      <p:sp>
        <p:nvSpPr>
          <p:cNvPr id="6156" name="ZoneTexte 85"/>
          <p:cNvSpPr txBox="1">
            <a:spLocks noChangeArrowheads="1"/>
          </p:cNvSpPr>
          <p:nvPr/>
        </p:nvSpPr>
        <p:spPr bwMode="auto">
          <a:xfrm>
            <a:off x="5297488" y="1647825"/>
            <a:ext cx="1482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800" b="1" i="0">
                <a:solidFill>
                  <a:srgbClr val="000066"/>
                </a:solidFill>
                <a:latin typeface="Calibri" pitchFamily="34" charset="0"/>
              </a:rPr>
              <a:t>ATV (N = 105)</a:t>
            </a:r>
          </a:p>
        </p:txBody>
      </p:sp>
      <p:sp>
        <p:nvSpPr>
          <p:cNvPr id="6157" name="ZoneTexte 86"/>
          <p:cNvSpPr txBox="1">
            <a:spLocks noChangeArrowheads="1"/>
          </p:cNvSpPr>
          <p:nvPr/>
        </p:nvSpPr>
        <p:spPr bwMode="auto">
          <a:xfrm>
            <a:off x="1192213" y="5484813"/>
            <a:ext cx="1512887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i="0">
                <a:solidFill>
                  <a:srgbClr val="000066"/>
                </a:solidFill>
              </a:rPr>
              <a:t>95% CI </a:t>
            </a:r>
          </a:p>
          <a:p>
            <a:pPr algn="ctr" eaLnBrk="1" hangingPunct="1"/>
            <a:r>
              <a:rPr lang="en-GB" sz="1400" i="0">
                <a:solidFill>
                  <a:srgbClr val="000066"/>
                </a:solidFill>
              </a:rPr>
              <a:t>for the </a:t>
            </a:r>
            <a:r>
              <a:rPr lang="en-GB" sz="1400" i="0">
                <a:solidFill>
                  <a:srgbClr val="000066"/>
                </a:solidFill>
                <a:cs typeface="Arial" pitchFamily="34" charset="0"/>
                <a:sym typeface="Symbol" pitchFamily="18" charset="2"/>
              </a:rPr>
              <a:t>difference</a:t>
            </a:r>
            <a:endParaRPr lang="en-GB" sz="1400" i="0">
              <a:solidFill>
                <a:srgbClr val="000066"/>
              </a:solidFill>
            </a:endParaRPr>
          </a:p>
          <a:p>
            <a:pPr algn="ctr" eaLnBrk="1" hangingPunct="1"/>
            <a:r>
              <a:rPr lang="en-GB" sz="1400" i="0">
                <a:solidFill>
                  <a:srgbClr val="000066"/>
                </a:solidFill>
              </a:rPr>
              <a:t>= - 8.2; 11.1 </a:t>
            </a:r>
          </a:p>
        </p:txBody>
      </p:sp>
      <p:sp>
        <p:nvSpPr>
          <p:cNvPr id="6158" name="ZoneTexte 87"/>
          <p:cNvSpPr txBox="1">
            <a:spLocks noChangeArrowheads="1"/>
          </p:cNvSpPr>
          <p:nvPr/>
        </p:nvSpPr>
        <p:spPr bwMode="auto">
          <a:xfrm>
            <a:off x="1614488" y="1647825"/>
            <a:ext cx="863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i="0">
                <a:solidFill>
                  <a:srgbClr val="000066"/>
                </a:solidFill>
              </a:rPr>
              <a:t>Primary</a:t>
            </a:r>
            <a:br>
              <a:rPr lang="en-GB" sz="1400" i="0">
                <a:solidFill>
                  <a:srgbClr val="000066"/>
                </a:solidFill>
              </a:rPr>
            </a:br>
            <a:r>
              <a:rPr lang="en-GB" sz="1400" i="0">
                <a:solidFill>
                  <a:srgbClr val="000066"/>
                </a:solidFill>
              </a:rPr>
              <a:t>endpoint</a:t>
            </a:r>
          </a:p>
        </p:txBody>
      </p:sp>
      <p:sp>
        <p:nvSpPr>
          <p:cNvPr id="6159" name="ZoneTexte 88"/>
          <p:cNvSpPr txBox="1">
            <a:spLocks noChangeArrowheads="1"/>
          </p:cNvSpPr>
          <p:nvPr/>
        </p:nvSpPr>
        <p:spPr bwMode="auto">
          <a:xfrm>
            <a:off x="3070225" y="5484813"/>
            <a:ext cx="1512888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i="0">
                <a:solidFill>
                  <a:srgbClr val="000066"/>
                </a:solidFill>
              </a:rPr>
              <a:t>95% CI </a:t>
            </a:r>
            <a:br>
              <a:rPr lang="en-GB" sz="1400" i="0">
                <a:solidFill>
                  <a:srgbClr val="000066"/>
                </a:solidFill>
              </a:rPr>
            </a:br>
            <a:r>
              <a:rPr lang="en-GB" sz="1400" i="0">
                <a:solidFill>
                  <a:srgbClr val="000066"/>
                </a:solidFill>
              </a:rPr>
              <a:t>for the </a:t>
            </a:r>
            <a:r>
              <a:rPr lang="en-GB" sz="1400" i="0">
                <a:solidFill>
                  <a:srgbClr val="000066"/>
                </a:solidFill>
                <a:cs typeface="Arial" pitchFamily="34" charset="0"/>
                <a:sym typeface="Symbol" pitchFamily="18" charset="2"/>
              </a:rPr>
              <a:t>difference</a:t>
            </a:r>
          </a:p>
          <a:p>
            <a:pPr algn="ctr" eaLnBrk="1" hangingPunct="1"/>
            <a:r>
              <a:rPr lang="en-GB" sz="1400" i="0">
                <a:solidFill>
                  <a:srgbClr val="000066"/>
                </a:solidFill>
              </a:rPr>
              <a:t>= - 7; 17</a:t>
            </a:r>
            <a:r>
              <a:rPr lang="en-GB" sz="1400" b="1" i="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6160" name="Text Box 58"/>
          <p:cNvSpPr txBox="1">
            <a:spLocks noChangeArrowheads="1"/>
          </p:cNvSpPr>
          <p:nvPr/>
        </p:nvSpPr>
        <p:spPr bwMode="auto">
          <a:xfrm>
            <a:off x="4600575" y="5262563"/>
            <a:ext cx="182721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GB" sz="1400" b="1" i="0">
                <a:solidFill>
                  <a:srgbClr val="000066"/>
                </a:solidFill>
              </a:rPr>
              <a:t>Baseline HIV RNA &lt; 100,000 c/mL</a:t>
            </a:r>
          </a:p>
        </p:txBody>
      </p:sp>
      <p:sp>
        <p:nvSpPr>
          <p:cNvPr id="6161" name="Rectangle 135"/>
          <p:cNvSpPr>
            <a:spLocks noChangeArrowheads="1"/>
          </p:cNvSpPr>
          <p:nvPr/>
        </p:nvSpPr>
        <p:spPr bwMode="auto">
          <a:xfrm>
            <a:off x="1554163" y="3019425"/>
            <a:ext cx="501650" cy="2185988"/>
          </a:xfrm>
          <a:prstGeom prst="rect">
            <a:avLst/>
          </a:pr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endParaRPr lang="en-GB" sz="2800" i="0"/>
          </a:p>
        </p:txBody>
      </p:sp>
      <p:sp>
        <p:nvSpPr>
          <p:cNvPr id="6162" name="Rectangle 136"/>
          <p:cNvSpPr>
            <a:spLocks noChangeArrowheads="1"/>
          </p:cNvSpPr>
          <p:nvPr/>
        </p:nvSpPr>
        <p:spPr bwMode="auto">
          <a:xfrm>
            <a:off x="3314700" y="3303588"/>
            <a:ext cx="503238" cy="1901825"/>
          </a:xfrm>
          <a:prstGeom prst="rect">
            <a:avLst/>
          </a:pr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endParaRPr lang="en-GB" sz="2800" i="0"/>
          </a:p>
        </p:txBody>
      </p:sp>
      <p:sp>
        <p:nvSpPr>
          <p:cNvPr id="6163" name="Rectangle 137"/>
          <p:cNvSpPr>
            <a:spLocks noChangeArrowheads="1"/>
          </p:cNvSpPr>
          <p:nvPr/>
        </p:nvSpPr>
        <p:spPr bwMode="auto">
          <a:xfrm>
            <a:off x="5013325" y="3000375"/>
            <a:ext cx="501650" cy="2205038"/>
          </a:xfrm>
          <a:prstGeom prst="rect">
            <a:avLst/>
          </a:pr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endParaRPr lang="en-GB" sz="2800" i="0"/>
          </a:p>
        </p:txBody>
      </p:sp>
      <p:sp>
        <p:nvSpPr>
          <p:cNvPr id="6164" name="Rectangle 138"/>
          <p:cNvSpPr>
            <a:spLocks noChangeArrowheads="1"/>
          </p:cNvSpPr>
          <p:nvPr/>
        </p:nvSpPr>
        <p:spPr bwMode="auto">
          <a:xfrm>
            <a:off x="2060575" y="3044825"/>
            <a:ext cx="493713" cy="2160588"/>
          </a:xfrm>
          <a:prstGeom prst="rect">
            <a:avLst/>
          </a:prstGeom>
          <a:solidFill>
            <a:srgbClr val="FF0066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/>
          <a:lstStyle/>
          <a:p>
            <a:endParaRPr lang="en-GB" sz="2800" i="0"/>
          </a:p>
        </p:txBody>
      </p:sp>
      <p:sp>
        <p:nvSpPr>
          <p:cNvPr id="6165" name="Rectangle 139"/>
          <p:cNvSpPr>
            <a:spLocks noChangeArrowheads="1"/>
          </p:cNvSpPr>
          <p:nvPr/>
        </p:nvSpPr>
        <p:spPr bwMode="auto">
          <a:xfrm>
            <a:off x="3821113" y="3427413"/>
            <a:ext cx="492125" cy="1778000"/>
          </a:xfrm>
          <a:prstGeom prst="rect">
            <a:avLst/>
          </a:prstGeom>
          <a:solidFill>
            <a:srgbClr val="FF0066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/>
          <a:lstStyle/>
          <a:p>
            <a:endParaRPr lang="en-GB" sz="2800" i="0"/>
          </a:p>
        </p:txBody>
      </p:sp>
      <p:sp>
        <p:nvSpPr>
          <p:cNvPr id="6166" name="Rectangle 140"/>
          <p:cNvSpPr>
            <a:spLocks noChangeArrowheads="1"/>
          </p:cNvSpPr>
          <p:nvPr/>
        </p:nvSpPr>
        <p:spPr bwMode="auto">
          <a:xfrm>
            <a:off x="5518150" y="3154363"/>
            <a:ext cx="493713" cy="2044700"/>
          </a:xfrm>
          <a:prstGeom prst="rect">
            <a:avLst/>
          </a:prstGeom>
          <a:solidFill>
            <a:srgbClr val="FF0066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/>
          <a:lstStyle/>
          <a:p>
            <a:endParaRPr lang="en-GB" sz="2800" i="0"/>
          </a:p>
        </p:txBody>
      </p:sp>
      <p:sp>
        <p:nvSpPr>
          <p:cNvPr id="6167" name="Line 141"/>
          <p:cNvSpPr>
            <a:spLocks noChangeShapeType="1"/>
          </p:cNvSpPr>
          <p:nvPr/>
        </p:nvSpPr>
        <p:spPr bwMode="auto">
          <a:xfrm>
            <a:off x="1182688" y="2667000"/>
            <a:ext cx="0" cy="2538413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8" name="Line 142"/>
          <p:cNvSpPr>
            <a:spLocks noChangeShapeType="1"/>
          </p:cNvSpPr>
          <p:nvPr/>
        </p:nvSpPr>
        <p:spPr bwMode="auto">
          <a:xfrm>
            <a:off x="1116013" y="5205413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9" name="Line 143"/>
          <p:cNvSpPr>
            <a:spLocks noChangeShapeType="1"/>
          </p:cNvSpPr>
          <p:nvPr/>
        </p:nvSpPr>
        <p:spPr bwMode="auto">
          <a:xfrm>
            <a:off x="1116013" y="4697413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0" name="Line 144"/>
          <p:cNvSpPr>
            <a:spLocks noChangeShapeType="1"/>
          </p:cNvSpPr>
          <p:nvPr/>
        </p:nvSpPr>
        <p:spPr bwMode="auto">
          <a:xfrm>
            <a:off x="1116013" y="4187825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1" name="Line 145"/>
          <p:cNvSpPr>
            <a:spLocks noChangeShapeType="1"/>
          </p:cNvSpPr>
          <p:nvPr/>
        </p:nvSpPr>
        <p:spPr bwMode="auto">
          <a:xfrm>
            <a:off x="1116013" y="3686175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2" name="Line 146"/>
          <p:cNvSpPr>
            <a:spLocks noChangeShapeType="1"/>
          </p:cNvSpPr>
          <p:nvPr/>
        </p:nvSpPr>
        <p:spPr bwMode="auto">
          <a:xfrm>
            <a:off x="1116013" y="3176588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3" name="Line 147"/>
          <p:cNvSpPr>
            <a:spLocks noChangeShapeType="1"/>
          </p:cNvSpPr>
          <p:nvPr/>
        </p:nvSpPr>
        <p:spPr bwMode="auto">
          <a:xfrm>
            <a:off x="1116013" y="2667000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4" name="Line 149"/>
          <p:cNvSpPr>
            <a:spLocks noChangeShapeType="1"/>
          </p:cNvSpPr>
          <p:nvPr/>
        </p:nvSpPr>
        <p:spPr bwMode="auto">
          <a:xfrm flipV="1">
            <a:off x="1182688" y="5205413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5" name="Line 150"/>
          <p:cNvSpPr>
            <a:spLocks noChangeShapeType="1"/>
          </p:cNvSpPr>
          <p:nvPr/>
        </p:nvSpPr>
        <p:spPr bwMode="auto">
          <a:xfrm flipV="1">
            <a:off x="2917825" y="5205413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6" name="Line 151"/>
          <p:cNvSpPr>
            <a:spLocks noChangeShapeType="1"/>
          </p:cNvSpPr>
          <p:nvPr/>
        </p:nvSpPr>
        <p:spPr bwMode="auto">
          <a:xfrm flipV="1">
            <a:off x="4654550" y="5205413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7" name="Rectangle 153"/>
          <p:cNvSpPr>
            <a:spLocks noChangeArrowheads="1"/>
          </p:cNvSpPr>
          <p:nvPr/>
        </p:nvSpPr>
        <p:spPr bwMode="auto">
          <a:xfrm>
            <a:off x="1706563" y="2798763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993366"/>
                </a:solidFill>
              </a:rPr>
              <a:t>86</a:t>
            </a:r>
            <a:endParaRPr lang="en-GB" sz="1800" i="0">
              <a:solidFill>
                <a:srgbClr val="993366"/>
              </a:solidFill>
            </a:endParaRPr>
          </a:p>
        </p:txBody>
      </p:sp>
      <p:sp>
        <p:nvSpPr>
          <p:cNvPr id="6178" name="Rectangle 154"/>
          <p:cNvSpPr>
            <a:spLocks noChangeArrowheads="1"/>
          </p:cNvSpPr>
          <p:nvPr/>
        </p:nvSpPr>
        <p:spPr bwMode="auto">
          <a:xfrm>
            <a:off x="3467100" y="3079750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993366"/>
                </a:solidFill>
              </a:rPr>
              <a:t>75</a:t>
            </a:r>
            <a:endParaRPr lang="en-GB" sz="1800" i="0">
              <a:solidFill>
                <a:srgbClr val="993366"/>
              </a:solidFill>
            </a:endParaRPr>
          </a:p>
        </p:txBody>
      </p:sp>
      <p:sp>
        <p:nvSpPr>
          <p:cNvPr id="6179" name="Rectangle 155"/>
          <p:cNvSpPr>
            <a:spLocks noChangeArrowheads="1"/>
          </p:cNvSpPr>
          <p:nvPr/>
        </p:nvSpPr>
        <p:spPr bwMode="auto">
          <a:xfrm>
            <a:off x="5165725" y="2762250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993366"/>
                </a:solidFill>
              </a:rPr>
              <a:t>87</a:t>
            </a:r>
            <a:endParaRPr lang="en-GB" sz="1800" i="0">
              <a:solidFill>
                <a:srgbClr val="993366"/>
              </a:solidFill>
            </a:endParaRPr>
          </a:p>
        </p:txBody>
      </p:sp>
      <p:sp>
        <p:nvSpPr>
          <p:cNvPr id="6180" name="Rectangle 156"/>
          <p:cNvSpPr>
            <a:spLocks noChangeArrowheads="1"/>
          </p:cNvSpPr>
          <p:nvPr/>
        </p:nvSpPr>
        <p:spPr bwMode="auto">
          <a:xfrm>
            <a:off x="2208213" y="2822575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D60093"/>
                </a:solidFill>
              </a:rPr>
              <a:t>85</a:t>
            </a:r>
            <a:endParaRPr lang="en-GB" sz="1800" i="0">
              <a:solidFill>
                <a:srgbClr val="D60093"/>
              </a:solidFill>
            </a:endParaRPr>
          </a:p>
        </p:txBody>
      </p:sp>
      <p:sp>
        <p:nvSpPr>
          <p:cNvPr id="6181" name="Rectangle 157"/>
          <p:cNvSpPr>
            <a:spLocks noChangeArrowheads="1"/>
          </p:cNvSpPr>
          <p:nvPr/>
        </p:nvSpPr>
        <p:spPr bwMode="auto">
          <a:xfrm>
            <a:off x="3968750" y="3206750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D60093"/>
                </a:solidFill>
              </a:rPr>
              <a:t>70</a:t>
            </a:r>
            <a:endParaRPr lang="en-GB" sz="1800" i="0">
              <a:solidFill>
                <a:srgbClr val="D60093"/>
              </a:solidFill>
            </a:endParaRPr>
          </a:p>
        </p:txBody>
      </p:sp>
      <p:sp>
        <p:nvSpPr>
          <p:cNvPr id="6182" name="Rectangle 158"/>
          <p:cNvSpPr>
            <a:spLocks noChangeArrowheads="1"/>
          </p:cNvSpPr>
          <p:nvPr/>
        </p:nvSpPr>
        <p:spPr bwMode="auto">
          <a:xfrm>
            <a:off x="5640388" y="2925763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D60093"/>
                </a:solidFill>
              </a:rPr>
              <a:t>82</a:t>
            </a:r>
            <a:endParaRPr lang="en-GB" sz="1800" i="0">
              <a:solidFill>
                <a:srgbClr val="D60093"/>
              </a:solidFill>
            </a:endParaRPr>
          </a:p>
        </p:txBody>
      </p:sp>
      <p:sp>
        <p:nvSpPr>
          <p:cNvPr id="6183" name="Rectangle 159"/>
          <p:cNvSpPr>
            <a:spLocks noChangeArrowheads="1"/>
          </p:cNvSpPr>
          <p:nvPr/>
        </p:nvSpPr>
        <p:spPr bwMode="auto">
          <a:xfrm>
            <a:off x="944563" y="5106988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0</a:t>
            </a:r>
            <a:endParaRPr lang="en-GB" sz="1800" i="0">
              <a:solidFill>
                <a:srgbClr val="000066"/>
              </a:solidFill>
            </a:endParaRPr>
          </a:p>
        </p:txBody>
      </p:sp>
      <p:sp>
        <p:nvSpPr>
          <p:cNvPr id="6184" name="Rectangle 160"/>
          <p:cNvSpPr>
            <a:spLocks noChangeArrowheads="1"/>
          </p:cNvSpPr>
          <p:nvPr/>
        </p:nvSpPr>
        <p:spPr bwMode="auto">
          <a:xfrm>
            <a:off x="846138" y="4595813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20</a:t>
            </a:r>
            <a:endParaRPr lang="en-GB" sz="1800" i="0">
              <a:solidFill>
                <a:srgbClr val="000066"/>
              </a:solidFill>
            </a:endParaRPr>
          </a:p>
        </p:txBody>
      </p:sp>
      <p:sp>
        <p:nvSpPr>
          <p:cNvPr id="6185" name="Rectangle 161"/>
          <p:cNvSpPr>
            <a:spLocks noChangeArrowheads="1"/>
          </p:cNvSpPr>
          <p:nvPr/>
        </p:nvSpPr>
        <p:spPr bwMode="auto">
          <a:xfrm>
            <a:off x="846138" y="4087813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40</a:t>
            </a:r>
            <a:endParaRPr lang="en-GB" sz="1800" i="0">
              <a:solidFill>
                <a:srgbClr val="000066"/>
              </a:solidFill>
            </a:endParaRPr>
          </a:p>
        </p:txBody>
      </p:sp>
      <p:sp>
        <p:nvSpPr>
          <p:cNvPr id="6186" name="Rectangle 162"/>
          <p:cNvSpPr>
            <a:spLocks noChangeArrowheads="1"/>
          </p:cNvSpPr>
          <p:nvPr/>
        </p:nvSpPr>
        <p:spPr bwMode="auto">
          <a:xfrm>
            <a:off x="846138" y="3586163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60</a:t>
            </a:r>
            <a:endParaRPr lang="en-GB" sz="1800" i="0">
              <a:solidFill>
                <a:srgbClr val="000066"/>
              </a:solidFill>
            </a:endParaRPr>
          </a:p>
        </p:txBody>
      </p:sp>
      <p:sp>
        <p:nvSpPr>
          <p:cNvPr id="6187" name="Rectangle 163"/>
          <p:cNvSpPr>
            <a:spLocks noChangeArrowheads="1"/>
          </p:cNvSpPr>
          <p:nvPr/>
        </p:nvSpPr>
        <p:spPr bwMode="auto">
          <a:xfrm>
            <a:off x="846138" y="3076575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80</a:t>
            </a:r>
            <a:endParaRPr lang="en-GB" sz="1800" i="0">
              <a:solidFill>
                <a:srgbClr val="000066"/>
              </a:solidFill>
            </a:endParaRPr>
          </a:p>
        </p:txBody>
      </p:sp>
      <p:sp>
        <p:nvSpPr>
          <p:cNvPr id="6188" name="Rectangle 164"/>
          <p:cNvSpPr>
            <a:spLocks noChangeArrowheads="1"/>
          </p:cNvSpPr>
          <p:nvPr/>
        </p:nvSpPr>
        <p:spPr bwMode="auto">
          <a:xfrm>
            <a:off x="747713" y="2566988"/>
            <a:ext cx="295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0066"/>
                </a:solidFill>
              </a:rPr>
              <a:t>100</a:t>
            </a:r>
            <a:endParaRPr lang="en-GB" sz="1800" i="0">
              <a:solidFill>
                <a:srgbClr val="000066"/>
              </a:solidFill>
            </a:endParaRPr>
          </a:p>
        </p:txBody>
      </p:sp>
      <p:sp>
        <p:nvSpPr>
          <p:cNvPr id="6189" name="Text Box 57"/>
          <p:cNvSpPr txBox="1">
            <a:spLocks noChangeArrowheads="1"/>
          </p:cNvSpPr>
          <p:nvPr/>
        </p:nvSpPr>
        <p:spPr bwMode="auto">
          <a:xfrm>
            <a:off x="1416050" y="2265363"/>
            <a:ext cx="126523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GB" sz="1400" b="1" i="0">
                <a:solidFill>
                  <a:srgbClr val="000066"/>
                </a:solidFill>
              </a:rPr>
              <a:t>HIV RNA</a:t>
            </a:r>
            <a:br>
              <a:rPr lang="en-GB" sz="1400" b="1" i="0">
                <a:solidFill>
                  <a:srgbClr val="000066"/>
                </a:solidFill>
              </a:rPr>
            </a:br>
            <a:r>
              <a:rPr lang="en-GB" sz="1400" b="1" i="0">
                <a:solidFill>
                  <a:srgbClr val="000066"/>
                </a:solidFill>
              </a:rPr>
              <a:t>&lt; 400 c/mL</a:t>
            </a:r>
          </a:p>
        </p:txBody>
      </p:sp>
      <p:sp>
        <p:nvSpPr>
          <p:cNvPr id="6190" name="Text Box 58"/>
          <p:cNvSpPr txBox="1">
            <a:spLocks noChangeArrowheads="1"/>
          </p:cNvSpPr>
          <p:nvPr/>
        </p:nvSpPr>
        <p:spPr bwMode="auto">
          <a:xfrm>
            <a:off x="3132138" y="2265363"/>
            <a:ext cx="13843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GB" sz="1400" b="1" i="0">
                <a:solidFill>
                  <a:srgbClr val="000066"/>
                </a:solidFill>
              </a:rPr>
              <a:t>HIV RNA</a:t>
            </a:r>
            <a:br>
              <a:rPr lang="en-GB" sz="1400" b="1" i="0">
                <a:solidFill>
                  <a:srgbClr val="000066"/>
                </a:solidFill>
              </a:rPr>
            </a:br>
            <a:r>
              <a:rPr lang="en-GB" sz="1400" b="1" i="0">
                <a:solidFill>
                  <a:srgbClr val="000066"/>
                </a:solidFill>
              </a:rPr>
              <a:t>&lt; 50 c/mL</a:t>
            </a:r>
          </a:p>
        </p:txBody>
      </p:sp>
      <p:sp>
        <p:nvSpPr>
          <p:cNvPr id="6191" name="Text Box 58"/>
          <p:cNvSpPr txBox="1">
            <a:spLocks noChangeArrowheads="1"/>
          </p:cNvSpPr>
          <p:nvPr/>
        </p:nvSpPr>
        <p:spPr bwMode="auto">
          <a:xfrm>
            <a:off x="5449888" y="2300288"/>
            <a:ext cx="1865312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GB" sz="1400" b="1" i="0">
                <a:solidFill>
                  <a:srgbClr val="000066"/>
                </a:solidFill>
              </a:rPr>
              <a:t>HIV RNA &lt; 50 c/mL</a:t>
            </a:r>
          </a:p>
        </p:txBody>
      </p:sp>
      <p:sp>
        <p:nvSpPr>
          <p:cNvPr id="6192" name="Line 151"/>
          <p:cNvSpPr>
            <a:spLocks noChangeShapeType="1"/>
          </p:cNvSpPr>
          <p:nvPr/>
        </p:nvSpPr>
        <p:spPr bwMode="auto">
          <a:xfrm flipV="1">
            <a:off x="6400800" y="5202238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93" name="Rectangle 137"/>
          <p:cNvSpPr>
            <a:spLocks noChangeArrowheads="1"/>
          </p:cNvSpPr>
          <p:nvPr/>
        </p:nvSpPr>
        <p:spPr bwMode="auto">
          <a:xfrm>
            <a:off x="6781800" y="3613150"/>
            <a:ext cx="501650" cy="1589088"/>
          </a:xfrm>
          <a:prstGeom prst="rect">
            <a:avLst/>
          </a:pr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endParaRPr lang="en-GB" sz="2800" i="0"/>
          </a:p>
        </p:txBody>
      </p:sp>
      <p:sp>
        <p:nvSpPr>
          <p:cNvPr id="6194" name="Rectangle 140"/>
          <p:cNvSpPr>
            <a:spLocks noChangeArrowheads="1"/>
          </p:cNvSpPr>
          <p:nvPr/>
        </p:nvSpPr>
        <p:spPr bwMode="auto">
          <a:xfrm>
            <a:off x="7280275" y="3735388"/>
            <a:ext cx="493713" cy="1466850"/>
          </a:xfrm>
          <a:prstGeom prst="rect">
            <a:avLst/>
          </a:prstGeom>
          <a:solidFill>
            <a:srgbClr val="FF0066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/>
          <a:lstStyle/>
          <a:p>
            <a:endParaRPr lang="en-GB" sz="2800" i="0"/>
          </a:p>
        </p:txBody>
      </p:sp>
      <p:sp>
        <p:nvSpPr>
          <p:cNvPr id="6195" name="Text Box 58"/>
          <p:cNvSpPr txBox="1">
            <a:spLocks noChangeArrowheads="1"/>
          </p:cNvSpPr>
          <p:nvPr/>
        </p:nvSpPr>
        <p:spPr bwMode="auto">
          <a:xfrm>
            <a:off x="6364288" y="5278438"/>
            <a:ext cx="182721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GB" sz="1400" b="1" i="0">
                <a:solidFill>
                  <a:srgbClr val="000066"/>
                </a:solidFill>
              </a:rPr>
              <a:t>Baseline HIV RNA </a:t>
            </a:r>
            <a:r>
              <a:rPr lang="en-GB" sz="1400" b="1" i="0" u="sng">
                <a:solidFill>
                  <a:srgbClr val="000066"/>
                </a:solidFill>
              </a:rPr>
              <a:t>&gt;</a:t>
            </a:r>
            <a:r>
              <a:rPr lang="en-GB" sz="1400" b="1" i="0">
                <a:solidFill>
                  <a:srgbClr val="000066"/>
                </a:solidFill>
              </a:rPr>
              <a:t> 100,000 c/mL</a:t>
            </a:r>
          </a:p>
        </p:txBody>
      </p:sp>
      <p:sp>
        <p:nvSpPr>
          <p:cNvPr id="6196" name="Rectangle 155"/>
          <p:cNvSpPr>
            <a:spLocks noChangeArrowheads="1"/>
          </p:cNvSpPr>
          <p:nvPr/>
        </p:nvSpPr>
        <p:spPr bwMode="auto">
          <a:xfrm>
            <a:off x="6913563" y="3379788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993366"/>
                </a:solidFill>
              </a:rPr>
              <a:t>63</a:t>
            </a:r>
            <a:endParaRPr lang="en-GB" sz="1800" i="0">
              <a:solidFill>
                <a:srgbClr val="993366"/>
              </a:solidFill>
            </a:endParaRPr>
          </a:p>
        </p:txBody>
      </p:sp>
      <p:sp>
        <p:nvSpPr>
          <p:cNvPr id="6197" name="Rectangle 158"/>
          <p:cNvSpPr>
            <a:spLocks noChangeArrowheads="1"/>
          </p:cNvSpPr>
          <p:nvPr/>
        </p:nvSpPr>
        <p:spPr bwMode="auto">
          <a:xfrm>
            <a:off x="7419975" y="3490913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D60093"/>
                </a:solidFill>
              </a:rPr>
              <a:t>58</a:t>
            </a:r>
            <a:endParaRPr lang="en-GB" sz="1800" i="0">
              <a:solidFill>
                <a:srgbClr val="D60093"/>
              </a:solidFill>
            </a:endParaRPr>
          </a:p>
        </p:txBody>
      </p:sp>
      <p:sp>
        <p:nvSpPr>
          <p:cNvPr id="6198" name="ZoneTexte 93"/>
          <p:cNvSpPr txBox="1">
            <a:spLocks noChangeArrowheads="1"/>
          </p:cNvSpPr>
          <p:nvPr/>
        </p:nvSpPr>
        <p:spPr bwMode="auto">
          <a:xfrm>
            <a:off x="4500563" y="4864100"/>
            <a:ext cx="4651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400" b="1" i="0">
                <a:solidFill>
                  <a:srgbClr val="000066"/>
                </a:solidFill>
              </a:rPr>
              <a:t>N =</a:t>
            </a:r>
          </a:p>
        </p:txBody>
      </p:sp>
      <p:sp>
        <p:nvSpPr>
          <p:cNvPr id="6199" name="Line 148"/>
          <p:cNvSpPr>
            <a:spLocks noChangeShapeType="1"/>
          </p:cNvSpPr>
          <p:nvPr/>
        </p:nvSpPr>
        <p:spPr bwMode="auto">
          <a:xfrm>
            <a:off x="1182688" y="5205413"/>
            <a:ext cx="7123112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0" name="Text Box 65"/>
          <p:cNvSpPr txBox="1">
            <a:spLocks noChangeArrowheads="1"/>
          </p:cNvSpPr>
          <p:nvPr/>
        </p:nvSpPr>
        <p:spPr bwMode="auto">
          <a:xfrm>
            <a:off x="5053013" y="48641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 i="0"/>
              <a:t>46</a:t>
            </a:r>
          </a:p>
        </p:txBody>
      </p:sp>
      <p:sp>
        <p:nvSpPr>
          <p:cNvPr id="6201" name="Text Box 66"/>
          <p:cNvSpPr txBox="1">
            <a:spLocks noChangeArrowheads="1"/>
          </p:cNvSpPr>
          <p:nvPr/>
        </p:nvSpPr>
        <p:spPr bwMode="auto">
          <a:xfrm>
            <a:off x="5568950" y="48641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 i="0"/>
              <a:t>50</a:t>
            </a:r>
          </a:p>
        </p:txBody>
      </p:sp>
      <p:sp>
        <p:nvSpPr>
          <p:cNvPr id="6202" name="Text Box 65"/>
          <p:cNvSpPr txBox="1">
            <a:spLocks noChangeArrowheads="1"/>
          </p:cNvSpPr>
          <p:nvPr/>
        </p:nvSpPr>
        <p:spPr bwMode="auto">
          <a:xfrm>
            <a:off x="6832600" y="48641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 i="0"/>
              <a:t>49</a:t>
            </a:r>
          </a:p>
        </p:txBody>
      </p:sp>
      <p:sp>
        <p:nvSpPr>
          <p:cNvPr id="6203" name="Text Box 66"/>
          <p:cNvSpPr txBox="1">
            <a:spLocks noChangeArrowheads="1"/>
          </p:cNvSpPr>
          <p:nvPr/>
        </p:nvSpPr>
        <p:spPr bwMode="auto">
          <a:xfrm>
            <a:off x="7348538" y="48641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 i="0"/>
              <a:t>55</a:t>
            </a:r>
          </a:p>
        </p:txBody>
      </p:sp>
      <p:sp>
        <p:nvSpPr>
          <p:cNvPr id="6204" name="Text Box 18"/>
          <p:cNvSpPr txBox="1">
            <a:spLocks noChangeArrowheads="1"/>
          </p:cNvSpPr>
          <p:nvPr/>
        </p:nvSpPr>
        <p:spPr bwMode="auto">
          <a:xfrm>
            <a:off x="5918200" y="6527800"/>
            <a:ext cx="31035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GB" sz="1200">
                <a:solidFill>
                  <a:srgbClr val="CC0000"/>
                </a:solidFill>
              </a:rPr>
              <a:t>Malan DR. JAIDS 2008;47:161-7</a:t>
            </a:r>
          </a:p>
        </p:txBody>
      </p:sp>
      <p:sp>
        <p:nvSpPr>
          <p:cNvPr id="6205" name="AutoShape 165"/>
          <p:cNvSpPr>
            <a:spLocks noChangeArrowheads="1"/>
          </p:cNvSpPr>
          <p:nvPr/>
        </p:nvSpPr>
        <p:spPr bwMode="auto">
          <a:xfrm>
            <a:off x="1116013" y="6165850"/>
            <a:ext cx="7189787" cy="361950"/>
          </a:xfrm>
          <a:prstGeom prst="roundRect">
            <a:avLst>
              <a:gd name="adj" fmla="val 16667"/>
            </a:avLst>
          </a:prstGeom>
          <a:solidFill>
            <a:srgbClr val="F8F8F8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600" i="0">
                <a:solidFill>
                  <a:srgbClr val="000066"/>
                </a:solidFill>
              </a:rPr>
              <a:t>Median CD4 increase at W48: 174/mm</a:t>
            </a:r>
            <a:r>
              <a:rPr lang="en-US" sz="1600" i="0" baseline="30000">
                <a:solidFill>
                  <a:srgbClr val="000066"/>
                </a:solidFill>
              </a:rPr>
              <a:t>3</a:t>
            </a:r>
            <a:r>
              <a:rPr lang="en-US" sz="1600" i="0">
                <a:solidFill>
                  <a:srgbClr val="000066"/>
                </a:solidFill>
              </a:rPr>
              <a:t> (ATV/r) vs 213/mm</a:t>
            </a:r>
            <a:r>
              <a:rPr lang="en-US" sz="1600" i="0" baseline="30000">
                <a:solidFill>
                  <a:srgbClr val="000066"/>
                </a:solidFill>
              </a:rPr>
              <a:t>3</a:t>
            </a:r>
            <a:r>
              <a:rPr lang="en-US" sz="1600" i="0">
                <a:solidFill>
                  <a:srgbClr val="000066"/>
                </a:solidFill>
              </a:rPr>
              <a:t> (ATV)</a:t>
            </a:r>
            <a:endParaRPr lang="en-GB" sz="1600" i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116138" y="1138238"/>
            <a:ext cx="48720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Treatment-emergent resistance</a:t>
            </a:r>
          </a:p>
        </p:txBody>
      </p:sp>
      <p:graphicFrame>
        <p:nvGraphicFramePr>
          <p:cNvPr id="150583" name="Group 55"/>
          <p:cNvGraphicFramePr>
            <a:graphicFrameLocks noGrp="1"/>
          </p:cNvGraphicFramePr>
          <p:nvPr/>
        </p:nvGraphicFramePr>
        <p:xfrm>
          <a:off x="1077913" y="2611438"/>
          <a:ext cx="6950075" cy="2840037"/>
        </p:xfrm>
        <a:graphic>
          <a:graphicData uri="http://schemas.openxmlformats.org/drawingml/2006/table">
            <a:tbl>
              <a:tblPr/>
              <a:tblGrid>
                <a:gridCol w="430212"/>
                <a:gridCol w="3713163"/>
                <a:gridCol w="1403350"/>
                <a:gridCol w="1403350"/>
              </a:tblGrid>
              <a:tr h="3520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ATV/r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cs typeface="Arial" charset="0"/>
                        </a:rPr>
                        <a:t>ATV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</a:tr>
              <a:tr h="29412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HIV RNA </a:t>
                      </a:r>
                      <a:r>
                        <a:rPr kumimoji="0" lang="en-GB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&gt;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 400 c/mL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N = 3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N = 10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Resistance testing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N = 2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N = 8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305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PI major substitutions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I50L, N88S</a:t>
                      </a:r>
                    </a:p>
                  </a:txBody>
                  <a:tcPr marT="45719" marB="45719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0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 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#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I50I/L</a:t>
                      </a:r>
                    </a:p>
                  </a:txBody>
                  <a:tcPr marT="45719" marB="45719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0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PI minor substitutions *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4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32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ATV phenotype: FC &gt; 2.2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0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 (FC = 26) 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#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M184V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7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7215" name="ZoneTexte 9"/>
          <p:cNvSpPr txBox="1">
            <a:spLocks noChangeArrowheads="1"/>
          </p:cNvSpPr>
          <p:nvPr/>
        </p:nvSpPr>
        <p:spPr bwMode="auto">
          <a:xfrm>
            <a:off x="1619250" y="5661025"/>
            <a:ext cx="59213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400" i="0" baseline="30000">
                <a:solidFill>
                  <a:srgbClr val="000066"/>
                </a:solidFill>
                <a:cs typeface="Arial" pitchFamily="34" charset="0"/>
              </a:rPr>
              <a:t># </a:t>
            </a:r>
            <a:r>
              <a:rPr lang="en-GB" sz="1400" i="0">
                <a:solidFill>
                  <a:srgbClr val="000066"/>
                </a:solidFill>
                <a:cs typeface="Arial" pitchFamily="34" charset="0"/>
              </a:rPr>
              <a:t>Same patient; </a:t>
            </a:r>
            <a:r>
              <a:rPr lang="en-GB" sz="1400" i="0">
                <a:solidFill>
                  <a:srgbClr val="000066"/>
                </a:solidFill>
              </a:rPr>
              <a:t>* Among 20I/T, 33F, 34Q, 36V, 64V, 71V, 73S, 74A, 83D</a:t>
            </a:r>
          </a:p>
        </p:txBody>
      </p:sp>
      <p:grpSp>
        <p:nvGrpSpPr>
          <p:cNvPr id="7216" name="Group 53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7220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7221" name="ZoneTexte 23"/>
            <p:cNvSpPr txBox="1">
              <a:spLocks noChangeArrowheads="1"/>
            </p:cNvSpPr>
            <p:nvPr/>
          </p:nvSpPr>
          <p:spPr bwMode="auto">
            <a:xfrm>
              <a:off x="38" y="4143"/>
              <a:ext cx="48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BMS 089</a:t>
              </a:r>
            </a:p>
          </p:txBody>
        </p:sp>
      </p:grpSp>
      <p:sp>
        <p:nvSpPr>
          <p:cNvPr id="7217" name="Rectangle 5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Study BMS 089</a:t>
            </a:r>
            <a:r>
              <a:rPr lang="en-GB" sz="3200" smtClean="0">
                <a:ea typeface="ＭＳ Ｐゴシック" pitchFamily="34" charset="-128"/>
              </a:rPr>
              <a:t>: ATV vs ATV/r QD,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3TC + d4T XR QD</a:t>
            </a:r>
          </a:p>
        </p:txBody>
      </p:sp>
      <p:sp>
        <p:nvSpPr>
          <p:cNvPr id="7218" name="Rectangle 263"/>
          <p:cNvSpPr>
            <a:spLocks noChangeArrowheads="1"/>
          </p:cNvSpPr>
          <p:nvPr/>
        </p:nvSpPr>
        <p:spPr bwMode="auto">
          <a:xfrm>
            <a:off x="1077913" y="1984375"/>
            <a:ext cx="69500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b="1" i="0">
                <a:solidFill>
                  <a:schemeClr val="accent2"/>
                </a:solidFill>
                <a:latin typeface="Calibri" pitchFamily="34" charset="0"/>
              </a:rPr>
              <a:t>Genotypic and phenotypic resistance in patients </a:t>
            </a:r>
            <a:br>
              <a:rPr lang="en-US" sz="2000" b="1" i="0">
                <a:solidFill>
                  <a:schemeClr val="accent2"/>
                </a:solidFill>
                <a:latin typeface="Calibri" pitchFamily="34" charset="0"/>
              </a:rPr>
            </a:br>
            <a:r>
              <a:rPr lang="en-US" sz="2000" b="1" i="0">
                <a:solidFill>
                  <a:schemeClr val="accent2"/>
                </a:solidFill>
                <a:latin typeface="Calibri" pitchFamily="34" charset="0"/>
              </a:rPr>
              <a:t>with virologic failure through W48</a:t>
            </a:r>
          </a:p>
        </p:txBody>
      </p:sp>
      <p:sp>
        <p:nvSpPr>
          <p:cNvPr id="7219" name="Text Box 18"/>
          <p:cNvSpPr txBox="1">
            <a:spLocks noChangeArrowheads="1"/>
          </p:cNvSpPr>
          <p:nvPr/>
        </p:nvSpPr>
        <p:spPr bwMode="auto">
          <a:xfrm>
            <a:off x="5918200" y="6527800"/>
            <a:ext cx="31035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GB" sz="1200">
                <a:solidFill>
                  <a:srgbClr val="CC0000"/>
                </a:solidFill>
              </a:rPr>
              <a:t>Malan DR. JAIDS 2008;47:161-7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984625" y="1141413"/>
            <a:ext cx="11128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Safety</a:t>
            </a:r>
          </a:p>
        </p:txBody>
      </p:sp>
      <p:graphicFrame>
        <p:nvGraphicFramePr>
          <p:cNvPr id="152642" name="Group 66"/>
          <p:cNvGraphicFramePr>
            <a:graphicFrameLocks noGrp="1"/>
          </p:cNvGraphicFramePr>
          <p:nvPr/>
        </p:nvGraphicFramePr>
        <p:xfrm>
          <a:off x="801688" y="1676400"/>
          <a:ext cx="7275512" cy="3413125"/>
        </p:xfrm>
        <a:graphic>
          <a:graphicData uri="http://schemas.openxmlformats.org/drawingml/2006/table">
            <a:tbl>
              <a:tblPr/>
              <a:tblGrid>
                <a:gridCol w="793750"/>
                <a:gridCol w="3816350"/>
                <a:gridCol w="1439862"/>
                <a:gridCol w="1225550"/>
              </a:tblGrid>
              <a:tr h="3656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ATV/r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</a:tr>
              <a:tr h="3047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for adverse event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8%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1%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7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2 to 4 treatment-related adverse event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43%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34%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Jaundice</a:t>
                      </a:r>
                    </a:p>
                  </a:txBody>
                  <a:tcPr marT="45705" marB="45705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1%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4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3-4 laboratory abnormality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04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&gt; 2.5 x ULN</a:t>
                      </a:r>
                    </a:p>
                  </a:txBody>
                  <a:tcPr marT="45705" marB="45705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59%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&gt; 5 x ULN</a:t>
                      </a:r>
                    </a:p>
                  </a:txBody>
                  <a:tcPr marT="45705" marB="45705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 &gt; 5 x ULN</a:t>
                      </a:r>
                    </a:p>
                  </a:txBody>
                  <a:tcPr marT="45705" marB="45705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cholesterol </a:t>
                      </a:r>
                      <a:r>
                        <a:rPr kumimoji="0" lang="en-GB" sz="1400" b="1" i="0" u="sng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300 mg/dL</a:t>
                      </a:r>
                    </a:p>
                  </a:txBody>
                  <a:tcPr marT="45705" marB="45705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1%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1%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Triglycerides </a:t>
                      </a:r>
                      <a:r>
                        <a:rPr kumimoji="0" lang="en-GB" sz="1400" b="1" i="0" u="sng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751 mg/dL</a:t>
                      </a:r>
                    </a:p>
                  </a:txBody>
                  <a:tcPr marT="45705" marB="45705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1%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8251" name="Group 65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8255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8256" name="ZoneTexte 23"/>
            <p:cNvSpPr txBox="1">
              <a:spLocks noChangeArrowheads="1"/>
            </p:cNvSpPr>
            <p:nvPr/>
          </p:nvSpPr>
          <p:spPr bwMode="auto">
            <a:xfrm>
              <a:off x="38" y="4143"/>
              <a:ext cx="48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BMS 089</a:t>
              </a:r>
            </a:p>
          </p:txBody>
        </p:sp>
      </p:grpSp>
      <p:sp>
        <p:nvSpPr>
          <p:cNvPr id="8252" name="Rectangle 8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Study BMS 089</a:t>
            </a:r>
            <a:r>
              <a:rPr lang="en-GB" sz="3200" smtClean="0">
                <a:ea typeface="ＭＳ Ｐゴシック" pitchFamily="34" charset="-128"/>
              </a:rPr>
              <a:t>: ATV vs ATV/r QD,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3TC + d4T XR QD</a:t>
            </a:r>
          </a:p>
        </p:txBody>
      </p:sp>
      <p:sp>
        <p:nvSpPr>
          <p:cNvPr id="8253" name="Text Box 18"/>
          <p:cNvSpPr txBox="1">
            <a:spLocks noChangeArrowheads="1"/>
          </p:cNvSpPr>
          <p:nvPr/>
        </p:nvSpPr>
        <p:spPr bwMode="auto">
          <a:xfrm>
            <a:off x="5918200" y="6527800"/>
            <a:ext cx="31035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GB" sz="1200">
                <a:solidFill>
                  <a:srgbClr val="CC0000"/>
                </a:solidFill>
              </a:rPr>
              <a:t>Malan DR. JAIDS 2008;47:161-7</a:t>
            </a:r>
          </a:p>
        </p:txBody>
      </p:sp>
      <p:sp>
        <p:nvSpPr>
          <p:cNvPr id="8254" name="Rectangle 120"/>
          <p:cNvSpPr>
            <a:spLocks noChangeArrowheads="1"/>
          </p:cNvSpPr>
          <p:nvPr/>
        </p:nvSpPr>
        <p:spPr bwMode="auto">
          <a:xfrm>
            <a:off x="1112838" y="5453063"/>
            <a:ext cx="6419850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55600" indent="-355600" eaLnBrk="0" hangingPunct="0">
              <a:buClr>
                <a:srgbClr val="CC3300"/>
              </a:buClr>
              <a:buFont typeface="Wingdings" pitchFamily="2" charset="2"/>
              <a:buNone/>
            </a:pPr>
            <a:r>
              <a:rPr lang="en-GB" sz="1800" i="0">
                <a:solidFill>
                  <a:srgbClr val="000066"/>
                </a:solidFill>
              </a:rPr>
              <a:t>Upward shift of </a:t>
            </a:r>
            <a:r>
              <a:rPr lang="en-GB" sz="1800" i="0" u="sng">
                <a:solidFill>
                  <a:srgbClr val="000066"/>
                </a:solidFill>
              </a:rPr>
              <a:t>&gt;</a:t>
            </a:r>
            <a:r>
              <a:rPr lang="en-GB" sz="1800" i="0">
                <a:solidFill>
                  <a:srgbClr val="000066"/>
                </a:solidFill>
              </a:rPr>
              <a:t> 1 NCEP category at W48 for ATV/r vs ATV:</a:t>
            </a:r>
            <a:r>
              <a:rPr lang="en-GB" sz="1600" i="0">
                <a:solidFill>
                  <a:srgbClr val="000066"/>
                </a:solidFill>
              </a:rPr>
              <a:t> </a:t>
            </a:r>
          </a:p>
          <a:p>
            <a:pPr marL="355600" indent="-355600" eaLnBrk="0" hangingPunct="0">
              <a:buClr>
                <a:srgbClr val="CC3300"/>
              </a:buClr>
              <a:buFont typeface="Arial" pitchFamily="34" charset="0"/>
              <a:buChar char="–"/>
            </a:pPr>
            <a:r>
              <a:rPr lang="en-GB" sz="1600" i="0">
                <a:solidFill>
                  <a:srgbClr val="000066"/>
                </a:solidFill>
              </a:rPr>
              <a:t>total cholesterol: 16% vs 11%</a:t>
            </a:r>
          </a:p>
          <a:p>
            <a:pPr marL="355600" indent="-355600" eaLnBrk="0" hangingPunct="0">
              <a:buClr>
                <a:srgbClr val="CC3300"/>
              </a:buClr>
              <a:buFont typeface="Arial" pitchFamily="34" charset="0"/>
              <a:buChar char="–"/>
            </a:pPr>
            <a:r>
              <a:rPr lang="en-GB" sz="1600" i="0">
                <a:solidFill>
                  <a:srgbClr val="000066"/>
                </a:solidFill>
              </a:rPr>
              <a:t>LDL-cholesterol: 46% vs 48%</a:t>
            </a:r>
          </a:p>
          <a:p>
            <a:pPr marL="355600" indent="-355600" eaLnBrk="0" hangingPunct="0">
              <a:buClr>
                <a:srgbClr val="CC3300"/>
              </a:buClr>
              <a:buFont typeface="Arial" pitchFamily="34" charset="0"/>
              <a:buChar char="–"/>
            </a:pPr>
            <a:r>
              <a:rPr lang="en-GB" sz="1600" i="0">
                <a:solidFill>
                  <a:srgbClr val="000066"/>
                </a:solidFill>
              </a:rPr>
              <a:t>triglycerides: 30% vs 18%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Study BMS 089</a:t>
            </a:r>
            <a:r>
              <a:rPr lang="en-GB" sz="3200" smtClean="0">
                <a:ea typeface="ＭＳ Ｐゴシック" pitchFamily="34" charset="-128"/>
              </a:rPr>
              <a:t>: ATV vs ATV/r QD,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3TC + d4T XR QD</a:t>
            </a:r>
          </a:p>
        </p:txBody>
      </p:sp>
      <p:sp>
        <p:nvSpPr>
          <p:cNvPr id="9219" name="Espace réservé du contenu 4"/>
          <p:cNvSpPr>
            <a:spLocks noGrp="1"/>
          </p:cNvSpPr>
          <p:nvPr>
            <p:ph idx="1"/>
          </p:nvPr>
        </p:nvSpPr>
        <p:spPr>
          <a:xfrm>
            <a:off x="50800" y="1100138"/>
            <a:ext cx="9024938" cy="5303837"/>
          </a:xfrm>
        </p:spPr>
        <p:txBody>
          <a:bodyPr/>
          <a:lstStyle/>
          <a:p>
            <a:r>
              <a:rPr lang="en-GB" sz="2800" b="1" smtClean="0">
                <a:latin typeface="Calibri" pitchFamily="34" charset="0"/>
                <a:ea typeface="ＭＳ Ｐゴシック" pitchFamily="34" charset="-128"/>
              </a:rPr>
              <a:t>Summary - Conclusion</a:t>
            </a:r>
          </a:p>
          <a:p>
            <a:pPr lvl="1"/>
            <a:r>
              <a:rPr lang="en-GB" sz="1800" smtClean="0">
                <a:ea typeface="ＭＳ Ｐゴシック" pitchFamily="34" charset="-128"/>
              </a:rPr>
              <a:t>For first-line antiretroviral therapy, ATV/r 300/100 mg QD was virologically non inferior to ATV 400 mg QD, when combined with 3TC and d4T XR QD</a:t>
            </a:r>
          </a:p>
          <a:p>
            <a:pPr lvl="1"/>
            <a:r>
              <a:rPr lang="en-GB" sz="1800" smtClean="0">
                <a:ea typeface="ＭＳ Ｐゴシック" pitchFamily="34" charset="-128"/>
              </a:rPr>
              <a:t>Response rate at an HIV RNA &lt; 50 c/mL at W48 was 25% less in patients</a:t>
            </a:r>
            <a:br>
              <a:rPr lang="en-GB" sz="1800" smtClean="0">
                <a:ea typeface="ＭＳ Ｐゴシック" pitchFamily="34" charset="-128"/>
              </a:rPr>
            </a:br>
            <a:r>
              <a:rPr lang="en-GB" sz="1800" smtClean="0">
                <a:ea typeface="ＭＳ Ｐゴシック" pitchFamily="34" charset="-128"/>
              </a:rPr>
              <a:t>with baseline HIV RNA </a:t>
            </a:r>
            <a:r>
              <a:rPr lang="en-GB" sz="1800" u="sng" smtClean="0">
                <a:ea typeface="ＭＳ Ｐゴシック" pitchFamily="34" charset="-128"/>
              </a:rPr>
              <a:t>&gt;</a:t>
            </a:r>
            <a:r>
              <a:rPr lang="en-GB" sz="1800" smtClean="0">
                <a:ea typeface="ＭＳ Ｐゴシック" pitchFamily="34" charset="-128"/>
              </a:rPr>
              <a:t> 100,000 c/mL as compared with baseline HIV RNA</a:t>
            </a:r>
            <a:br>
              <a:rPr lang="en-GB" sz="1800" smtClean="0">
                <a:ea typeface="ＭＳ Ｐゴシック" pitchFamily="34" charset="-128"/>
              </a:rPr>
            </a:br>
            <a:r>
              <a:rPr lang="en-GB" sz="1800" smtClean="0">
                <a:ea typeface="ＭＳ Ｐゴシック" pitchFamily="34" charset="-128"/>
              </a:rPr>
              <a:t>&lt; 100,000 c/mL</a:t>
            </a:r>
          </a:p>
          <a:p>
            <a:pPr lvl="1"/>
            <a:r>
              <a:rPr lang="en-GB" sz="1800" smtClean="0">
                <a:ea typeface="ＭＳ Ｐゴシック" pitchFamily="34" charset="-128"/>
              </a:rPr>
              <a:t>Virologic failure occurred more frequently in the ATV group (9.5% vs 3.2%)</a:t>
            </a:r>
            <a:br>
              <a:rPr lang="en-GB" sz="1800" smtClean="0">
                <a:ea typeface="ＭＳ Ｐゴシック" pitchFamily="34" charset="-128"/>
              </a:rPr>
            </a:br>
            <a:r>
              <a:rPr lang="en-GB" sz="1800" smtClean="0">
                <a:ea typeface="ＭＳ Ｐゴシック" pitchFamily="34" charset="-128"/>
              </a:rPr>
              <a:t>with emergence of major atazanavir-associated mutations in 3/8 tested patients in the ATV group</a:t>
            </a:r>
          </a:p>
          <a:p>
            <a:pPr lvl="1"/>
            <a:r>
              <a:rPr lang="en-GB" sz="1800" smtClean="0">
                <a:ea typeface="ＭＳ Ｐゴシック" pitchFamily="34" charset="-128"/>
              </a:rPr>
              <a:t>Results (HIV RNA &lt; 50 c/mL at W48, virologic failure rate, resistance data) suggest ATV/r is more potent than ATV</a:t>
            </a:r>
          </a:p>
          <a:p>
            <a:pPr lvl="1"/>
            <a:r>
              <a:rPr lang="en-GB" sz="1800" smtClean="0">
                <a:ea typeface="ＭＳ Ｐゴシック" pitchFamily="34" charset="-128"/>
              </a:rPr>
              <a:t>Discontinuation due to treatment-related adverse event occurred more frequently in the ATV/r group</a:t>
            </a:r>
          </a:p>
          <a:p>
            <a:pPr lvl="1"/>
            <a:r>
              <a:rPr lang="en-GB" sz="1800" smtClean="0">
                <a:ea typeface="ＭＳ Ｐゴシック" pitchFamily="34" charset="-128"/>
              </a:rPr>
              <a:t>Increases in total cholesterol and triglycerides were greater in the ATV/r group</a:t>
            </a:r>
          </a:p>
          <a:p>
            <a:pPr lvl="1"/>
            <a:r>
              <a:rPr lang="en-GB" sz="1800" smtClean="0">
                <a:ea typeface="ＭＳ Ｐゴシック" pitchFamily="34" charset="-128"/>
              </a:rPr>
              <a:t>Possible impact of stavudine on lipid increases</a:t>
            </a:r>
          </a:p>
          <a:p>
            <a:pPr lvl="1"/>
            <a:r>
              <a:rPr lang="en-GB" sz="1800" smtClean="0">
                <a:ea typeface="ＭＳ Ｐゴシック" pitchFamily="34" charset="-128"/>
              </a:rPr>
              <a:t>Limitation: small size of the study</a:t>
            </a:r>
          </a:p>
        </p:txBody>
      </p:sp>
      <p:grpSp>
        <p:nvGrpSpPr>
          <p:cNvPr id="9220" name="Group 7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9222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9223" name="ZoneTexte 23"/>
            <p:cNvSpPr txBox="1">
              <a:spLocks noChangeArrowheads="1"/>
            </p:cNvSpPr>
            <p:nvPr/>
          </p:nvSpPr>
          <p:spPr bwMode="auto">
            <a:xfrm>
              <a:off x="38" y="4143"/>
              <a:ext cx="48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BMS 089</a:t>
              </a:r>
            </a:p>
          </p:txBody>
        </p:sp>
      </p:grpSp>
      <p:sp>
        <p:nvSpPr>
          <p:cNvPr id="9221" name="Text Box 18"/>
          <p:cNvSpPr txBox="1">
            <a:spLocks noChangeArrowheads="1"/>
          </p:cNvSpPr>
          <p:nvPr/>
        </p:nvSpPr>
        <p:spPr bwMode="auto">
          <a:xfrm>
            <a:off x="5918200" y="6527800"/>
            <a:ext cx="31035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GB" sz="1200">
                <a:solidFill>
                  <a:srgbClr val="CC0000"/>
                </a:solidFill>
              </a:rPr>
              <a:t>Malan DR. JAIDS 2008;47:161-7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03/08/2005 15:03:22&quot;&gt;&lt;Slide id=&quot;258&quot; dur=&quot;.922&quot;/&gt;&lt;Slide id=&quot;280&quot; dur=&quot;.563&quot;/&gt;&lt;Slide id=&quot;281&quot; dur=&quot;.343&quot;/&gt;&lt;Slide id=&quot;282&quot; dur=&quot;.266&quot;/&gt;&lt;Slide id=&quot;283&quot; dur=&quot;.328&quot;/&gt;&lt;Slide id=&quot;282&quot; dur=&quot;.141&quot;/&gt;&lt;Slide id=&quot;281&quot; dur=&quot;.078&quot;/&gt;&lt;Slide id=&quot;280&quot; dur=&quot;.187&quot;/&gt;&lt;Slide id=&quot;258&quot; dur=&quot;.454&quot;/&gt;&lt;/Timings&gt;&lt;/WMTools&gt;"/>
  <p:tag name="ARTICULATE_PROJECT_OPEN" val="0"/>
</p:tagLst>
</file>

<file path=ppt/theme/theme1.xml><?xml version="1.0" encoding="utf-8"?>
<a:theme xmlns:a="http://schemas.openxmlformats.org/drawingml/2006/main" name="ARV_trials_2010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RV_trials_2010">
  <a:themeElements>
    <a:clrScheme name="1_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ARV_trials_2010">
      <a:majorFont>
        <a:latin typeface="Calibri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18616</TotalTime>
  <Words>653</Words>
  <Application>Microsoft Office PowerPoint</Application>
  <PresentationFormat>Affichage à l'écran (4:3)</PresentationFormat>
  <Paragraphs>211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16" baseType="lpstr">
      <vt:lpstr>Arial</vt:lpstr>
      <vt:lpstr>ＭＳ Ｐゴシック</vt:lpstr>
      <vt:lpstr>Calibri</vt:lpstr>
      <vt:lpstr>Wingdings</vt:lpstr>
      <vt:lpstr>Trebuchet MS</vt:lpstr>
      <vt:lpstr>Cambria</vt:lpstr>
      <vt:lpstr>Symbol</vt:lpstr>
      <vt:lpstr>ARV_trials_2010</vt:lpstr>
      <vt:lpstr>1_ARV_trials_2010</vt:lpstr>
      <vt:lpstr>Comparison of PI vs PI</vt:lpstr>
      <vt:lpstr>Study BMS 089: ATV vs ATV/r QD, in combination with 3TC + d4T XR QD</vt:lpstr>
      <vt:lpstr>Study BMS 089: ATV vs ATV/r QD, in combination with 3TC + d4T XR QD</vt:lpstr>
      <vt:lpstr>Study BMS 089: ATV vs ATV/r QD, in combination with 3TC + d4T XR QD</vt:lpstr>
      <vt:lpstr>Study BMS 089: ATV vs ATV/r QD, in combination with 3TC + d4T XR QD</vt:lpstr>
      <vt:lpstr>Study BMS 089: ATV vs ATV/r QD, in combination with 3TC + d4T XR QD</vt:lpstr>
      <vt:lpstr>Study BMS 089: ATV vs ATV/r QD, in combination with 3TC + d4T XR QD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2010</dc:title>
  <dc:creator>F. Raffi</dc:creator>
  <cp:lastModifiedBy>Utilisateur</cp:lastModifiedBy>
  <cp:revision>1444</cp:revision>
  <cp:lastPrinted>2009-11-19T07:51:26Z</cp:lastPrinted>
  <dcterms:created xsi:type="dcterms:W3CDTF">2010-03-17T20:56:56Z</dcterms:created>
  <dcterms:modified xsi:type="dcterms:W3CDTF">2018-02-06T15:06:05Z</dcterms:modified>
</cp:coreProperties>
</file>