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915" r:id="rId3"/>
    <p:sldId id="904" r:id="rId4"/>
    <p:sldId id="905" r:id="rId5"/>
    <p:sldId id="906" r:id="rId6"/>
    <p:sldId id="907" r:id="rId7"/>
    <p:sldId id="908" r:id="rId8"/>
    <p:sldId id="913" r:id="rId9"/>
    <p:sldId id="914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000066"/>
    <a:srgbClr val="CC330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10E1B82-2269-44EB-B47A-B6C5BC8441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408622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F7C87E2-BAC6-4F89-98D0-3093C940AC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26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850044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68DEEDF-2F57-4901-97AA-4A1B2688E4B6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2196B67-7E2D-4557-9F59-317DF8EB306C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6F8CD02-7393-4E12-BEF9-AB4EA9328694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153B1E9-82C9-46DD-9145-60BB7E4350B4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ED9280D-FBD8-459C-A94F-4F979E870817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C8C29F3-FBE7-49C3-82D3-96C53425F6A1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7266BB1-A22A-4DFF-A54E-1165F535B87C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3FBB4AA-8F51-4D9B-BC04-AB118C4579EA}" type="slidenum">
              <a:rPr lang="fr-FR" sz="1300" i="0">
                <a:solidFill>
                  <a:schemeClr val="tx1"/>
                </a:solidFill>
              </a:rPr>
              <a:pPr algn="r" eaLnBrk="1" hangingPunct="1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8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63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19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55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746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01583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491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049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874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08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509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696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9992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6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4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8406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7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17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592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5638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ATV/r vs LPV/r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Molina JM. Lancet 2008;372:646-55 </a:t>
            </a:r>
          </a:p>
        </p:txBody>
      </p:sp>
      <p:grpSp>
        <p:nvGrpSpPr>
          <p:cNvPr id="4099" name="Group 4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13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6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4101" name="Connecteur droit 66"/>
          <p:cNvCxnSpPr>
            <a:cxnSpLocks noChangeShapeType="1"/>
          </p:cNvCxnSpPr>
          <p:nvPr/>
        </p:nvCxnSpPr>
        <p:spPr bwMode="auto">
          <a:xfrm rot="5400000">
            <a:off x="286464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1800" i="0">
                <a:solidFill>
                  <a:srgbClr val="000066"/>
                </a:solidFill>
              </a:rPr>
              <a:t>Non inferiority of ATV/r vs LPV/r at W48: % HIV RNA &lt; 50 c/mL by intention</a:t>
            </a:r>
            <a:br>
              <a:rPr lang="en-GB" sz="1800" i="0">
                <a:solidFill>
                  <a:srgbClr val="000066"/>
                </a:solidFill>
              </a:rPr>
            </a:br>
            <a:r>
              <a:rPr lang="en-GB" sz="1800" i="0">
                <a:solidFill>
                  <a:srgbClr val="000066"/>
                </a:solidFill>
              </a:rPr>
              <a:t>to treat, confirmed virologic response, non completer equals failure </a:t>
            </a:r>
            <a:br>
              <a:rPr lang="en-GB" sz="1800" i="0">
                <a:solidFill>
                  <a:srgbClr val="000066"/>
                </a:solidFill>
              </a:rPr>
            </a:br>
            <a:r>
              <a:rPr lang="en-GB" sz="1800" i="0">
                <a:solidFill>
                  <a:srgbClr val="000066"/>
                </a:solidFill>
              </a:rPr>
              <a:t>(CVR, NC = F) (lower margin of the 2-sided 95% CI for the difference = - 10%, 90% power)</a:t>
            </a:r>
            <a:endParaRPr lang="en-GB" sz="1800" b="1" i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140200" y="2420938"/>
          <a:ext cx="2879725" cy="755650"/>
        </p:xfrm>
        <a:graphic>
          <a:graphicData uri="http://schemas.openxmlformats.org/drawingml/2006/table">
            <a:tbl>
              <a:tblPr/>
              <a:tblGrid>
                <a:gridCol w="28797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140200" y="3433763"/>
          <a:ext cx="2879725" cy="733425"/>
        </p:xfrm>
        <a:graphic>
          <a:graphicData uri="http://schemas.openxmlformats.org/drawingml/2006/table">
            <a:tbl>
              <a:tblPr/>
              <a:tblGrid>
                <a:gridCol w="28797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9" name="Oval 170"/>
          <p:cNvSpPr>
            <a:spLocks noChangeArrowheads="1"/>
          </p:cNvSpPr>
          <p:nvPr/>
        </p:nvSpPr>
        <p:spPr bwMode="auto">
          <a:xfrm>
            <a:off x="2293938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20" name="AutoShape 162"/>
          <p:cNvSpPr>
            <a:spLocks noChangeArrowheads="1"/>
          </p:cNvSpPr>
          <p:nvPr/>
        </p:nvSpPr>
        <p:spPr bwMode="auto">
          <a:xfrm>
            <a:off x="395288" y="2565400"/>
            <a:ext cx="2436812" cy="14462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16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or &lt; 1 week of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prior ARV exposure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c/mL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sp>
        <p:nvSpPr>
          <p:cNvPr id="4121" name="ZoneTexte 71"/>
          <p:cNvSpPr txBox="1">
            <a:spLocks noChangeArrowheads="1"/>
          </p:cNvSpPr>
          <p:nvPr/>
        </p:nvSpPr>
        <p:spPr bwMode="auto">
          <a:xfrm>
            <a:off x="2036763" y="4292600"/>
            <a:ext cx="6750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*Randomisation was stratified by HIV RNA (&lt; or </a:t>
            </a:r>
            <a:r>
              <a:rPr lang="en-GB" sz="1800" i="0" u="sng">
                <a:solidFill>
                  <a:srgbClr val="000066"/>
                </a:solidFill>
              </a:rPr>
              <a:t>&gt;</a:t>
            </a:r>
            <a:r>
              <a:rPr lang="en-GB" sz="1800" i="0">
                <a:solidFill>
                  <a:srgbClr val="000066"/>
                </a:solidFill>
              </a:rPr>
              <a:t> 100,000 c/mL)</a:t>
            </a:r>
          </a:p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at screening and geographic region</a:t>
            </a:r>
            <a:endParaRPr lang="en-GB" sz="1800" i="0" baseline="30000">
              <a:solidFill>
                <a:srgbClr val="000066"/>
              </a:solidFill>
            </a:endParaRPr>
          </a:p>
        </p:txBody>
      </p:sp>
      <p:sp>
        <p:nvSpPr>
          <p:cNvPr id="41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CASTLE Study: ATV/r QD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cxnSp>
        <p:nvCxnSpPr>
          <p:cNvPr id="4123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4" name="Line 63"/>
          <p:cNvSpPr>
            <a:spLocks noChangeShapeType="1"/>
          </p:cNvSpPr>
          <p:nvPr/>
        </p:nvSpPr>
        <p:spPr bwMode="auto">
          <a:xfrm>
            <a:off x="284321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5" name="Rectangle 9"/>
          <p:cNvSpPr>
            <a:spLocks noChangeArrowheads="1"/>
          </p:cNvSpPr>
          <p:nvPr/>
        </p:nvSpPr>
        <p:spPr bwMode="auto">
          <a:xfrm>
            <a:off x="3278188" y="3460750"/>
            <a:ext cx="81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3300"/>
                </a:solidFill>
                <a:latin typeface="Calibri" pitchFamily="34" charset="0"/>
                <a:cs typeface="Arial" pitchFamily="34" charset="0"/>
              </a:rPr>
              <a:t>N = 443</a:t>
            </a:r>
          </a:p>
        </p:txBody>
      </p:sp>
      <p:sp>
        <p:nvSpPr>
          <p:cNvPr id="4126" name="Rectangle 8"/>
          <p:cNvSpPr>
            <a:spLocks noChangeArrowheads="1"/>
          </p:cNvSpPr>
          <p:nvPr/>
        </p:nvSpPr>
        <p:spPr bwMode="auto">
          <a:xfrm>
            <a:off x="3278188" y="2466975"/>
            <a:ext cx="81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3300"/>
                </a:solidFill>
                <a:latin typeface="Calibri" pitchFamily="34" charset="0"/>
                <a:cs typeface="Arial" pitchFamily="34" charset="0"/>
              </a:rPr>
              <a:t>N = 440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7786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grpSp>
        <p:nvGrpSpPr>
          <p:cNvPr id="4129" name="Group 34"/>
          <p:cNvGrpSpPr>
            <a:grpSpLocks/>
          </p:cNvGrpSpPr>
          <p:nvPr/>
        </p:nvGrpSpPr>
        <p:grpSpPr bwMode="auto">
          <a:xfrm>
            <a:off x="7097713" y="1987550"/>
            <a:ext cx="1622425" cy="2151063"/>
            <a:chOff x="4471" y="1525"/>
            <a:chExt cx="1022" cy="1074"/>
          </a:xfrm>
        </p:grpSpPr>
        <p:sp>
          <p:nvSpPr>
            <p:cNvPr id="4133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34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130" name="Group 37"/>
          <p:cNvGrpSpPr>
            <a:grpSpLocks/>
          </p:cNvGrpSpPr>
          <p:nvPr/>
        </p:nvGrpSpPr>
        <p:grpSpPr bwMode="auto">
          <a:xfrm>
            <a:off x="7146925" y="2800350"/>
            <a:ext cx="1574800" cy="974725"/>
            <a:chOff x="4502" y="1764"/>
            <a:chExt cx="646" cy="614"/>
          </a:xfrm>
        </p:grpSpPr>
        <p:sp>
          <p:nvSpPr>
            <p:cNvPr id="41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9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94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CASTLE Study: ATV/r QD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644650"/>
          <a:ext cx="8353425" cy="4570413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812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440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443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6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4.96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205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50 per 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Hepatitis B / hepatitis C coinfection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 / 9%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 / 7%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by W48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lack of efficacy</a:t>
                      </a:r>
                    </a:p>
                  </a:txBody>
                  <a:tcPr marL="90000" marR="90000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5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8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L="90000" marR="90000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10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on or after W48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3%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lack of efficacy</a:t>
                      </a:r>
                    </a:p>
                  </a:txBody>
                  <a:tcPr marL="90000" marR="90000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7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L="90000" marR="90000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90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91" name="ZoneTexte 9"/>
          <p:cNvSpPr txBox="1">
            <a:spLocks noChangeArrowheads="1"/>
          </p:cNvSpPr>
          <p:nvPr/>
        </p:nvSpPr>
        <p:spPr bwMode="auto">
          <a:xfrm>
            <a:off x="1331913" y="6273800"/>
            <a:ext cx="6442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LPV/r was administered as soft-gel capsules during the first 48 weeks</a:t>
            </a:r>
          </a:p>
        </p:txBody>
      </p:sp>
      <p:sp>
        <p:nvSpPr>
          <p:cNvPr id="5192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79"/>
          <p:cNvSpPr txBox="1">
            <a:spLocks noChangeArrowheads="1"/>
          </p:cNvSpPr>
          <p:nvPr/>
        </p:nvSpPr>
        <p:spPr bwMode="auto">
          <a:xfrm>
            <a:off x="4787900" y="5073650"/>
            <a:ext cx="396081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Mean CD4/mm</a:t>
            </a:r>
            <a:r>
              <a:rPr lang="en-GB" sz="18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 increase at W48 (observed values): </a:t>
            </a:r>
          </a:p>
          <a:p>
            <a:pPr eaLnBrk="1" hangingPunct="1">
              <a:spcBef>
                <a:spcPct val="5000"/>
              </a:spcBef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203 (ATV/r) vs 219 (LPV/r)</a:t>
            </a:r>
          </a:p>
        </p:txBody>
      </p:sp>
      <p:graphicFrame>
        <p:nvGraphicFramePr>
          <p:cNvPr id="208962" name="Group 66"/>
          <p:cNvGraphicFramePr>
            <a:graphicFrameLocks noGrp="1"/>
          </p:cNvGraphicFramePr>
          <p:nvPr/>
        </p:nvGraphicFramePr>
        <p:xfrm>
          <a:off x="4837113" y="2293938"/>
          <a:ext cx="3925887" cy="1079500"/>
        </p:xfrm>
        <a:graphic>
          <a:graphicData uri="http://schemas.openxmlformats.org/drawingml/2006/table">
            <a:tbl>
              <a:tblPr/>
              <a:tblGrid>
                <a:gridCol w="2122487"/>
                <a:gridCol w="874713"/>
                <a:gridCol w="928687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RNA &lt; 5 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5 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61" name="Text Box 134"/>
          <p:cNvSpPr txBox="1">
            <a:spLocks noChangeArrowheads="1"/>
          </p:cNvSpPr>
          <p:nvPr/>
        </p:nvSpPr>
        <p:spPr bwMode="auto">
          <a:xfrm>
            <a:off x="4686300" y="1628775"/>
            <a:ext cx="41989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</a:pPr>
            <a:r>
              <a:rPr lang="en-GB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HIV RNA &lt; 50 c/mL at W48</a:t>
            </a:r>
            <a:br>
              <a:rPr lang="en-GB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</a:br>
            <a:r>
              <a:rPr lang="en-GB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(CVR, NC = F) by baseline HIV RNA</a:t>
            </a:r>
          </a:p>
        </p:txBody>
      </p:sp>
      <p:sp>
        <p:nvSpPr>
          <p:cNvPr id="6162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6163" name="Text Box 134"/>
          <p:cNvSpPr txBox="1">
            <a:spLocks noChangeArrowheads="1"/>
          </p:cNvSpPr>
          <p:nvPr/>
        </p:nvSpPr>
        <p:spPr bwMode="auto">
          <a:xfrm>
            <a:off x="4787900" y="3760788"/>
            <a:ext cx="3975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Post hoc analysis: lower virologic response rate associated with lower CD4 counts for LPV/r (p = 0.0085) but not for ATV/r (p = 0.51)</a:t>
            </a:r>
          </a:p>
        </p:txBody>
      </p:sp>
      <p:sp>
        <p:nvSpPr>
          <p:cNvPr id="6164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CASTLE Study: ATV/r QD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6165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Molina JM. Lancet 2008;372:646-55 </a:t>
            </a:r>
          </a:p>
        </p:txBody>
      </p:sp>
      <p:grpSp>
        <p:nvGrpSpPr>
          <p:cNvPr id="6166" name="Groupe 42"/>
          <p:cNvGrpSpPr>
            <a:grpSpLocks/>
          </p:cNvGrpSpPr>
          <p:nvPr/>
        </p:nvGrpSpPr>
        <p:grpSpPr bwMode="auto">
          <a:xfrm>
            <a:off x="452438" y="1628775"/>
            <a:ext cx="3916362" cy="4768850"/>
            <a:chOff x="452438" y="1628775"/>
            <a:chExt cx="3916362" cy="4768850"/>
          </a:xfrm>
        </p:grpSpPr>
        <p:sp>
          <p:nvSpPr>
            <p:cNvPr id="6171" name="Text Box 134"/>
            <p:cNvSpPr txBox="1">
              <a:spLocks noChangeArrowheads="1"/>
            </p:cNvSpPr>
            <p:nvPr/>
          </p:nvSpPr>
          <p:spPr bwMode="auto">
            <a:xfrm>
              <a:off x="836613" y="1628775"/>
              <a:ext cx="31591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 i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 (ITT)</a:t>
              </a:r>
            </a:p>
          </p:txBody>
        </p:sp>
        <p:sp>
          <p:nvSpPr>
            <p:cNvPr id="6172" name="Rectangle 133"/>
            <p:cNvSpPr>
              <a:spLocks noChangeArrowheads="1"/>
            </p:cNvSpPr>
            <p:nvPr/>
          </p:nvSpPr>
          <p:spPr bwMode="auto">
            <a:xfrm>
              <a:off x="1092200" y="2957513"/>
              <a:ext cx="609600" cy="2390775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73" name="Rectangle 135"/>
            <p:cNvSpPr>
              <a:spLocks noChangeArrowheads="1"/>
            </p:cNvSpPr>
            <p:nvPr/>
          </p:nvSpPr>
          <p:spPr bwMode="auto">
            <a:xfrm>
              <a:off x="550863" y="456088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 b="1" i="0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6174" name="Rectangle 136"/>
            <p:cNvSpPr>
              <a:spLocks noChangeArrowheads="1"/>
            </p:cNvSpPr>
            <p:nvPr/>
          </p:nvSpPr>
          <p:spPr bwMode="auto">
            <a:xfrm>
              <a:off x="550863" y="386873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 b="1" i="0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6175" name="Rectangle 137"/>
            <p:cNvSpPr>
              <a:spLocks noChangeArrowheads="1"/>
            </p:cNvSpPr>
            <p:nvPr/>
          </p:nvSpPr>
          <p:spPr bwMode="auto">
            <a:xfrm>
              <a:off x="452438" y="2487613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 b="1" i="0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6176" name="Rectangle 138"/>
            <p:cNvSpPr>
              <a:spLocks noChangeArrowheads="1"/>
            </p:cNvSpPr>
            <p:nvPr/>
          </p:nvSpPr>
          <p:spPr bwMode="auto">
            <a:xfrm>
              <a:off x="550863" y="317817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 b="1" i="0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6177" name="Line 139"/>
            <p:cNvSpPr>
              <a:spLocks noChangeShapeType="1"/>
            </p:cNvSpPr>
            <p:nvPr/>
          </p:nvSpPr>
          <p:spPr bwMode="auto">
            <a:xfrm>
              <a:off x="81597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78" name="Line 140"/>
            <p:cNvSpPr>
              <a:spLocks noChangeShapeType="1"/>
            </p:cNvSpPr>
            <p:nvPr/>
          </p:nvSpPr>
          <p:spPr bwMode="auto">
            <a:xfrm>
              <a:off x="81597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79" name="Line 141"/>
            <p:cNvSpPr>
              <a:spLocks noChangeShapeType="1"/>
            </p:cNvSpPr>
            <p:nvPr/>
          </p:nvSpPr>
          <p:spPr bwMode="auto">
            <a:xfrm>
              <a:off x="81597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0" name="Line 142"/>
            <p:cNvSpPr>
              <a:spLocks noChangeShapeType="1"/>
            </p:cNvSpPr>
            <p:nvPr/>
          </p:nvSpPr>
          <p:spPr bwMode="auto">
            <a:xfrm>
              <a:off x="81597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1" name="Line 143"/>
            <p:cNvSpPr>
              <a:spLocks noChangeShapeType="1"/>
            </p:cNvSpPr>
            <p:nvPr/>
          </p:nvSpPr>
          <p:spPr bwMode="auto">
            <a:xfrm>
              <a:off x="90646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2" name="Rectangle 144"/>
            <p:cNvSpPr>
              <a:spLocks noChangeArrowheads="1"/>
            </p:cNvSpPr>
            <p:nvPr/>
          </p:nvSpPr>
          <p:spPr bwMode="auto">
            <a:xfrm>
              <a:off x="1227138" y="2609850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i="0">
                  <a:solidFill>
                    <a:srgbClr val="800080"/>
                  </a:solidFill>
                  <a:cs typeface="Arial" pitchFamily="34" charset="0"/>
                </a:rPr>
                <a:t>78</a:t>
              </a:r>
            </a:p>
          </p:txBody>
        </p:sp>
        <p:sp>
          <p:nvSpPr>
            <p:cNvPr id="6183" name="Rectangle 145"/>
            <p:cNvSpPr>
              <a:spLocks noChangeArrowheads="1"/>
            </p:cNvSpPr>
            <p:nvPr/>
          </p:nvSpPr>
          <p:spPr bwMode="auto">
            <a:xfrm>
              <a:off x="1830388" y="2827338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i="0">
                  <a:solidFill>
                    <a:srgbClr val="993300"/>
                  </a:solidFill>
                  <a:cs typeface="Arial" pitchFamily="34" charset="0"/>
                </a:rPr>
                <a:t>76</a:t>
              </a:r>
            </a:p>
          </p:txBody>
        </p:sp>
        <p:sp>
          <p:nvSpPr>
            <p:cNvPr id="6184" name="Text Box 148"/>
            <p:cNvSpPr txBox="1">
              <a:spLocks noChangeArrowheads="1"/>
            </p:cNvSpPr>
            <p:nvPr/>
          </p:nvSpPr>
          <p:spPr bwMode="auto">
            <a:xfrm>
              <a:off x="477838" y="2106613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85" name="Rectangle 151"/>
            <p:cNvSpPr>
              <a:spLocks noChangeArrowheads="1"/>
            </p:cNvSpPr>
            <p:nvPr/>
          </p:nvSpPr>
          <p:spPr bwMode="auto">
            <a:xfrm>
              <a:off x="1695450" y="3189288"/>
              <a:ext cx="609600" cy="2159000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86" name="ZoneTexte 86"/>
            <p:cNvSpPr txBox="1">
              <a:spLocks noChangeArrowheads="1"/>
            </p:cNvSpPr>
            <p:nvPr/>
          </p:nvSpPr>
          <p:spPr bwMode="auto">
            <a:xfrm>
              <a:off x="868363" y="5686425"/>
              <a:ext cx="1614487" cy="71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sz="1500" i="0">
                  <a:solidFill>
                    <a:srgbClr val="000066"/>
                  </a:solidFill>
                </a:rPr>
                <a:t>95% CI </a:t>
              </a:r>
              <a:br>
                <a:rPr lang="en-GB" sz="1500" i="0">
                  <a:solidFill>
                    <a:srgbClr val="000066"/>
                  </a:solidFill>
                </a:rPr>
              </a:br>
              <a:r>
                <a:rPr lang="en-GB" sz="1500" i="0">
                  <a:solidFill>
                    <a:srgbClr val="000066"/>
                  </a:solidFill>
                </a:rPr>
                <a:t>for the </a:t>
              </a:r>
              <a:r>
                <a:rPr lang="en-GB" sz="15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  <a:endParaRPr lang="en-GB" sz="1500" i="0">
                <a:solidFill>
                  <a:srgbClr val="000066"/>
                </a:solidFill>
              </a:endParaRPr>
            </a:p>
            <a:p>
              <a:pPr algn="ctr" eaLnBrk="1" hangingPunct="1">
                <a:lnSpc>
                  <a:spcPct val="90000"/>
                </a:lnSpc>
              </a:pPr>
              <a:r>
                <a:rPr lang="en-GB" sz="1500" i="0">
                  <a:solidFill>
                    <a:srgbClr val="000066"/>
                  </a:solidFill>
                </a:rPr>
                <a:t>= - 3.8; 7.1</a:t>
              </a:r>
            </a:p>
          </p:txBody>
        </p:sp>
        <p:sp>
          <p:nvSpPr>
            <p:cNvPr id="6187" name="Rectangle 133"/>
            <p:cNvSpPr>
              <a:spLocks noChangeArrowheads="1"/>
            </p:cNvSpPr>
            <p:nvPr/>
          </p:nvSpPr>
          <p:spPr bwMode="auto">
            <a:xfrm>
              <a:off x="2786063" y="2957513"/>
              <a:ext cx="609600" cy="2390775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88" name="Rectangle 144"/>
            <p:cNvSpPr>
              <a:spLocks noChangeArrowheads="1"/>
            </p:cNvSpPr>
            <p:nvPr/>
          </p:nvSpPr>
          <p:spPr bwMode="auto">
            <a:xfrm>
              <a:off x="2911475" y="2620963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i="0">
                  <a:solidFill>
                    <a:srgbClr val="800080"/>
                  </a:solidFill>
                  <a:cs typeface="Arial" pitchFamily="34" charset="0"/>
                </a:rPr>
                <a:t>78</a:t>
              </a:r>
            </a:p>
          </p:txBody>
        </p:sp>
        <p:sp>
          <p:nvSpPr>
            <p:cNvPr id="6189" name="Rectangle 145"/>
            <p:cNvSpPr>
              <a:spLocks noChangeArrowheads="1"/>
            </p:cNvSpPr>
            <p:nvPr/>
          </p:nvSpPr>
          <p:spPr bwMode="auto">
            <a:xfrm>
              <a:off x="3502025" y="2838450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i="0">
                  <a:solidFill>
                    <a:srgbClr val="993300"/>
                  </a:solidFill>
                  <a:cs typeface="Arial" pitchFamily="34" charset="0"/>
                </a:rPr>
                <a:t>76</a:t>
              </a:r>
            </a:p>
          </p:txBody>
        </p:sp>
        <p:sp>
          <p:nvSpPr>
            <p:cNvPr id="6190" name="Rectangle 151"/>
            <p:cNvSpPr>
              <a:spLocks noChangeArrowheads="1"/>
            </p:cNvSpPr>
            <p:nvPr/>
          </p:nvSpPr>
          <p:spPr bwMode="auto">
            <a:xfrm>
              <a:off x="3389313" y="3189288"/>
              <a:ext cx="609600" cy="2159000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91" name="Rectangle 40"/>
            <p:cNvSpPr>
              <a:spLocks noChangeArrowheads="1"/>
            </p:cNvSpPr>
            <p:nvPr/>
          </p:nvSpPr>
          <p:spPr bwMode="auto">
            <a:xfrm>
              <a:off x="1216025" y="2030413"/>
              <a:ext cx="915988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sz="1600" i="0">
                  <a:solidFill>
                    <a:srgbClr val="000066"/>
                  </a:solidFill>
                  <a:cs typeface="Arial" pitchFamily="34" charset="0"/>
                </a:rPr>
                <a:t>Primary</a:t>
              </a:r>
              <a:br>
                <a:rPr lang="en-GB" sz="1600" i="0">
                  <a:solidFill>
                    <a:srgbClr val="000066"/>
                  </a:solidFill>
                  <a:cs typeface="Arial" pitchFamily="34" charset="0"/>
                </a:rPr>
              </a:br>
              <a:r>
                <a:rPr lang="en-GB" sz="1600" i="0">
                  <a:solidFill>
                    <a:srgbClr val="000066"/>
                  </a:solidFill>
                  <a:cs typeface="Arial" pitchFamily="34" charset="0"/>
                </a:rPr>
                <a:t>analysis</a:t>
              </a:r>
              <a:endParaRPr lang="en-GB" sz="1800" i="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6192" name="ZoneTexte 86"/>
            <p:cNvSpPr txBox="1">
              <a:spLocks noChangeArrowheads="1"/>
            </p:cNvSpPr>
            <p:nvPr/>
          </p:nvSpPr>
          <p:spPr bwMode="auto">
            <a:xfrm>
              <a:off x="2630488" y="5686425"/>
              <a:ext cx="1614487" cy="71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sz="1500" i="0">
                  <a:solidFill>
                    <a:srgbClr val="000066"/>
                  </a:solidFill>
                </a:rPr>
                <a:t>95% CI </a:t>
              </a:r>
              <a:br>
                <a:rPr lang="en-GB" sz="1500" i="0">
                  <a:solidFill>
                    <a:srgbClr val="000066"/>
                  </a:solidFill>
                </a:rPr>
              </a:br>
              <a:r>
                <a:rPr lang="en-GB" sz="1500" i="0">
                  <a:solidFill>
                    <a:srgbClr val="000066"/>
                  </a:solidFill>
                </a:rPr>
                <a:t>for the </a:t>
              </a:r>
              <a:r>
                <a:rPr lang="en-GB" sz="15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  <a:endParaRPr lang="en-GB" sz="1500" i="0">
                <a:solidFill>
                  <a:srgbClr val="000066"/>
                </a:solidFill>
              </a:endParaRPr>
            </a:p>
            <a:p>
              <a:pPr algn="ctr" eaLnBrk="1" hangingPunct="1">
                <a:lnSpc>
                  <a:spcPct val="90000"/>
                </a:lnSpc>
              </a:pPr>
              <a:r>
                <a:rPr lang="en-GB" sz="1500" i="0">
                  <a:solidFill>
                    <a:srgbClr val="000066"/>
                  </a:solidFill>
                </a:rPr>
                <a:t>= - 3.6; 7.4</a:t>
              </a:r>
            </a:p>
          </p:txBody>
        </p:sp>
        <p:sp>
          <p:nvSpPr>
            <p:cNvPr id="6193" name="Line 146"/>
            <p:cNvSpPr>
              <a:spLocks noChangeShapeType="1"/>
            </p:cNvSpPr>
            <p:nvPr/>
          </p:nvSpPr>
          <p:spPr bwMode="auto">
            <a:xfrm>
              <a:off x="815975" y="5359400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94" name="AutoShape 165"/>
            <p:cNvSpPr>
              <a:spLocks noChangeArrowheads="1"/>
            </p:cNvSpPr>
            <p:nvPr/>
          </p:nvSpPr>
          <p:spPr bwMode="auto">
            <a:xfrm>
              <a:off x="2439988" y="2017713"/>
              <a:ext cx="192881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95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i="0">
                <a:solidFill>
                  <a:srgbClr val="000066"/>
                </a:solidFill>
              </a:endParaRPr>
            </a:p>
          </p:txBody>
        </p:sp>
        <p:sp>
          <p:nvSpPr>
            <p:cNvPr id="6196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i="0">
                <a:solidFill>
                  <a:srgbClr val="000066"/>
                </a:solidFill>
              </a:endParaRPr>
            </a:p>
          </p:txBody>
        </p:sp>
        <p:sp>
          <p:nvSpPr>
            <p:cNvPr id="6197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16621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ATV/r (N = 440)</a:t>
              </a:r>
            </a:p>
          </p:txBody>
        </p:sp>
        <p:sp>
          <p:nvSpPr>
            <p:cNvPr id="6198" name="ZoneTexte 85"/>
            <p:cNvSpPr txBox="1">
              <a:spLocks noChangeArrowheads="1"/>
            </p:cNvSpPr>
            <p:nvPr/>
          </p:nvSpPr>
          <p:spPr bwMode="auto">
            <a:xfrm>
              <a:off x="2706688" y="2255838"/>
              <a:ext cx="16303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LPV/r (N = 443)</a:t>
              </a:r>
            </a:p>
          </p:txBody>
        </p:sp>
        <p:sp>
          <p:nvSpPr>
            <p:cNvPr id="6199" name="Rectangle 40"/>
            <p:cNvSpPr>
              <a:spLocks noChangeArrowheads="1"/>
            </p:cNvSpPr>
            <p:nvPr/>
          </p:nvSpPr>
          <p:spPr bwMode="auto">
            <a:xfrm>
              <a:off x="1004888" y="5368925"/>
              <a:ext cx="137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sz="1600" b="1" i="0">
                  <a:solidFill>
                    <a:srgbClr val="000066"/>
                  </a:solidFill>
                  <a:cs typeface="Arial" pitchFamily="34" charset="0"/>
                </a:rPr>
                <a:t>CVR, NC = F</a:t>
              </a:r>
            </a:p>
          </p:txBody>
        </p:sp>
        <p:sp>
          <p:nvSpPr>
            <p:cNvPr id="6200" name="Rectangle 41"/>
            <p:cNvSpPr>
              <a:spLocks noChangeArrowheads="1"/>
            </p:cNvSpPr>
            <p:nvPr/>
          </p:nvSpPr>
          <p:spPr bwMode="auto">
            <a:xfrm>
              <a:off x="2970213" y="5368925"/>
              <a:ext cx="87153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sz="1600" b="1" i="0">
                  <a:solidFill>
                    <a:srgbClr val="000066"/>
                  </a:solidFill>
                  <a:cs typeface="Arial" pitchFamily="34" charset="0"/>
                </a:rPr>
                <a:t>TLOVR</a:t>
              </a:r>
            </a:p>
          </p:txBody>
        </p:sp>
      </p:grpSp>
      <p:grpSp>
        <p:nvGrpSpPr>
          <p:cNvPr id="6167" name="Group 5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16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70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6168" name="Rectangle 42"/>
          <p:cNvSpPr>
            <a:spLocks noChangeArrowheads="1"/>
          </p:cNvSpPr>
          <p:nvPr/>
        </p:nvSpPr>
        <p:spPr bwMode="auto">
          <a:xfrm>
            <a:off x="758825" y="6350000"/>
            <a:ext cx="56530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300" i="0">
                <a:solidFill>
                  <a:srgbClr val="000066"/>
                </a:solidFill>
              </a:rPr>
              <a:t>CVR, NC = F : confirmed virologic response, non completer equals failure </a:t>
            </a:r>
            <a:endParaRPr lang="fr-FR" sz="1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9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1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17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CASTLE Study: ATV/r QD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9024938" cy="5303838"/>
          </a:xfrm>
        </p:spPr>
        <p:txBody>
          <a:bodyPr/>
          <a:lstStyle/>
          <a:p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Virologic failure</a:t>
            </a:r>
          </a:p>
          <a:p>
            <a:pPr lvl="1">
              <a:lnSpc>
                <a:spcPct val="90000"/>
              </a:lnSpc>
            </a:pPr>
            <a:r>
              <a:rPr lang="en-GB" sz="1800" smtClean="0">
                <a:ea typeface="ＭＳ Ｐゴシック" pitchFamily="34" charset="-128"/>
              </a:rPr>
              <a:t>Definition: failure to achieve confirmed HIV RNA &lt; 400 c/mL by W48, or rebound of HIV RNA &gt; 400 c/mL after achieving confirmed HIV RNA &lt; 400 c/mL without re-suppression, or discontinuation due to insufficient HIV RNA response before W48</a:t>
            </a:r>
            <a:endParaRPr lang="fr-FR" sz="2400" smtClean="0">
              <a:ea typeface="ＭＳ Ｐゴシック" pitchFamily="34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79400" y="2708275"/>
          <a:ext cx="8469313" cy="3427413"/>
        </p:xfrm>
        <a:graphic>
          <a:graphicData uri="http://schemas.openxmlformats.org/drawingml/2006/table">
            <a:tbl>
              <a:tblPr/>
              <a:tblGrid>
                <a:gridCol w="619125"/>
                <a:gridCol w="4962525"/>
                <a:gridCol w="1444625"/>
                <a:gridCol w="1443038"/>
              </a:tblGrid>
              <a:tr h="5790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Emergence of resistance in virologic failure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440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443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47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Confirmed virologic response-defined virologic failure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 (6%)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 (6%)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Failure to achieve confirmed HIV RNA &lt; 400 c/mL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Rebound after confirmed HIV RNA &lt; 400 c/mL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due to insufficient HIV RNA response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Assessed for emergence of resistance mutations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69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Any PI-resistance mutation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Polymorphic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Major mutations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*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M184I/V / TDF-resistance mutation / TAM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 / 1 / 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 / 0 / 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14" name="ZoneTexte 10"/>
          <p:cNvSpPr txBox="1">
            <a:spLocks noChangeArrowheads="1"/>
          </p:cNvSpPr>
          <p:nvPr/>
        </p:nvSpPr>
        <p:spPr bwMode="auto">
          <a:xfrm>
            <a:off x="873125" y="6172200"/>
            <a:ext cx="7308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 1 patient with M46I and N88S; 1 patient with L10F, V32I, K43T, M46I, A71I, G73S, L90M </a:t>
            </a:r>
          </a:p>
        </p:txBody>
      </p:sp>
      <p:sp>
        <p:nvSpPr>
          <p:cNvPr id="7215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CASTLE Study: ATV/r QD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type="body" idx="4294967295"/>
          </p:nvPr>
        </p:nvSpPr>
        <p:spPr>
          <a:xfrm>
            <a:off x="50800" y="1219200"/>
            <a:ext cx="9024938" cy="5303838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Safety at W48: ATV/r vs LPV/r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Serious adverse events occurred in similar proportions: 12% vs 10%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Grade 2 to 4 treatment-related nausea and diarrhoea were less frequent with ATV/r: 4% vs 8% and 2% vs 11%, respectively</a:t>
            </a:r>
          </a:p>
          <a:p>
            <a:pPr lvl="2"/>
            <a:r>
              <a:rPr lang="en-GB" sz="1800" smtClean="0">
                <a:ea typeface="ＭＳ Ｐゴシック" pitchFamily="34" charset="-128"/>
              </a:rPr>
              <a:t>Initiation of anti-diarrhoeal medication: 9% vs 22%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Grade 2 to 4 jaundice: 4% of ATV/r patients vs none of LPV/r patients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Grade 3/4 hyperbilirubinaemia: 34% vs &lt; 1%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Grade 3/4 elevations in triglycerides and total cholesterol were significantly less frequent with ATV/r: &lt; 1% vs 4% and 7% vs 18%, respectively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Median change in calculated creatinine clearance (Cockroft) was similar in both groups = - 1%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Mean increases in total cholesterol, non-HDL cholesterol and triglycerides were significantly lower on ATV/r (p &lt; 0.0001 for the 3)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Use of lipid-lowering agents through W48: 2% vs 8%</a:t>
            </a:r>
            <a:endParaRPr lang="en-GB" sz="1800" smtClean="0">
              <a:ea typeface="ＭＳ Ｐゴシック" pitchFamily="34" charset="-128"/>
            </a:endParaRPr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8197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921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CASTLE Study: ATV/r QD vs LPV/r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922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9036050" cy="5303838"/>
          </a:xfrm>
        </p:spPr>
        <p:txBody>
          <a:bodyPr/>
          <a:lstStyle/>
          <a:p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Summary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ATV/r QD was non inferior to LPV/r BID, when co-administered </a:t>
            </a:r>
            <a:br>
              <a:rPr lang="en-US" sz="20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with TDF/FTC</a:t>
            </a:r>
            <a:endParaRPr lang="en-US" sz="2000" baseline="30000" smtClean="0">
              <a:ea typeface="ＭＳ Ｐゴシック" pitchFamily="34" charset="-128"/>
            </a:endParaRPr>
          </a:p>
          <a:p>
            <a:pPr lvl="1"/>
            <a:r>
              <a:rPr lang="en-US" sz="2000" smtClean="0">
                <a:ea typeface="ＭＳ Ｐゴシック" pitchFamily="34" charset="-128"/>
              </a:rPr>
              <a:t>Similar virologic reponse of the 2 PI/r in patients with high HIV RNA </a:t>
            </a:r>
            <a:br>
              <a:rPr lang="en-US" sz="20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at enrolment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Results suggest reduced virologic response to LPV/r in patients with baseline CD4 &lt; 50/mm</a:t>
            </a:r>
            <a:r>
              <a:rPr lang="en-US" sz="2000" baseline="30000" smtClean="0">
                <a:ea typeface="ＭＳ Ｐゴシック" pitchFamily="34" charset="-128"/>
              </a:rPr>
              <a:t>3</a:t>
            </a:r>
            <a:r>
              <a:rPr lang="en-US" sz="2000" smtClean="0">
                <a:ea typeface="ＭＳ Ｐゴシック" pitchFamily="34" charset="-128"/>
              </a:rPr>
              <a:t> mainly because of intolerance to LPV/r in this highly immunosuppressed subgroup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Development of major PI-associated resistance mutations occurred in </a:t>
            </a:r>
            <a:br>
              <a:rPr lang="en-US" sz="20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2 ATV/r patients and no LPV/r patients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Incidence of diarrhoea and nausea was lower with ATV/r than with LPV/r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Incidence of hyper bilirubinemia with ATV/r was high, but less than 1% of patients discontinued due to jaundice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Lipid elevations were less pronounced with ATV/r</a:t>
            </a:r>
            <a:endParaRPr lang="en-US" sz="1400" smtClean="0">
              <a:ea typeface="ＭＳ Ｐゴシック" pitchFamily="34" charset="-128"/>
            </a:endParaRPr>
          </a:p>
        </p:txBody>
      </p: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24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247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CASTLE Study: ATV/r QD vs LPV/r BID,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1024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890000" cy="5303838"/>
          </a:xfrm>
        </p:spPr>
        <p:txBody>
          <a:bodyPr/>
          <a:lstStyle/>
          <a:p>
            <a:pPr>
              <a:spcBef>
                <a:spcPts val="75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75"/>
              </a:spcBef>
            </a:pPr>
            <a:r>
              <a:rPr lang="en-US" sz="2000" smtClean="0">
                <a:ea typeface="ＭＳ Ｐゴシック" pitchFamily="34" charset="-128"/>
              </a:rPr>
              <a:t>ATV/r QD demonstrated similar antiviral efficacy to LPV/r BID, when coadministered with TDF/FTC </a:t>
            </a:r>
            <a:r>
              <a:rPr lang="en-US" sz="2000" baseline="30000" smtClean="0">
                <a:ea typeface="ＭＳ Ｐゴシック" pitchFamily="34" charset="-128"/>
              </a:rPr>
              <a:t>(1)</a:t>
            </a:r>
          </a:p>
          <a:p>
            <a:pPr lvl="2">
              <a:spcBef>
                <a:spcPts val="75"/>
              </a:spcBef>
            </a:pPr>
            <a:r>
              <a:rPr lang="en-US" sz="1800" smtClean="0">
                <a:ea typeface="ＭＳ Ｐゴシック" pitchFamily="34" charset="-128"/>
              </a:rPr>
              <a:t>With less gastrointestinal toxicity</a:t>
            </a:r>
          </a:p>
          <a:p>
            <a:pPr lvl="2">
              <a:spcBef>
                <a:spcPts val="75"/>
              </a:spcBef>
            </a:pPr>
            <a:r>
              <a:rPr lang="en-US" sz="1800" smtClean="0">
                <a:ea typeface="ＭＳ Ｐゴシック" pitchFamily="34" charset="-128"/>
              </a:rPr>
              <a:t>But with a higher rate of hyperbilirubinemia</a:t>
            </a:r>
          </a:p>
          <a:p>
            <a:pPr lvl="1">
              <a:spcBef>
                <a:spcPts val="75"/>
              </a:spcBef>
            </a:pPr>
            <a:r>
              <a:rPr lang="en-US" sz="2000" smtClean="0">
                <a:ea typeface="ＭＳ Ｐゴシック" pitchFamily="34" charset="-128"/>
              </a:rPr>
              <a:t>At W96 </a:t>
            </a:r>
            <a:r>
              <a:rPr lang="en-US" sz="2000" baseline="30000" smtClean="0">
                <a:ea typeface="ＭＳ Ｐゴシック" pitchFamily="34" charset="-128"/>
              </a:rPr>
              <a:t>(2)</a:t>
            </a:r>
            <a:r>
              <a:rPr lang="en-US" sz="2000" smtClean="0">
                <a:ea typeface="ＭＳ Ｐゴシック" pitchFamily="34" charset="-128"/>
              </a:rPr>
              <a:t>, HIV RNA &lt; 50 c/mL was obtained in 74% of ATV/r patients vs 68% of LPV/r patients (p &lt; 0.05 in the intent-to-treat analysis) confirming non-inferiority of ATV/r to LPV/r</a:t>
            </a:r>
          </a:p>
          <a:p>
            <a:pPr lvl="1">
              <a:spcBef>
                <a:spcPts val="75"/>
              </a:spcBef>
            </a:pPr>
            <a:r>
              <a:rPr lang="en-US" sz="2000" smtClean="0">
                <a:ea typeface="ＭＳ Ｐゴシック" pitchFamily="34" charset="-128"/>
              </a:rPr>
              <a:t>Safety analysis at W96 confirmed W48 results</a:t>
            </a:r>
          </a:p>
          <a:p>
            <a:pPr lvl="2">
              <a:spcBef>
                <a:spcPts val="75"/>
              </a:spcBef>
            </a:pPr>
            <a:r>
              <a:rPr lang="en-US" sz="1800" smtClean="0">
                <a:ea typeface="ＭＳ Ｐゴシック" pitchFamily="34" charset="-128"/>
              </a:rPr>
              <a:t>Treatment-related gastrointestinal adverse events were more frequent with LPV/r</a:t>
            </a:r>
          </a:p>
          <a:p>
            <a:pPr lvl="2">
              <a:spcBef>
                <a:spcPts val="75"/>
              </a:spcBef>
            </a:pPr>
            <a:r>
              <a:rPr lang="en-US" sz="1800" smtClean="0">
                <a:ea typeface="ＭＳ Ｐゴシック" pitchFamily="34" charset="-128"/>
              </a:rPr>
              <a:t>Hyperbilirubinemia and/or jaundice was the most frequent ATV/r-related adverse event</a:t>
            </a:r>
          </a:p>
          <a:p>
            <a:pPr lvl="2">
              <a:spcBef>
                <a:spcPts val="75"/>
              </a:spcBef>
            </a:pPr>
            <a:r>
              <a:rPr lang="en-US" sz="1800" smtClean="0">
                <a:ea typeface="ＭＳ Ｐゴシック" pitchFamily="34" charset="-128"/>
              </a:rPr>
              <a:t>Lipid elevations were significantly higher with LPV/r</a:t>
            </a:r>
            <a:endParaRPr lang="en-US" smtClean="0">
              <a:ea typeface="ＭＳ Ｐゴシック" pitchFamily="34" charset="-128"/>
            </a:endParaRPr>
          </a:p>
          <a:p>
            <a:pPr lvl="1">
              <a:spcBef>
                <a:spcPts val="75"/>
              </a:spcBef>
            </a:pPr>
            <a:r>
              <a:rPr lang="en-US" sz="2000" smtClean="0">
                <a:ea typeface="ＭＳ Ｐゴシック" pitchFamily="34" charset="-128"/>
              </a:rPr>
              <a:t>These results support current recommendation of ATV/r + TDF + FTC QD as a preferred first-line regimen for the treatment of HIV-infected patients</a:t>
            </a:r>
          </a:p>
          <a:p>
            <a:pPr lvl="1">
              <a:spcBef>
                <a:spcPts val="75"/>
              </a:spcBef>
              <a:buFontTx/>
              <a:buNone/>
            </a:pPr>
            <a:endParaRPr lang="en-US" sz="1400" smtClean="0">
              <a:ea typeface="ＭＳ Ｐゴシック" pitchFamily="34" charset="-128"/>
            </a:endParaRPr>
          </a:p>
        </p:txBody>
      </p:sp>
      <p:sp>
        <p:nvSpPr>
          <p:cNvPr id="10245" name="ZoneTexte 69"/>
          <p:cNvSpPr txBox="1">
            <a:spLocks noChangeArrowheads="1"/>
          </p:cNvSpPr>
          <p:nvPr/>
        </p:nvSpPr>
        <p:spPr bwMode="auto">
          <a:xfrm>
            <a:off x="3368675" y="6545263"/>
            <a:ext cx="5775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r-FR" sz="1200">
                <a:solidFill>
                  <a:srgbClr val="CC0000"/>
                </a:solidFill>
              </a:rPr>
              <a:t>(1) Molina JM. Lancet 2008;372:646-55 ; (2) Molina JM. JAIDS 2010;53:323-32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18617</TotalTime>
  <Words>956</Words>
  <Application>Microsoft Office PowerPoint</Application>
  <PresentationFormat>Affichage à l'écran (4:3)</PresentationFormat>
  <Paragraphs>207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1_ARV_trials_2010</vt:lpstr>
      <vt:lpstr>Comparison of PI vs PI</vt:lpstr>
      <vt:lpstr>CASTLE Study: ATV/r QD vs LPV/r BID, in combination with TDF/FTC</vt:lpstr>
      <vt:lpstr>CASTLE Study: ATV/r QD vs LPV/r BID, in combination with TDF/FTC</vt:lpstr>
      <vt:lpstr>CASTLE Study: ATV/r QD vs LPV/r BID, in combination with TDF/FTC</vt:lpstr>
      <vt:lpstr>CASTLE Study: ATV/r QD vs LPV/r BID, in combination with TDF/FTC</vt:lpstr>
      <vt:lpstr>CASTLE Study: ATV/r QD vs LPV/r BID, in combination with TDF/FTC</vt:lpstr>
      <vt:lpstr>CASTLE Study: ATV/r QD vs LPV/r BID,  in combination with TDF/FTC</vt:lpstr>
      <vt:lpstr>CASTLE Study: ATV/r QD vs LPV/r BID,  in combination with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1445</cp:revision>
  <cp:lastPrinted>2009-11-19T07:51:26Z</cp:lastPrinted>
  <dcterms:created xsi:type="dcterms:W3CDTF">2010-03-17T20:56:56Z</dcterms:created>
  <dcterms:modified xsi:type="dcterms:W3CDTF">2018-02-06T15:06:00Z</dcterms:modified>
</cp:coreProperties>
</file>