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391" r:id="rId2"/>
    <p:sldId id="388" r:id="rId3"/>
    <p:sldId id="389" r:id="rId4"/>
  </p:sldIdLst>
  <p:sldSz cx="9144000" cy="6858000" type="screen4x3"/>
  <p:notesSz cx="7099300" cy="10234613"/>
  <p:defaultTextStyle>
    <a:defPPr>
      <a:defRPr lang="fr-FR"/>
    </a:defPPr>
    <a:lvl1pPr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993300"/>
    <a:srgbClr val="339900"/>
    <a:srgbClr val="660033"/>
    <a:srgbClr val="DDDDDD"/>
    <a:srgbClr val="CC6600"/>
    <a:srgbClr val="333399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 showGuides="1">
      <p:cViewPr varScale="1">
        <p:scale>
          <a:sx n="107" d="100"/>
          <a:sy n="107" d="100"/>
        </p:scale>
        <p:origin x="-1698" y="-78"/>
      </p:cViewPr>
      <p:guideLst>
        <p:guide orient="horz" pos="4319"/>
        <p:guide pos="2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3348"/>
    </p:cViewPr>
  </p:sorterViewPr>
  <p:notesViewPr>
    <p:cSldViewPr snapToObjects="1" showGuides="1">
      <p:cViewPr varScale="1">
        <p:scale>
          <a:sx n="87" d="100"/>
          <a:sy n="87" d="100"/>
        </p:scale>
        <p:origin x="-3720" y="-84"/>
      </p:cViewPr>
      <p:guideLst>
        <p:guide orient="horz" pos="2969"/>
        <p:guide pos="2236"/>
        <p:guide pos="422"/>
        <p:guide pos="378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BC808392-7FB0-4D3E-81DC-DA9A4CA630C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24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ARV-trials.com</a:t>
            </a:r>
          </a:p>
        </p:txBody>
      </p:sp>
    </p:spTree>
    <p:extLst>
      <p:ext uri="{BB962C8B-B14F-4D97-AF65-F5344CB8AC3E}">
        <p14:creationId xmlns:p14="http://schemas.microsoft.com/office/powerpoint/2010/main" val="2617520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89025" y="4840288"/>
            <a:ext cx="4921250" cy="4605337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9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ARV-trial.com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2713" y="9629775"/>
            <a:ext cx="3182937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446" tIns="51723" rIns="103446" bIns="51723" numCol="1" anchor="b" anchorCtr="0" compatLnSpc="1">
            <a:prstTxWarp prst="textNoShape">
              <a:avLst/>
            </a:prstTxWarp>
          </a:bodyPr>
          <a:lstStyle>
            <a:lvl1pPr algn="r" defTabSz="1035187">
              <a:defRPr sz="14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CC5CDC01-7C5E-4073-A786-07CB3D081C6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76918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 pitchFamily="29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  <p:sp>
        <p:nvSpPr>
          <p:cNvPr id="71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73" tIns="49986" rIns="99973" bIns="49986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7173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44" tIns="46021" rIns="92044" bIns="46021" anchor="b"/>
          <a:lstStyle>
            <a:lvl1pPr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eaLnBrk="1" hangingPunct="1"/>
            <a:fld id="{40516F0A-7AF5-4B7C-98DD-D9CE4B507FAD}" type="slidenum">
              <a:rPr lang="fr-FR" sz="1300">
                <a:latin typeface="Calibri" pitchFamily="34" charset="0"/>
              </a:rPr>
              <a:pPr algn="r" eaLnBrk="1" hangingPunct="1"/>
              <a:t>1</a:t>
            </a:fld>
            <a:endParaRPr lang="fr-FR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8A9F852F-C1A6-476A-A6F4-A0EC9D6D4E80}" type="slidenum">
              <a:rPr lang="fr-FR" smtClean="0"/>
              <a:pPr eaLnBrk="1" hangingPunct="1"/>
              <a:t>2</a:t>
            </a:fld>
            <a:endParaRPr lang="fr-FR" smtClean="0"/>
          </a:p>
        </p:txBody>
      </p:sp>
      <p:sp>
        <p:nvSpPr>
          <p:cNvPr id="819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C4C19134-D412-4689-B257-0B2CE26F25CC}" type="slidenum">
              <a:rPr lang="fr-FR" smtClean="0"/>
              <a:pPr eaLnBrk="1" hangingPunct="1"/>
              <a:t>3</a:t>
            </a:fld>
            <a:endParaRPr lang="fr-FR" smtClean="0"/>
          </a:p>
        </p:txBody>
      </p:sp>
      <p:sp>
        <p:nvSpPr>
          <p:cNvPr id="921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2634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3685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8322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-1" charset="-128"/>
              </a:rPr>
              <a:t>Switch to RAL-containing regimen</a:t>
            </a:r>
          </a:p>
        </p:txBody>
      </p:sp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3">
                  <a:lumMod val="65000"/>
                </a:schemeClr>
              </a:buClr>
              <a:defRPr/>
            </a:pPr>
            <a:r>
              <a:rPr lang="en-US" sz="2800" b="1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  <a:ea typeface="ＭＳ Ｐゴシック" pitchFamily="34" charset="-128"/>
              </a:rPr>
              <a:t>Canadian Study</a:t>
            </a:r>
          </a:p>
          <a:p>
            <a:pPr>
              <a:buClr>
                <a:srgbClr val="C00000"/>
              </a:buClr>
              <a:defRPr/>
            </a:pPr>
            <a:r>
              <a:rPr lang="en-US" sz="2800" b="1" dirty="0" smtClean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CHEER</a:t>
            </a:r>
          </a:p>
          <a:p>
            <a:pPr>
              <a:buClr>
                <a:schemeClr val="accent3">
                  <a:lumMod val="65000"/>
                </a:schemeClr>
              </a:buClr>
              <a:defRPr/>
            </a:pPr>
            <a:r>
              <a:rPr lang="en-US" sz="2800" b="1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  <a:ea typeface="ＭＳ Ｐゴシック" pitchFamily="34" charset="-128"/>
              </a:rPr>
              <a:t>Montreal Study</a:t>
            </a:r>
          </a:p>
          <a:p>
            <a:pPr>
              <a:buClr>
                <a:schemeClr val="accent3">
                  <a:lumMod val="65000"/>
                </a:schemeClr>
              </a:buClr>
              <a:defRPr/>
            </a:pPr>
            <a:r>
              <a:rPr lang="en-US" sz="2800" b="1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  <a:ea typeface="ＭＳ Ｐゴシック" pitchFamily="34" charset="-128"/>
              </a:rPr>
              <a:t>EASIER</a:t>
            </a:r>
          </a:p>
          <a:p>
            <a:pPr>
              <a:buClr>
                <a:schemeClr val="accent3">
                  <a:lumMod val="65000"/>
                </a:schemeClr>
              </a:buClr>
              <a:defRPr/>
            </a:pPr>
            <a:r>
              <a:rPr lang="en-US" sz="2800" b="1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  <a:ea typeface="ＭＳ Ｐゴシック" pitchFamily="34" charset="-128"/>
              </a:rPr>
              <a:t>SWITCHMRK</a:t>
            </a:r>
          </a:p>
          <a:p>
            <a:pPr>
              <a:buClr>
                <a:schemeClr val="accent3">
                  <a:lumMod val="65000"/>
                </a:schemeClr>
              </a:buClr>
              <a:defRPr/>
            </a:pPr>
            <a:r>
              <a:rPr lang="en-US" sz="2800" b="1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  <a:ea typeface="ＭＳ Ｐゴシック" pitchFamily="34" charset="-128"/>
              </a:rPr>
              <a:t>SPIRAL</a:t>
            </a:r>
          </a:p>
          <a:p>
            <a:pPr>
              <a:buClr>
                <a:schemeClr val="accent3">
                  <a:lumMod val="65000"/>
                </a:schemeClr>
              </a:buClr>
              <a:defRPr/>
            </a:pPr>
            <a:r>
              <a:rPr lang="en-US" sz="2800" b="1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  <a:ea typeface="ＭＳ Ｐゴシック" pitchFamily="34" charset="-128"/>
              </a:rPr>
              <a:t>Switch ER</a:t>
            </a:r>
            <a:endParaRPr lang="fr-FR" sz="2800" b="1" dirty="0" smtClean="0">
              <a:solidFill>
                <a:schemeClr val="accent3">
                  <a:lumMod val="65000"/>
                </a:schemeClr>
              </a:solidFill>
              <a:latin typeface="Calibri" pitchFamily="34" charset="0"/>
              <a:ea typeface="ＭＳ Ｐゴシック" pitchFamily="34" charset="-128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CHEER Study: Switch ENF to RAL</a:t>
            </a:r>
          </a:p>
        </p:txBody>
      </p:sp>
      <p:sp>
        <p:nvSpPr>
          <p:cNvPr id="4099" name="Espace réservé du contenu 2"/>
          <p:cNvSpPr>
            <a:spLocks noGrp="1"/>
          </p:cNvSpPr>
          <p:nvPr>
            <p:ph type="body" idx="1"/>
          </p:nvPr>
        </p:nvSpPr>
        <p:spPr>
          <a:xfrm>
            <a:off x="50800" y="1247775"/>
            <a:ext cx="9024938" cy="5303838"/>
          </a:xfrm>
        </p:spPr>
        <p:txBody>
          <a:bodyPr/>
          <a:lstStyle/>
          <a:p>
            <a:r>
              <a:rPr lang="en-GB" sz="2200" smtClean="0">
                <a:solidFill>
                  <a:srgbClr val="000066"/>
                </a:solidFill>
                <a:ea typeface="ＭＳ Ｐゴシック" pitchFamily="-1" charset="-128"/>
              </a:rPr>
              <a:t>Pilot, open-label study</a:t>
            </a:r>
            <a:br>
              <a:rPr lang="en-GB" sz="2200" smtClean="0">
                <a:solidFill>
                  <a:srgbClr val="000066"/>
                </a:solidFill>
                <a:ea typeface="ＭＳ Ｐゴシック" pitchFamily="-1" charset="-128"/>
              </a:rPr>
            </a:br>
            <a:endParaRPr lang="en-GB" sz="2200" smtClean="0">
              <a:solidFill>
                <a:srgbClr val="000066"/>
              </a:solidFill>
              <a:ea typeface="ＭＳ Ｐゴシック" pitchFamily="-1" charset="-128"/>
            </a:endParaRPr>
          </a:p>
          <a:p>
            <a:r>
              <a:rPr lang="en-GB" sz="2200" smtClean="0">
                <a:solidFill>
                  <a:srgbClr val="000066"/>
                </a:solidFill>
                <a:ea typeface="ＭＳ Ｐゴシック" pitchFamily="-1" charset="-128"/>
              </a:rPr>
              <a:t>52 adults on salvage therapy with enfuvirtide-based regimen </a:t>
            </a:r>
            <a:br>
              <a:rPr lang="en-GB" sz="2200" smtClean="0">
                <a:solidFill>
                  <a:srgbClr val="000066"/>
                </a:solidFill>
                <a:ea typeface="ＭＳ Ｐゴシック" pitchFamily="-1" charset="-128"/>
              </a:rPr>
            </a:br>
            <a:r>
              <a:rPr lang="en-GB" sz="2200" smtClean="0">
                <a:solidFill>
                  <a:srgbClr val="000066"/>
                </a:solidFill>
                <a:ea typeface="ＭＳ Ｐゴシック" pitchFamily="-1" charset="-128"/>
              </a:rPr>
              <a:t>and HIV-1 RNA &lt; 75 c/mL (bDNA) or &lt; 50 c/mL (PCR) for at least </a:t>
            </a:r>
            <a:br>
              <a:rPr lang="en-GB" sz="2200" smtClean="0">
                <a:solidFill>
                  <a:srgbClr val="000066"/>
                </a:solidFill>
                <a:ea typeface="ＭＳ Ｐゴシック" pitchFamily="-1" charset="-128"/>
              </a:rPr>
            </a:br>
            <a:r>
              <a:rPr lang="en-GB" sz="2200" smtClean="0">
                <a:solidFill>
                  <a:srgbClr val="000066"/>
                </a:solidFill>
                <a:ea typeface="ＭＳ Ｐゴシック" pitchFamily="-1" charset="-128"/>
              </a:rPr>
              <a:t>6 months</a:t>
            </a:r>
            <a:br>
              <a:rPr lang="en-GB" sz="2200" smtClean="0">
                <a:solidFill>
                  <a:srgbClr val="000066"/>
                </a:solidFill>
                <a:ea typeface="ＭＳ Ｐゴシック" pitchFamily="-1" charset="-128"/>
              </a:rPr>
            </a:br>
            <a:endParaRPr lang="en-GB" sz="2200" smtClean="0">
              <a:solidFill>
                <a:srgbClr val="000066"/>
              </a:solidFill>
              <a:ea typeface="ＭＳ Ｐゴシック" pitchFamily="-1" charset="-128"/>
            </a:endParaRPr>
          </a:p>
          <a:p>
            <a:r>
              <a:rPr lang="en-GB" sz="2200" smtClean="0">
                <a:solidFill>
                  <a:srgbClr val="000066"/>
                </a:solidFill>
                <a:ea typeface="ＭＳ Ｐゴシック" pitchFamily="-1" charset="-128"/>
              </a:rPr>
              <a:t>Switch of enfuvirtide to RAL 400 mg bid, the remainder of the salvage regimen being unchanged. At the time of the switch:</a:t>
            </a:r>
          </a:p>
          <a:p>
            <a:pPr lvl="1"/>
            <a:r>
              <a:rPr lang="en-GB" sz="2000" smtClean="0">
                <a:ea typeface="ＭＳ Ｐゴシック" pitchFamily="-1" charset="-128"/>
              </a:rPr>
              <a:t>Mean length of time on prior ARV therapy: 15 years</a:t>
            </a:r>
          </a:p>
          <a:p>
            <a:pPr lvl="1"/>
            <a:r>
              <a:rPr lang="en-GB" sz="2000" smtClean="0">
                <a:ea typeface="ＭＳ Ｐゴシック" pitchFamily="-1" charset="-128"/>
              </a:rPr>
              <a:t>ENF had been administered for a median of 2.7 years</a:t>
            </a:r>
          </a:p>
          <a:p>
            <a:pPr lvl="1"/>
            <a:r>
              <a:rPr lang="en-GB" sz="2000" smtClean="0">
                <a:ea typeface="ＭＳ Ｐゴシック" pitchFamily="-1" charset="-128"/>
              </a:rPr>
              <a:t>Salvage regimen containing a PI/r in 47 patients (90%)</a:t>
            </a:r>
          </a:p>
          <a:p>
            <a:pPr lvl="1"/>
            <a:r>
              <a:rPr lang="en-GB" sz="2000" smtClean="0">
                <a:ea typeface="ＭＳ Ｐゴシック" pitchFamily="-1" charset="-128"/>
              </a:rPr>
              <a:t>Baseline CD4 cell count: 377/mm</a:t>
            </a:r>
            <a:r>
              <a:rPr lang="en-GB" sz="2000" baseline="30000" smtClean="0">
                <a:ea typeface="ＭＳ Ｐゴシック" pitchFamily="-1" charset="-128"/>
              </a:rPr>
              <a:t>3</a:t>
            </a:r>
          </a:p>
        </p:txBody>
      </p:sp>
      <p:sp>
        <p:nvSpPr>
          <p:cNvPr id="4100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Towner W, JAIDS 20009;51:367-73</a:t>
            </a:r>
          </a:p>
        </p:txBody>
      </p:sp>
      <p:sp>
        <p:nvSpPr>
          <p:cNvPr id="4101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CHEER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CHEER Study: Switch ENF to RAL</a:t>
            </a:r>
          </a:p>
        </p:txBody>
      </p:sp>
      <p:sp>
        <p:nvSpPr>
          <p:cNvPr id="223235" name="Espace réservé du contenu 2"/>
          <p:cNvSpPr>
            <a:spLocks noGrp="1"/>
          </p:cNvSpPr>
          <p:nvPr>
            <p:ph idx="1"/>
          </p:nvPr>
        </p:nvSpPr>
        <p:spPr>
          <a:xfrm>
            <a:off x="50800" y="1219200"/>
            <a:ext cx="9024938" cy="5303838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buFont typeface="Wingdings" pitchFamily="-112" charset="2"/>
              <a:buChar char="§"/>
              <a:defRPr/>
            </a:pPr>
            <a:r>
              <a:rPr lang="en-GB" sz="2200" dirty="0" err="1" smtClean="0">
                <a:solidFill>
                  <a:srgbClr val="000066"/>
                </a:solidFill>
                <a:ea typeface="ＭＳ Ｐゴシック" pitchFamily="34" charset="-128"/>
              </a:rPr>
              <a:t>Virologic</a:t>
            </a:r>
            <a:r>
              <a:rPr lang="en-GB" sz="2200" dirty="0" smtClean="0">
                <a:solidFill>
                  <a:srgbClr val="000066"/>
                </a:solidFill>
                <a:ea typeface="ＭＳ Ｐゴシック" pitchFamily="34" charset="-128"/>
              </a:rPr>
              <a:t> and immunologic outcomes at week 24 (intent-to-treat analysis)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defRPr/>
            </a:pPr>
            <a:r>
              <a:rPr lang="en-GB" sz="2000" dirty="0" smtClean="0">
                <a:ea typeface="ＭＳ Ｐゴシック" pitchFamily="34" charset="-128"/>
              </a:rPr>
              <a:t>HIV-1 RNA below the limit of quantification, N = 49 (94%)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defRPr/>
            </a:pPr>
            <a:r>
              <a:rPr lang="en-GB" sz="2000" dirty="0" smtClean="0">
                <a:ea typeface="ＭＳ Ｐゴシック" pitchFamily="34" charset="-128"/>
              </a:rPr>
              <a:t>Treatment failures, 	N = 3</a:t>
            </a:r>
          </a:p>
          <a:p>
            <a:pPr lvl="2">
              <a:lnSpc>
                <a:spcPct val="90000"/>
              </a:lnSpc>
              <a:spcBef>
                <a:spcPct val="0"/>
              </a:spcBef>
              <a:defRPr/>
            </a:pPr>
            <a:r>
              <a:rPr lang="en-GB" sz="1800" dirty="0" smtClean="0">
                <a:ea typeface="ＭＳ Ｐゴシック" pitchFamily="34" charset="-128"/>
              </a:rPr>
              <a:t>Withdrew consent	N = 1</a:t>
            </a:r>
          </a:p>
          <a:p>
            <a:pPr lvl="2">
              <a:lnSpc>
                <a:spcPct val="90000"/>
              </a:lnSpc>
              <a:spcBef>
                <a:spcPct val="0"/>
              </a:spcBef>
              <a:defRPr/>
            </a:pPr>
            <a:r>
              <a:rPr lang="en-GB" sz="1800" dirty="0" err="1" smtClean="0">
                <a:ea typeface="ＭＳ Ｐゴシック" pitchFamily="34" charset="-128"/>
              </a:rPr>
              <a:t>Virologic</a:t>
            </a:r>
            <a:r>
              <a:rPr lang="en-GB" sz="1800" dirty="0" smtClean="0">
                <a:ea typeface="ＭＳ Ｐゴシック" pitchFamily="34" charset="-128"/>
              </a:rPr>
              <a:t> failure		N = 1</a:t>
            </a:r>
          </a:p>
          <a:p>
            <a:pPr lvl="2">
              <a:lnSpc>
                <a:spcPct val="90000"/>
              </a:lnSpc>
              <a:spcBef>
                <a:spcPct val="0"/>
              </a:spcBef>
              <a:defRPr/>
            </a:pPr>
            <a:r>
              <a:rPr lang="en-GB" sz="1800" dirty="0" smtClean="0">
                <a:ea typeface="ＭＳ Ｐゴシック" pitchFamily="34" charset="-128"/>
              </a:rPr>
              <a:t>Death			N = 1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defRPr/>
            </a:pPr>
            <a:r>
              <a:rPr lang="en-GB" sz="2000" dirty="0" smtClean="0">
                <a:ea typeface="ＭＳ Ｐゴシック" pitchFamily="34" charset="-128"/>
              </a:rPr>
              <a:t>Average CD4 cell count change: + 32/mm</a:t>
            </a:r>
            <a:r>
              <a:rPr lang="en-GB" sz="2000" baseline="30000" dirty="0" smtClean="0">
                <a:ea typeface="ＭＳ Ｐゴシック" pitchFamily="34" charset="-128"/>
              </a:rPr>
              <a:t>3</a:t>
            </a:r>
            <a:br>
              <a:rPr lang="en-GB" sz="2000" baseline="30000" dirty="0" smtClean="0">
                <a:ea typeface="ＭＳ Ｐゴシック" pitchFamily="34" charset="-128"/>
              </a:rPr>
            </a:br>
            <a:endParaRPr lang="en-GB" sz="2000" baseline="30000" dirty="0" smtClean="0"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Wingdings" pitchFamily="-112" charset="2"/>
              <a:buChar char="§"/>
              <a:defRPr/>
            </a:pPr>
            <a:r>
              <a:rPr lang="en-GB" sz="2200" dirty="0" smtClean="0">
                <a:solidFill>
                  <a:srgbClr val="000066"/>
                </a:solidFill>
                <a:ea typeface="ＭＳ Ｐゴシック" pitchFamily="34" charset="-128"/>
              </a:rPr>
              <a:t>No grade 3 or 4 laboratory abnormalities</a:t>
            </a:r>
            <a:br>
              <a:rPr lang="en-GB" sz="2200" dirty="0" smtClean="0">
                <a:solidFill>
                  <a:srgbClr val="000066"/>
                </a:solidFill>
                <a:ea typeface="ＭＳ Ｐゴシック" pitchFamily="34" charset="-128"/>
              </a:rPr>
            </a:br>
            <a:endParaRPr lang="en-GB" sz="2200" dirty="0" smtClean="0">
              <a:solidFill>
                <a:srgbClr val="000066"/>
              </a:solidFill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Wingdings" pitchFamily="-112" charset="2"/>
              <a:buChar char="§"/>
              <a:defRPr/>
            </a:pPr>
            <a:r>
              <a:rPr lang="en-GB" sz="2200" dirty="0" smtClean="0">
                <a:solidFill>
                  <a:srgbClr val="000066"/>
                </a:solidFill>
                <a:ea typeface="ＭＳ Ｐゴシック" pitchFamily="34" charset="-128"/>
              </a:rPr>
              <a:t>No adverse event leading to discontinuation of RAL</a:t>
            </a:r>
            <a:br>
              <a:rPr lang="en-GB" sz="2200" dirty="0" smtClean="0">
                <a:solidFill>
                  <a:srgbClr val="000066"/>
                </a:solidFill>
                <a:ea typeface="ＭＳ Ｐゴシック" pitchFamily="34" charset="-128"/>
              </a:rPr>
            </a:br>
            <a:endParaRPr lang="en-GB" sz="2200" dirty="0" smtClean="0">
              <a:solidFill>
                <a:srgbClr val="000066"/>
              </a:solidFill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Wingdings" pitchFamily="-112" charset="2"/>
              <a:buChar char="§"/>
              <a:defRPr/>
            </a:pPr>
            <a:r>
              <a:rPr lang="en-GB" sz="2200" dirty="0" smtClean="0">
                <a:solidFill>
                  <a:srgbClr val="000066"/>
                </a:solidFill>
                <a:ea typeface="ＭＳ Ｐゴシック" pitchFamily="34" charset="-128"/>
              </a:rPr>
              <a:t>Patient treatment satisfaction significantly improved on RAL</a:t>
            </a:r>
            <a:br>
              <a:rPr lang="en-GB" sz="2200" dirty="0" smtClean="0">
                <a:solidFill>
                  <a:srgbClr val="000066"/>
                </a:solidFill>
                <a:ea typeface="ＭＳ Ｐゴシック" pitchFamily="34" charset="-128"/>
              </a:rPr>
            </a:br>
            <a:endParaRPr lang="en-GB" sz="2200" dirty="0" smtClean="0">
              <a:solidFill>
                <a:srgbClr val="000066"/>
              </a:solidFill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Wingdings" pitchFamily="-112" charset="2"/>
              <a:buChar char="§"/>
              <a:defRPr/>
            </a:pPr>
            <a:r>
              <a:rPr lang="en-GB" sz="2400" b="1" dirty="0" smtClean="0">
                <a:latin typeface="+mj-lt"/>
                <a:ea typeface="ＭＳ Ｐゴシック" pitchFamily="34" charset="-128"/>
              </a:rPr>
              <a:t>Conclusion: </a:t>
            </a:r>
            <a:r>
              <a:rPr lang="en-GB" sz="2200" dirty="0" smtClean="0">
                <a:solidFill>
                  <a:srgbClr val="000066"/>
                </a:solidFill>
                <a:ea typeface="ＭＳ Ｐゴシック" pitchFamily="34" charset="-128"/>
              </a:rPr>
              <a:t>replacing ENF with RAL in treatment-experienced </a:t>
            </a:r>
            <a:br>
              <a:rPr lang="en-GB" sz="2200" dirty="0" smtClean="0">
                <a:solidFill>
                  <a:srgbClr val="000066"/>
                </a:solidFill>
                <a:ea typeface="ＭＳ Ｐゴシック" pitchFamily="34" charset="-128"/>
              </a:rPr>
            </a:br>
            <a:r>
              <a:rPr lang="en-GB" sz="2200" dirty="0" smtClean="0">
                <a:solidFill>
                  <a:srgbClr val="000066"/>
                </a:solidFill>
                <a:ea typeface="ＭＳ Ｐゴシック" pitchFamily="34" charset="-128"/>
              </a:rPr>
              <a:t>HIV-infected patients with sustained viral suppression is safe and efficacious</a:t>
            </a:r>
          </a:p>
        </p:txBody>
      </p:sp>
      <p:sp>
        <p:nvSpPr>
          <p:cNvPr id="5124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Towner W, JAIDS 20009;51:367-73</a:t>
            </a:r>
          </a:p>
        </p:txBody>
      </p:sp>
      <p:sp>
        <p:nvSpPr>
          <p:cNvPr id="5125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CHEER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2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7901</TotalTime>
  <Words>76</Words>
  <Application>Microsoft Office PowerPoint</Application>
  <PresentationFormat>Affichage à l'écran (4:3)</PresentationFormat>
  <Paragraphs>36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0" baseType="lpstr">
      <vt:lpstr>Arial</vt:lpstr>
      <vt:lpstr>ＭＳ Ｐゴシック</vt:lpstr>
      <vt:lpstr>Calibri</vt:lpstr>
      <vt:lpstr>Wingdings</vt:lpstr>
      <vt:lpstr>Trebuchet MS</vt:lpstr>
      <vt:lpstr>Cambria</vt:lpstr>
      <vt:lpstr>ARV_trials_2012</vt:lpstr>
      <vt:lpstr>Switch to RAL-containing regimen</vt:lpstr>
      <vt:lpstr>CHEER Study: Switch ENF to RAL</vt:lpstr>
      <vt:lpstr>CHEER Study: Switch ENF to RAL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Switch 2011</dc:title>
  <dc:subject>www.arv-trials.com</dc:subject>
  <dc:creator>Pedro Cahn, Anton Posniak, François Raffi</dc:creator>
  <cp:keywords>AEI</cp:keywords>
  <cp:lastModifiedBy>Utilisateur</cp:lastModifiedBy>
  <cp:revision>250</cp:revision>
  <dcterms:created xsi:type="dcterms:W3CDTF">2011-03-08T09:11:08Z</dcterms:created>
  <dcterms:modified xsi:type="dcterms:W3CDTF">2018-03-22T13:26:06Z</dcterms:modified>
  <cp:category>www.aei.fr</cp:category>
</cp:coreProperties>
</file>