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5" r:id="rId2"/>
    <p:sldId id="298" r:id="rId3"/>
    <p:sldId id="299" r:id="rId4"/>
    <p:sldId id="311" r:id="rId5"/>
    <p:sldId id="312" r:id="rId6"/>
    <p:sldId id="302" r:id="rId7"/>
  </p:sldIdLst>
  <p:sldSz cx="9144000" cy="6858000" type="screen4x3"/>
  <p:notesSz cx="6759575" cy="9867900"/>
  <p:custDataLst>
    <p:tags r:id="rId9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8" clrIdx="0"/>
  <p:cmAuthor id="2" name="anton" initials="a" lastIdx="7" clrIdx="1"/>
  <p:cmAuthor id="3" name="Pozniak, Anton" initials="PA" lastIdx="3" clrIdx="2"/>
  <p:cmAuthor id="4" name="Anton Pozniak" initials="AP" lastIdx="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66"/>
    <a:srgbClr val="333399"/>
    <a:srgbClr val="FFFFFF"/>
    <a:srgbClr val="DDDDDD"/>
    <a:srgbClr val="2788D8"/>
    <a:srgbClr val="F66900"/>
    <a:srgbClr val="6338A2"/>
    <a:srgbClr val="00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5388" autoAdjust="0"/>
    <p:restoredTop sz="95888" autoAdjust="0"/>
  </p:normalViewPr>
  <p:slideViewPr>
    <p:cSldViewPr snapToGrid="0" snapToObjects="1" showGuides="1">
      <p:cViewPr varScale="1">
        <p:scale>
          <a:sx n="65" d="100"/>
          <a:sy n="65" d="100"/>
        </p:scale>
        <p:origin x="1974" y="72"/>
      </p:cViewPr>
      <p:guideLst>
        <p:guide pos="2880"/>
        <p:guide orient="horz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3312" y="11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25/07/2019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705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www.arv-trial.com 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fr-FR" sz="3200" dirty="0">
                <a:latin typeface="Calibri" panose="020F0502020204030204" pitchFamily="34" charset="0"/>
              </a:rPr>
              <a:t>Switch </a:t>
            </a:r>
            <a:r>
              <a:rPr lang="en-US" altLang="fr-FR" sz="3200">
                <a:latin typeface="Calibri" panose="020F0502020204030204" pitchFamily="34" charset="0"/>
              </a:rPr>
              <a:t>to DTG </a:t>
            </a:r>
            <a:r>
              <a:rPr lang="en-US" altLang="fr-FR" sz="3200" dirty="0">
                <a:latin typeface="Calibri" panose="020F0502020204030204" pitchFamily="34" charset="0"/>
              </a:rPr>
              <a:t>monotherapy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DOMONO</a:t>
            </a: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CC3300"/>
                </a:solidFill>
                <a:latin typeface="Calibri" pitchFamily="34" charset="0"/>
              </a:rPr>
              <a:t>Study</a:t>
            </a:r>
            <a:endParaRPr lang="cs-CZ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DDDDDD"/>
                </a:solidFill>
                <a:latin typeface="Calibri" pitchFamily="34" charset="0"/>
              </a:rPr>
              <a:t>MONCAY</a:t>
            </a:r>
            <a:r>
              <a:rPr lang="fr-FR" sz="2800" b="1" dirty="0">
                <a:solidFill>
                  <a:srgbClr val="DDDDDD"/>
                </a:solidFill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DDDDDD"/>
                </a:solidFill>
                <a:latin typeface="Calibri" pitchFamily="34" charset="0"/>
              </a:rPr>
              <a:t>Study</a:t>
            </a:r>
            <a:endParaRPr lang="cs-CZ" sz="2800" b="1" dirty="0">
              <a:solidFill>
                <a:srgbClr val="DDDDDD"/>
              </a:solidFill>
              <a:latin typeface="Calibri" pitchFamily="34" charset="0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rgbClr val="DDDDDD"/>
                </a:solidFill>
                <a:latin typeface="Calibri" pitchFamily="34" charset="0"/>
              </a:rPr>
              <a:t>EARLY-SIMPLIFIED</a:t>
            </a:r>
            <a:r>
              <a:rPr lang="cs-CZ" sz="2800" b="1" dirty="0">
                <a:solidFill>
                  <a:srgbClr val="DDDDDD"/>
                </a:solidFill>
                <a:latin typeface="Calibri" pitchFamily="34" charset="0"/>
              </a:rPr>
              <a:t> Study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60874" y="4649122"/>
            <a:ext cx="8548688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0"/>
              </a:spcBef>
            </a:pPr>
            <a:r>
              <a:rPr lang="en-GB" altLang="fr-FR" sz="2400" b="1" dirty="0">
                <a:latin typeface="Calibri" panose="020F0502020204030204" pitchFamily="34" charset="0"/>
              </a:rPr>
              <a:t>Primary endpoint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Proportion of patients with HIV RNA &lt; 200 c/mL at W24 in on-treatment population; non-inferiority if lower margin of a one-sided 97.5% CI </a:t>
            </a:r>
            <a:br>
              <a:rPr lang="en-GB" altLang="fr-FR" sz="1800" dirty="0"/>
            </a:br>
            <a:r>
              <a:rPr lang="en-GB" altLang="fr-FR" sz="1800" dirty="0"/>
              <a:t>for the difference = - 12%, 80% power</a:t>
            </a:r>
          </a:p>
          <a:p>
            <a:pPr defTabSz="914400">
              <a:spcBef>
                <a:spcPts val="0"/>
              </a:spcBef>
            </a:pPr>
            <a:r>
              <a:rPr lang="en-GB" altLang="fr-FR" sz="2400" b="1" dirty="0">
                <a:latin typeface="Calibri"/>
                <a:cs typeface="Calibri"/>
              </a:rPr>
              <a:t>Secondary endpoints: </a:t>
            </a:r>
            <a:r>
              <a:rPr lang="en-GB" altLang="fr-FR" sz="1800" dirty="0">
                <a:solidFill>
                  <a:srgbClr val="000066"/>
                </a:solidFill>
              </a:rPr>
              <a:t>% with HIV-RNA &lt; 50 c/mL at W24,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% with HIV-RNA &lt; 200 c/mL at W48, emergence of resistance</a:t>
            </a:r>
            <a:endParaRPr lang="en-GB" altLang="fr-FR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808036"/>
              </p:ext>
            </p:extLst>
          </p:nvPr>
        </p:nvGraphicFramePr>
        <p:xfrm>
          <a:off x="4309411" y="2529916"/>
          <a:ext cx="2177465" cy="591333"/>
        </p:xfrm>
        <a:graphic>
          <a:graphicData uri="http://schemas.openxmlformats.org/drawingml/2006/table">
            <a:tbl>
              <a:tblPr/>
              <a:tblGrid>
                <a:gridCol w="2177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27228"/>
              </p:ext>
            </p:extLst>
          </p:nvPr>
        </p:nvGraphicFramePr>
        <p:xfrm>
          <a:off x="4309411" y="3342671"/>
          <a:ext cx="2177465" cy="535789"/>
        </p:xfrm>
        <a:graphic>
          <a:graphicData uri="http://schemas.openxmlformats.org/drawingml/2006/table">
            <a:tbl>
              <a:tblPr/>
              <a:tblGrid>
                <a:gridCol w="2177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DOMONO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36803" y="2322301"/>
            <a:ext cx="323997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777440" y="1212044"/>
            <a:ext cx="1475999" cy="935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 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634060" y="2320018"/>
            <a:ext cx="2662844" cy="1835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endParaRPr lang="en-GB" altLang="fr-FR" sz="1400" b="1" dirty="0">
              <a:solidFill>
                <a:srgbClr val="00006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zenith ≤ 100 000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CD4 nadir ≥ 200/mm</a:t>
            </a:r>
            <a:r>
              <a:rPr lang="en-GB" altLang="fr-FR" sz="14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prior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 or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documented HIV-1 resistance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HBV co-infection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249647" y="2905605"/>
            <a:ext cx="1587" cy="683996"/>
          </a:xfrm>
          <a:prstGeom prst="bentConnector3">
            <a:avLst>
              <a:gd name="adj1" fmla="val -2357107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312119" y="3245487"/>
            <a:ext cx="57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576328" y="3602302"/>
            <a:ext cx="7232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53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576829" y="2555671"/>
            <a:ext cx="722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184450" y="138758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W24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467025" y="1900310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640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DOMONO Study: Switch to dolutegravir monotherapy</a:t>
            </a:r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667780" y="1923443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374868" y="138758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203200" y="4344777"/>
            <a:ext cx="54922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* Randomisation stratified by HIV RNA zenith (&lt; or ≥ 50 000 c/mL)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 err="1"/>
              <a:t>Wijting</a:t>
            </a:r>
            <a:r>
              <a:rPr lang="fr-FR" altLang="fr-FR" sz="1200" i="1" dirty="0"/>
              <a:t> I. Lancet HIV 2017; 4:e547-54</a:t>
            </a:r>
          </a:p>
        </p:txBody>
      </p:sp>
      <p:graphicFrame>
        <p:nvGraphicFramePr>
          <p:cNvPr id="2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174553"/>
              </p:ext>
            </p:extLst>
          </p:nvPr>
        </p:nvGraphicFramePr>
        <p:xfrm>
          <a:off x="6500388" y="3336627"/>
          <a:ext cx="2162994" cy="541833"/>
        </p:xfrm>
        <a:graphic>
          <a:graphicData uri="http://schemas.openxmlformats.org/drawingml/2006/table">
            <a:tbl>
              <a:tblPr/>
              <a:tblGrid>
                <a:gridCol w="2162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10315"/>
              </p:ext>
            </p:extLst>
          </p:nvPr>
        </p:nvGraphicFramePr>
        <p:xfrm>
          <a:off x="6500388" y="2529916"/>
          <a:ext cx="2162994" cy="591333"/>
        </p:xfrm>
        <a:graphic>
          <a:graphicData uri="http://schemas.openxmlformats.org/drawingml/2006/table">
            <a:tbl>
              <a:tblPr/>
              <a:tblGrid>
                <a:gridCol w="2162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monotherapy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78863"/>
              </p:ext>
            </p:extLst>
          </p:nvPr>
        </p:nvGraphicFramePr>
        <p:xfrm>
          <a:off x="4309411" y="4000620"/>
          <a:ext cx="4353971" cy="316333"/>
        </p:xfrm>
        <a:graphic>
          <a:graphicData uri="http://schemas.openxmlformats.org/drawingml/2006/table">
            <a:tbl>
              <a:tblPr/>
              <a:tblGrid>
                <a:gridCol w="4353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Uncontrolled contemporary group 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3509521" y="3978014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152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8236087"/>
              </p:ext>
            </p:extLst>
          </p:nvPr>
        </p:nvGraphicFramePr>
        <p:xfrm>
          <a:off x="395288" y="1596166"/>
          <a:ext cx="8353425" cy="4408298"/>
        </p:xfrm>
        <a:graphic>
          <a:graphicData uri="http://schemas.openxmlformats.org/drawingml/2006/table">
            <a:tbl>
              <a:tblPr/>
              <a:tblGrid>
                <a:gridCol w="4307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White,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nadir,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380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zenith, c/mL, median 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29 300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44 877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2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ART regimen before switch,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NRTI + 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NRTI + PI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NRTI + INSTI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Time on ART, months,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Time suppressed on ART, months,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Did not switch to DTG monotherapy at W24,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Not applicable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between W24 and W48 (AE),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On-treatment population at W48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6904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DOMONO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3200" y="0"/>
            <a:ext cx="8640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DOMONO Study: Switch to dolutegravir monotherapy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 err="1"/>
              <a:t>Wijting</a:t>
            </a:r>
            <a:r>
              <a:rPr lang="fr-FR" altLang="fr-FR" sz="1200" i="1" dirty="0"/>
              <a:t> I. Lancet HIV 2017; 4:e547-54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TextBox 36"/>
          <p:cNvSpPr txBox="1">
            <a:spLocks noChangeArrowheads="1"/>
          </p:cNvSpPr>
          <p:nvPr/>
        </p:nvSpPr>
        <p:spPr bwMode="auto">
          <a:xfrm>
            <a:off x="260141" y="1302926"/>
            <a:ext cx="31434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HIV RNA &lt; 200 c/mL at W24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89425" y="1327551"/>
            <a:ext cx="5328000" cy="1039813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b="1" dirty="0">
                <a:latin typeface="Calibri"/>
                <a:cs typeface="Calibri"/>
              </a:rPr>
              <a:t>HIV RNA &lt; 200 c/mL at W48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/>
              <a:t>DTG </a:t>
            </a:r>
            <a:r>
              <a:rPr lang="en-US" altLang="fr-FR" sz="1800" dirty="0" err="1"/>
              <a:t>monotherapy</a:t>
            </a:r>
            <a:r>
              <a:rPr lang="en-US" altLang="fr-FR" sz="1800" dirty="0"/>
              <a:t> (immediate and deferred switch group) = 87/95 (92%)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Concurrent uncontrolled group on </a:t>
            </a:r>
            <a:br>
              <a:rPr lang="en-US" altLang="fr-FR" sz="1800" dirty="0">
                <a:solidFill>
                  <a:srgbClr val="000066"/>
                </a:solidFill>
              </a:rPr>
            </a:br>
            <a:r>
              <a:rPr lang="en-US" altLang="fr-FR" sz="1800" dirty="0" err="1">
                <a:solidFill>
                  <a:srgbClr val="000066"/>
                </a:solidFill>
              </a:rPr>
              <a:t>cART</a:t>
            </a:r>
            <a:r>
              <a:rPr lang="en-US" altLang="fr-FR" sz="1800" dirty="0">
                <a:solidFill>
                  <a:srgbClr val="000066"/>
                </a:solidFill>
              </a:rPr>
              <a:t> = 149/152 (98%)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/>
              <a:t>Difference = - 6% (95% CI: - 14.5 to - 0.5)</a:t>
            </a:r>
            <a:endParaRPr lang="en-US" altLang="fr-FR" sz="1800" dirty="0">
              <a:solidFill>
                <a:srgbClr val="000066"/>
              </a:solidFill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D7A426B-46FF-413C-9A7F-CF009650EB45}"/>
              </a:ext>
            </a:extLst>
          </p:cNvPr>
          <p:cNvGrpSpPr/>
          <p:nvPr/>
        </p:nvGrpSpPr>
        <p:grpSpPr>
          <a:xfrm>
            <a:off x="408081" y="1894689"/>
            <a:ext cx="2582325" cy="4158466"/>
            <a:chOff x="408081" y="1894689"/>
            <a:chExt cx="2582325" cy="4158466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81" y="1894689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93609" y="1946346"/>
              <a:ext cx="252000" cy="216000"/>
            </a:xfrm>
            <a:prstGeom prst="rect">
              <a:avLst/>
            </a:prstGeom>
            <a:solidFill>
              <a:srgbClr val="2788D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593609" y="2222921"/>
              <a:ext cx="252000" cy="216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799037" y="1909290"/>
              <a:ext cx="2167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DTG </a:t>
              </a: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monotherapy</a:t>
              </a: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 (N = 50)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799037" y="2179206"/>
              <a:ext cx="21913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</a:t>
              </a:r>
              <a:r>
                <a:rPr lang="en-US" sz="1400" b="1" dirty="0" err="1">
                  <a:solidFill>
                    <a:srgbClr val="333399"/>
                  </a:solidFill>
                  <a:latin typeface="+mj-lt"/>
                </a:rPr>
                <a:t>cART</a:t>
              </a: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 (N = 53)</a:t>
              </a: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1140765" y="2951880"/>
              <a:ext cx="590550" cy="2568565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1832280" y="2862148"/>
              <a:ext cx="590550" cy="2658297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1367625" y="272408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98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1977745" y="2650139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100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794292" y="541948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702217" y="488810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702217" y="435673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702217" y="381996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702217" y="329537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608554" y="2769379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1026604" y="2862148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956376" y="286640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956376" y="339133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956376" y="3916259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956376" y="445016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956376" y="4979578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956377" y="5517967"/>
              <a:ext cx="18349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884326" y="5529935"/>
              <a:ext cx="17808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- 2%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(95% CI : - 12 to 5)</a:t>
              </a:r>
              <a:endParaRPr lang="en-US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854453" y="258808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</p:grpSp>
      <p:sp>
        <p:nvSpPr>
          <p:cNvPr id="73" name="Espace réservé du contenu 2"/>
          <p:cNvSpPr txBox="1">
            <a:spLocks/>
          </p:cNvSpPr>
          <p:nvPr/>
        </p:nvSpPr>
        <p:spPr bwMode="auto">
          <a:xfrm>
            <a:off x="3689425" y="3261714"/>
            <a:ext cx="525137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b="1" dirty="0">
                <a:latin typeface="Calibri"/>
                <a:cs typeface="Calibri"/>
              </a:rPr>
              <a:t>Follow-up on DTG </a:t>
            </a:r>
            <a:r>
              <a:rPr lang="en-US" altLang="fr-FR" b="1" dirty="0" err="1">
                <a:latin typeface="Calibri"/>
                <a:cs typeface="Calibri"/>
              </a:rPr>
              <a:t>monotherapy</a:t>
            </a:r>
            <a:r>
              <a:rPr lang="en-US" altLang="fr-FR" b="1" dirty="0">
                <a:latin typeface="Calibri"/>
                <a:cs typeface="Calibri"/>
              </a:rPr>
              <a:t> (immediate and deferred switch group)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/>
              <a:t>8 </a:t>
            </a:r>
            <a:r>
              <a:rPr lang="en-US" altLang="fr-FR" sz="1800" dirty="0" err="1"/>
              <a:t>virologic</a:t>
            </a:r>
            <a:r>
              <a:rPr lang="en-US" altLang="fr-FR" sz="1800" dirty="0"/>
              <a:t> failures (2 before W24, </a:t>
            </a:r>
            <a:br>
              <a:rPr lang="en-US" altLang="fr-FR" sz="1800" dirty="0"/>
            </a:br>
            <a:r>
              <a:rPr lang="en-US" altLang="fr-FR" sz="1800" dirty="0"/>
              <a:t>6 after W24)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/>
              <a:t>Integrase genotype at failure successful in 6/8: emergence of resistance mutations in 3/6 [N155H ; S230R ; R263K]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fr-FR" sz="1800" dirty="0"/>
              <a:t>In all </a:t>
            </a:r>
            <a:r>
              <a:rPr lang="en-US" sz="1800" dirty="0"/>
              <a:t>patients with </a:t>
            </a:r>
            <a:r>
              <a:rPr lang="en-US" sz="1800" dirty="0" err="1"/>
              <a:t>virologic</a:t>
            </a:r>
            <a:r>
              <a:rPr lang="en-US" sz="1800" dirty="0"/>
              <a:t> failure</a:t>
            </a:r>
            <a:r>
              <a:rPr lang="fr-FR" sz="1800" dirty="0"/>
              <a:t>, DTG plasma concentrations </a:t>
            </a:r>
            <a:r>
              <a:rPr lang="en-US" sz="1800" dirty="0">
                <a:solidFill>
                  <a:srgbClr val="000066"/>
                </a:solidFill>
              </a:rPr>
              <a:t>were therapeutic and self-reported adherence was </a:t>
            </a:r>
            <a:r>
              <a:rPr lang="fr-FR" sz="1800" dirty="0"/>
              <a:t>&gt; </a:t>
            </a:r>
            <a:r>
              <a:rPr lang="en-US" sz="1800" dirty="0">
                <a:solidFill>
                  <a:srgbClr val="000066"/>
                </a:solidFill>
              </a:rPr>
              <a:t>95%</a:t>
            </a:r>
            <a:endParaRPr lang="en-US" altLang="fr-FR" sz="1800" dirty="0">
              <a:solidFill>
                <a:srgbClr val="000066"/>
              </a:solidFill>
            </a:endParaRPr>
          </a:p>
        </p:txBody>
      </p:sp>
      <p:sp>
        <p:nvSpPr>
          <p:cNvPr id="29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DOMONO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03200" y="0"/>
            <a:ext cx="8640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DOMONO Study: Switch to dolutegravir monotherapy</a:t>
            </a:r>
          </a:p>
        </p:txBody>
      </p:sp>
      <p:sp>
        <p:nvSpPr>
          <p:cNvPr id="31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 err="1"/>
              <a:t>Wijting</a:t>
            </a:r>
            <a:r>
              <a:rPr lang="fr-FR" altLang="fr-FR" sz="1200" i="1" dirty="0"/>
              <a:t> I. Lancet HIV 2017; 4:e547-54</a:t>
            </a:r>
          </a:p>
        </p:txBody>
      </p:sp>
    </p:spTree>
    <p:extLst>
      <p:ext uri="{BB962C8B-B14F-4D97-AF65-F5344CB8AC3E}">
        <p14:creationId xmlns:p14="http://schemas.microsoft.com/office/powerpoint/2010/main" val="41107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34079"/>
              </p:ext>
            </p:extLst>
          </p:nvPr>
        </p:nvGraphicFramePr>
        <p:xfrm>
          <a:off x="342042" y="5603608"/>
          <a:ext cx="8459916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3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3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6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2876">
                <a:tc>
                  <a:txBody>
                    <a:bodyPr/>
                    <a:lstStyle/>
                    <a:p>
                      <a:pPr algn="l"/>
                      <a:r>
                        <a:rPr lang="en-US" sz="1600" noProof="0">
                          <a:solidFill>
                            <a:srgbClr val="333399"/>
                          </a:solidFill>
                          <a:latin typeface="+mj-lt"/>
                        </a:rPr>
                        <a:t>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>
                          <a:solidFill>
                            <a:srgbClr val="333399"/>
                          </a:solidFill>
                          <a:latin typeface="+mj-lt"/>
                        </a:rPr>
                        <a:t>9067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//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9078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9079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9080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9083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76">
                <a:tc>
                  <a:txBody>
                    <a:bodyPr/>
                    <a:lstStyle/>
                    <a:p>
                      <a:pPr algn="l"/>
                      <a:r>
                        <a:rPr lang="en-US" sz="1200" b="1" noProof="0">
                          <a:solidFill>
                            <a:srgbClr val="000066"/>
                          </a:solidFill>
                          <a:latin typeface="+mn-lt"/>
                        </a:rPr>
                        <a:t>Reference (HXB2) - 2007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//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399">
                <a:tc>
                  <a:txBody>
                    <a:bodyPr/>
                    <a:lstStyle/>
                    <a:p>
                      <a:pPr algn="l"/>
                      <a:r>
                        <a:rPr lang="en-US" sz="1200" b="1" noProof="0">
                          <a:solidFill>
                            <a:srgbClr val="000066"/>
                          </a:solidFill>
                          <a:latin typeface="+mn-lt"/>
                        </a:rPr>
                        <a:t>Sequence at failure (Oct 2016),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1" noProof="0">
                          <a:solidFill>
                            <a:srgbClr val="000066"/>
                          </a:solidFill>
                          <a:latin typeface="+mn-lt"/>
                        </a:rPr>
                        <a:t>DOMONO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//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7" name="Espace réservé du contenu 2"/>
          <p:cNvSpPr txBox="1">
            <a:spLocks/>
          </p:cNvSpPr>
          <p:nvPr/>
        </p:nvSpPr>
        <p:spPr bwMode="auto">
          <a:xfrm>
            <a:off x="2020263" y="5150534"/>
            <a:ext cx="5327999" cy="39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fr-FR" b="1" dirty="0">
                <a:latin typeface="Calibri"/>
                <a:cs typeface="Calibri"/>
              </a:rPr>
              <a:t>Changes in the G-stretch of the 3’-PPT (</a:t>
            </a:r>
            <a:r>
              <a:rPr lang="en-US" altLang="fr-FR" b="1" dirty="0" err="1">
                <a:latin typeface="Calibri"/>
                <a:cs typeface="Calibri"/>
              </a:rPr>
              <a:t>nef</a:t>
            </a:r>
            <a:r>
              <a:rPr lang="en-US" altLang="fr-FR" b="1" dirty="0">
                <a:latin typeface="Calibri"/>
                <a:cs typeface="Calibri"/>
              </a:rPr>
              <a:t>) </a:t>
            </a:r>
          </a:p>
        </p:txBody>
      </p:sp>
      <p:sp>
        <p:nvSpPr>
          <p:cNvPr id="78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8325401" cy="661985"/>
          </a:xfrm>
        </p:spPr>
        <p:txBody>
          <a:bodyPr/>
          <a:lstStyle/>
          <a:p>
            <a:pPr marL="360363" lvl="1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60363" algn="l"/>
              </a:tabLst>
            </a:pPr>
            <a:r>
              <a:rPr lang="en-US" altLang="fr-FR" sz="1800" dirty="0">
                <a:ea typeface="ＭＳ Ｐゴシック" charset="-128"/>
              </a:rPr>
              <a:t>1 patient with no new resistance mutations in integrase gene at virologic failure, but with mutations in </a:t>
            </a:r>
            <a:r>
              <a:rPr lang="en-US" altLang="fr-FR" sz="1800" dirty="0" err="1">
                <a:ea typeface="ＭＳ Ｐゴシック" charset="-128"/>
              </a:rPr>
              <a:t>nef</a:t>
            </a:r>
            <a:r>
              <a:rPr lang="en-US" altLang="fr-FR" sz="1800" dirty="0">
                <a:ea typeface="ＭＳ Ｐゴシック" charset="-128"/>
              </a:rPr>
              <a:t>/LTR region (Sanger sequencing)</a:t>
            </a:r>
          </a:p>
        </p:txBody>
      </p:sp>
      <p:sp>
        <p:nvSpPr>
          <p:cNvPr id="79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 err="1"/>
              <a:t>Wijting</a:t>
            </a:r>
            <a:r>
              <a:rPr lang="fr-FR" altLang="fr-FR" sz="1200" i="1" dirty="0"/>
              <a:t> I. J Infect Dis. 2018;218:688-97</a:t>
            </a:r>
          </a:p>
        </p:txBody>
      </p:sp>
      <p:sp>
        <p:nvSpPr>
          <p:cNvPr id="80" name="Rectangle 2">
            <a:extLst>
              <a:ext uri="{FF2B5EF4-FFF2-40B4-BE49-F238E27FC236}">
                <a16:creationId xmlns:a16="http://schemas.microsoft.com/office/drawing/2014/main" id="{06159BF1-92F2-42C1-A0ED-08FE51EE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640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DOMONO Study: Switch to dolutegravir monotherapy</a:t>
            </a:r>
          </a:p>
        </p:txBody>
      </p:sp>
      <p:sp>
        <p:nvSpPr>
          <p:cNvPr id="81" name="AutoShape 162">
            <a:extLst>
              <a:ext uri="{FF2B5EF4-FFF2-40B4-BE49-F238E27FC236}">
                <a16:creationId xmlns:a16="http://schemas.microsoft.com/office/drawing/2014/main" id="{96CAC117-B16C-45F3-A32B-73838C4DD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DOMONO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78C1313-0E52-48A7-A92E-94586FBCA336}"/>
              </a:ext>
            </a:extLst>
          </p:cNvPr>
          <p:cNvSpPr txBox="1"/>
          <p:nvPr/>
        </p:nvSpPr>
        <p:spPr>
          <a:xfrm flipH="1">
            <a:off x="3246208" y="1902579"/>
            <a:ext cx="1903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  <a:latin typeface="+mj-lt"/>
              </a:rPr>
              <a:t>HIV RNA  (c/mL)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9AE65544-D1EB-4B8E-A193-0CAD575D58BF}"/>
              </a:ext>
            </a:extLst>
          </p:cNvPr>
          <p:cNvGrpSpPr/>
          <p:nvPr/>
        </p:nvGrpSpPr>
        <p:grpSpPr>
          <a:xfrm>
            <a:off x="1458307" y="2101286"/>
            <a:ext cx="5857761" cy="3062076"/>
            <a:chOff x="1458307" y="2101286"/>
            <a:chExt cx="5857761" cy="3062076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E34C6CC9-5C04-489A-9CF1-91C81489557E}"/>
                </a:ext>
              </a:extLst>
            </p:cNvPr>
            <p:cNvCxnSpPr/>
            <p:nvPr/>
          </p:nvCxnSpPr>
          <p:spPr bwMode="auto">
            <a:xfrm>
              <a:off x="2171724" y="3710691"/>
              <a:ext cx="496993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7BAD80FB-54AC-4613-8B7E-2181D8B09A06}"/>
                </a:ext>
              </a:extLst>
            </p:cNvPr>
            <p:cNvCxnSpPr/>
            <p:nvPr/>
          </p:nvCxnSpPr>
          <p:spPr bwMode="auto">
            <a:xfrm flipV="1">
              <a:off x="2257698" y="2169766"/>
              <a:ext cx="0" cy="172723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Forme libre : forme 1">
              <a:extLst>
                <a:ext uri="{FF2B5EF4-FFF2-40B4-BE49-F238E27FC236}">
                  <a16:creationId xmlns:a16="http://schemas.microsoft.com/office/drawing/2014/main" id="{1BA31DB9-3B3B-4188-8EF2-08A89A9FB7F8}"/>
                </a:ext>
              </a:extLst>
            </p:cNvPr>
            <p:cNvSpPr/>
            <p:nvPr/>
          </p:nvSpPr>
          <p:spPr bwMode="auto">
            <a:xfrm>
              <a:off x="2267728" y="2243036"/>
              <a:ext cx="2699553" cy="1467951"/>
            </a:xfrm>
            <a:custGeom>
              <a:avLst/>
              <a:gdLst>
                <a:gd name="connsiteX0" fmla="*/ 0 w 3811979"/>
                <a:gd name="connsiteY0" fmla="*/ 0 h 3182587"/>
                <a:gd name="connsiteX1" fmla="*/ 273132 w 3811979"/>
                <a:gd name="connsiteY1" fmla="*/ 1484415 h 3182587"/>
                <a:gd name="connsiteX2" fmla="*/ 225631 w 3811979"/>
                <a:gd name="connsiteY2" fmla="*/ 2398815 h 3182587"/>
                <a:gd name="connsiteX3" fmla="*/ 273132 w 3811979"/>
                <a:gd name="connsiteY3" fmla="*/ 2814452 h 3182587"/>
                <a:gd name="connsiteX4" fmla="*/ 641267 w 3811979"/>
                <a:gd name="connsiteY4" fmla="*/ 2018805 h 3182587"/>
                <a:gd name="connsiteX5" fmla="*/ 712519 w 3811979"/>
                <a:gd name="connsiteY5" fmla="*/ 2565070 h 3182587"/>
                <a:gd name="connsiteX6" fmla="*/ 712519 w 3811979"/>
                <a:gd name="connsiteY6" fmla="*/ 1864426 h 3182587"/>
                <a:gd name="connsiteX7" fmla="*/ 1128156 w 3811979"/>
                <a:gd name="connsiteY7" fmla="*/ 2885704 h 3182587"/>
                <a:gd name="connsiteX8" fmla="*/ 1555667 w 3811979"/>
                <a:gd name="connsiteY8" fmla="*/ 3170711 h 3182587"/>
                <a:gd name="connsiteX9" fmla="*/ 1995054 w 3811979"/>
                <a:gd name="connsiteY9" fmla="*/ 3158836 h 3182587"/>
                <a:gd name="connsiteX10" fmla="*/ 2434441 w 3811979"/>
                <a:gd name="connsiteY10" fmla="*/ 3135085 h 3182587"/>
                <a:gd name="connsiteX11" fmla="*/ 2434441 w 3811979"/>
                <a:gd name="connsiteY11" fmla="*/ 2933205 h 3182587"/>
                <a:gd name="connsiteX12" fmla="*/ 2493818 w 3811979"/>
                <a:gd name="connsiteY12" fmla="*/ 3182587 h 3182587"/>
                <a:gd name="connsiteX13" fmla="*/ 3811979 w 3811979"/>
                <a:gd name="connsiteY13" fmla="*/ 3182587 h 3182587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822247 w 3921707"/>
                <a:gd name="connsiteY5" fmla="*/ 2662606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104782 w 3921707"/>
                <a:gd name="connsiteY9" fmla="*/ 3256372 h 3280123"/>
                <a:gd name="connsiteX10" fmla="*/ 2544169 w 3921707"/>
                <a:gd name="connsiteY10" fmla="*/ 3232621 h 3280123"/>
                <a:gd name="connsiteX11" fmla="*/ 2544169 w 3921707"/>
                <a:gd name="connsiteY11" fmla="*/ 3030741 h 3280123"/>
                <a:gd name="connsiteX12" fmla="*/ 2603546 w 3921707"/>
                <a:gd name="connsiteY12" fmla="*/ 3280123 h 3280123"/>
                <a:gd name="connsiteX13" fmla="*/ 3921707 w 3921707"/>
                <a:gd name="connsiteY13" fmla="*/ 3280123 h 3280123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104782 w 3921707"/>
                <a:gd name="connsiteY9" fmla="*/ 3256372 h 3280123"/>
                <a:gd name="connsiteX10" fmla="*/ 2544169 w 3921707"/>
                <a:gd name="connsiteY10" fmla="*/ 3232621 h 3280123"/>
                <a:gd name="connsiteX11" fmla="*/ 2544169 w 3921707"/>
                <a:gd name="connsiteY11" fmla="*/ 3030741 h 3280123"/>
                <a:gd name="connsiteX12" fmla="*/ 2603546 w 3921707"/>
                <a:gd name="connsiteY12" fmla="*/ 3280123 h 3280123"/>
                <a:gd name="connsiteX13" fmla="*/ 3921707 w 3921707"/>
                <a:gd name="connsiteY13" fmla="*/ 3280123 h 3280123"/>
                <a:gd name="connsiteX0" fmla="*/ 0 w 3921707"/>
                <a:gd name="connsiteY0" fmla="*/ 0 h 3292315"/>
                <a:gd name="connsiteX1" fmla="*/ 382860 w 3921707"/>
                <a:gd name="connsiteY1" fmla="*/ 1581951 h 3292315"/>
                <a:gd name="connsiteX2" fmla="*/ 335359 w 3921707"/>
                <a:gd name="connsiteY2" fmla="*/ 2496351 h 3292315"/>
                <a:gd name="connsiteX3" fmla="*/ 382860 w 3921707"/>
                <a:gd name="connsiteY3" fmla="*/ 2911988 h 3292315"/>
                <a:gd name="connsiteX4" fmla="*/ 750995 w 3921707"/>
                <a:gd name="connsiteY4" fmla="*/ 2116341 h 3292315"/>
                <a:gd name="connsiteX5" fmla="*/ 773479 w 3921707"/>
                <a:gd name="connsiteY5" fmla="*/ 2674798 h 3292315"/>
                <a:gd name="connsiteX6" fmla="*/ 822247 w 3921707"/>
                <a:gd name="connsiteY6" fmla="*/ 1961962 h 3292315"/>
                <a:gd name="connsiteX7" fmla="*/ 1237884 w 3921707"/>
                <a:gd name="connsiteY7" fmla="*/ 2983240 h 3292315"/>
                <a:gd name="connsiteX8" fmla="*/ 1665395 w 3921707"/>
                <a:gd name="connsiteY8" fmla="*/ 3268247 h 3292315"/>
                <a:gd name="connsiteX9" fmla="*/ 2104782 w 3921707"/>
                <a:gd name="connsiteY9" fmla="*/ 3256372 h 3292315"/>
                <a:gd name="connsiteX10" fmla="*/ 2544169 w 3921707"/>
                <a:gd name="connsiteY10" fmla="*/ 3232621 h 3292315"/>
                <a:gd name="connsiteX11" fmla="*/ 2544169 w 3921707"/>
                <a:gd name="connsiteY11" fmla="*/ 3030741 h 3292315"/>
                <a:gd name="connsiteX12" fmla="*/ 2603546 w 3921707"/>
                <a:gd name="connsiteY12" fmla="*/ 3292315 h 3292315"/>
                <a:gd name="connsiteX13" fmla="*/ 3921707 w 3921707"/>
                <a:gd name="connsiteY13" fmla="*/ 3280123 h 3292315"/>
                <a:gd name="connsiteX0" fmla="*/ 0 w 3921707"/>
                <a:gd name="connsiteY0" fmla="*/ 0 h 3292315"/>
                <a:gd name="connsiteX1" fmla="*/ 382860 w 3921707"/>
                <a:gd name="connsiteY1" fmla="*/ 1581951 h 3292315"/>
                <a:gd name="connsiteX2" fmla="*/ 335359 w 3921707"/>
                <a:gd name="connsiteY2" fmla="*/ 2496351 h 3292315"/>
                <a:gd name="connsiteX3" fmla="*/ 382860 w 3921707"/>
                <a:gd name="connsiteY3" fmla="*/ 2911988 h 3292315"/>
                <a:gd name="connsiteX4" fmla="*/ 750995 w 3921707"/>
                <a:gd name="connsiteY4" fmla="*/ 2116341 h 3292315"/>
                <a:gd name="connsiteX5" fmla="*/ 773479 w 3921707"/>
                <a:gd name="connsiteY5" fmla="*/ 2674798 h 3292315"/>
                <a:gd name="connsiteX6" fmla="*/ 822247 w 3921707"/>
                <a:gd name="connsiteY6" fmla="*/ 1961962 h 3292315"/>
                <a:gd name="connsiteX7" fmla="*/ 1237884 w 3921707"/>
                <a:gd name="connsiteY7" fmla="*/ 2983240 h 3292315"/>
                <a:gd name="connsiteX8" fmla="*/ 1665395 w 3921707"/>
                <a:gd name="connsiteY8" fmla="*/ 3268247 h 3292315"/>
                <a:gd name="connsiteX9" fmla="*/ 2092590 w 3921707"/>
                <a:gd name="connsiteY9" fmla="*/ 3256372 h 3292315"/>
                <a:gd name="connsiteX10" fmla="*/ 2544169 w 3921707"/>
                <a:gd name="connsiteY10" fmla="*/ 3232621 h 3292315"/>
                <a:gd name="connsiteX11" fmla="*/ 2544169 w 3921707"/>
                <a:gd name="connsiteY11" fmla="*/ 3030741 h 3292315"/>
                <a:gd name="connsiteX12" fmla="*/ 2603546 w 3921707"/>
                <a:gd name="connsiteY12" fmla="*/ 3292315 h 3292315"/>
                <a:gd name="connsiteX13" fmla="*/ 3921707 w 3921707"/>
                <a:gd name="connsiteY13" fmla="*/ 3280123 h 3292315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092590 w 3921707"/>
                <a:gd name="connsiteY9" fmla="*/ 3256372 h 3280123"/>
                <a:gd name="connsiteX10" fmla="*/ 2544169 w 3921707"/>
                <a:gd name="connsiteY10" fmla="*/ 3232621 h 3280123"/>
                <a:gd name="connsiteX11" fmla="*/ 2544169 w 3921707"/>
                <a:gd name="connsiteY11" fmla="*/ 3030741 h 3280123"/>
                <a:gd name="connsiteX12" fmla="*/ 2579162 w 3921707"/>
                <a:gd name="connsiteY12" fmla="*/ 3280123 h 3280123"/>
                <a:gd name="connsiteX13" fmla="*/ 3921707 w 3921707"/>
                <a:gd name="connsiteY13" fmla="*/ 3280123 h 3280123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092590 w 3921707"/>
                <a:gd name="connsiteY9" fmla="*/ 3256372 h 3280123"/>
                <a:gd name="connsiteX10" fmla="*/ 2544169 w 3921707"/>
                <a:gd name="connsiteY10" fmla="*/ 3232621 h 3280123"/>
                <a:gd name="connsiteX11" fmla="*/ 2544169 w 3921707"/>
                <a:gd name="connsiteY11" fmla="*/ 3030741 h 3280123"/>
                <a:gd name="connsiteX12" fmla="*/ 2579162 w 3921707"/>
                <a:gd name="connsiteY12" fmla="*/ 3280123 h 3280123"/>
                <a:gd name="connsiteX13" fmla="*/ 3921707 w 3921707"/>
                <a:gd name="connsiteY13" fmla="*/ 3280123 h 3280123"/>
                <a:gd name="connsiteX0" fmla="*/ 0 w 3921707"/>
                <a:gd name="connsiteY0" fmla="*/ 0 h 3292315"/>
                <a:gd name="connsiteX1" fmla="*/ 382860 w 3921707"/>
                <a:gd name="connsiteY1" fmla="*/ 1581951 h 3292315"/>
                <a:gd name="connsiteX2" fmla="*/ 335359 w 3921707"/>
                <a:gd name="connsiteY2" fmla="*/ 2496351 h 3292315"/>
                <a:gd name="connsiteX3" fmla="*/ 382860 w 3921707"/>
                <a:gd name="connsiteY3" fmla="*/ 2911988 h 3292315"/>
                <a:gd name="connsiteX4" fmla="*/ 750995 w 3921707"/>
                <a:gd name="connsiteY4" fmla="*/ 2116341 h 3292315"/>
                <a:gd name="connsiteX5" fmla="*/ 773479 w 3921707"/>
                <a:gd name="connsiteY5" fmla="*/ 2674798 h 3292315"/>
                <a:gd name="connsiteX6" fmla="*/ 822247 w 3921707"/>
                <a:gd name="connsiteY6" fmla="*/ 1961962 h 3292315"/>
                <a:gd name="connsiteX7" fmla="*/ 1237884 w 3921707"/>
                <a:gd name="connsiteY7" fmla="*/ 2983240 h 3292315"/>
                <a:gd name="connsiteX8" fmla="*/ 1665395 w 3921707"/>
                <a:gd name="connsiteY8" fmla="*/ 3268247 h 3292315"/>
                <a:gd name="connsiteX9" fmla="*/ 2092590 w 3921707"/>
                <a:gd name="connsiteY9" fmla="*/ 3256372 h 3292315"/>
                <a:gd name="connsiteX10" fmla="*/ 2544169 w 3921707"/>
                <a:gd name="connsiteY10" fmla="*/ 3232621 h 3292315"/>
                <a:gd name="connsiteX11" fmla="*/ 2544169 w 3921707"/>
                <a:gd name="connsiteY11" fmla="*/ 3030741 h 3292315"/>
                <a:gd name="connsiteX12" fmla="*/ 2566970 w 3921707"/>
                <a:gd name="connsiteY12" fmla="*/ 3292315 h 3292315"/>
                <a:gd name="connsiteX13" fmla="*/ 3921707 w 3921707"/>
                <a:gd name="connsiteY13" fmla="*/ 3280123 h 3292315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092590 w 3921707"/>
                <a:gd name="connsiteY9" fmla="*/ 3256372 h 3280123"/>
                <a:gd name="connsiteX10" fmla="*/ 2544169 w 3921707"/>
                <a:gd name="connsiteY10" fmla="*/ 3232621 h 3280123"/>
                <a:gd name="connsiteX11" fmla="*/ 2544169 w 3921707"/>
                <a:gd name="connsiteY11" fmla="*/ 3030741 h 3280123"/>
                <a:gd name="connsiteX12" fmla="*/ 2566970 w 3921707"/>
                <a:gd name="connsiteY12" fmla="*/ 3255739 h 3280123"/>
                <a:gd name="connsiteX13" fmla="*/ 3921707 w 3921707"/>
                <a:gd name="connsiteY13" fmla="*/ 3280123 h 3280123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50995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092590 w 3921707"/>
                <a:gd name="connsiteY9" fmla="*/ 3256372 h 3280123"/>
                <a:gd name="connsiteX10" fmla="*/ 2539407 w 3921707"/>
                <a:gd name="connsiteY10" fmla="*/ 3261196 h 3280123"/>
                <a:gd name="connsiteX11" fmla="*/ 2544169 w 3921707"/>
                <a:gd name="connsiteY11" fmla="*/ 3030741 h 3280123"/>
                <a:gd name="connsiteX12" fmla="*/ 2566970 w 3921707"/>
                <a:gd name="connsiteY12" fmla="*/ 3255739 h 3280123"/>
                <a:gd name="connsiteX13" fmla="*/ 3921707 w 3921707"/>
                <a:gd name="connsiteY13" fmla="*/ 3280123 h 3280123"/>
                <a:gd name="connsiteX0" fmla="*/ 0 w 3921707"/>
                <a:gd name="connsiteY0" fmla="*/ 0 h 3280123"/>
                <a:gd name="connsiteX1" fmla="*/ 382860 w 3921707"/>
                <a:gd name="connsiteY1" fmla="*/ 1581951 h 3280123"/>
                <a:gd name="connsiteX2" fmla="*/ 335359 w 3921707"/>
                <a:gd name="connsiteY2" fmla="*/ 2496351 h 3280123"/>
                <a:gd name="connsiteX3" fmla="*/ 382860 w 3921707"/>
                <a:gd name="connsiteY3" fmla="*/ 2911988 h 3280123"/>
                <a:gd name="connsiteX4" fmla="*/ 779570 w 3921707"/>
                <a:gd name="connsiteY4" fmla="*/ 2116341 h 3280123"/>
                <a:gd name="connsiteX5" fmla="*/ 773479 w 3921707"/>
                <a:gd name="connsiteY5" fmla="*/ 2674798 h 3280123"/>
                <a:gd name="connsiteX6" fmla="*/ 822247 w 3921707"/>
                <a:gd name="connsiteY6" fmla="*/ 1961962 h 3280123"/>
                <a:gd name="connsiteX7" fmla="*/ 1237884 w 3921707"/>
                <a:gd name="connsiteY7" fmla="*/ 2983240 h 3280123"/>
                <a:gd name="connsiteX8" fmla="*/ 1665395 w 3921707"/>
                <a:gd name="connsiteY8" fmla="*/ 3268247 h 3280123"/>
                <a:gd name="connsiteX9" fmla="*/ 2092590 w 3921707"/>
                <a:gd name="connsiteY9" fmla="*/ 3256372 h 3280123"/>
                <a:gd name="connsiteX10" fmla="*/ 2539407 w 3921707"/>
                <a:gd name="connsiteY10" fmla="*/ 3261196 h 3280123"/>
                <a:gd name="connsiteX11" fmla="*/ 2544169 w 3921707"/>
                <a:gd name="connsiteY11" fmla="*/ 3030741 h 3280123"/>
                <a:gd name="connsiteX12" fmla="*/ 2566970 w 3921707"/>
                <a:gd name="connsiteY12" fmla="*/ 3255739 h 3280123"/>
                <a:gd name="connsiteX13" fmla="*/ 3921707 w 3921707"/>
                <a:gd name="connsiteY13" fmla="*/ 3280123 h 328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21707" h="3280123">
                  <a:moveTo>
                    <a:pt x="0" y="0"/>
                  </a:moveTo>
                  <a:lnTo>
                    <a:pt x="382860" y="1581951"/>
                  </a:lnTo>
                  <a:lnTo>
                    <a:pt x="335359" y="2496351"/>
                  </a:lnTo>
                  <a:lnTo>
                    <a:pt x="382860" y="2911988"/>
                  </a:lnTo>
                  <a:lnTo>
                    <a:pt x="779570" y="2116341"/>
                  </a:lnTo>
                  <a:cubicBezTo>
                    <a:pt x="777540" y="2302493"/>
                    <a:pt x="775509" y="2488646"/>
                    <a:pt x="773479" y="2674798"/>
                  </a:cubicBezTo>
                  <a:lnTo>
                    <a:pt x="822247" y="1961962"/>
                  </a:lnTo>
                  <a:lnTo>
                    <a:pt x="1237884" y="2983240"/>
                  </a:lnTo>
                  <a:lnTo>
                    <a:pt x="1665395" y="3268247"/>
                  </a:lnTo>
                  <a:lnTo>
                    <a:pt x="2092590" y="3256372"/>
                  </a:lnTo>
                  <a:lnTo>
                    <a:pt x="2539407" y="3261196"/>
                  </a:lnTo>
                  <a:lnTo>
                    <a:pt x="2544169" y="3030741"/>
                  </a:lnTo>
                  <a:lnTo>
                    <a:pt x="2566970" y="3255739"/>
                  </a:lnTo>
                  <a:lnTo>
                    <a:pt x="3921707" y="3280123"/>
                  </a:lnTo>
                </a:path>
              </a:pathLst>
            </a:custGeom>
            <a:noFill/>
            <a:ln w="1905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orme libre : forme 2">
              <a:extLst>
                <a:ext uri="{FF2B5EF4-FFF2-40B4-BE49-F238E27FC236}">
                  <a16:creationId xmlns:a16="http://schemas.microsoft.com/office/drawing/2014/main" id="{7FBFEA3A-CDF9-47E8-8572-13024F5CF083}"/>
                </a:ext>
              </a:extLst>
            </p:cNvPr>
            <p:cNvSpPr/>
            <p:nvPr/>
          </p:nvSpPr>
          <p:spPr bwMode="auto">
            <a:xfrm>
              <a:off x="5081725" y="3137016"/>
              <a:ext cx="1757521" cy="579286"/>
            </a:xfrm>
            <a:custGeom>
              <a:avLst/>
              <a:gdLst>
                <a:gd name="connsiteX0" fmla="*/ 0 w 2553194"/>
                <a:gd name="connsiteY0" fmla="*/ 1282535 h 1294410"/>
                <a:gd name="connsiteX1" fmla="*/ 1377537 w 2553194"/>
                <a:gd name="connsiteY1" fmla="*/ 1294410 h 1294410"/>
                <a:gd name="connsiteX2" fmla="*/ 1923802 w 2553194"/>
                <a:gd name="connsiteY2" fmla="*/ 332509 h 1294410"/>
                <a:gd name="connsiteX3" fmla="*/ 2030680 w 2553194"/>
                <a:gd name="connsiteY3" fmla="*/ 0 h 1294410"/>
                <a:gd name="connsiteX4" fmla="*/ 2553194 w 2553194"/>
                <a:gd name="connsiteY4" fmla="*/ 1294410 h 129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3194" h="1294410">
                  <a:moveTo>
                    <a:pt x="0" y="1282535"/>
                  </a:moveTo>
                  <a:lnTo>
                    <a:pt x="1377537" y="1294410"/>
                  </a:lnTo>
                  <a:lnTo>
                    <a:pt x="1923802" y="332509"/>
                  </a:lnTo>
                  <a:lnTo>
                    <a:pt x="2030680" y="0"/>
                  </a:lnTo>
                  <a:lnTo>
                    <a:pt x="2553194" y="1294410"/>
                  </a:lnTo>
                </a:path>
              </a:pathLst>
            </a:custGeom>
            <a:noFill/>
            <a:ln w="1905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0ED96703-1A50-42FD-ABB4-604A3D882DE0}"/>
                </a:ext>
              </a:extLst>
            </p:cNvPr>
            <p:cNvSpPr/>
            <p:nvPr/>
          </p:nvSpPr>
          <p:spPr bwMode="auto">
            <a:xfrm>
              <a:off x="2226363" y="2223803"/>
              <a:ext cx="73571" cy="47831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C7AB075D-7E5C-4A57-9F29-F0E872650899}"/>
                </a:ext>
              </a:extLst>
            </p:cNvPr>
            <p:cNvSpPr/>
            <p:nvPr/>
          </p:nvSpPr>
          <p:spPr bwMode="auto">
            <a:xfrm>
              <a:off x="6371500" y="3249205"/>
              <a:ext cx="73571" cy="47831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03AAC48-B211-4BCA-9E13-572834B2E8BC}"/>
                </a:ext>
              </a:extLst>
            </p:cNvPr>
            <p:cNvSpPr/>
            <p:nvPr/>
          </p:nvSpPr>
          <p:spPr bwMode="auto">
            <a:xfrm>
              <a:off x="2480865" y="2931520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F75C56C6-8315-4FBB-A0CB-C459F6510704}"/>
                </a:ext>
              </a:extLst>
            </p:cNvPr>
            <p:cNvSpPr/>
            <p:nvPr/>
          </p:nvSpPr>
          <p:spPr bwMode="auto">
            <a:xfrm>
              <a:off x="2453617" y="3297338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E1EB7963-2209-4F7C-9EB0-9DBCA8CD31BB}"/>
                </a:ext>
              </a:extLst>
            </p:cNvPr>
            <p:cNvSpPr/>
            <p:nvPr/>
          </p:nvSpPr>
          <p:spPr bwMode="auto">
            <a:xfrm>
              <a:off x="2480865" y="3510363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405C9C13-CC43-423F-A450-ABCC080281A8}"/>
                </a:ext>
              </a:extLst>
            </p:cNvPr>
            <p:cNvSpPr/>
            <p:nvPr/>
          </p:nvSpPr>
          <p:spPr bwMode="auto">
            <a:xfrm>
              <a:off x="2765175" y="3402743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C481ABE2-E0A9-47A8-AD5E-A44D071D60D0}"/>
                </a:ext>
              </a:extLst>
            </p:cNvPr>
            <p:cNvSpPr/>
            <p:nvPr/>
          </p:nvSpPr>
          <p:spPr bwMode="auto">
            <a:xfrm>
              <a:off x="2763938" y="3170231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48652EF-0891-4809-8FD4-2F00C60FF06F}"/>
                </a:ext>
              </a:extLst>
            </p:cNvPr>
            <p:cNvSpPr/>
            <p:nvPr/>
          </p:nvSpPr>
          <p:spPr bwMode="auto">
            <a:xfrm>
              <a:off x="2792861" y="309494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E56C3604-668D-4832-8B39-23238CA8EE18}"/>
                </a:ext>
              </a:extLst>
            </p:cNvPr>
            <p:cNvSpPr/>
            <p:nvPr/>
          </p:nvSpPr>
          <p:spPr bwMode="auto">
            <a:xfrm>
              <a:off x="3093954" y="3535164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13196857-36A0-489B-A646-4CD960F5FAD9}"/>
                </a:ext>
              </a:extLst>
            </p:cNvPr>
            <p:cNvSpPr/>
            <p:nvPr/>
          </p:nvSpPr>
          <p:spPr bwMode="auto">
            <a:xfrm>
              <a:off x="3084416" y="3555537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F5363736-AB28-4252-ACD9-02694FA1B981}"/>
                </a:ext>
              </a:extLst>
            </p:cNvPr>
            <p:cNvSpPr/>
            <p:nvPr/>
          </p:nvSpPr>
          <p:spPr bwMode="auto">
            <a:xfrm>
              <a:off x="3385511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9A024D8E-7C34-4B2C-B602-778AABD7FCFC}"/>
                </a:ext>
              </a:extLst>
            </p:cNvPr>
            <p:cNvSpPr/>
            <p:nvPr/>
          </p:nvSpPr>
          <p:spPr bwMode="auto">
            <a:xfrm>
              <a:off x="3686606" y="3685606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7E0A8E5B-F171-43B1-A592-841FF7AE2093}"/>
                </a:ext>
              </a:extLst>
            </p:cNvPr>
            <p:cNvSpPr/>
            <p:nvPr/>
          </p:nvSpPr>
          <p:spPr bwMode="auto">
            <a:xfrm>
              <a:off x="3985820" y="3590083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398776B7-1C71-40F6-9C84-1F4685F54C07}"/>
                </a:ext>
              </a:extLst>
            </p:cNvPr>
            <p:cNvSpPr/>
            <p:nvPr/>
          </p:nvSpPr>
          <p:spPr bwMode="auto">
            <a:xfrm>
              <a:off x="4028300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267E774-FED2-47A1-8D72-18D10B9D6CD4}"/>
                </a:ext>
              </a:extLst>
            </p:cNvPr>
            <p:cNvSpPr/>
            <p:nvPr/>
          </p:nvSpPr>
          <p:spPr bwMode="auto">
            <a:xfrm>
              <a:off x="4279257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11DD135E-1600-48D5-9969-7980E3E90588}"/>
                </a:ext>
              </a:extLst>
            </p:cNvPr>
            <p:cNvSpPr/>
            <p:nvPr/>
          </p:nvSpPr>
          <p:spPr bwMode="auto">
            <a:xfrm>
              <a:off x="4564002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1779ADBB-8884-48D1-A119-C535DA6C927F}"/>
                </a:ext>
              </a:extLst>
            </p:cNvPr>
            <p:cNvSpPr/>
            <p:nvPr/>
          </p:nvSpPr>
          <p:spPr bwMode="auto">
            <a:xfrm>
              <a:off x="4848749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D510DA99-E171-412E-A170-B204F6F3C7A1}"/>
                </a:ext>
              </a:extLst>
            </p:cNvPr>
            <p:cNvSpPr/>
            <p:nvPr/>
          </p:nvSpPr>
          <p:spPr bwMode="auto">
            <a:xfrm>
              <a:off x="5149844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805770A4-874E-4996-A1C3-21D7118580B2}"/>
                </a:ext>
              </a:extLst>
            </p:cNvPr>
            <p:cNvSpPr/>
            <p:nvPr/>
          </p:nvSpPr>
          <p:spPr bwMode="auto">
            <a:xfrm>
              <a:off x="5696174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F030E97F-4512-4EF6-9010-9E0EFFCF909B}"/>
                </a:ext>
              </a:extLst>
            </p:cNvPr>
            <p:cNvSpPr/>
            <p:nvPr/>
          </p:nvSpPr>
          <p:spPr bwMode="auto">
            <a:xfrm>
              <a:off x="6439347" y="3121519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FE9AFE30-CABE-4658-9C40-E2F86F8ACF40}"/>
                </a:ext>
              </a:extLst>
            </p:cNvPr>
            <p:cNvSpPr txBox="1"/>
            <p:nvPr/>
          </p:nvSpPr>
          <p:spPr>
            <a:xfrm>
              <a:off x="5636289" y="4074468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41D085AA-D919-4CB0-BAC8-FE2D1624FC46}"/>
                </a:ext>
              </a:extLst>
            </p:cNvPr>
            <p:cNvCxnSpPr/>
            <p:nvPr/>
          </p:nvCxnSpPr>
          <p:spPr bwMode="auto">
            <a:xfrm>
              <a:off x="2171724" y="2169766"/>
              <a:ext cx="8597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DA6FFD54-10F4-40C6-A389-D86A35306A60}"/>
                </a:ext>
              </a:extLst>
            </p:cNvPr>
            <p:cNvCxnSpPr/>
            <p:nvPr/>
          </p:nvCxnSpPr>
          <p:spPr bwMode="auto">
            <a:xfrm>
              <a:off x="2162188" y="2572787"/>
              <a:ext cx="8597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F00DF9A1-1090-4AB6-960F-E777AA2B204C}"/>
                </a:ext>
              </a:extLst>
            </p:cNvPr>
            <p:cNvCxnSpPr/>
            <p:nvPr/>
          </p:nvCxnSpPr>
          <p:spPr bwMode="auto">
            <a:xfrm>
              <a:off x="2177175" y="2970494"/>
              <a:ext cx="8597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C7841BD0-1BEA-4BC0-900D-2CB2F0B5BDCA}"/>
                </a:ext>
              </a:extLst>
            </p:cNvPr>
            <p:cNvCxnSpPr/>
            <p:nvPr/>
          </p:nvCxnSpPr>
          <p:spPr bwMode="auto">
            <a:xfrm>
              <a:off x="2185350" y="3411603"/>
              <a:ext cx="8597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045100F6-6F84-4197-B281-AB024BC7697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812117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27BCD99F-019B-474A-8D86-C67C66197ED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3399321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D4AAE039-052F-4EF6-9B36-73F2CCE26C6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3986525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FC1397BF-9498-4A21-8876-324A59A09B3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4565552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9B562D4F-6BAA-4821-B3FC-49405907554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152756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32F03BC6-BB9C-46A0-9C2B-0A43E66C133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707259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78D89D24-6F5D-49C5-9A04-316379C229B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6294460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450A8324-EDA2-42DD-8842-1F3F663DCF9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6816267" y="3846509"/>
              <a:ext cx="5589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93DB233-612F-4363-AA9F-2BFC38A57B07}"/>
                </a:ext>
              </a:extLst>
            </p:cNvPr>
            <p:cNvSpPr txBox="1"/>
            <p:nvPr/>
          </p:nvSpPr>
          <p:spPr>
            <a:xfrm>
              <a:off x="1458307" y="2101286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100 000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A7460E7-067C-4E5B-A497-70A859C8DB89}"/>
                </a:ext>
              </a:extLst>
            </p:cNvPr>
            <p:cNvSpPr txBox="1"/>
            <p:nvPr/>
          </p:nvSpPr>
          <p:spPr>
            <a:xfrm>
              <a:off x="1543265" y="2493686"/>
              <a:ext cx="6527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10 000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DE96EA37-ED84-4A69-BE44-A7FD8DAED761}"/>
                </a:ext>
              </a:extLst>
            </p:cNvPr>
            <p:cNvSpPr txBox="1"/>
            <p:nvPr/>
          </p:nvSpPr>
          <p:spPr>
            <a:xfrm>
              <a:off x="1628225" y="2901885"/>
              <a:ext cx="5677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1 000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50B0D50-5A45-49F5-9D9A-ED4D5E11941B}"/>
                </a:ext>
              </a:extLst>
            </p:cNvPr>
            <p:cNvSpPr txBox="1"/>
            <p:nvPr/>
          </p:nvSpPr>
          <p:spPr>
            <a:xfrm>
              <a:off x="1756465" y="3346535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E6493C68-BF28-465C-A3B3-5515A6298178}"/>
                </a:ext>
              </a:extLst>
            </p:cNvPr>
            <p:cNvSpPr txBox="1"/>
            <p:nvPr/>
          </p:nvSpPr>
          <p:spPr>
            <a:xfrm>
              <a:off x="1841424" y="36334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5E012A7A-6795-4FC2-87EE-F6C9F927B60F}"/>
                </a:ext>
              </a:extLst>
            </p:cNvPr>
            <p:cNvSpPr txBox="1"/>
            <p:nvPr/>
          </p:nvSpPr>
          <p:spPr>
            <a:xfrm>
              <a:off x="2003044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</a:rPr>
                <a:t>2007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7E430E0-2578-4E1B-B37A-FB1B482FB324}"/>
                </a:ext>
              </a:extLst>
            </p:cNvPr>
            <p:cNvSpPr txBox="1"/>
            <p:nvPr/>
          </p:nvSpPr>
          <p:spPr>
            <a:xfrm>
              <a:off x="2533485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2009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BC706DEE-68F5-4488-8278-7CE8C5E2F454}"/>
                </a:ext>
              </a:extLst>
            </p:cNvPr>
            <p:cNvSpPr txBox="1"/>
            <p:nvPr/>
          </p:nvSpPr>
          <p:spPr>
            <a:xfrm>
              <a:off x="3150579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2011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36B8E0A1-D184-4973-BB28-D3FFC9B708AC}"/>
                </a:ext>
              </a:extLst>
            </p:cNvPr>
            <p:cNvSpPr txBox="1"/>
            <p:nvPr/>
          </p:nvSpPr>
          <p:spPr>
            <a:xfrm>
              <a:off x="3758438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2013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E9B2E3A9-4550-4B3A-9D8F-0DFC9C8483BC}"/>
                </a:ext>
              </a:extLst>
            </p:cNvPr>
            <p:cNvSpPr txBox="1"/>
            <p:nvPr/>
          </p:nvSpPr>
          <p:spPr>
            <a:xfrm>
              <a:off x="4305620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2015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C77CF492-64F4-4F71-9128-9023869E74DB}"/>
                </a:ext>
              </a:extLst>
            </p:cNvPr>
            <p:cNvSpPr txBox="1"/>
            <p:nvPr/>
          </p:nvSpPr>
          <p:spPr>
            <a:xfrm>
              <a:off x="4671673" y="386658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</a:rPr>
                <a:t>2016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E862EB5-EF83-412A-99E9-0416D50416CB}"/>
                </a:ext>
              </a:extLst>
            </p:cNvPr>
            <p:cNvSpPr txBox="1"/>
            <p:nvPr/>
          </p:nvSpPr>
          <p:spPr>
            <a:xfrm>
              <a:off x="5071037" y="3866589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C1066DD9-28C9-4D09-958F-DC41ED633B26}"/>
                </a:ext>
              </a:extLst>
            </p:cNvPr>
            <p:cNvSpPr txBox="1"/>
            <p:nvPr/>
          </p:nvSpPr>
          <p:spPr>
            <a:xfrm>
              <a:off x="5586405" y="386658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E0895060-614F-4563-9C3C-5BF2C65781CF}"/>
                </a:ext>
              </a:extLst>
            </p:cNvPr>
            <p:cNvSpPr txBox="1"/>
            <p:nvPr/>
          </p:nvSpPr>
          <p:spPr>
            <a:xfrm>
              <a:off x="6139472" y="386658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E0E8C6F5-4C20-4043-B48D-AF3CC1E47F05}"/>
                </a:ext>
              </a:extLst>
            </p:cNvPr>
            <p:cNvSpPr txBox="1"/>
            <p:nvPr/>
          </p:nvSpPr>
          <p:spPr>
            <a:xfrm>
              <a:off x="6676576" y="386658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E8E69C2-8AB8-4DF1-9252-B86F78111DF0}"/>
                </a:ext>
              </a:extLst>
            </p:cNvPr>
            <p:cNvSpPr txBox="1"/>
            <p:nvPr/>
          </p:nvSpPr>
          <p:spPr>
            <a:xfrm>
              <a:off x="1982003" y="4304075"/>
              <a:ext cx="1405242" cy="582186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NVP + TDF </a:t>
              </a:r>
              <a:br>
                <a:rPr lang="en-US" sz="1400" b="1">
                  <a:solidFill>
                    <a:srgbClr val="333399"/>
                  </a:solidFill>
                  <a:latin typeface="+mj-lt"/>
                </a:rPr>
              </a:b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+ FTC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677D452C-9C37-4F76-8099-39EE63E8DC7C}"/>
                </a:ext>
              </a:extLst>
            </p:cNvPr>
            <p:cNvSpPr txBox="1"/>
            <p:nvPr/>
          </p:nvSpPr>
          <p:spPr>
            <a:xfrm>
              <a:off x="3408137" y="4338398"/>
              <a:ext cx="1255234" cy="53796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RPV + TDF </a:t>
              </a:r>
              <a:br>
                <a:rPr lang="en-US" sz="1400" b="1">
                  <a:solidFill>
                    <a:srgbClr val="333399"/>
                  </a:solidFill>
                  <a:latin typeface="+mj-lt"/>
                </a:rPr>
              </a:b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+ FTC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B69E0F28-6D88-4375-B5F8-7838C5AE8F0D}"/>
                </a:ext>
              </a:extLst>
            </p:cNvPr>
            <p:cNvSpPr txBox="1"/>
            <p:nvPr/>
          </p:nvSpPr>
          <p:spPr>
            <a:xfrm>
              <a:off x="4684263" y="4345538"/>
              <a:ext cx="1547999" cy="514621"/>
            </a:xfrm>
            <a:prstGeom prst="rect">
              <a:avLst/>
            </a:prstGeom>
            <a:solidFill>
              <a:srgbClr val="2788D8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400" b="1" dirty="0">
                  <a:solidFill>
                    <a:srgbClr val="FFFFFF"/>
                  </a:solidFill>
                  <a:latin typeface="+mj-lt"/>
                </a:rPr>
                <a:t>DTG </a:t>
              </a:r>
              <a:r>
                <a:rPr lang="en-US" sz="1400" b="1" dirty="0" err="1">
                  <a:solidFill>
                    <a:srgbClr val="FFFFFF"/>
                  </a:solidFill>
                  <a:latin typeface="+mj-lt"/>
                </a:rPr>
                <a:t>monotherapy</a:t>
              </a:r>
              <a:endParaRPr lang="en-US" sz="1400" b="1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DB58C715-6E16-4E71-A6CB-3FC110ABF7AE}"/>
                </a:ext>
              </a:extLst>
            </p:cNvPr>
            <p:cNvSpPr txBox="1"/>
            <p:nvPr/>
          </p:nvSpPr>
          <p:spPr>
            <a:xfrm>
              <a:off x="6253155" y="4344783"/>
              <a:ext cx="1062913" cy="523220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RPV + TDF </a:t>
              </a:r>
              <a:br>
                <a:rPr lang="en-US" sz="1400" b="1">
                  <a:solidFill>
                    <a:srgbClr val="333399"/>
                  </a:solidFill>
                  <a:latin typeface="+mj-lt"/>
                </a:rPr>
              </a:b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+ FTC</a:t>
              </a:r>
            </a:p>
          </p:txBody>
        </p: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FB099063-85FB-4912-8633-E8D38A7711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42520" y="3823645"/>
              <a:ext cx="4878505" cy="24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C6DBFE39-8C24-41EF-99FC-5E11DC818F62}"/>
                </a:ext>
              </a:extLst>
            </p:cNvPr>
            <p:cNvCxnSpPr/>
            <p:nvPr/>
          </p:nvCxnSpPr>
          <p:spPr bwMode="auto">
            <a:xfrm flipH="1">
              <a:off x="4848758" y="3793046"/>
              <a:ext cx="117485" cy="76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2C22061E-D781-4366-9968-C43C030EC6B1}"/>
                </a:ext>
              </a:extLst>
            </p:cNvPr>
            <p:cNvCxnSpPr/>
            <p:nvPr/>
          </p:nvCxnSpPr>
          <p:spPr bwMode="auto">
            <a:xfrm flipH="1">
              <a:off x="4886525" y="3795774"/>
              <a:ext cx="117485" cy="76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8BCE2920-CA5B-468D-8F1C-3BC8CA5A2B16}"/>
                </a:ext>
              </a:extLst>
            </p:cNvPr>
            <p:cNvSpPr/>
            <p:nvPr/>
          </p:nvSpPr>
          <p:spPr bwMode="auto">
            <a:xfrm>
              <a:off x="6796137" y="3691062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7793C911-551E-45B7-B30E-5500E1207CEF}"/>
                </a:ext>
              </a:extLst>
            </p:cNvPr>
            <p:cNvCxnSpPr/>
            <p:nvPr/>
          </p:nvCxnSpPr>
          <p:spPr bwMode="auto">
            <a:xfrm flipH="1">
              <a:off x="4978842" y="3659367"/>
              <a:ext cx="117485" cy="7638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F0C1C9B1-C9D8-472A-8329-CAE626FAC8DF}"/>
                </a:ext>
              </a:extLst>
            </p:cNvPr>
            <p:cNvCxnSpPr/>
            <p:nvPr/>
          </p:nvCxnSpPr>
          <p:spPr bwMode="auto">
            <a:xfrm flipH="1">
              <a:off x="5008216" y="3673008"/>
              <a:ext cx="117485" cy="7638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788CBA9B-C620-4DA2-BB9E-22EB1CCC0F31}"/>
                </a:ext>
              </a:extLst>
            </p:cNvPr>
            <p:cNvSpPr txBox="1"/>
            <p:nvPr/>
          </p:nvSpPr>
          <p:spPr>
            <a:xfrm>
              <a:off x="6035403" y="2923342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798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8A531DF9-2697-42EA-A3D2-CF69C4D5958B}"/>
                </a:ext>
              </a:extLst>
            </p:cNvPr>
            <p:cNvSpPr txBox="1"/>
            <p:nvPr/>
          </p:nvSpPr>
          <p:spPr>
            <a:xfrm>
              <a:off x="5996832" y="311750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313</a:t>
              </a:r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5D749953-8474-449E-AD7E-764192E3F082}"/>
                </a:ext>
              </a:extLst>
            </p:cNvPr>
            <p:cNvSpPr/>
            <p:nvPr/>
          </p:nvSpPr>
          <p:spPr bwMode="auto">
            <a:xfrm>
              <a:off x="3956744" y="3682548"/>
              <a:ext cx="73571" cy="47831"/>
            </a:xfrm>
            <a:prstGeom prst="ellipse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 bwMode="auto">
            <a:xfrm flipH="1">
              <a:off x="6371500" y="3364259"/>
              <a:ext cx="42189" cy="1799103"/>
            </a:xfrm>
            <a:prstGeom prst="straightConnector1">
              <a:avLst/>
            </a:prstGeom>
            <a:ln w="9525">
              <a:solidFill>
                <a:srgbClr val="CC3300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465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8640000" cy="49736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DTG monotherapy, as switch strategy in </a:t>
            </a:r>
            <a:r>
              <a:rPr lang="en-US" altLang="fr-FR" sz="2000" dirty="0" err="1">
                <a:ea typeface="ＭＳ Ｐゴシック" charset="-128"/>
              </a:rPr>
              <a:t>virologically</a:t>
            </a:r>
            <a:r>
              <a:rPr lang="en-US" altLang="fr-FR" sz="2000" dirty="0">
                <a:ea typeface="ＭＳ Ｐゴシック" charset="-128"/>
              </a:rPr>
              <a:t> suppressed patients, is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Suboptimal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Associated with </a:t>
            </a:r>
            <a:r>
              <a:rPr lang="en-US" altLang="fr-FR" sz="1800">
                <a:ea typeface="ＭＳ Ｐゴシック" charset="-128"/>
              </a:rPr>
              <a:t>virologic </a:t>
            </a:r>
            <a:r>
              <a:rPr lang="en-US" altLang="fr-FR" sz="1800" dirty="0">
                <a:ea typeface="ＭＳ Ｐゴシック" charset="-128"/>
              </a:rPr>
              <a:t>failure in a relatively high number of patients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And emergence of INSTI resistance</a:t>
            </a:r>
          </a:p>
          <a:p>
            <a:pPr lvl="2">
              <a:spcBef>
                <a:spcPts val="600"/>
              </a:spcBef>
            </a:pPr>
            <a:endParaRPr lang="en-US" altLang="fr-FR" sz="1800" dirty="0">
              <a:ea typeface="ＭＳ Ｐゴシック" charset="-128"/>
            </a:endParaRPr>
          </a:p>
          <a:p>
            <a:pPr lvl="2">
              <a:spcBef>
                <a:spcPts val="600"/>
              </a:spcBef>
            </a:pPr>
            <a:endParaRPr lang="en-US" altLang="fr-FR" sz="1800" dirty="0">
              <a:ea typeface="ＭＳ Ｐゴシック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DOMONO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03200" y="0"/>
            <a:ext cx="8640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DOMONO Study: Switch to dolutegravir monotherapy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 err="1"/>
              <a:t>Wijting</a:t>
            </a:r>
            <a:r>
              <a:rPr lang="fr-FR" altLang="fr-FR" sz="1200" i="1" dirty="0"/>
              <a:t> I. Lancet HIV 2017; 4:e547-54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Affichage à l'écran (4:3)</PresentationFormat>
  <Paragraphs>168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Verdana</vt:lpstr>
      <vt:lpstr>Wingdings</vt:lpstr>
      <vt:lpstr>ARV_trials_2018</vt:lpstr>
      <vt:lpstr>Switch to DTG monotherapy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Yannick Darrats</cp:lastModifiedBy>
  <cp:revision>325</cp:revision>
  <dcterms:created xsi:type="dcterms:W3CDTF">2014-10-03T08:50:57Z</dcterms:created>
  <dcterms:modified xsi:type="dcterms:W3CDTF">2019-07-24T23:23:59Z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