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57" r:id="rId3"/>
    <p:sldId id="258" r:id="rId4"/>
    <p:sldId id="283" r:id="rId5"/>
    <p:sldId id="295" r:id="rId6"/>
    <p:sldId id="285" r:id="rId7"/>
    <p:sldId id="296" r:id="rId8"/>
    <p:sldId id="287" r:id="rId9"/>
    <p:sldId id="293" r:id="rId10"/>
    <p:sldId id="294" r:id="rId11"/>
    <p:sldId id="262" r:id="rId12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5" clrIdx="1"/>
  <p:cmAuthor id="2" name="anton Pozniak" initials="aP" lastIdx="2" clrIdx="2"/>
  <p:cmAuthor id="3" name="Pozniak, Anton" initials="P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99"/>
    <a:srgbClr val="DDDDDD"/>
    <a:srgbClr val="000066"/>
    <a:srgbClr val="CC3300"/>
    <a:srgbClr val="F3F9FA"/>
    <a:srgbClr val="2D9851"/>
    <a:srgbClr val="C0C0C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72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854" y="48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904"/>
    </p:cViewPr>
  </p:sorterViewPr>
  <p:notesViewPr>
    <p:cSldViewPr snapToGrid="0"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17/06/2019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17/06/2019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027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36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3473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23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29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Comparison of NNRTI vs NNRTI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latin typeface="Calibri" charset="0"/>
                <a:ea typeface="ＭＳ Ｐゴシック" charset="0"/>
              </a:rPr>
              <a:t>DRIVE-AHEAD</a:t>
            </a:r>
          </a:p>
        </p:txBody>
      </p:sp>
    </p:spTree>
    <p:extLst>
      <p:ext uri="{BB962C8B-B14F-4D97-AF65-F5344CB8AC3E}">
        <p14:creationId xmlns:p14="http://schemas.microsoft.com/office/powerpoint/2010/main" val="31004058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35000" y="1160119"/>
            <a:ext cx="8184443" cy="61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US" sz="2400" dirty="0">
                <a:solidFill>
                  <a:srgbClr val="CC3300"/>
                </a:solidFill>
              </a:rPr>
              <a:t>Fasting Lipids (mg/</a:t>
            </a:r>
            <a:r>
              <a:rPr lang="en-US" sz="2400" dirty="0" err="1">
                <a:solidFill>
                  <a:srgbClr val="CC3300"/>
                </a:solidFill>
              </a:rPr>
              <a:t>dL</a:t>
            </a:r>
            <a:r>
              <a:rPr lang="en-US" sz="2400" dirty="0">
                <a:solidFill>
                  <a:srgbClr val="CC3300"/>
                </a:solidFill>
              </a:rPr>
              <a:t>)</a:t>
            </a:r>
            <a:r>
              <a:rPr lang="en-US" sz="2400">
                <a:solidFill>
                  <a:srgbClr val="CC3300"/>
                </a:solidFill>
              </a:rPr>
              <a:t>: change </a:t>
            </a:r>
            <a:r>
              <a:rPr lang="en-US" sz="2400" dirty="0">
                <a:solidFill>
                  <a:srgbClr val="CC3300"/>
                </a:solidFill>
              </a:rPr>
              <a:t>from Baseline at W48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A2B57EE-95A8-43A0-9F96-189B7A81D717}"/>
              </a:ext>
            </a:extLst>
          </p:cNvPr>
          <p:cNvGrpSpPr/>
          <p:nvPr/>
        </p:nvGrpSpPr>
        <p:grpSpPr>
          <a:xfrm>
            <a:off x="800623" y="1930829"/>
            <a:ext cx="7803748" cy="4053565"/>
            <a:chOff x="800623" y="1930829"/>
            <a:chExt cx="7803748" cy="4053565"/>
          </a:xfrm>
        </p:grpSpPr>
        <p:grpSp>
          <p:nvGrpSpPr>
            <p:cNvPr id="9" name="Groupe 21">
              <a:extLst>
                <a:ext uri="{FF2B5EF4-FFF2-40B4-BE49-F238E27FC236}">
                  <a16:creationId xmlns:a16="http://schemas.microsoft.com/office/drawing/2014/main" id="{4919DF14-C1EB-481E-B100-4C42F8636EA9}"/>
                </a:ext>
              </a:extLst>
            </p:cNvPr>
            <p:cNvGrpSpPr/>
            <p:nvPr/>
          </p:nvGrpSpPr>
          <p:grpSpPr>
            <a:xfrm>
              <a:off x="1193181" y="2033843"/>
              <a:ext cx="6388100" cy="3706812"/>
              <a:chOff x="1258888" y="2141538"/>
              <a:chExt cx="6388100" cy="3706812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B0B68DE8-066C-4B2B-AAB9-F21CBF6018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8888" y="2141538"/>
                <a:ext cx="6388100" cy="3706812"/>
              </a:xfrm>
              <a:custGeom>
                <a:avLst/>
                <a:gdLst>
                  <a:gd name="T0" fmla="*/ 60 w 4024"/>
                  <a:gd name="T1" fmla="*/ 1455 h 2335"/>
                  <a:gd name="T2" fmla="*/ 60 w 4024"/>
                  <a:gd name="T3" fmla="*/ 0 h 2335"/>
                  <a:gd name="T4" fmla="*/ 60 w 4024"/>
                  <a:gd name="T5" fmla="*/ 1455 h 2335"/>
                  <a:gd name="T6" fmla="*/ 4024 w 4024"/>
                  <a:gd name="T7" fmla="*/ 1455 h 2335"/>
                  <a:gd name="T8" fmla="*/ 60 w 4024"/>
                  <a:gd name="T9" fmla="*/ 2335 h 2335"/>
                  <a:gd name="T10" fmla="*/ 60 w 4024"/>
                  <a:gd name="T11" fmla="*/ 1455 h 2335"/>
                  <a:gd name="T12" fmla="*/ 0 w 4024"/>
                  <a:gd name="T13" fmla="*/ 17 h 2335"/>
                  <a:gd name="T14" fmla="*/ 60 w 4024"/>
                  <a:gd name="T15" fmla="*/ 17 h 2335"/>
                  <a:gd name="T16" fmla="*/ 0 w 4024"/>
                  <a:gd name="T17" fmla="*/ 304 h 2335"/>
                  <a:gd name="T18" fmla="*/ 60 w 4024"/>
                  <a:gd name="T19" fmla="*/ 304 h 2335"/>
                  <a:gd name="T20" fmla="*/ 0 w 4024"/>
                  <a:gd name="T21" fmla="*/ 592 h 2335"/>
                  <a:gd name="T22" fmla="*/ 60 w 4024"/>
                  <a:gd name="T23" fmla="*/ 592 h 2335"/>
                  <a:gd name="T24" fmla="*/ 0 w 4024"/>
                  <a:gd name="T25" fmla="*/ 880 h 2335"/>
                  <a:gd name="T26" fmla="*/ 60 w 4024"/>
                  <a:gd name="T27" fmla="*/ 880 h 2335"/>
                  <a:gd name="T28" fmla="*/ 0 w 4024"/>
                  <a:gd name="T29" fmla="*/ 1167 h 2335"/>
                  <a:gd name="T30" fmla="*/ 60 w 4024"/>
                  <a:gd name="T31" fmla="*/ 1167 h 2335"/>
                  <a:gd name="T32" fmla="*/ 0 w 4024"/>
                  <a:gd name="T33" fmla="*/ 1455 h 2335"/>
                  <a:gd name="T34" fmla="*/ 60 w 4024"/>
                  <a:gd name="T35" fmla="*/ 1455 h 2335"/>
                  <a:gd name="T36" fmla="*/ 0 w 4024"/>
                  <a:gd name="T37" fmla="*/ 1743 h 2335"/>
                  <a:gd name="T38" fmla="*/ 60 w 4024"/>
                  <a:gd name="T39" fmla="*/ 1743 h 2335"/>
                  <a:gd name="T40" fmla="*/ 0 w 4024"/>
                  <a:gd name="T41" fmla="*/ 2030 h 2335"/>
                  <a:gd name="T42" fmla="*/ 60 w 4024"/>
                  <a:gd name="T43" fmla="*/ 2030 h 2335"/>
                  <a:gd name="T44" fmla="*/ 0 w 4024"/>
                  <a:gd name="T45" fmla="*/ 2318 h 2335"/>
                  <a:gd name="T46" fmla="*/ 60 w 4024"/>
                  <a:gd name="T47" fmla="*/ 2318 h 2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4" h="2335">
                    <a:moveTo>
                      <a:pt x="60" y="1455"/>
                    </a:moveTo>
                    <a:lnTo>
                      <a:pt x="60" y="0"/>
                    </a:lnTo>
                    <a:moveTo>
                      <a:pt x="60" y="1455"/>
                    </a:moveTo>
                    <a:lnTo>
                      <a:pt x="4024" y="1455"/>
                    </a:lnTo>
                    <a:moveTo>
                      <a:pt x="60" y="2335"/>
                    </a:moveTo>
                    <a:lnTo>
                      <a:pt x="60" y="1455"/>
                    </a:lnTo>
                    <a:moveTo>
                      <a:pt x="0" y="17"/>
                    </a:moveTo>
                    <a:lnTo>
                      <a:pt x="60" y="17"/>
                    </a:lnTo>
                    <a:moveTo>
                      <a:pt x="0" y="304"/>
                    </a:moveTo>
                    <a:lnTo>
                      <a:pt x="60" y="304"/>
                    </a:lnTo>
                    <a:moveTo>
                      <a:pt x="0" y="592"/>
                    </a:moveTo>
                    <a:lnTo>
                      <a:pt x="60" y="592"/>
                    </a:lnTo>
                    <a:moveTo>
                      <a:pt x="0" y="880"/>
                    </a:moveTo>
                    <a:lnTo>
                      <a:pt x="60" y="880"/>
                    </a:lnTo>
                    <a:moveTo>
                      <a:pt x="0" y="1167"/>
                    </a:moveTo>
                    <a:lnTo>
                      <a:pt x="60" y="1167"/>
                    </a:lnTo>
                    <a:moveTo>
                      <a:pt x="0" y="1455"/>
                    </a:moveTo>
                    <a:lnTo>
                      <a:pt x="60" y="1455"/>
                    </a:lnTo>
                    <a:moveTo>
                      <a:pt x="0" y="1743"/>
                    </a:moveTo>
                    <a:lnTo>
                      <a:pt x="60" y="1743"/>
                    </a:lnTo>
                    <a:moveTo>
                      <a:pt x="0" y="2030"/>
                    </a:moveTo>
                    <a:lnTo>
                      <a:pt x="60" y="2030"/>
                    </a:lnTo>
                    <a:moveTo>
                      <a:pt x="0" y="2318"/>
                    </a:moveTo>
                    <a:lnTo>
                      <a:pt x="60" y="2318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760F0D86-CF94-4E3C-B4B5-5D33E022E0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70063" y="2767013"/>
                <a:ext cx="1684338" cy="1554162"/>
              </a:xfrm>
              <a:custGeom>
                <a:avLst/>
                <a:gdLst>
                  <a:gd name="T0" fmla="*/ 268 w 1061"/>
                  <a:gd name="T1" fmla="*/ 372 h 979"/>
                  <a:gd name="T2" fmla="*/ 268 w 1061"/>
                  <a:gd name="T3" fmla="*/ 279 h 979"/>
                  <a:gd name="T4" fmla="*/ 0 w 1061"/>
                  <a:gd name="T5" fmla="*/ 279 h 979"/>
                  <a:gd name="T6" fmla="*/ 0 w 1061"/>
                  <a:gd name="T7" fmla="*/ 979 h 979"/>
                  <a:gd name="T8" fmla="*/ 1061 w 1061"/>
                  <a:gd name="T9" fmla="*/ 99 h 979"/>
                  <a:gd name="T10" fmla="*/ 1061 w 1061"/>
                  <a:gd name="T11" fmla="*/ 0 h 979"/>
                  <a:gd name="T12" fmla="*/ 804 w 1061"/>
                  <a:gd name="T13" fmla="*/ 0 h 979"/>
                  <a:gd name="T14" fmla="*/ 804 w 1061"/>
                  <a:gd name="T15" fmla="*/ 979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61" h="979">
                    <a:moveTo>
                      <a:pt x="268" y="372"/>
                    </a:moveTo>
                    <a:lnTo>
                      <a:pt x="268" y="279"/>
                    </a:lnTo>
                    <a:lnTo>
                      <a:pt x="0" y="279"/>
                    </a:lnTo>
                    <a:lnTo>
                      <a:pt x="0" y="979"/>
                    </a:lnTo>
                    <a:moveTo>
                      <a:pt x="1061" y="99"/>
                    </a:moveTo>
                    <a:lnTo>
                      <a:pt x="1061" y="0"/>
                    </a:lnTo>
                    <a:lnTo>
                      <a:pt x="804" y="0"/>
                    </a:lnTo>
                    <a:lnTo>
                      <a:pt x="804" y="979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E6982970-DB25-4DFD-98B0-44CDF8E0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2950" y="3670300"/>
                <a:ext cx="365125" cy="781050"/>
              </a:xfrm>
              <a:custGeom>
                <a:avLst/>
                <a:gdLst>
                  <a:gd name="T0" fmla="*/ 230 w 230"/>
                  <a:gd name="T1" fmla="*/ 0 h 492"/>
                  <a:gd name="T2" fmla="*/ 0 w 230"/>
                  <a:gd name="T3" fmla="*/ 0 h 492"/>
                  <a:gd name="T4" fmla="*/ 0 w 230"/>
                  <a:gd name="T5" fmla="*/ 492 h 492"/>
                  <a:gd name="T6" fmla="*/ 230 w 230"/>
                  <a:gd name="T7" fmla="*/ 492 h 492"/>
                  <a:gd name="T8" fmla="*/ 230 w 230"/>
                  <a:gd name="T9" fmla="*/ 0 h 492"/>
                  <a:gd name="T10" fmla="*/ 230 w 230"/>
                  <a:gd name="T1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0"/>
                    </a:move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C0BA88B-C796-41ED-BCE1-30CDE46D1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3252788"/>
                <a:ext cx="363538" cy="1198562"/>
              </a:xfrm>
              <a:custGeom>
                <a:avLst/>
                <a:gdLst>
                  <a:gd name="T0" fmla="*/ 229 w 229"/>
                  <a:gd name="T1" fmla="*/ 0 h 755"/>
                  <a:gd name="T2" fmla="*/ 0 w 229"/>
                  <a:gd name="T3" fmla="*/ 0 h 755"/>
                  <a:gd name="T4" fmla="*/ 0 w 229"/>
                  <a:gd name="T5" fmla="*/ 755 h 755"/>
                  <a:gd name="T6" fmla="*/ 229 w 229"/>
                  <a:gd name="T7" fmla="*/ 755 h 755"/>
                  <a:gd name="T8" fmla="*/ 229 w 229"/>
                  <a:gd name="T9" fmla="*/ 0 h 755"/>
                  <a:gd name="T10" fmla="*/ 229 w 229"/>
                  <a:gd name="T11" fmla="*/ 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755">
                    <a:moveTo>
                      <a:pt x="229" y="0"/>
                    </a:moveTo>
                    <a:lnTo>
                      <a:pt x="0" y="0"/>
                    </a:lnTo>
                    <a:lnTo>
                      <a:pt x="0" y="755"/>
                    </a:lnTo>
                    <a:lnTo>
                      <a:pt x="229" y="755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17B34B22-1DE6-476B-ACA6-2554E67B07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788" y="2463800"/>
                <a:ext cx="365125" cy="1987550"/>
              </a:xfrm>
              <a:custGeom>
                <a:avLst/>
                <a:gdLst>
                  <a:gd name="T0" fmla="*/ 230 w 230"/>
                  <a:gd name="T1" fmla="*/ 0 h 1252"/>
                  <a:gd name="T2" fmla="*/ 0 w 230"/>
                  <a:gd name="T3" fmla="*/ 0 h 1252"/>
                  <a:gd name="T4" fmla="*/ 0 w 230"/>
                  <a:gd name="T5" fmla="*/ 1252 h 1252"/>
                  <a:gd name="T6" fmla="*/ 230 w 230"/>
                  <a:gd name="T7" fmla="*/ 1252 h 1252"/>
                  <a:gd name="T8" fmla="*/ 230 w 230"/>
                  <a:gd name="T9" fmla="*/ 0 h 1252"/>
                  <a:gd name="T10" fmla="*/ 230 w 230"/>
                  <a:gd name="T11" fmla="*/ 0 h 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252">
                    <a:moveTo>
                      <a:pt x="230" y="0"/>
                    </a:moveTo>
                    <a:lnTo>
                      <a:pt x="0" y="0"/>
                    </a:lnTo>
                    <a:lnTo>
                      <a:pt x="0" y="1252"/>
                    </a:lnTo>
                    <a:lnTo>
                      <a:pt x="230" y="125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104640BF-F88C-4873-8C9B-ECF029023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0088" y="2446338"/>
                <a:ext cx="363538" cy="2005012"/>
              </a:xfrm>
              <a:custGeom>
                <a:avLst/>
                <a:gdLst>
                  <a:gd name="T0" fmla="*/ 229 w 229"/>
                  <a:gd name="T1" fmla="*/ 0 h 1263"/>
                  <a:gd name="T2" fmla="*/ 0 w 229"/>
                  <a:gd name="T3" fmla="*/ 0 h 1263"/>
                  <a:gd name="T4" fmla="*/ 0 w 229"/>
                  <a:gd name="T5" fmla="*/ 1263 h 1263"/>
                  <a:gd name="T6" fmla="*/ 229 w 229"/>
                  <a:gd name="T7" fmla="*/ 1263 h 1263"/>
                  <a:gd name="T8" fmla="*/ 229 w 229"/>
                  <a:gd name="T9" fmla="*/ 0 h 1263"/>
                  <a:gd name="T10" fmla="*/ 229 w 229"/>
                  <a:gd name="T11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263">
                    <a:moveTo>
                      <a:pt x="229" y="0"/>
                    </a:moveTo>
                    <a:lnTo>
                      <a:pt x="0" y="0"/>
                    </a:lnTo>
                    <a:lnTo>
                      <a:pt x="0" y="1263"/>
                    </a:lnTo>
                    <a:lnTo>
                      <a:pt x="229" y="1263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6D1C13AA-F388-41E4-826A-5370EC743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450" y="3670300"/>
                <a:ext cx="365125" cy="781050"/>
              </a:xfrm>
              <a:custGeom>
                <a:avLst/>
                <a:gdLst>
                  <a:gd name="T0" fmla="*/ 230 w 230"/>
                  <a:gd name="T1" fmla="*/ 492 h 492"/>
                  <a:gd name="T2" fmla="*/ 230 w 230"/>
                  <a:gd name="T3" fmla="*/ 0 h 492"/>
                  <a:gd name="T4" fmla="*/ 0 w 230"/>
                  <a:gd name="T5" fmla="*/ 0 h 492"/>
                  <a:gd name="T6" fmla="*/ 0 w 230"/>
                  <a:gd name="T7" fmla="*/ 492 h 492"/>
                  <a:gd name="T8" fmla="*/ 230 w 230"/>
                  <a:gd name="T9" fmla="*/ 492 h 492"/>
                  <a:gd name="T10" fmla="*/ 230 w 230"/>
                  <a:gd name="T11" fmla="*/ 49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492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49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87DC9FF7-68C8-4BA7-BC71-E651AD49F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025" y="4451350"/>
                <a:ext cx="365125" cy="131762"/>
              </a:xfrm>
              <a:custGeom>
                <a:avLst/>
                <a:gdLst>
                  <a:gd name="T0" fmla="*/ 230 w 230"/>
                  <a:gd name="T1" fmla="*/ 83 h 83"/>
                  <a:gd name="T2" fmla="*/ 230 w 230"/>
                  <a:gd name="T3" fmla="*/ 0 h 83"/>
                  <a:gd name="T4" fmla="*/ 0 w 230"/>
                  <a:gd name="T5" fmla="*/ 0 h 83"/>
                  <a:gd name="T6" fmla="*/ 0 w 230"/>
                  <a:gd name="T7" fmla="*/ 83 h 83"/>
                  <a:gd name="T8" fmla="*/ 230 w 230"/>
                  <a:gd name="T9" fmla="*/ 83 h 83"/>
                  <a:gd name="T10" fmla="*/ 230 w 230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83">
                    <a:moveTo>
                      <a:pt x="230" y="83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83"/>
                    </a:lnTo>
                    <a:lnTo>
                      <a:pt x="230" y="83"/>
                    </a:lnTo>
                    <a:lnTo>
                      <a:pt x="230" y="83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EBD8827C-8D36-43AC-9AED-06EAB6991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913" y="4451350"/>
                <a:ext cx="365125" cy="330200"/>
              </a:xfrm>
              <a:custGeom>
                <a:avLst/>
                <a:gdLst>
                  <a:gd name="T0" fmla="*/ 0 w 230"/>
                  <a:gd name="T1" fmla="*/ 0 h 208"/>
                  <a:gd name="T2" fmla="*/ 0 w 230"/>
                  <a:gd name="T3" fmla="*/ 208 h 208"/>
                  <a:gd name="T4" fmla="*/ 230 w 230"/>
                  <a:gd name="T5" fmla="*/ 208 h 208"/>
                  <a:gd name="T6" fmla="*/ 230 w 230"/>
                  <a:gd name="T7" fmla="*/ 0 h 208"/>
                  <a:gd name="T8" fmla="*/ 0 w 230"/>
                  <a:gd name="T9" fmla="*/ 0 h 208"/>
                  <a:gd name="T10" fmla="*/ 0 w 230"/>
                  <a:gd name="T1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208">
                    <a:moveTo>
                      <a:pt x="0" y="0"/>
                    </a:moveTo>
                    <a:lnTo>
                      <a:pt x="0" y="208"/>
                    </a:lnTo>
                    <a:lnTo>
                      <a:pt x="230" y="208"/>
                    </a:lnTo>
                    <a:lnTo>
                      <a:pt x="23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82C0FFBC-D6C0-4EDC-910E-75B95A27D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451350"/>
                <a:ext cx="363538" cy="174625"/>
              </a:xfrm>
              <a:custGeom>
                <a:avLst/>
                <a:gdLst>
                  <a:gd name="T0" fmla="*/ 229 w 229"/>
                  <a:gd name="T1" fmla="*/ 110 h 110"/>
                  <a:gd name="T2" fmla="*/ 229 w 229"/>
                  <a:gd name="T3" fmla="*/ 0 h 110"/>
                  <a:gd name="T4" fmla="*/ 0 w 229"/>
                  <a:gd name="T5" fmla="*/ 0 h 110"/>
                  <a:gd name="T6" fmla="*/ 0 w 229"/>
                  <a:gd name="T7" fmla="*/ 110 h 110"/>
                  <a:gd name="T8" fmla="*/ 229 w 229"/>
                  <a:gd name="T9" fmla="*/ 110 h 110"/>
                  <a:gd name="T10" fmla="*/ 229 w 229"/>
                  <a:gd name="T11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10">
                    <a:moveTo>
                      <a:pt x="229" y="110"/>
                    </a:moveTo>
                    <a:lnTo>
                      <a:pt x="229" y="0"/>
                    </a:lnTo>
                    <a:lnTo>
                      <a:pt x="0" y="0"/>
                    </a:lnTo>
                    <a:lnTo>
                      <a:pt x="0" y="110"/>
                    </a:lnTo>
                    <a:lnTo>
                      <a:pt x="229" y="110"/>
                    </a:lnTo>
                    <a:lnTo>
                      <a:pt x="229" y="11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BE6AA114-3A4D-4FF9-81B1-D49797317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6225" y="4451350"/>
                <a:ext cx="361950" cy="1119187"/>
              </a:xfrm>
              <a:custGeom>
                <a:avLst/>
                <a:gdLst>
                  <a:gd name="T0" fmla="*/ 228 w 228"/>
                  <a:gd name="T1" fmla="*/ 0 h 705"/>
                  <a:gd name="T2" fmla="*/ 0 w 228"/>
                  <a:gd name="T3" fmla="*/ 0 h 705"/>
                  <a:gd name="T4" fmla="*/ 0 w 228"/>
                  <a:gd name="T5" fmla="*/ 705 h 705"/>
                  <a:gd name="T6" fmla="*/ 228 w 228"/>
                  <a:gd name="T7" fmla="*/ 705 h 705"/>
                  <a:gd name="T8" fmla="*/ 228 w 228"/>
                  <a:gd name="T9" fmla="*/ 0 h 705"/>
                  <a:gd name="T10" fmla="*/ 228 w 228"/>
                  <a:gd name="T11" fmla="*/ 0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8" h="705">
                    <a:moveTo>
                      <a:pt x="228" y="0"/>
                    </a:moveTo>
                    <a:lnTo>
                      <a:pt x="0" y="0"/>
                    </a:lnTo>
                    <a:lnTo>
                      <a:pt x="0" y="705"/>
                    </a:lnTo>
                    <a:lnTo>
                      <a:pt x="228" y="705"/>
                    </a:lnTo>
                    <a:lnTo>
                      <a:pt x="228" y="0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E2F0FA92-2227-4CAE-9ED5-4B9E09512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3525" y="4278313"/>
                <a:ext cx="365125" cy="173037"/>
              </a:xfrm>
              <a:custGeom>
                <a:avLst/>
                <a:gdLst>
                  <a:gd name="T0" fmla="*/ 230 w 230"/>
                  <a:gd name="T1" fmla="*/ 109 h 109"/>
                  <a:gd name="T2" fmla="*/ 230 w 230"/>
                  <a:gd name="T3" fmla="*/ 0 h 109"/>
                  <a:gd name="T4" fmla="*/ 0 w 230"/>
                  <a:gd name="T5" fmla="*/ 0 h 109"/>
                  <a:gd name="T6" fmla="*/ 0 w 230"/>
                  <a:gd name="T7" fmla="*/ 109 h 109"/>
                  <a:gd name="T8" fmla="*/ 230 w 230"/>
                  <a:gd name="T9" fmla="*/ 109 h 109"/>
                  <a:gd name="T10" fmla="*/ 230 w 230"/>
                  <a:gd name="T11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09">
                    <a:moveTo>
                      <a:pt x="230" y="109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109"/>
                    </a:lnTo>
                    <a:lnTo>
                      <a:pt x="230" y="109"/>
                    </a:lnTo>
                    <a:lnTo>
                      <a:pt x="230" y="109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827B40D1-BB05-4F1A-AC6D-E67D24835CAC}"/>
                </a:ext>
              </a:extLst>
            </p:cNvPr>
            <p:cNvSpPr txBox="1"/>
            <p:nvPr/>
          </p:nvSpPr>
          <p:spPr>
            <a:xfrm>
              <a:off x="800623" y="5574479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-15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801B04F-297B-473A-9A5E-EC9493CE6EF3}"/>
                </a:ext>
              </a:extLst>
            </p:cNvPr>
            <p:cNvSpPr txBox="1"/>
            <p:nvPr/>
          </p:nvSpPr>
          <p:spPr>
            <a:xfrm>
              <a:off x="1555272" y="5676617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LDL-C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1EA2266-C489-4EE3-9E6C-88F943300BC0}"/>
                </a:ext>
              </a:extLst>
            </p:cNvPr>
            <p:cNvSpPr txBox="1"/>
            <p:nvPr/>
          </p:nvSpPr>
          <p:spPr>
            <a:xfrm>
              <a:off x="1450204" y="2767090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4FB9006A-9F04-4E66-BE6E-55233B7FC5F1}"/>
                </a:ext>
              </a:extLst>
            </p:cNvPr>
            <p:cNvSpPr txBox="1"/>
            <p:nvPr/>
          </p:nvSpPr>
          <p:spPr>
            <a:xfrm>
              <a:off x="2602229" y="5676617"/>
              <a:ext cx="11496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Non-HDL-C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BBEB036-6EFD-441D-AFA9-421A68DFB5A4}"/>
                </a:ext>
              </a:extLst>
            </p:cNvPr>
            <p:cNvSpPr txBox="1"/>
            <p:nvPr/>
          </p:nvSpPr>
          <p:spPr>
            <a:xfrm>
              <a:off x="3853571" y="5676617"/>
              <a:ext cx="11689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Cholesterol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535FBFF-9E9A-45B9-A980-D1F3160D6BBA}"/>
                </a:ext>
              </a:extLst>
            </p:cNvPr>
            <p:cNvSpPr txBox="1"/>
            <p:nvPr/>
          </p:nvSpPr>
          <p:spPr>
            <a:xfrm>
              <a:off x="5054545" y="5676617"/>
              <a:ext cx="12888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Triglycerides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4DE170F-374B-4796-BC82-032573C76E9A}"/>
                </a:ext>
              </a:extLst>
            </p:cNvPr>
            <p:cNvSpPr txBox="1"/>
            <p:nvPr/>
          </p:nvSpPr>
          <p:spPr>
            <a:xfrm>
              <a:off x="6588689" y="5676617"/>
              <a:ext cx="742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HDL-C</a:t>
              </a:r>
            </a:p>
          </p:txBody>
        </p:sp>
        <p:grpSp>
          <p:nvGrpSpPr>
            <p:cNvPr id="30" name="Groupe 30">
              <a:extLst>
                <a:ext uri="{FF2B5EF4-FFF2-40B4-BE49-F238E27FC236}">
                  <a16:creationId xmlns:a16="http://schemas.microsoft.com/office/drawing/2014/main" id="{F5EB5BAA-C094-4C0A-B653-001214B59045}"/>
                </a:ext>
              </a:extLst>
            </p:cNvPr>
            <p:cNvGrpSpPr/>
            <p:nvPr/>
          </p:nvGrpSpPr>
          <p:grpSpPr>
            <a:xfrm>
              <a:off x="6938129" y="2146290"/>
              <a:ext cx="1666242" cy="592743"/>
              <a:chOff x="2036190" y="1770203"/>
              <a:chExt cx="1666242" cy="592743"/>
            </a:xfrm>
          </p:grpSpPr>
          <p:sp>
            <p:nvSpPr>
              <p:cNvPr id="31" name="AutoShape 165">
                <a:extLst>
                  <a:ext uri="{FF2B5EF4-FFF2-40B4-BE49-F238E27FC236}">
                    <a16:creationId xmlns:a16="http://schemas.microsoft.com/office/drawing/2014/main" id="{62F85826-14C7-4B9D-82AA-CC50DC0B0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190" y="1770203"/>
                <a:ext cx="1648044" cy="5927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Rectangle 57">
                <a:extLst>
                  <a:ext uri="{FF2B5EF4-FFF2-40B4-BE49-F238E27FC236}">
                    <a16:creationId xmlns:a16="http://schemas.microsoft.com/office/drawing/2014/main" id="{D7224659-E46E-4E67-9E84-F24FF88FC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1" y="1815463"/>
                <a:ext cx="128914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DOR/3TC/TDF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3" name="Rectangle 60">
                <a:extLst>
                  <a:ext uri="{FF2B5EF4-FFF2-40B4-BE49-F238E27FC236}">
                    <a16:creationId xmlns:a16="http://schemas.microsoft.com/office/drawing/2014/main" id="{87984CB2-D7AC-4B74-B697-2C396B899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2" y="2110213"/>
                <a:ext cx="130734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4" name="Rectangle 21">
                <a:extLst>
                  <a:ext uri="{FF2B5EF4-FFF2-40B4-BE49-F238E27FC236}">
                    <a16:creationId xmlns:a16="http://schemas.microsoft.com/office/drawing/2014/main" id="{625505EA-A865-428D-AA86-1E7584388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1869674"/>
                <a:ext cx="124647" cy="144000"/>
              </a:xfrm>
              <a:prstGeom prst="rect">
                <a:avLst/>
              </a:prstGeom>
              <a:solidFill>
                <a:srgbClr val="2D985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Rectangle 22">
                <a:extLst>
                  <a:ext uri="{FF2B5EF4-FFF2-40B4-BE49-F238E27FC236}">
                    <a16:creationId xmlns:a16="http://schemas.microsoft.com/office/drawing/2014/main" id="{CBB38640-C5AA-4282-90FA-AEA47C696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2153342"/>
                <a:ext cx="124647" cy="144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47AE0B25-43F4-42C0-B62F-AA9D1D3E444C}"/>
                </a:ext>
              </a:extLst>
            </p:cNvPr>
            <p:cNvSpPr txBox="1"/>
            <p:nvPr/>
          </p:nvSpPr>
          <p:spPr>
            <a:xfrm>
              <a:off x="800623" y="5119021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C758B50-69FE-4F9E-A98A-8A3AD843F8B9}"/>
                </a:ext>
              </a:extLst>
            </p:cNvPr>
            <p:cNvSpPr txBox="1"/>
            <p:nvPr/>
          </p:nvSpPr>
          <p:spPr>
            <a:xfrm>
              <a:off x="900473" y="4663565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-5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4DCF5FCE-9FC8-46E8-88F3-A59F270C1F95}"/>
                </a:ext>
              </a:extLst>
            </p:cNvPr>
            <p:cNvSpPr txBox="1"/>
            <p:nvPr/>
          </p:nvSpPr>
          <p:spPr>
            <a:xfrm>
              <a:off x="960260" y="4208109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9B2F5EB6-53E7-47DB-A895-82CD560749E3}"/>
                </a:ext>
              </a:extLst>
            </p:cNvPr>
            <p:cNvSpPr txBox="1"/>
            <p:nvPr/>
          </p:nvSpPr>
          <p:spPr>
            <a:xfrm>
              <a:off x="960260" y="3752653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5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3CFBEC20-1664-41C3-A1C1-F024AF41F7AB}"/>
                </a:ext>
              </a:extLst>
            </p:cNvPr>
            <p:cNvSpPr txBox="1"/>
            <p:nvPr/>
          </p:nvSpPr>
          <p:spPr>
            <a:xfrm>
              <a:off x="860410" y="3297197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61722AA1-0D31-4F7B-A6C4-27F6358D00B5}"/>
                </a:ext>
              </a:extLst>
            </p:cNvPr>
            <p:cNvSpPr txBox="1"/>
            <p:nvPr/>
          </p:nvSpPr>
          <p:spPr>
            <a:xfrm>
              <a:off x="860410" y="2841741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3EE84B5-7F96-4418-ADDF-CAF5E82FAB80}"/>
                </a:ext>
              </a:extLst>
            </p:cNvPr>
            <p:cNvSpPr txBox="1"/>
            <p:nvPr/>
          </p:nvSpPr>
          <p:spPr>
            <a:xfrm>
              <a:off x="860410" y="2386285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B51261A-9562-4A84-B2C2-C11F7175B62A}"/>
                </a:ext>
              </a:extLst>
            </p:cNvPr>
            <p:cNvSpPr txBox="1"/>
            <p:nvPr/>
          </p:nvSpPr>
          <p:spPr>
            <a:xfrm>
              <a:off x="860410" y="1930829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25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858F65C-6C5B-40DF-A837-C3A251820098}"/>
                </a:ext>
              </a:extLst>
            </p:cNvPr>
            <p:cNvSpPr txBox="1"/>
            <p:nvPr/>
          </p:nvSpPr>
          <p:spPr>
            <a:xfrm>
              <a:off x="2692448" y="2366713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FAC195E4-85D0-40D7-ACDE-842DC46C2B44}"/>
                </a:ext>
              </a:extLst>
            </p:cNvPr>
            <p:cNvSpPr txBox="1"/>
            <p:nvPr/>
          </p:nvSpPr>
          <p:spPr>
            <a:xfrm>
              <a:off x="1477496" y="4485108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7FBA9347-7AF6-43B7-8736-233C7C7244C2}"/>
                </a:ext>
              </a:extLst>
            </p:cNvPr>
            <p:cNvSpPr txBox="1"/>
            <p:nvPr/>
          </p:nvSpPr>
          <p:spPr>
            <a:xfrm>
              <a:off x="1922056" y="328504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8.7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FA8FE0C-B808-47B7-8AF9-BA529FE4D798}"/>
                </a:ext>
              </a:extLst>
            </p:cNvPr>
            <p:cNvSpPr txBox="1"/>
            <p:nvPr/>
          </p:nvSpPr>
          <p:spPr>
            <a:xfrm>
              <a:off x="2726087" y="4676535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-3.8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7C74914F-2237-4EB2-8CC9-C1703D9F6F0A}"/>
                </a:ext>
              </a:extLst>
            </p:cNvPr>
            <p:cNvSpPr txBox="1"/>
            <p:nvPr/>
          </p:nvSpPr>
          <p:spPr>
            <a:xfrm>
              <a:off x="3137081" y="2878667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13.3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A955A34-5F4C-41B0-AD26-D7A1A975C1BA}"/>
                </a:ext>
              </a:extLst>
            </p:cNvPr>
            <p:cNvSpPr txBox="1"/>
            <p:nvPr/>
          </p:nvSpPr>
          <p:spPr>
            <a:xfrm>
              <a:off x="3983678" y="4518280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71AC0D0E-F370-4072-B278-7B55C42636DD}"/>
                </a:ext>
              </a:extLst>
            </p:cNvPr>
            <p:cNvSpPr txBox="1"/>
            <p:nvPr/>
          </p:nvSpPr>
          <p:spPr>
            <a:xfrm>
              <a:off x="4386209" y="2069328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21.8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9D626E6-AF27-4ADA-838A-261FB7AA83C2}"/>
                </a:ext>
              </a:extLst>
            </p:cNvPr>
            <p:cNvSpPr txBox="1"/>
            <p:nvPr/>
          </p:nvSpPr>
          <p:spPr>
            <a:xfrm>
              <a:off x="5188793" y="5446074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-12.4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C5870829-6703-4458-9637-1A4C30100E2E}"/>
                </a:ext>
              </a:extLst>
            </p:cNvPr>
            <p:cNvSpPr txBox="1"/>
            <p:nvPr/>
          </p:nvSpPr>
          <p:spPr>
            <a:xfrm>
              <a:off x="5642272" y="2064913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22.0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BC5AE91-358B-4F06-A2EE-E9B9398D2BC9}"/>
                </a:ext>
              </a:extLst>
            </p:cNvPr>
            <p:cNvSpPr txBox="1"/>
            <p:nvPr/>
          </p:nvSpPr>
          <p:spPr>
            <a:xfrm>
              <a:off x="6522631" y="3884172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1.9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C5FD8691-3904-4A7C-8596-D2FA4DAD5860}"/>
                </a:ext>
              </a:extLst>
            </p:cNvPr>
            <p:cNvSpPr txBox="1"/>
            <p:nvPr/>
          </p:nvSpPr>
          <p:spPr>
            <a:xfrm>
              <a:off x="6923076" y="32749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8.5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6B41FAAC-E548-4925-852A-A3C22AC53FEA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0" y="1133822"/>
            <a:ext cx="9024938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Calibri" pitchFamily="-84" charset="0"/>
                <a:ea typeface="ＭＳ Ｐゴシック" pitchFamily="-84" charset="-128"/>
              </a:rPr>
              <a:t>Summary at week 48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ea typeface="ＭＳ Ｐゴシック" pitchFamily="-84" charset="-128"/>
              </a:rPr>
              <a:t>In treatment-naïve adults with HIV-1 infection, DOR/3TC/TDF administered once daily demonstrated:  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ＭＳ Ｐゴシック" pitchFamily="-84" charset="-128"/>
              </a:rPr>
              <a:t>Antiviral potency with non-inferior efficacy to EFV/FTC/TDF regardless of baseline HIV-1 RNA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ＭＳ Ｐゴシック" pitchFamily="-84" charset="-128"/>
              </a:rPr>
              <a:t>Low rate of resistance, with only 1.6% of participants developing resistance to any study drug through W48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ea typeface="ＭＳ Ｐゴシック" pitchFamily="-84" charset="-128"/>
              </a:rPr>
              <a:t>DOR/3TC/TDF was generally well tolerated and safe: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ＭＳ Ｐゴシック" pitchFamily="-84" charset="-128"/>
              </a:rPr>
              <a:t>Neuropsychiatric profile superior to EFV/FTC/TDF, as measured by lower proportion of participants with neuropsychiatric adverse events in categories of dizziness, sleep disorders and disturbances, and altered sensorium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ＭＳ Ｐゴシック" pitchFamily="-84" charset="-128"/>
              </a:rPr>
              <a:t>Lipid profile superior to EFV/FTC/TDF, as assessed by difference from baseline in fasting LDL-C and non-HDL-C</a:t>
            </a:r>
            <a:br>
              <a:rPr lang="en-US" dirty="0">
                <a:ea typeface="ＭＳ Ｐゴシック" pitchFamily="-84" charset="-128"/>
              </a:rPr>
            </a:br>
            <a:endParaRPr lang="en-US" dirty="0">
              <a:ea typeface="ＭＳ Ｐゴシック" pitchFamily="-84" charset="-128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latin typeface="Calibri" pitchFamily="-84" charset="0"/>
                <a:ea typeface="ＭＳ Ｐゴシック" pitchFamily="-84" charset="-128"/>
              </a:rPr>
              <a:t>Summary at week 96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ea typeface="ＭＳ Ｐゴシック" pitchFamily="-84" charset="-128"/>
              </a:rPr>
              <a:t>DOR/3TC/TDF continued to be non-inferior to EFV/FTC/TDF, with no additional emergence of resistance to DOR between W48 and W96 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ea typeface="ＭＳ Ｐゴシック" pitchFamily="-84" charset="-128"/>
              </a:rPr>
              <a:t>Rate of discontinuation for adverse event was lower with DOR/3TC/TDF (3% vs 7%)</a:t>
            </a:r>
          </a:p>
          <a:p>
            <a:pPr>
              <a:spcBef>
                <a:spcPts val="0"/>
              </a:spcBef>
            </a:pPr>
            <a:endParaRPr lang="en-US" sz="2400" dirty="0">
              <a:ea typeface="ＭＳ Ｐゴシック" pitchFamily="-84" charset="-128"/>
            </a:endParaRP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7A0FD5-7934-4D6B-9CD0-1FF321FC0BD9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779725"/>
            <a:ext cx="8963025" cy="176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CC3300"/>
                </a:solidFill>
                <a:latin typeface="Calibri" pitchFamily="-84" charset="0"/>
              </a:rPr>
              <a:t>Objectives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DOR at W48: % HIV RNA &lt; 50 c/mL by intention to treat, snapshot analysis (lower margin of the 95% CI for the difference = - 10%,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90% power)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Superiority of DOR for neuropsychiatric adverse events by W48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595971"/>
              </p:ext>
            </p:extLst>
          </p:nvPr>
        </p:nvGraphicFramePr>
        <p:xfrm>
          <a:off x="3556000" y="2517775"/>
          <a:ext cx="3840164" cy="56464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4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mg/3TC/TDF QD + placebo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84689"/>
              </p:ext>
            </p:extLst>
          </p:nvPr>
        </p:nvGraphicFramePr>
        <p:xfrm>
          <a:off x="3556000" y="326463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 + placebo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Double-blind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447438" y="4092444"/>
            <a:ext cx="8137998" cy="29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1300" dirty="0">
                <a:solidFill>
                  <a:srgbClr val="000066"/>
                </a:solidFill>
              </a:rPr>
              <a:t>* Randomisation was stratified by HIV RNA (</a:t>
            </a:r>
            <a:r>
              <a:rPr lang="en-GB" sz="1300" u="sng" dirty="0">
                <a:solidFill>
                  <a:srgbClr val="000066"/>
                </a:solidFill>
              </a:rPr>
              <a:t>&lt;</a:t>
            </a:r>
            <a:r>
              <a:rPr lang="en-GB" sz="1300" dirty="0">
                <a:solidFill>
                  <a:srgbClr val="000066"/>
                </a:solidFill>
              </a:rPr>
              <a:t> or &gt; 100 000 c/mL) at screening and chronic hepatitis B or C</a:t>
            </a:r>
            <a:endParaRPr lang="en-GB" sz="13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5708"/>
            <a:ext cx="1587" cy="899999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425795" y="3284538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66742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015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015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758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341239" y="2279775"/>
            <a:ext cx="2074237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4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HIV RNA </a:t>
            </a:r>
            <a:r>
              <a:rPr lang="en-GB" sz="14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eGFR</a:t>
            </a:r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(CG) ≥ 50 mL/min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primary resistance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to DOR, EFV, NRTI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440" y="4353593"/>
            <a:ext cx="3071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DOR/3TC/TDF : 1 tablet QD as STR</a:t>
            </a:r>
            <a:endParaRPr lang="fr-FR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B504F2-3294-499E-B3D0-CC0698A1DC46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059013"/>
              </p:ext>
            </p:extLst>
          </p:nvPr>
        </p:nvGraphicFramePr>
        <p:xfrm>
          <a:off x="251004" y="1660432"/>
          <a:ext cx="8600610" cy="4846130"/>
        </p:xfrm>
        <a:graphic>
          <a:graphicData uri="http://schemas.openxmlformats.org/drawingml/2006/table">
            <a:tbl>
              <a:tblPr/>
              <a:tblGrid>
                <a:gridCol w="466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AIDS,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3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at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Death,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 / Consent withdrawal,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Non-compliance / Other,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51 (14%)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7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61 (17%)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1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at W96 (N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68 (19%)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88 (24%)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79165" y="1159304"/>
            <a:ext cx="6172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A17BA2-2EF9-48BD-8B32-298BB80F0808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6E20771F-121E-435A-9B33-374158463D62}"/>
              </a:ext>
            </a:extLst>
          </p:cNvPr>
          <p:cNvGrpSpPr/>
          <p:nvPr/>
        </p:nvGrpSpPr>
        <p:grpSpPr>
          <a:xfrm>
            <a:off x="4947784" y="1803280"/>
            <a:ext cx="3554413" cy="3034260"/>
            <a:chOff x="4947784" y="1803280"/>
            <a:chExt cx="3554413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168405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EFV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168405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2873665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2873665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2873665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354940"/>
              <a:ext cx="295275" cy="482600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4" y="4354940"/>
              <a:ext cx="7318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9" y="4354940"/>
              <a:ext cx="7302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+ 10%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673493" y="3417809"/>
              <a:ext cx="519545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9.0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214831" y="3378112"/>
              <a:ext cx="314325" cy="307777"/>
            </a:xfrm>
            <a:prstGeom prst="rect">
              <a:avLst/>
            </a:prstGeom>
            <a:noFill/>
            <a:ln>
              <a:noFill/>
            </a:ln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-2.0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823931" y="2913471"/>
              <a:ext cx="58578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3.5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420226" y="3368498"/>
              <a:ext cx="1524892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013953" y="3367704"/>
              <a:ext cx="239712" cy="0"/>
            </a:xfrm>
            <a:prstGeom prst="line">
              <a:avLst/>
            </a:prstGeom>
            <a:ln w="31750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2757915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1803280"/>
              <a:ext cx="3382963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grpSp>
        <p:nvGrpSpPr>
          <p:cNvPr id="4" name="Grouper 3"/>
          <p:cNvGrpSpPr/>
          <p:nvPr/>
        </p:nvGrpSpPr>
        <p:grpSpPr>
          <a:xfrm>
            <a:off x="600943" y="1703214"/>
            <a:ext cx="4103010" cy="3724394"/>
            <a:chOff x="600943" y="1703214"/>
            <a:chExt cx="4103010" cy="3724394"/>
          </a:xfrm>
        </p:grpSpPr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2168142" y="1743400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2527044" y="2083410"/>
              <a:ext cx="214702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EFV/FTC/TDF (N = 364)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59715" y="2246709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405176" y="4327539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20715" y="45102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92922" y="2401060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65752" y="4351309"/>
              <a:ext cx="20799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65513" y="4385465"/>
              <a:ext cx="1039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70861" y="4782408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85902" y="422043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85902" y="366004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85902" y="309807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85902" y="253768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600943" y="1963676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162344" y="4996721"/>
              <a:ext cx="79827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66"/>
                  </a:solidFill>
                </a:rPr>
                <a:t>Virologic</a:t>
              </a:r>
            </a:p>
            <a:p>
              <a:r>
                <a:rPr lang="en-US" sz="1400" b="1">
                  <a:solidFill>
                    <a:srgbClr val="000066"/>
                  </a:solidFill>
                </a:rPr>
                <a:t>response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125957" y="4996721"/>
              <a:ext cx="119263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non-response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554557" y="5012796"/>
              <a:ext cx="6668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</a:rPr>
                <a:t>No data</a:t>
              </a:r>
              <a:endParaRPr lang="en-US" b="1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2527044" y="1788660"/>
              <a:ext cx="21171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DOR/3TC/TDF (N = 364)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1703214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6" y="2059844"/>
              <a:ext cx="3450684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63548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200121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376582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33152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4889332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06978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528961"/>
              <a:ext cx="44212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580961" y="2651558"/>
              <a:ext cx="443188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4655133"/>
              <a:ext cx="444253" cy="249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29352" y="4770738"/>
              <a:ext cx="444253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616962"/>
              <a:ext cx="442123" cy="287999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612316"/>
              <a:ext cx="44212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337864" y="1842871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2337864" y="2126539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16500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616589" y="1150236"/>
            <a:ext cx="7898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Primary endpoint: HIV RNA &lt; 50 c/mL at W48 (ITT, snapshot)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990543" y="4729343"/>
            <a:ext cx="3994267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CD4 increase at W48 (ITT, NC = F)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DOR: + 198/mm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EFV: + 188/mm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4042" y="5688251"/>
            <a:ext cx="71182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2000" b="1">
                <a:solidFill>
                  <a:srgbClr val="CC3300"/>
                </a:solidFill>
                <a:latin typeface="+mj-lt"/>
              </a:rPr>
              <a:t>HIV RNA &lt; 50 c/mL at W48 (observed failure approach)</a:t>
            </a:r>
            <a:endParaRPr lang="en-US" sz="1400" b="1">
              <a:solidFill>
                <a:srgbClr val="CC3300"/>
              </a:solidFill>
              <a:latin typeface="+mj-lt"/>
            </a:endParaRP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>
                <a:solidFill>
                  <a:srgbClr val="000066"/>
                </a:solidFill>
              </a:rPr>
              <a:t>Baseline HIV RNA ≤ 100 000 c/mL: DOR: 90.6% vs EFV: 91.1 %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>
                <a:solidFill>
                  <a:srgbClr val="000066"/>
                </a:solidFill>
              </a:rPr>
              <a:t>Baseline HIV RNA &gt; 100 000 c/mL: DOR: 81.2 % vs EFV: 80.8 %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6202169" y="6581775"/>
            <a:ext cx="2941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 2019; 68: 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649477"/>
              </p:ext>
            </p:extLst>
          </p:nvPr>
        </p:nvGraphicFramePr>
        <p:xfrm>
          <a:off x="4635007" y="1916294"/>
          <a:ext cx="4198149" cy="237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021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rgbClr val="FFFFFF"/>
                          </a:solidFill>
                          <a:latin typeface="+mj-lt"/>
                        </a:rPr>
                        <a:t>DOR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rgbClr val="FFFFFF"/>
                          </a:solidFill>
                          <a:latin typeface="+mj-lt"/>
                        </a:rPr>
                        <a:t>EFV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21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All patients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83.7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85.9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59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Baseline HIV RNA</a:t>
                      </a:r>
                    </a:p>
                    <a:p>
                      <a:pPr lvl="1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≤ 100 000 c/</a:t>
                      </a:r>
                      <a:r>
                        <a:rPr lang="fr-FR" sz="1600" dirty="0" err="1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&gt; 100 000 c/</a:t>
                      </a:r>
                      <a:r>
                        <a:rPr lang="fr-FR" sz="1600" dirty="0" err="1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86.9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71.0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87.5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79.7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59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Baseline CD4</a:t>
                      </a:r>
                      <a:endParaRPr lang="fr-FR" sz="1600" baseline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600" baseline="0" dirty="0">
                          <a:solidFill>
                            <a:srgbClr val="000066"/>
                          </a:solidFill>
                        </a:rPr>
                        <a:t>≤ 200/mm</a:t>
                      </a:r>
                      <a:r>
                        <a:rPr lang="fr-FR" sz="1600" baseline="300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lvl="1"/>
                      <a:r>
                        <a:rPr lang="fr-FR" sz="1600" baseline="0" dirty="0">
                          <a:solidFill>
                            <a:srgbClr val="000066"/>
                          </a:solidFill>
                        </a:rPr>
                        <a:t>&gt; 200/mm</a:t>
                      </a:r>
                      <a:r>
                        <a:rPr lang="fr-FR" sz="1600" baseline="300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65.0</a:t>
                      </a:r>
                      <a:br>
                        <a:rPr lang="fr-FR" sz="160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86.2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82.1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rgbClr val="000066"/>
                          </a:solidFill>
                        </a:rPr>
                        <a:t>86.4</a:t>
                      </a: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40207" y="1168745"/>
            <a:ext cx="31763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HIV RNA &lt; 50 c/mL at W96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(Observed failure approach)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82094" y="1168745"/>
            <a:ext cx="3013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HIV RNA &lt; 50 c/</a:t>
            </a:r>
            <a:r>
              <a:rPr lang="da-DK" sz="20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mL</a:t>
            </a:r>
            <a:r>
              <a:rPr lang="da-DK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 at W96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a-DK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  <a:cs typeface="Arial" charset="0"/>
              </a:rPr>
              <a:t>(ITT, snapshot)</a:t>
            </a:r>
            <a:endParaRPr lang="fr-FR" sz="20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  <p:sp>
        <p:nvSpPr>
          <p:cNvPr id="28" name="AutoShape 165">
            <a:extLst>
              <a:ext uri="{FF2B5EF4-FFF2-40B4-BE49-F238E27FC236}">
                <a16:creationId xmlns:a16="http://schemas.microsoft.com/office/drawing/2014/main" id="{2DCE91AE-B264-4A47-A5B2-1BB041CA5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194" y="1997534"/>
            <a:ext cx="2772332" cy="68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1600">
              <a:solidFill>
                <a:srgbClr val="000066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347290" y="2086118"/>
            <a:ext cx="189332" cy="178513"/>
          </a:xfrm>
          <a:prstGeom prst="rect">
            <a:avLst/>
          </a:prstGeom>
          <a:solidFill>
            <a:srgbClr val="2D9851"/>
          </a:solidFill>
          <a:ln w="9525" cap="flat" cmpd="sng" algn="ctr">
            <a:solidFill>
              <a:srgbClr val="2D98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47290" y="2395759"/>
            <a:ext cx="189332" cy="178513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562519" y="2005228"/>
            <a:ext cx="245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333399"/>
                </a:solidFill>
                <a:latin typeface="+mj-lt"/>
                <a:cs typeface="Arial" charset="0"/>
              </a:rPr>
              <a:t>DOR/3TC/TDF (N = 364)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562519" y="2287156"/>
            <a:ext cx="236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333399"/>
                </a:solidFill>
                <a:latin typeface="+mj-lt"/>
                <a:cs typeface="Arial" charset="0"/>
              </a:rPr>
              <a:t>EFV/FTC/TDF (N = 364)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97994" y="5766075"/>
            <a:ext cx="2493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Difference: 3.8%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(95% CI: - 2.4 to 10,0)  </a:t>
            </a:r>
          </a:p>
        </p:txBody>
      </p:sp>
      <p:sp>
        <p:nvSpPr>
          <p:cNvPr id="26" name="TextBox 2"/>
          <p:cNvSpPr txBox="1"/>
          <p:nvPr/>
        </p:nvSpPr>
        <p:spPr>
          <a:xfrm>
            <a:off x="1477941" y="2860177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b="1" dirty="0">
                <a:solidFill>
                  <a:srgbClr val="333399"/>
                </a:solidFill>
                <a:latin typeface="+mj-lt"/>
                <a:cs typeface="Arial" charset="0"/>
              </a:rPr>
              <a:t>77.5</a:t>
            </a:r>
          </a:p>
        </p:txBody>
      </p:sp>
      <p:sp>
        <p:nvSpPr>
          <p:cNvPr id="27" name="TextBox 6"/>
          <p:cNvSpPr txBox="1"/>
          <p:nvPr/>
        </p:nvSpPr>
        <p:spPr>
          <a:xfrm>
            <a:off x="2156856" y="3015771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b="1" dirty="0">
                <a:solidFill>
                  <a:srgbClr val="333399"/>
                </a:solidFill>
                <a:latin typeface="+mj-lt"/>
                <a:cs typeface="Arial" charset="0"/>
              </a:rPr>
              <a:t>73.6</a:t>
            </a: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987235" y="2440426"/>
            <a:ext cx="8542" cy="3321263"/>
          </a:xfrm>
          <a:prstGeom prst="rect">
            <a:avLst/>
          </a:prstGeom>
          <a:solidFill>
            <a:srgbClr val="868686"/>
          </a:solidFill>
          <a:ln w="12700">
            <a:solidFill>
              <a:srgbClr val="000066"/>
            </a:solidFill>
            <a:bevel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6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Freeform 23"/>
          <p:cNvSpPr>
            <a:spLocks noEditPoints="1"/>
          </p:cNvSpPr>
          <p:nvPr/>
        </p:nvSpPr>
        <p:spPr bwMode="auto">
          <a:xfrm>
            <a:off x="948798" y="2436400"/>
            <a:ext cx="42709" cy="3329314"/>
          </a:xfrm>
          <a:custGeom>
            <a:avLst/>
            <a:gdLst/>
            <a:ahLst/>
            <a:cxnLst>
              <a:cxn ang="0">
                <a:pos x="0" y="2475"/>
              </a:cxn>
              <a:cxn ang="0">
                <a:pos x="30" y="2475"/>
              </a:cxn>
              <a:cxn ang="0">
                <a:pos x="30" y="2481"/>
              </a:cxn>
              <a:cxn ang="0">
                <a:pos x="0" y="2481"/>
              </a:cxn>
              <a:cxn ang="0">
                <a:pos x="0" y="2475"/>
              </a:cxn>
              <a:cxn ang="0">
                <a:pos x="0" y="1977"/>
              </a:cxn>
              <a:cxn ang="0">
                <a:pos x="30" y="1977"/>
              </a:cxn>
              <a:cxn ang="0">
                <a:pos x="30" y="1983"/>
              </a:cxn>
              <a:cxn ang="0">
                <a:pos x="0" y="1983"/>
              </a:cxn>
              <a:cxn ang="0">
                <a:pos x="0" y="1977"/>
              </a:cxn>
              <a:cxn ang="0">
                <a:pos x="0" y="1484"/>
              </a:cxn>
              <a:cxn ang="0">
                <a:pos x="30" y="1484"/>
              </a:cxn>
              <a:cxn ang="0">
                <a:pos x="30" y="1490"/>
              </a:cxn>
              <a:cxn ang="0">
                <a:pos x="0" y="1490"/>
              </a:cxn>
              <a:cxn ang="0">
                <a:pos x="0" y="1484"/>
              </a:cxn>
              <a:cxn ang="0">
                <a:pos x="0" y="991"/>
              </a:cxn>
              <a:cxn ang="0">
                <a:pos x="30" y="991"/>
              </a:cxn>
              <a:cxn ang="0">
                <a:pos x="30" y="997"/>
              </a:cxn>
              <a:cxn ang="0">
                <a:pos x="0" y="997"/>
              </a:cxn>
              <a:cxn ang="0">
                <a:pos x="0" y="991"/>
              </a:cxn>
              <a:cxn ang="0">
                <a:pos x="0" y="493"/>
              </a:cxn>
              <a:cxn ang="0">
                <a:pos x="30" y="493"/>
              </a:cxn>
              <a:cxn ang="0">
                <a:pos x="30" y="499"/>
              </a:cxn>
              <a:cxn ang="0">
                <a:pos x="0" y="499"/>
              </a:cxn>
              <a:cxn ang="0">
                <a:pos x="0" y="493"/>
              </a:cxn>
              <a:cxn ang="0">
                <a:pos x="0" y="0"/>
              </a:cxn>
              <a:cxn ang="0">
                <a:pos x="30" y="0"/>
              </a:cxn>
              <a:cxn ang="0">
                <a:pos x="30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30" h="2481">
                <a:moveTo>
                  <a:pt x="0" y="2475"/>
                </a:moveTo>
                <a:lnTo>
                  <a:pt x="30" y="2475"/>
                </a:lnTo>
                <a:lnTo>
                  <a:pt x="30" y="2481"/>
                </a:lnTo>
                <a:lnTo>
                  <a:pt x="0" y="2481"/>
                </a:lnTo>
                <a:lnTo>
                  <a:pt x="0" y="2475"/>
                </a:lnTo>
                <a:close/>
                <a:moveTo>
                  <a:pt x="0" y="1977"/>
                </a:moveTo>
                <a:lnTo>
                  <a:pt x="30" y="1977"/>
                </a:lnTo>
                <a:lnTo>
                  <a:pt x="30" y="1983"/>
                </a:lnTo>
                <a:lnTo>
                  <a:pt x="0" y="1983"/>
                </a:lnTo>
                <a:lnTo>
                  <a:pt x="0" y="1977"/>
                </a:lnTo>
                <a:close/>
                <a:moveTo>
                  <a:pt x="0" y="1484"/>
                </a:moveTo>
                <a:lnTo>
                  <a:pt x="30" y="1484"/>
                </a:lnTo>
                <a:lnTo>
                  <a:pt x="30" y="1490"/>
                </a:lnTo>
                <a:lnTo>
                  <a:pt x="0" y="1490"/>
                </a:lnTo>
                <a:lnTo>
                  <a:pt x="0" y="1484"/>
                </a:lnTo>
                <a:close/>
                <a:moveTo>
                  <a:pt x="0" y="991"/>
                </a:moveTo>
                <a:lnTo>
                  <a:pt x="30" y="991"/>
                </a:lnTo>
                <a:lnTo>
                  <a:pt x="30" y="997"/>
                </a:lnTo>
                <a:lnTo>
                  <a:pt x="0" y="997"/>
                </a:lnTo>
                <a:lnTo>
                  <a:pt x="0" y="991"/>
                </a:lnTo>
                <a:close/>
                <a:moveTo>
                  <a:pt x="0" y="493"/>
                </a:moveTo>
                <a:lnTo>
                  <a:pt x="30" y="493"/>
                </a:lnTo>
                <a:lnTo>
                  <a:pt x="30" y="499"/>
                </a:lnTo>
                <a:lnTo>
                  <a:pt x="0" y="499"/>
                </a:lnTo>
                <a:lnTo>
                  <a:pt x="0" y="493"/>
                </a:lnTo>
                <a:close/>
                <a:moveTo>
                  <a:pt x="0" y="0"/>
                </a:moveTo>
                <a:lnTo>
                  <a:pt x="30" y="0"/>
                </a:lnTo>
                <a:lnTo>
                  <a:pt x="30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68686"/>
          </a:solidFill>
          <a:ln w="9525" cap="flat">
            <a:solidFill>
              <a:srgbClr val="000066"/>
            </a:solidFill>
            <a:prstDash val="solid"/>
            <a:bevel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6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773028" y="5645947"/>
            <a:ext cx="1141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>
                <a:solidFill>
                  <a:srgbClr val="000066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8" name="Rectangle 27"/>
          <p:cNvSpPr>
            <a:spLocks noChangeArrowheads="1"/>
          </p:cNvSpPr>
          <p:nvPr/>
        </p:nvSpPr>
        <p:spPr bwMode="auto">
          <a:xfrm>
            <a:off x="658914" y="4981695"/>
            <a:ext cx="2282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>
                <a:solidFill>
                  <a:srgbClr val="000066"/>
                </a:solidFill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49" name="Rectangle 28"/>
          <p:cNvSpPr>
            <a:spLocks noChangeArrowheads="1"/>
          </p:cNvSpPr>
          <p:nvPr/>
        </p:nvSpPr>
        <p:spPr bwMode="auto">
          <a:xfrm>
            <a:off x="658914" y="4317442"/>
            <a:ext cx="2282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>
                <a:solidFill>
                  <a:srgbClr val="000066"/>
                </a:solidFill>
                <a:latin typeface="Arial" charset="0"/>
                <a:cs typeface="Arial" charset="0"/>
              </a:rPr>
              <a:t>40</a:t>
            </a:r>
          </a:p>
        </p:txBody>
      </p:sp>
      <p:sp>
        <p:nvSpPr>
          <p:cNvPr id="50" name="Rectangle 29"/>
          <p:cNvSpPr>
            <a:spLocks noChangeArrowheads="1"/>
          </p:cNvSpPr>
          <p:nvPr/>
        </p:nvSpPr>
        <p:spPr bwMode="auto">
          <a:xfrm>
            <a:off x="658914" y="3654531"/>
            <a:ext cx="2282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latin typeface="Arial" charset="0"/>
                <a:cs typeface="Arial" charset="0"/>
              </a:rPr>
              <a:t>60</a:t>
            </a:r>
          </a:p>
        </p:txBody>
      </p:sp>
      <p:sp>
        <p:nvSpPr>
          <p:cNvPr id="51" name="Rectangle 30"/>
          <p:cNvSpPr>
            <a:spLocks noChangeArrowheads="1"/>
          </p:cNvSpPr>
          <p:nvPr/>
        </p:nvSpPr>
        <p:spPr bwMode="auto">
          <a:xfrm>
            <a:off x="658914" y="2990279"/>
            <a:ext cx="2282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52" name="Rectangle 31"/>
          <p:cNvSpPr>
            <a:spLocks noChangeArrowheads="1"/>
          </p:cNvSpPr>
          <p:nvPr/>
        </p:nvSpPr>
        <p:spPr bwMode="auto">
          <a:xfrm>
            <a:off x="544801" y="2326026"/>
            <a:ext cx="342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latin typeface="Arial" charset="0"/>
                <a:cs typeface="Arial" charset="0"/>
              </a:rPr>
              <a:t>100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79841" y="2025880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A495D96-59D9-4923-9E41-26C8D949A69C}"/>
              </a:ext>
            </a:extLst>
          </p:cNvPr>
          <p:cNvSpPr/>
          <p:nvPr/>
        </p:nvSpPr>
        <p:spPr bwMode="auto">
          <a:xfrm>
            <a:off x="1456429" y="3230059"/>
            <a:ext cx="611999" cy="2527603"/>
          </a:xfrm>
          <a:prstGeom prst="rect">
            <a:avLst/>
          </a:prstGeom>
          <a:solidFill>
            <a:srgbClr val="2D9851"/>
          </a:solidFill>
          <a:ln w="9525" cap="flat" cmpd="sng" algn="ctr">
            <a:solidFill>
              <a:srgbClr val="2D98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600">
              <a:solidFill>
                <a:srgbClr val="000066"/>
              </a:solidFill>
              <a:latin typeface="Arial"/>
              <a:cs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881BA35-806C-4935-ABAD-2F2C47E2DD2A}"/>
              </a:ext>
            </a:extLst>
          </p:cNvPr>
          <p:cNvSpPr/>
          <p:nvPr/>
        </p:nvSpPr>
        <p:spPr bwMode="auto">
          <a:xfrm>
            <a:off x="2088826" y="3381662"/>
            <a:ext cx="611999" cy="23760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600">
              <a:solidFill>
                <a:srgbClr val="000066"/>
              </a:solidFill>
              <a:latin typeface="Arial"/>
              <a:cs typeface="Arial" charset="0"/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985838" y="5757662"/>
            <a:ext cx="207398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ZoneTexte 10"/>
          <p:cNvSpPr txBox="1"/>
          <p:nvPr/>
        </p:nvSpPr>
        <p:spPr>
          <a:xfrm>
            <a:off x="4902728" y="4853153"/>
            <a:ext cx="39629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latin typeface="Calibri"/>
                <a:cs typeface="Calibri"/>
              </a:rPr>
              <a:t>Mean increase in CD4 at W96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dirty="0">
                <a:solidFill>
                  <a:srgbClr val="000066"/>
                </a:solidFill>
              </a:rPr>
              <a:t>DOR/3TC/TDF = + 238/mm</a:t>
            </a:r>
            <a:r>
              <a:rPr lang="en-US" baseline="30000" dirty="0">
                <a:solidFill>
                  <a:srgbClr val="000066"/>
                </a:solidFill>
              </a:rPr>
              <a:t>3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dirty="0">
                <a:solidFill>
                  <a:srgbClr val="000066"/>
                </a:solidFill>
              </a:rPr>
              <a:t>EFV/FTC/TDF = + 223/mm</a:t>
            </a:r>
            <a:r>
              <a:rPr lang="en-US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29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3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175A7E-79A3-44AE-A3A0-91D7664D2EE3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1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919757"/>
              </p:ext>
            </p:extLst>
          </p:nvPr>
        </p:nvGraphicFramePr>
        <p:xfrm>
          <a:off x="322263" y="3109438"/>
          <a:ext cx="8638294" cy="2270428"/>
        </p:xfrm>
        <a:graphic>
          <a:graphicData uri="http://schemas.openxmlformats.org/drawingml/2006/table">
            <a:tbl>
              <a:tblPr/>
              <a:tblGrid>
                <a:gridCol w="393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Virologic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failure,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 (6.0%)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 (3.8%)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3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 response / Rebound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without PDVF,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NRTI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83443" y="1632003"/>
            <a:ext cx="9024938" cy="1517348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+mj-lt"/>
              </a:rPr>
              <a:t>Definition</a:t>
            </a:r>
          </a:p>
          <a:p>
            <a:pPr lvl="1">
              <a:defRPr/>
            </a:pPr>
            <a:r>
              <a:rPr lang="en-US" sz="1600" dirty="0"/>
              <a:t>Non response: HIV RNA ≥ 200 c/mL at W24 or W36 or confirmed </a:t>
            </a:r>
            <a:br>
              <a:rPr lang="en-US" sz="1600" dirty="0"/>
            </a:br>
            <a:r>
              <a:rPr lang="en-US" sz="1600" dirty="0"/>
              <a:t>HIV RNA ≥ 50 c/mL at W48</a:t>
            </a:r>
          </a:p>
          <a:p>
            <a:pPr lvl="1">
              <a:defRPr/>
            </a:pPr>
            <a:r>
              <a:rPr lang="en-US" sz="1600" dirty="0"/>
              <a:t>Rebound: confirmed HIV RNA ≥ 50 c/mL after obtaining HIV RNA &lt; 50 c/mL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342654" y="1169024"/>
            <a:ext cx="64459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Protocol-defined 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failures (PDVF) at W48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3744" y="5450248"/>
            <a:ext cx="8563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* NNRTI mutations : </a:t>
            </a:r>
            <a:r>
              <a:rPr lang="en-US" sz="1200" dirty="0">
                <a:solidFill>
                  <a:srgbClr val="000066"/>
                </a:solidFill>
              </a:rPr>
              <a:t>Y188L; V106I, F227C; V106V/I, H221H/Y, F227C; F227C; V106A, P225H, Y318Y/F; V106M/T, F227C/R ; NRTI mutations : M41L, M184V; M184V; M184V; K65R; K65K/R, M184V</a:t>
            </a:r>
          </a:p>
          <a:p>
            <a:r>
              <a:rPr lang="en-US" sz="1200" dirty="0">
                <a:solidFill>
                  <a:srgbClr val="000066"/>
                </a:solidFill>
              </a:rPr>
              <a:t>** </a:t>
            </a:r>
            <a:r>
              <a:rPr lang="fr-FR" sz="1200" dirty="0">
                <a:solidFill>
                  <a:srgbClr val="000066"/>
                </a:solidFill>
              </a:rPr>
              <a:t>NNRTI mutations : </a:t>
            </a:r>
            <a:r>
              <a:rPr lang="en-US" sz="1200" dirty="0">
                <a:solidFill>
                  <a:srgbClr val="000066"/>
                </a:solidFill>
              </a:rPr>
              <a:t>K103N; K103N, E138E/G; K103N; G190E; K103N; K103N, M230L; G190E; K103N, V108V/I, T369T/A/I/V; K103N; K103N; K101K/N, K103N, P225P/H ; NRTI mutations : V118I, M184V; M184V; M184V; M184V, K219K/E; K65K/R, M184M/I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F7CC9B-C806-4F2D-A01C-B732445F4B0B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9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901513"/>
              </p:ext>
            </p:extLst>
          </p:nvPr>
        </p:nvGraphicFramePr>
        <p:xfrm>
          <a:off x="244662" y="1707455"/>
          <a:ext cx="8638291" cy="4321703"/>
        </p:xfrm>
        <a:graphic>
          <a:graphicData uri="http://schemas.openxmlformats.org/drawingml/2006/table">
            <a:tbl>
              <a:tblPr/>
              <a:tblGrid>
                <a:gridCol w="360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0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7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W48-W96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W48-W96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Virologic failure,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Non-response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Rebound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 (6.0%)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  <a:b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34 (9%)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 (3.8%)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28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(8%)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24</a:t>
                      </a:r>
                      <a:endParaRPr lang="en-US" sz="16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without protocol-defined virologic failure,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35 (9.6%)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39 (11%)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50 (13.7%)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62 (17%)</a:t>
                      </a:r>
                      <a:endParaRPr lang="en-US" sz="20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8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successful,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NNRTI major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NRTI major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(1.6%)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(1.4%)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 (3.3%)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(1.4%)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135418" y="1172369"/>
            <a:ext cx="486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Virologic failure and resistance, W96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E0B04-D697-428E-88F1-4D18774E47CF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87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103043"/>
              </p:ext>
            </p:extLst>
          </p:nvPr>
        </p:nvGraphicFramePr>
        <p:xfrm>
          <a:off x="250543" y="1637628"/>
          <a:ext cx="8638293" cy="4753800"/>
        </p:xfrm>
        <a:graphic>
          <a:graphicData uri="http://schemas.openxmlformats.org/drawingml/2006/table">
            <a:tbl>
              <a:tblPr/>
              <a:tblGrid>
                <a:gridCol w="419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due to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Discontinuation due to serious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2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 in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≥ 10% in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Dizziness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Abnormal dreams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1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Fasting 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Fasting triglycerides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Creatinine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AST / 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Lipase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Creatine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kinase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12784" y="1151863"/>
            <a:ext cx="3505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at W48, %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66B1AB-E9F8-43DC-B57B-86EDE7586CEC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31954" y="1115907"/>
            <a:ext cx="9012046" cy="59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en-US" sz="2400" dirty="0">
                <a:solidFill>
                  <a:srgbClr val="CC3300"/>
                </a:solidFill>
              </a:rPr>
              <a:t>% with Predefined Neuropsychiatric Adverse Events at W48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DRIVE-AHEAD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9" name="Groupe 1">
            <a:extLst>
              <a:ext uri="{FF2B5EF4-FFF2-40B4-BE49-F238E27FC236}">
                <a16:creationId xmlns:a16="http://schemas.microsoft.com/office/drawing/2014/main" id="{FDFE7114-B950-4A8F-9887-67641AC4F2E9}"/>
              </a:ext>
            </a:extLst>
          </p:cNvPr>
          <p:cNvGrpSpPr/>
          <p:nvPr/>
        </p:nvGrpSpPr>
        <p:grpSpPr>
          <a:xfrm>
            <a:off x="3722100" y="1797992"/>
            <a:ext cx="1666242" cy="592743"/>
            <a:chOff x="2036190" y="1770203"/>
            <a:chExt cx="1666242" cy="592743"/>
          </a:xfrm>
        </p:grpSpPr>
        <p:sp>
          <p:nvSpPr>
            <p:cNvPr id="10" name="AutoShape 165">
              <a:extLst>
                <a:ext uri="{FF2B5EF4-FFF2-40B4-BE49-F238E27FC236}">
                  <a16:creationId xmlns:a16="http://schemas.microsoft.com/office/drawing/2014/main" id="{28D1E6D3-1572-4069-AADA-1020B93DF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90" y="1770203"/>
              <a:ext cx="1648044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1" name="Rectangle 57">
              <a:extLst>
                <a:ext uri="{FF2B5EF4-FFF2-40B4-BE49-F238E27FC236}">
                  <a16:creationId xmlns:a16="http://schemas.microsoft.com/office/drawing/2014/main" id="{657869A9-3F39-48EA-A5F5-3563A560B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091" y="1815463"/>
              <a:ext cx="12891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DOR/3TC/TDF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" name="Rectangle 60">
              <a:extLst>
                <a:ext uri="{FF2B5EF4-FFF2-40B4-BE49-F238E27FC236}">
                  <a16:creationId xmlns:a16="http://schemas.microsoft.com/office/drawing/2014/main" id="{EF50DE4D-F00B-4170-BFA1-89303AA9A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092" y="2110213"/>
              <a:ext cx="130734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EFV/FTC/TDF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" name="Rectangle 21">
              <a:extLst>
                <a:ext uri="{FF2B5EF4-FFF2-40B4-BE49-F238E27FC236}">
                  <a16:creationId xmlns:a16="http://schemas.microsoft.com/office/drawing/2014/main" id="{50E36506-F31F-4D6E-8C44-C3AEF6A1D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5911" y="1869674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Rectangle 22">
              <a:extLst>
                <a:ext uri="{FF2B5EF4-FFF2-40B4-BE49-F238E27FC236}">
                  <a16:creationId xmlns:a16="http://schemas.microsoft.com/office/drawing/2014/main" id="{FEAB5B0A-4193-45DB-AD25-6624783EE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5911" y="2153342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er 4"/>
          <p:cNvGrpSpPr/>
          <p:nvPr/>
        </p:nvGrpSpPr>
        <p:grpSpPr>
          <a:xfrm>
            <a:off x="755873" y="1975664"/>
            <a:ext cx="7372127" cy="4349638"/>
            <a:chOff x="755873" y="1975664"/>
            <a:chExt cx="7372127" cy="4349638"/>
          </a:xfrm>
        </p:grpSpPr>
        <p:grpSp>
          <p:nvGrpSpPr>
            <p:cNvPr id="15" name="Groupe 27">
              <a:extLst>
                <a:ext uri="{FF2B5EF4-FFF2-40B4-BE49-F238E27FC236}">
                  <a16:creationId xmlns:a16="http://schemas.microsoft.com/office/drawing/2014/main" id="{2136904B-9BD9-45AB-B17E-5F91E7225B69}"/>
                </a:ext>
              </a:extLst>
            </p:cNvPr>
            <p:cNvGrpSpPr/>
            <p:nvPr/>
          </p:nvGrpSpPr>
          <p:grpSpPr>
            <a:xfrm>
              <a:off x="1066800" y="2252663"/>
              <a:ext cx="7061200" cy="3316288"/>
              <a:chOff x="1066800" y="2243138"/>
              <a:chExt cx="7061200" cy="3316288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CF1BC2CE-3EA7-4BE6-9E41-AC2504A05E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6800" y="2347913"/>
                <a:ext cx="7061200" cy="3211513"/>
              </a:xfrm>
              <a:custGeom>
                <a:avLst/>
                <a:gdLst>
                  <a:gd name="T0" fmla="*/ 4448 w 4448"/>
                  <a:gd name="T1" fmla="*/ 2023 h 2023"/>
                  <a:gd name="T2" fmla="*/ 60 w 4448"/>
                  <a:gd name="T3" fmla="*/ 2023 h 2023"/>
                  <a:gd name="T4" fmla="*/ 60 w 4448"/>
                  <a:gd name="T5" fmla="*/ 0 h 2023"/>
                  <a:gd name="T6" fmla="*/ 0 w 4448"/>
                  <a:gd name="T7" fmla="*/ 510 h 2023"/>
                  <a:gd name="T8" fmla="*/ 60 w 4448"/>
                  <a:gd name="T9" fmla="*/ 510 h 2023"/>
                  <a:gd name="T10" fmla="*/ 0 w 4448"/>
                  <a:gd name="T11" fmla="*/ 1013 h 2023"/>
                  <a:gd name="T12" fmla="*/ 60 w 4448"/>
                  <a:gd name="T13" fmla="*/ 1013 h 2023"/>
                  <a:gd name="T14" fmla="*/ 0 w 4448"/>
                  <a:gd name="T15" fmla="*/ 1518 h 2023"/>
                  <a:gd name="T16" fmla="*/ 60 w 4448"/>
                  <a:gd name="T17" fmla="*/ 1518 h 2023"/>
                  <a:gd name="T18" fmla="*/ 0 w 4448"/>
                  <a:gd name="T19" fmla="*/ 2023 h 2023"/>
                  <a:gd name="T20" fmla="*/ 60 w 4448"/>
                  <a:gd name="T21" fmla="*/ 2023 h 2023"/>
                  <a:gd name="T22" fmla="*/ 0 w 4448"/>
                  <a:gd name="T23" fmla="*/ 5 h 2023"/>
                  <a:gd name="T24" fmla="*/ 60 w 4448"/>
                  <a:gd name="T25" fmla="*/ 5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48" h="2023">
                    <a:moveTo>
                      <a:pt x="4448" y="2023"/>
                    </a:moveTo>
                    <a:lnTo>
                      <a:pt x="60" y="2023"/>
                    </a:lnTo>
                    <a:lnTo>
                      <a:pt x="60" y="0"/>
                    </a:lnTo>
                    <a:moveTo>
                      <a:pt x="0" y="510"/>
                    </a:moveTo>
                    <a:lnTo>
                      <a:pt x="60" y="510"/>
                    </a:lnTo>
                    <a:moveTo>
                      <a:pt x="0" y="1013"/>
                    </a:moveTo>
                    <a:lnTo>
                      <a:pt x="60" y="1013"/>
                    </a:lnTo>
                    <a:moveTo>
                      <a:pt x="0" y="1518"/>
                    </a:moveTo>
                    <a:lnTo>
                      <a:pt x="60" y="1518"/>
                    </a:lnTo>
                    <a:moveTo>
                      <a:pt x="0" y="2023"/>
                    </a:moveTo>
                    <a:lnTo>
                      <a:pt x="60" y="2023"/>
                    </a:lnTo>
                    <a:moveTo>
                      <a:pt x="0" y="5"/>
                    </a:moveTo>
                    <a:lnTo>
                      <a:pt x="60" y="5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7B590119-B90D-48C2-B39F-36A8941A40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35125" y="2243138"/>
                <a:ext cx="3205163" cy="2652713"/>
              </a:xfrm>
              <a:custGeom>
                <a:avLst/>
                <a:gdLst>
                  <a:gd name="T0" fmla="*/ 2019 w 2019"/>
                  <a:gd name="T1" fmla="*/ 1510 h 1671"/>
                  <a:gd name="T2" fmla="*/ 2019 w 2019"/>
                  <a:gd name="T3" fmla="*/ 1439 h 1671"/>
                  <a:gd name="T4" fmla="*/ 1747 w 2019"/>
                  <a:gd name="T5" fmla="*/ 1439 h 1671"/>
                  <a:gd name="T6" fmla="*/ 1747 w 2019"/>
                  <a:gd name="T7" fmla="*/ 1671 h 1671"/>
                  <a:gd name="T8" fmla="*/ 1134 w 2019"/>
                  <a:gd name="T9" fmla="*/ 608 h 1671"/>
                  <a:gd name="T10" fmla="*/ 1134 w 2019"/>
                  <a:gd name="T11" fmla="*/ 516 h 1671"/>
                  <a:gd name="T12" fmla="*/ 863 w 2019"/>
                  <a:gd name="T13" fmla="*/ 516 h 1671"/>
                  <a:gd name="T14" fmla="*/ 863 w 2019"/>
                  <a:gd name="T15" fmla="*/ 1244 h 1671"/>
                  <a:gd name="T16" fmla="*/ 266 w 2019"/>
                  <a:gd name="T17" fmla="*/ 55 h 1671"/>
                  <a:gd name="T18" fmla="*/ 266 w 2019"/>
                  <a:gd name="T19" fmla="*/ 0 h 1671"/>
                  <a:gd name="T20" fmla="*/ 0 w 2019"/>
                  <a:gd name="T21" fmla="*/ 0 h 1671"/>
                  <a:gd name="T22" fmla="*/ 0 w 2019"/>
                  <a:gd name="T23" fmla="*/ 1450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19" h="1671">
                    <a:moveTo>
                      <a:pt x="2019" y="1510"/>
                    </a:moveTo>
                    <a:lnTo>
                      <a:pt x="2019" y="1439"/>
                    </a:lnTo>
                    <a:lnTo>
                      <a:pt x="1747" y="1439"/>
                    </a:lnTo>
                    <a:lnTo>
                      <a:pt x="1747" y="1671"/>
                    </a:lnTo>
                    <a:moveTo>
                      <a:pt x="1134" y="608"/>
                    </a:moveTo>
                    <a:lnTo>
                      <a:pt x="1134" y="516"/>
                    </a:lnTo>
                    <a:lnTo>
                      <a:pt x="863" y="516"/>
                    </a:lnTo>
                    <a:lnTo>
                      <a:pt x="863" y="1244"/>
                    </a:lnTo>
                    <a:moveTo>
                      <a:pt x="266" y="55"/>
                    </a:moveTo>
                    <a:lnTo>
                      <a:pt x="266" y="0"/>
                    </a:lnTo>
                    <a:lnTo>
                      <a:pt x="0" y="0"/>
                    </a:lnTo>
                    <a:lnTo>
                      <a:pt x="0" y="1450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48B03D56-D448-4A0A-8B23-ED3D9C38A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425" y="2605088"/>
                <a:ext cx="430213" cy="2954338"/>
              </a:xfrm>
              <a:custGeom>
                <a:avLst/>
                <a:gdLst>
                  <a:gd name="T0" fmla="*/ 271 w 271"/>
                  <a:gd name="T1" fmla="*/ 0 h 1861"/>
                  <a:gd name="T2" fmla="*/ 0 w 271"/>
                  <a:gd name="T3" fmla="*/ 0 h 1861"/>
                  <a:gd name="T4" fmla="*/ 0 w 271"/>
                  <a:gd name="T5" fmla="*/ 1861 h 1861"/>
                  <a:gd name="T6" fmla="*/ 271 w 271"/>
                  <a:gd name="T7" fmla="*/ 1861 h 1861"/>
                  <a:gd name="T8" fmla="*/ 271 w 271"/>
                  <a:gd name="T9" fmla="*/ 0 h 1861"/>
                  <a:gd name="T10" fmla="*/ 271 w 271"/>
                  <a:gd name="T11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861">
                    <a:moveTo>
                      <a:pt x="271" y="0"/>
                    </a:moveTo>
                    <a:lnTo>
                      <a:pt x="0" y="0"/>
                    </a:lnTo>
                    <a:lnTo>
                      <a:pt x="0" y="1861"/>
                    </a:lnTo>
                    <a:lnTo>
                      <a:pt x="271" y="1861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2D521720-A687-4AA7-B69E-78152E319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838" y="3519488"/>
                <a:ext cx="430213" cy="2039938"/>
              </a:xfrm>
              <a:custGeom>
                <a:avLst/>
                <a:gdLst>
                  <a:gd name="T0" fmla="*/ 271 w 271"/>
                  <a:gd name="T1" fmla="*/ 0 h 1285"/>
                  <a:gd name="T2" fmla="*/ 0 w 271"/>
                  <a:gd name="T3" fmla="*/ 0 h 1285"/>
                  <a:gd name="T4" fmla="*/ 0 w 271"/>
                  <a:gd name="T5" fmla="*/ 1285 h 1285"/>
                  <a:gd name="T6" fmla="*/ 271 w 271"/>
                  <a:gd name="T7" fmla="*/ 1285 h 1285"/>
                  <a:gd name="T8" fmla="*/ 271 w 271"/>
                  <a:gd name="T9" fmla="*/ 0 h 1285"/>
                  <a:gd name="T10" fmla="*/ 271 w 271"/>
                  <a:gd name="T11" fmla="*/ 0 h 1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285">
                    <a:moveTo>
                      <a:pt x="271" y="0"/>
                    </a:moveTo>
                    <a:lnTo>
                      <a:pt x="0" y="0"/>
                    </a:lnTo>
                    <a:lnTo>
                      <a:pt x="0" y="1285"/>
                    </a:lnTo>
                    <a:lnTo>
                      <a:pt x="271" y="1285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33874BBB-3C6A-4E9B-B316-6E1F85B33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313" y="4905375"/>
                <a:ext cx="430213" cy="654050"/>
              </a:xfrm>
              <a:custGeom>
                <a:avLst/>
                <a:gdLst>
                  <a:gd name="T0" fmla="*/ 271 w 271"/>
                  <a:gd name="T1" fmla="*/ 412 h 412"/>
                  <a:gd name="T2" fmla="*/ 271 w 271"/>
                  <a:gd name="T3" fmla="*/ 0 h 412"/>
                  <a:gd name="T4" fmla="*/ 0 w 271"/>
                  <a:gd name="T5" fmla="*/ 0 h 412"/>
                  <a:gd name="T6" fmla="*/ 0 w 271"/>
                  <a:gd name="T7" fmla="*/ 412 h 412"/>
                  <a:gd name="T8" fmla="*/ 271 w 271"/>
                  <a:gd name="T9" fmla="*/ 412 h 412"/>
                  <a:gd name="T10" fmla="*/ 271 w 271"/>
                  <a:gd name="T11" fmla="*/ 41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12">
                    <a:moveTo>
                      <a:pt x="271" y="41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12"/>
                    </a:lnTo>
                    <a:lnTo>
                      <a:pt x="271" y="412"/>
                    </a:lnTo>
                    <a:lnTo>
                      <a:pt x="271" y="41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B58ED05C-E5B2-4AEF-94E9-A4264F94D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5043488"/>
                <a:ext cx="428625" cy="515938"/>
              </a:xfrm>
              <a:custGeom>
                <a:avLst/>
                <a:gdLst>
                  <a:gd name="T0" fmla="*/ 270 w 270"/>
                  <a:gd name="T1" fmla="*/ 325 h 325"/>
                  <a:gd name="T2" fmla="*/ 270 w 270"/>
                  <a:gd name="T3" fmla="*/ 0 h 325"/>
                  <a:gd name="T4" fmla="*/ 0 w 270"/>
                  <a:gd name="T5" fmla="*/ 0 h 325"/>
                  <a:gd name="T6" fmla="*/ 0 w 270"/>
                  <a:gd name="T7" fmla="*/ 325 h 325"/>
                  <a:gd name="T8" fmla="*/ 270 w 270"/>
                  <a:gd name="T9" fmla="*/ 325 h 325"/>
                  <a:gd name="T10" fmla="*/ 270 w 270"/>
                  <a:gd name="T1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25">
                    <a:moveTo>
                      <a:pt x="270" y="325"/>
                    </a:moveTo>
                    <a:lnTo>
                      <a:pt x="270" y="0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270" y="325"/>
                    </a:lnTo>
                    <a:lnTo>
                      <a:pt x="270" y="325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86C21F7A-67EB-44E9-B14F-EC250623D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1563" y="5473700"/>
                <a:ext cx="430213" cy="85725"/>
              </a:xfrm>
              <a:custGeom>
                <a:avLst/>
                <a:gdLst>
                  <a:gd name="T0" fmla="*/ 0 w 271"/>
                  <a:gd name="T1" fmla="*/ 0 h 54"/>
                  <a:gd name="T2" fmla="*/ 0 w 271"/>
                  <a:gd name="T3" fmla="*/ 54 h 54"/>
                  <a:gd name="T4" fmla="*/ 271 w 271"/>
                  <a:gd name="T5" fmla="*/ 54 h 54"/>
                  <a:gd name="T6" fmla="*/ 271 w 271"/>
                  <a:gd name="T7" fmla="*/ 0 h 54"/>
                  <a:gd name="T8" fmla="*/ 0 w 271"/>
                  <a:gd name="T9" fmla="*/ 0 h 54"/>
                  <a:gd name="T10" fmla="*/ 0 w 271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54">
                    <a:moveTo>
                      <a:pt x="0" y="0"/>
                    </a:moveTo>
                    <a:lnTo>
                      <a:pt x="0" y="54"/>
                    </a:lnTo>
                    <a:lnTo>
                      <a:pt x="271" y="54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0A97176C-AFEC-4993-8BA8-2EACEABF6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0813" y="4860925"/>
                <a:ext cx="430213" cy="698500"/>
              </a:xfrm>
              <a:custGeom>
                <a:avLst/>
                <a:gdLst>
                  <a:gd name="T0" fmla="*/ 271 w 271"/>
                  <a:gd name="T1" fmla="*/ 440 h 440"/>
                  <a:gd name="T2" fmla="*/ 271 w 271"/>
                  <a:gd name="T3" fmla="*/ 0 h 440"/>
                  <a:gd name="T4" fmla="*/ 0 w 271"/>
                  <a:gd name="T5" fmla="*/ 0 h 440"/>
                  <a:gd name="T6" fmla="*/ 0 w 271"/>
                  <a:gd name="T7" fmla="*/ 440 h 440"/>
                  <a:gd name="T8" fmla="*/ 271 w 271"/>
                  <a:gd name="T9" fmla="*/ 440 h 440"/>
                  <a:gd name="T10" fmla="*/ 271 w 271"/>
                  <a:gd name="T11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40">
                    <a:moveTo>
                      <a:pt x="271" y="440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271" y="440"/>
                    </a:lnTo>
                    <a:lnTo>
                      <a:pt x="271" y="44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AD963BFA-0CB6-4AC1-83F8-71C503996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638" y="4605338"/>
                <a:ext cx="431800" cy="954088"/>
              </a:xfrm>
              <a:custGeom>
                <a:avLst/>
                <a:gdLst>
                  <a:gd name="T0" fmla="*/ 0 w 272"/>
                  <a:gd name="T1" fmla="*/ 0 h 601"/>
                  <a:gd name="T2" fmla="*/ 0 w 272"/>
                  <a:gd name="T3" fmla="*/ 601 h 601"/>
                  <a:gd name="T4" fmla="*/ 272 w 272"/>
                  <a:gd name="T5" fmla="*/ 601 h 601"/>
                  <a:gd name="T6" fmla="*/ 272 w 272"/>
                  <a:gd name="T7" fmla="*/ 0 h 601"/>
                  <a:gd name="T8" fmla="*/ 0 w 272"/>
                  <a:gd name="T9" fmla="*/ 0 h 601"/>
                  <a:gd name="T10" fmla="*/ 0 w 272"/>
                  <a:gd name="T11" fmla="*/ 0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601">
                    <a:moveTo>
                      <a:pt x="0" y="0"/>
                    </a:moveTo>
                    <a:lnTo>
                      <a:pt x="0" y="601"/>
                    </a:lnTo>
                    <a:lnTo>
                      <a:pt x="272" y="601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926556F1-A1F5-43B9-AB6C-78056C570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113" y="5207000"/>
                <a:ext cx="430213" cy="352425"/>
              </a:xfrm>
              <a:custGeom>
                <a:avLst/>
                <a:gdLst>
                  <a:gd name="T0" fmla="*/ 271 w 271"/>
                  <a:gd name="T1" fmla="*/ 222 h 222"/>
                  <a:gd name="T2" fmla="*/ 271 w 271"/>
                  <a:gd name="T3" fmla="*/ 0 h 222"/>
                  <a:gd name="T4" fmla="*/ 0 w 271"/>
                  <a:gd name="T5" fmla="*/ 0 h 222"/>
                  <a:gd name="T6" fmla="*/ 0 w 271"/>
                  <a:gd name="T7" fmla="*/ 222 h 222"/>
                  <a:gd name="T8" fmla="*/ 271 w 271"/>
                  <a:gd name="T9" fmla="*/ 222 h 222"/>
                  <a:gd name="T10" fmla="*/ 271 w 271"/>
                  <a:gd name="T11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22">
                    <a:moveTo>
                      <a:pt x="271" y="22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222"/>
                    </a:lnTo>
                    <a:lnTo>
                      <a:pt x="271" y="222"/>
                    </a:lnTo>
                    <a:lnTo>
                      <a:pt x="271" y="222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6640960B-1EC4-4345-807B-324EE9244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588" y="5240338"/>
                <a:ext cx="430213" cy="319088"/>
              </a:xfrm>
              <a:custGeom>
                <a:avLst/>
                <a:gdLst>
                  <a:gd name="T0" fmla="*/ 0 w 271"/>
                  <a:gd name="T1" fmla="*/ 0 h 201"/>
                  <a:gd name="T2" fmla="*/ 0 w 271"/>
                  <a:gd name="T3" fmla="*/ 201 h 201"/>
                  <a:gd name="T4" fmla="*/ 271 w 271"/>
                  <a:gd name="T5" fmla="*/ 201 h 201"/>
                  <a:gd name="T6" fmla="*/ 271 w 271"/>
                  <a:gd name="T7" fmla="*/ 0 h 201"/>
                  <a:gd name="T8" fmla="*/ 0 w 271"/>
                  <a:gd name="T9" fmla="*/ 0 h 201"/>
                  <a:gd name="T10" fmla="*/ 0 w 271"/>
                  <a:gd name="T1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01">
                    <a:moveTo>
                      <a:pt x="0" y="0"/>
                    </a:moveTo>
                    <a:lnTo>
                      <a:pt x="0" y="201"/>
                    </a:lnTo>
                    <a:lnTo>
                      <a:pt x="271" y="201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6206CF21-1B30-47DB-B49F-451BBE11A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0075" y="5541963"/>
                <a:ext cx="431800" cy="17463"/>
              </a:xfrm>
              <a:custGeom>
                <a:avLst/>
                <a:gdLst>
                  <a:gd name="T0" fmla="*/ 272 w 272"/>
                  <a:gd name="T1" fmla="*/ 11 h 11"/>
                  <a:gd name="T2" fmla="*/ 272 w 272"/>
                  <a:gd name="T3" fmla="*/ 0 h 11"/>
                  <a:gd name="T4" fmla="*/ 0 w 272"/>
                  <a:gd name="T5" fmla="*/ 0 h 11"/>
                  <a:gd name="T6" fmla="*/ 0 w 272"/>
                  <a:gd name="T7" fmla="*/ 11 h 11"/>
                  <a:gd name="T8" fmla="*/ 272 w 272"/>
                  <a:gd name="T9" fmla="*/ 11 h 11"/>
                  <a:gd name="T10" fmla="*/ 272 w 272"/>
                  <a:gd name="T1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11">
                    <a:moveTo>
                      <a:pt x="272" y="11"/>
                    </a:moveTo>
                    <a:lnTo>
                      <a:pt x="27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272" y="11"/>
                    </a:lnTo>
                    <a:lnTo>
                      <a:pt x="272" y="11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9AC844E-B4F0-4EBC-B732-5BC87837B012}"/>
                </a:ext>
              </a:extLst>
            </p:cNvPr>
            <p:cNvSpPr txBox="1"/>
            <p:nvPr/>
          </p:nvSpPr>
          <p:spPr>
            <a:xfrm>
              <a:off x="840831" y="538917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CA5406B-1ED7-453E-8778-244F3B97A841}"/>
                </a:ext>
              </a:extLst>
            </p:cNvPr>
            <p:cNvSpPr txBox="1"/>
            <p:nvPr/>
          </p:nvSpPr>
          <p:spPr>
            <a:xfrm>
              <a:off x="755873" y="458817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8BAAA656-C78D-4AFA-8037-83E20025CAF7}"/>
                </a:ext>
              </a:extLst>
            </p:cNvPr>
            <p:cNvSpPr txBox="1"/>
            <p:nvPr/>
          </p:nvSpPr>
          <p:spPr>
            <a:xfrm>
              <a:off x="755873" y="378718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B7050D0-E61F-4894-A061-97971E016226}"/>
                </a:ext>
              </a:extLst>
            </p:cNvPr>
            <p:cNvSpPr txBox="1"/>
            <p:nvPr/>
          </p:nvSpPr>
          <p:spPr>
            <a:xfrm>
              <a:off x="755873" y="298619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231E1C3F-BA81-40EF-BA85-79E0EA6951CC}"/>
                </a:ext>
              </a:extLst>
            </p:cNvPr>
            <p:cNvSpPr txBox="1"/>
            <p:nvPr/>
          </p:nvSpPr>
          <p:spPr>
            <a:xfrm>
              <a:off x="755873" y="218520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E4DD1469-2A40-41E1-84A5-DA77E8811609}"/>
                </a:ext>
              </a:extLst>
            </p:cNvPr>
            <p:cNvSpPr txBox="1"/>
            <p:nvPr/>
          </p:nvSpPr>
          <p:spPr>
            <a:xfrm>
              <a:off x="1363675" y="5586638"/>
              <a:ext cx="10005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Dizziness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C2749019-1DF9-4DC0-A808-FC60F471E400}"/>
                </a:ext>
              </a:extLst>
            </p:cNvPr>
            <p:cNvSpPr txBox="1"/>
            <p:nvPr/>
          </p:nvSpPr>
          <p:spPr>
            <a:xfrm>
              <a:off x="2587999" y="5586638"/>
              <a:ext cx="136768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Sleep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disorders and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disturbances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02DCE35-5990-42E9-A2AC-FB10D3D7C27C}"/>
                </a:ext>
              </a:extLst>
            </p:cNvPr>
            <p:cNvSpPr txBox="1"/>
            <p:nvPr/>
          </p:nvSpPr>
          <p:spPr>
            <a:xfrm>
              <a:off x="4083051" y="5586638"/>
              <a:ext cx="10903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Altered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sensorium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218638D4-2ABE-4B6B-B5E8-B41A8379D202}"/>
                </a:ext>
              </a:extLst>
            </p:cNvPr>
            <p:cNvSpPr txBox="1"/>
            <p:nvPr/>
          </p:nvSpPr>
          <p:spPr>
            <a:xfrm>
              <a:off x="5436701" y="5586638"/>
              <a:ext cx="121700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Depression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and suicide/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self-injury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E2ECBE7-1473-41C3-A4D9-6BFD844474DC}"/>
                </a:ext>
              </a:extLst>
            </p:cNvPr>
            <p:cNvSpPr txBox="1"/>
            <p:nvPr/>
          </p:nvSpPr>
          <p:spPr>
            <a:xfrm>
              <a:off x="6708340" y="5586638"/>
              <a:ext cx="138531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Psychosis </a:t>
              </a:r>
              <a:br>
                <a:rPr lang="en-U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and psychotic</a:t>
              </a:r>
              <a:br>
                <a:rPr lang="en-US" sz="1400" b="1" dirty="0">
                  <a:solidFill>
                    <a:srgbClr val="000066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disorders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D7771F69-CC0D-4310-8C66-AC73D02BAB39}"/>
                </a:ext>
              </a:extLst>
            </p:cNvPr>
            <p:cNvSpPr txBox="1"/>
            <p:nvPr/>
          </p:nvSpPr>
          <p:spPr>
            <a:xfrm>
              <a:off x="1448442" y="458392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8.8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8D66D778-71C4-439D-91EF-69C4F5A4708A}"/>
                </a:ext>
              </a:extLst>
            </p:cNvPr>
            <p:cNvSpPr txBox="1"/>
            <p:nvPr/>
          </p:nvSpPr>
          <p:spPr>
            <a:xfrm>
              <a:off x="1833884" y="2367079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37.1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C644E4D1-D30D-42E3-B191-E9CCF00105B9}"/>
                </a:ext>
              </a:extLst>
            </p:cNvPr>
            <p:cNvSpPr txBox="1"/>
            <p:nvPr/>
          </p:nvSpPr>
          <p:spPr>
            <a:xfrm>
              <a:off x="2798922" y="432834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12.1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428B2264-408B-431A-975B-F1143CD4D61D}"/>
                </a:ext>
              </a:extLst>
            </p:cNvPr>
            <p:cNvSpPr txBox="1"/>
            <p:nvPr/>
          </p:nvSpPr>
          <p:spPr>
            <a:xfrm>
              <a:off x="3233510" y="3252014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25.5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A554AA1-1DE7-47EB-84FF-C70E2F5C66F0}"/>
                </a:ext>
              </a:extLst>
            </p:cNvPr>
            <p:cNvSpPr txBox="1"/>
            <p:nvPr/>
          </p:nvSpPr>
          <p:spPr>
            <a:xfrm>
              <a:off x="4200974" y="492403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4.4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E73C22C-8B55-4A67-BCEB-6635AFE7B0BC}"/>
                </a:ext>
              </a:extLst>
            </p:cNvPr>
            <p:cNvSpPr txBox="1"/>
            <p:nvPr/>
          </p:nvSpPr>
          <p:spPr>
            <a:xfrm>
              <a:off x="4657938" y="463829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8.2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8D8D0CA-06A7-44FB-AF1F-158A875E53A3}"/>
                </a:ext>
              </a:extLst>
            </p:cNvPr>
            <p:cNvSpPr txBox="1"/>
            <p:nvPr/>
          </p:nvSpPr>
          <p:spPr>
            <a:xfrm>
              <a:off x="5602054" y="4964926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4.1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BAECD40-7314-4D38-AFC3-D56021B92253}"/>
                </a:ext>
              </a:extLst>
            </p:cNvPr>
            <p:cNvSpPr txBox="1"/>
            <p:nvPr/>
          </p:nvSpPr>
          <p:spPr>
            <a:xfrm>
              <a:off x="6059254" y="4791295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6.6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8A75CD81-82E9-40F0-AA17-8786E6033E9D}"/>
                </a:ext>
              </a:extLst>
            </p:cNvPr>
            <p:cNvSpPr txBox="1"/>
            <p:nvPr/>
          </p:nvSpPr>
          <p:spPr>
            <a:xfrm>
              <a:off x="6957591" y="525423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0.3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9D5A71A-BEE9-4A60-BCE1-5BDF5D44B2B9}"/>
                </a:ext>
              </a:extLst>
            </p:cNvPr>
            <p:cNvSpPr txBox="1"/>
            <p:nvPr/>
          </p:nvSpPr>
          <p:spPr>
            <a:xfrm>
              <a:off x="7418494" y="5206225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172790C6-FECA-4BEA-BB6F-8B8B62534EC8}"/>
                </a:ext>
              </a:extLst>
            </p:cNvPr>
            <p:cNvSpPr txBox="1"/>
            <p:nvPr/>
          </p:nvSpPr>
          <p:spPr>
            <a:xfrm>
              <a:off x="1475840" y="1975664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0.001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B05C3CF-D888-4D7E-9B99-452102C08544}"/>
                </a:ext>
              </a:extLst>
            </p:cNvPr>
            <p:cNvSpPr txBox="1"/>
            <p:nvPr/>
          </p:nvSpPr>
          <p:spPr>
            <a:xfrm>
              <a:off x="2799246" y="2757106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0.001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5E153AE5-DAC5-4FAC-94EA-41F5B9808B3C}"/>
                </a:ext>
              </a:extLst>
            </p:cNvPr>
            <p:cNvSpPr txBox="1"/>
            <p:nvPr/>
          </p:nvSpPr>
          <p:spPr>
            <a:xfrm>
              <a:off x="4244776" y="4213466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= 0,033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967702" y="199560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262A3976-9914-457C-A861-8F0081E2D4A5}"/>
              </a:ext>
            </a:extLst>
          </p:cNvPr>
          <p:cNvSpPr/>
          <p:nvPr/>
        </p:nvSpPr>
        <p:spPr>
          <a:xfrm>
            <a:off x="2411412" y="6590457"/>
            <a:ext cx="6731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3300"/>
                </a:solidFill>
              </a:rPr>
              <a:t>Orkin</a:t>
            </a:r>
            <a:r>
              <a:rPr lang="fr-FR" sz="1200" i="1" dirty="0">
                <a:solidFill>
                  <a:srgbClr val="CC3300"/>
                </a:solidFill>
              </a:rPr>
              <a:t> C. Clin Infect Dis. 2019 ;68:535-44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362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1519</Words>
  <Application>Microsoft Office PowerPoint</Application>
  <PresentationFormat>Affichage à l'écran (4:3)</PresentationFormat>
  <Paragraphs>385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ARV_trials_2018</vt:lpstr>
      <vt:lpstr>Comparison of NNRTI vs NNRTI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  <vt:lpstr>DRIVE-AHEAD Study: DOR/3TC/TDF vs EFV/FTC/TDF</vt:lpstr>
    </vt:vector>
  </TitlesOfParts>
  <Company>AEI - www.aei.fr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creator>www.arv-trial.com</dc:creator>
  <cp:lastModifiedBy>Yannick Darrats</cp:lastModifiedBy>
  <cp:revision>257</cp:revision>
  <dcterms:created xsi:type="dcterms:W3CDTF">2015-05-12T12:30:28Z</dcterms:created>
  <dcterms:modified xsi:type="dcterms:W3CDTF">2019-06-17T10:11:35Z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