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2" r:id="rId2"/>
    <p:sldId id="257" r:id="rId3"/>
    <p:sldId id="258" r:id="rId4"/>
    <p:sldId id="283" r:id="rId5"/>
    <p:sldId id="284" r:id="rId6"/>
    <p:sldId id="295" r:id="rId7"/>
    <p:sldId id="290" r:id="rId8"/>
    <p:sldId id="286" r:id="rId9"/>
    <p:sldId id="287" r:id="rId10"/>
    <p:sldId id="293" r:id="rId11"/>
    <p:sldId id="288" r:id="rId12"/>
    <p:sldId id="262" r:id="rId13"/>
    <p:sldId id="296" r:id="rId14"/>
  </p:sldIdLst>
  <p:sldSz cx="9144000" cy="6858000" type="screen4x3"/>
  <p:notesSz cx="6858000" cy="9144000"/>
  <p:custDataLst>
    <p:tags r:id="rId17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  <p:cmAuthor id="1" name="Utilisateur de Microsoft Office" initials="Office" lastIdx="1" clrIdx="1"/>
  <p:cmAuthor id="2" name="anton Pozniak" initials="aP" lastIdx="2" clrIdx="2"/>
  <p:cmAuthor id="3" name="Anton Pozniak" initials="AP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FFFFFF"/>
    <a:srgbClr val="CC3300"/>
    <a:srgbClr val="2D9851"/>
    <a:srgbClr val="C0C0C0"/>
    <a:srgbClr val="FF6600"/>
    <a:srgbClr val="FF9933"/>
    <a:srgbClr val="F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9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24" y="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1" d="100"/>
        <a:sy n="201" d="100"/>
      </p:scale>
      <p:origin x="0" y="10752"/>
    </p:cViewPr>
  </p:sorterViewPr>
  <p:notesViewPr>
    <p:cSldViewPr snapToGrid="0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479BA-1910-4E5E-A989-0F49E5B0D4DA}" type="datetimeFigureOut">
              <a:rPr lang="fr-FR" smtClean="0"/>
              <a:pPr/>
              <a:t>22/11/2018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FC97BEA1-4B77-4E30-9DD4-EC2397A56F71}" type="datetime1">
              <a:rPr lang="fr-FR"/>
              <a:pPr>
                <a:defRPr/>
              </a:pPr>
              <a:t>22/11/2018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84" charset="0"/>
              </a:defRPr>
            </a:lvl1pPr>
          </a:lstStyle>
          <a:p>
            <a:pPr>
              <a:defRPr/>
            </a:pPr>
            <a:fld id="{6A134E43-7C6F-4493-AD69-9593F2CE1E6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39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233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300">
                <a:solidFill>
                  <a:prstClr val="black"/>
                </a:solidFill>
                <a:latin typeface="Trebuchet MS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e l'image des diapositives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Espace réservé des commentaires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076947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Espace réservé des commentaire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0175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927253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250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852463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523725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10F0B-2F72-485F-BAA8-ADC9717D7118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67023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84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Comparison of NNRTI vs PI/r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LPV/r vs EFV + LPV/r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A5142</a:t>
            </a:r>
          </a:p>
          <a:p>
            <a:pPr lvl="1">
              <a:defRPr/>
            </a:pPr>
            <a:r>
              <a:rPr lang="fr-FR" altLang="fr-FR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Mexican</a:t>
            </a: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fr-FR" altLang="fr-FR" b="1" dirty="0" err="1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Study</a:t>
            </a:r>
            <a:endParaRPr lang="fr-FR" altLang="fr-FR" b="1" dirty="0">
              <a:solidFill>
                <a:srgbClr val="C0C0C0"/>
              </a:solidFill>
              <a:latin typeface="Calibri"/>
              <a:ea typeface="ＭＳ Ｐゴシック" pitchFamily="34" charset="-128"/>
            </a:endParaRPr>
          </a:p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NVP vs ATV/r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ARTEN </a:t>
            </a:r>
          </a:p>
          <a:p>
            <a:pPr>
              <a:defRPr/>
            </a:pPr>
            <a:r>
              <a:rPr lang="fr-FR" altLang="fr-FR" sz="2800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EFV vs ATV/r </a:t>
            </a:r>
          </a:p>
          <a:p>
            <a:pPr lvl="1">
              <a:defRPr/>
            </a:pPr>
            <a:r>
              <a:rPr lang="fr-FR" altLang="fr-FR" b="1" dirty="0">
                <a:solidFill>
                  <a:srgbClr val="C0C0C0"/>
                </a:solidFill>
                <a:latin typeface="Calibri"/>
                <a:ea typeface="ＭＳ Ｐゴシック" pitchFamily="34" charset="-128"/>
              </a:rPr>
              <a:t>A5202</a:t>
            </a:r>
          </a:p>
          <a:p>
            <a:pPr>
              <a:defRPr/>
            </a:pPr>
            <a:r>
              <a:rPr lang="fr-FR" altLang="fr-FR" sz="2800" b="1" dirty="0">
                <a:latin typeface="Calibri"/>
                <a:ea typeface="ＭＳ Ｐゴシック" pitchFamily="34" charset="-128"/>
              </a:rPr>
              <a:t>DOR vs DRV/r</a:t>
            </a:r>
          </a:p>
          <a:p>
            <a:pPr lvl="1">
              <a:defRPr/>
            </a:pPr>
            <a:r>
              <a:rPr lang="fr-FR" altLang="fr-FR" b="1" dirty="0">
                <a:latin typeface="Calibri"/>
                <a:ea typeface="ＭＳ Ｐゴシック" pitchFamily="34" charset="-128"/>
              </a:rPr>
              <a:t>DRIVE-FORWARD</a:t>
            </a:r>
          </a:p>
        </p:txBody>
      </p:sp>
    </p:spTree>
    <p:extLst>
      <p:ext uri="{BB962C8B-B14F-4D97-AF65-F5344CB8AC3E}">
        <p14:creationId xmlns:p14="http://schemas.microsoft.com/office/powerpoint/2010/main" val="290977476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32B4CDE-29B0-0447-9619-B2FF1D6A2FD9}"/>
              </a:ext>
            </a:extLst>
          </p:cNvPr>
          <p:cNvSpPr txBox="1"/>
          <p:nvPr/>
        </p:nvSpPr>
        <p:spPr>
          <a:xfrm>
            <a:off x="871142" y="1278104"/>
            <a:ext cx="7743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to discontinuation due to adverse event (D0-W96)</a:t>
            </a:r>
          </a:p>
        </p:txBody>
      </p: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54" name="Rectangle 53"/>
          <p:cNvSpPr/>
          <p:nvPr/>
        </p:nvSpPr>
        <p:spPr>
          <a:xfrm>
            <a:off x="6322249" y="6581001"/>
            <a:ext cx="28217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>
                <a:solidFill>
                  <a:srgbClr val="CC0000"/>
                </a:solidFill>
              </a:rPr>
              <a:t>Molina JM, IAC 2018, Abs. LBPEB017</a:t>
            </a:r>
            <a:endParaRPr lang="fr-FR" sz="1200" dirty="0"/>
          </a:p>
        </p:txBody>
      </p:sp>
      <p:grpSp>
        <p:nvGrpSpPr>
          <p:cNvPr id="51" name="Grouper 2">
            <a:extLst>
              <a:ext uri="{FF2B5EF4-FFF2-40B4-BE49-F238E27FC236}">
                <a16:creationId xmlns:a16="http://schemas.microsoft.com/office/drawing/2014/main" id="{1E6AC20D-81EC-48C6-9CA5-89329100CCDB}"/>
              </a:ext>
            </a:extLst>
          </p:cNvPr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52" name="AutoShape 162">
              <a:extLst>
                <a:ext uri="{FF2B5EF4-FFF2-40B4-BE49-F238E27FC236}">
                  <a16:creationId xmlns:a16="http://schemas.microsoft.com/office/drawing/2014/main" id="{CB9F8BC2-0210-4A47-BD80-32F626A75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55" name="ZoneTexte 23">
              <a:extLst>
                <a:ext uri="{FF2B5EF4-FFF2-40B4-BE49-F238E27FC236}">
                  <a16:creationId xmlns:a16="http://schemas.microsoft.com/office/drawing/2014/main" id="{1642D19C-0D87-4FBF-98BD-34D0DF1A5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A4E6C6ED-03A9-4F93-A1D9-CF0B0C1AC7E6}"/>
              </a:ext>
            </a:extLst>
          </p:cNvPr>
          <p:cNvGrpSpPr/>
          <p:nvPr/>
        </p:nvGrpSpPr>
        <p:grpSpPr>
          <a:xfrm>
            <a:off x="612041" y="1857803"/>
            <a:ext cx="7360819" cy="4581284"/>
            <a:chOff x="612041" y="1857803"/>
            <a:chExt cx="7360819" cy="4581284"/>
          </a:xfrm>
        </p:grpSpPr>
        <p:sp>
          <p:nvSpPr>
            <p:cNvPr id="59" name="AutoShape 165">
              <a:extLst>
                <a:ext uri="{FF2B5EF4-FFF2-40B4-BE49-F238E27FC236}">
                  <a16:creationId xmlns:a16="http://schemas.microsoft.com/office/drawing/2014/main" id="{E527AA82-8961-4FDF-B56F-84E09C9808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647" y="2111274"/>
              <a:ext cx="1372716" cy="5253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5" name="Groupe 2">
              <a:extLst>
                <a:ext uri="{FF2B5EF4-FFF2-40B4-BE49-F238E27FC236}">
                  <a16:creationId xmlns:a16="http://schemas.microsoft.com/office/drawing/2014/main" id="{345BFC32-AAF4-4AC1-98F6-41DD39D62C5B}"/>
                </a:ext>
              </a:extLst>
            </p:cNvPr>
            <p:cNvGrpSpPr/>
            <p:nvPr/>
          </p:nvGrpSpPr>
          <p:grpSpPr>
            <a:xfrm>
              <a:off x="612041" y="1857803"/>
              <a:ext cx="7360819" cy="4581284"/>
              <a:chOff x="4383569" y="2105653"/>
              <a:chExt cx="4610512" cy="4345574"/>
            </a:xfrm>
          </p:grpSpPr>
          <p:sp>
            <p:nvSpPr>
              <p:cNvPr id="6" name="Line 52">
                <a:extLst>
                  <a:ext uri="{FF2B5EF4-FFF2-40B4-BE49-F238E27FC236}">
                    <a16:creationId xmlns:a16="http://schemas.microsoft.com/office/drawing/2014/main" id="{52DF177B-D85F-6242-A515-50A638933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4426" y="2536936"/>
                <a:ext cx="0" cy="293066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7" name="Line 53">
                <a:extLst>
                  <a:ext uri="{FF2B5EF4-FFF2-40B4-BE49-F238E27FC236}">
                    <a16:creationId xmlns:a16="http://schemas.microsoft.com/office/drawing/2014/main" id="{911DB551-01AA-614F-B577-565DFEF52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5427" y="5399064"/>
                <a:ext cx="383865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D6B74B1-F84E-A749-8041-2F7C6DD9C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683" y="5322338"/>
                <a:ext cx="62542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9" name="Line 52">
                <a:extLst>
                  <a:ext uri="{FF2B5EF4-FFF2-40B4-BE49-F238E27FC236}">
                    <a16:creationId xmlns:a16="http://schemas.microsoft.com/office/drawing/2014/main" id="{E9131C55-9402-6F40-BA3E-874CEF74E2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3565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" name="Rectangle 71">
                <a:extLst>
                  <a:ext uri="{FF2B5EF4-FFF2-40B4-BE49-F238E27FC236}">
                    <a16:creationId xmlns:a16="http://schemas.microsoft.com/office/drawing/2014/main" id="{D056E882-772E-344E-A7B6-AC4942A08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681" y="3836934"/>
                <a:ext cx="62542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5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11" name="Rectangle 71">
                <a:extLst>
                  <a:ext uri="{FF2B5EF4-FFF2-40B4-BE49-F238E27FC236}">
                    <a16:creationId xmlns:a16="http://schemas.microsoft.com/office/drawing/2014/main" id="{E8E315C6-4F28-A249-BE0F-AC161FBF0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6585" y="2462335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10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254E066-B547-6846-A003-5E520E0F2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0797" y="5490882"/>
                <a:ext cx="62542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13" name="Line 52">
                <a:extLst>
                  <a:ext uri="{FF2B5EF4-FFF2-40B4-BE49-F238E27FC236}">
                    <a16:creationId xmlns:a16="http://schemas.microsoft.com/office/drawing/2014/main" id="{1C8975C3-04EC-B044-B827-187966383C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73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7B4D7A3-9FCE-984C-A66C-AF0430DA8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1596" y="5490882"/>
                <a:ext cx="62542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8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15" name="Line 52">
                <a:extLst>
                  <a:ext uri="{FF2B5EF4-FFF2-40B4-BE49-F238E27FC236}">
                    <a16:creationId xmlns:a16="http://schemas.microsoft.com/office/drawing/2014/main" id="{4E765601-05F6-614B-B480-F6C256BAE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253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3A0F63F-044D-1C49-8F16-B859E57941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83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16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17" name="Line 52">
                <a:extLst>
                  <a:ext uri="{FF2B5EF4-FFF2-40B4-BE49-F238E27FC236}">
                    <a16:creationId xmlns:a16="http://schemas.microsoft.com/office/drawing/2014/main" id="{B0014015-9560-6F41-9DB1-7822F1E74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097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28DE99-5BD7-F94C-AB41-41FA29F355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527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24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19" name="Line 52">
                <a:extLst>
                  <a:ext uri="{FF2B5EF4-FFF2-40B4-BE49-F238E27FC236}">
                    <a16:creationId xmlns:a16="http://schemas.microsoft.com/office/drawing/2014/main" id="{2C2275F6-84C3-7041-B260-C3749FF0AB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381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5BCD29F-23D6-F046-9ECC-48F37F6B22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811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36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21" name="Line 52">
                <a:extLst>
                  <a:ext uri="{FF2B5EF4-FFF2-40B4-BE49-F238E27FC236}">
                    <a16:creationId xmlns:a16="http://schemas.microsoft.com/office/drawing/2014/main" id="{1AC1BD1B-98C5-614A-B2F3-227E7CE48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701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37F36FE-7C0E-1B46-9CAA-B0A36E762A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31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48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23" name="Line 52">
                <a:extLst>
                  <a:ext uri="{FF2B5EF4-FFF2-40B4-BE49-F238E27FC236}">
                    <a16:creationId xmlns:a16="http://schemas.microsoft.com/office/drawing/2014/main" id="{8B0F346D-FB50-3D49-963D-2FEC403174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093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4D6D0CE-0F17-8C44-9EC2-A94278FA9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23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60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25" name="Line 52">
                <a:extLst>
                  <a:ext uri="{FF2B5EF4-FFF2-40B4-BE49-F238E27FC236}">
                    <a16:creationId xmlns:a16="http://schemas.microsoft.com/office/drawing/2014/main" id="{FE6C303C-8794-0444-B1C7-388992B42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341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260591F-0D20-534B-AA47-FDB8FE784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771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72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27" name="Line 52">
                <a:extLst>
                  <a:ext uri="{FF2B5EF4-FFF2-40B4-BE49-F238E27FC236}">
                    <a16:creationId xmlns:a16="http://schemas.microsoft.com/office/drawing/2014/main" id="{88D04F75-1DFF-0048-A3BE-57D4055800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3697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3F7FF8C-77A1-A44B-914A-D5B0923DD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127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84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29" name="Line 52">
                <a:extLst>
                  <a:ext uri="{FF2B5EF4-FFF2-40B4-BE49-F238E27FC236}">
                    <a16:creationId xmlns:a16="http://schemas.microsoft.com/office/drawing/2014/main" id="{7EF1714E-F677-1F4C-9213-41A66AB9E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01784" y="5399064"/>
                <a:ext cx="0" cy="6853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C099663-BA90-D846-A24C-FF8584176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44727" y="5490882"/>
                <a:ext cx="125083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400" dirty="0">
                    <a:solidFill>
                      <a:srgbClr val="000066"/>
                    </a:solidFill>
                    <a:ea typeface="ＭＳ Ｐゴシック" pitchFamily="34" charset="-128"/>
                  </a:rPr>
                  <a:t>96</a:t>
                </a:r>
                <a:endParaRPr lang="fr-FR" sz="1400" dirty="0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63547EA-0D11-4049-B96C-364200119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8531" y="5710482"/>
                <a:ext cx="354275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rgbClr val="000066"/>
                    </a:solidFill>
                    <a:ea typeface="ＭＳ Ｐゴシック" pitchFamily="34" charset="-128"/>
                  </a:rPr>
                  <a:t>Weeks</a:t>
                </a:r>
                <a:endParaRPr lang="en-US" sz="1400" b="1">
                  <a:solidFill>
                    <a:srgbClr val="000066"/>
                  </a:solidFill>
                  <a:latin typeface="Times New Roman" pitchFamily="18" charset="0"/>
                  <a:ea typeface="ＭＳ Ｐゴシック" pitchFamily="34" charset="-128"/>
                </a:endParaRPr>
              </a:p>
            </p:txBody>
          </p:sp>
          <p:sp>
            <p:nvSpPr>
              <p:cNvPr id="32" name="Forme libre 31">
                <a:extLst>
                  <a:ext uri="{FF2B5EF4-FFF2-40B4-BE49-F238E27FC236}">
                    <a16:creationId xmlns:a16="http://schemas.microsoft.com/office/drawing/2014/main" id="{53A122BA-187F-5C49-B103-F134F76375A5}"/>
                  </a:ext>
                </a:extLst>
              </p:cNvPr>
              <p:cNvSpPr/>
              <p:nvPr/>
            </p:nvSpPr>
            <p:spPr bwMode="auto">
              <a:xfrm>
                <a:off x="5356800" y="4243808"/>
                <a:ext cx="3585600" cy="1148400"/>
              </a:xfrm>
              <a:custGeom>
                <a:avLst/>
                <a:gdLst>
                  <a:gd name="connsiteX0" fmla="*/ 3585600 w 3585600"/>
                  <a:gd name="connsiteY0" fmla="*/ 0 h 1148400"/>
                  <a:gd name="connsiteX1" fmla="*/ 3373200 w 3585600"/>
                  <a:gd name="connsiteY1" fmla="*/ 0 h 1148400"/>
                  <a:gd name="connsiteX2" fmla="*/ 3373200 w 3585600"/>
                  <a:gd name="connsiteY2" fmla="*/ 104400 h 1148400"/>
                  <a:gd name="connsiteX3" fmla="*/ 2534400 w 3585600"/>
                  <a:gd name="connsiteY3" fmla="*/ 104400 h 1148400"/>
                  <a:gd name="connsiteX4" fmla="*/ 2534400 w 3585600"/>
                  <a:gd name="connsiteY4" fmla="*/ 194400 h 1148400"/>
                  <a:gd name="connsiteX5" fmla="*/ 1378800 w 3585600"/>
                  <a:gd name="connsiteY5" fmla="*/ 194400 h 1148400"/>
                  <a:gd name="connsiteX6" fmla="*/ 1378800 w 3585600"/>
                  <a:gd name="connsiteY6" fmla="*/ 306000 h 1148400"/>
                  <a:gd name="connsiteX7" fmla="*/ 1296000 w 3585600"/>
                  <a:gd name="connsiteY7" fmla="*/ 306000 h 1148400"/>
                  <a:gd name="connsiteX8" fmla="*/ 1296000 w 3585600"/>
                  <a:gd name="connsiteY8" fmla="*/ 392400 h 1148400"/>
                  <a:gd name="connsiteX9" fmla="*/ 1274400 w 3585600"/>
                  <a:gd name="connsiteY9" fmla="*/ 392400 h 1148400"/>
                  <a:gd name="connsiteX10" fmla="*/ 1274400 w 3585600"/>
                  <a:gd name="connsiteY10" fmla="*/ 442800 h 1148400"/>
                  <a:gd name="connsiteX11" fmla="*/ 1116000 w 3585600"/>
                  <a:gd name="connsiteY11" fmla="*/ 442800 h 1148400"/>
                  <a:gd name="connsiteX12" fmla="*/ 1116000 w 3585600"/>
                  <a:gd name="connsiteY12" fmla="*/ 529200 h 1148400"/>
                  <a:gd name="connsiteX13" fmla="*/ 590400 w 3585600"/>
                  <a:gd name="connsiteY13" fmla="*/ 529200 h 1148400"/>
                  <a:gd name="connsiteX14" fmla="*/ 590400 w 3585600"/>
                  <a:gd name="connsiteY14" fmla="*/ 630000 h 1148400"/>
                  <a:gd name="connsiteX15" fmla="*/ 590400 w 3585600"/>
                  <a:gd name="connsiteY15" fmla="*/ 630000 h 1148400"/>
                  <a:gd name="connsiteX16" fmla="*/ 590400 w 3585600"/>
                  <a:gd name="connsiteY16" fmla="*/ 687600 h 1148400"/>
                  <a:gd name="connsiteX17" fmla="*/ 522000 w 3585600"/>
                  <a:gd name="connsiteY17" fmla="*/ 687600 h 1148400"/>
                  <a:gd name="connsiteX18" fmla="*/ 522000 w 3585600"/>
                  <a:gd name="connsiteY18" fmla="*/ 784800 h 1148400"/>
                  <a:gd name="connsiteX19" fmla="*/ 284400 w 3585600"/>
                  <a:gd name="connsiteY19" fmla="*/ 784800 h 1148400"/>
                  <a:gd name="connsiteX20" fmla="*/ 284400 w 3585600"/>
                  <a:gd name="connsiteY20" fmla="*/ 856800 h 1148400"/>
                  <a:gd name="connsiteX21" fmla="*/ 208800 w 3585600"/>
                  <a:gd name="connsiteY21" fmla="*/ 856800 h 1148400"/>
                  <a:gd name="connsiteX22" fmla="*/ 208800 w 3585600"/>
                  <a:gd name="connsiteY22" fmla="*/ 946800 h 1148400"/>
                  <a:gd name="connsiteX23" fmla="*/ 97200 w 3585600"/>
                  <a:gd name="connsiteY23" fmla="*/ 946800 h 1148400"/>
                  <a:gd name="connsiteX24" fmla="*/ 97200 w 3585600"/>
                  <a:gd name="connsiteY24" fmla="*/ 1008000 h 1148400"/>
                  <a:gd name="connsiteX25" fmla="*/ 61200 w 3585600"/>
                  <a:gd name="connsiteY25" fmla="*/ 1008000 h 1148400"/>
                  <a:gd name="connsiteX26" fmla="*/ 61200 w 3585600"/>
                  <a:gd name="connsiteY26" fmla="*/ 1094400 h 1148400"/>
                  <a:gd name="connsiteX27" fmla="*/ 0 w 3585600"/>
                  <a:gd name="connsiteY27" fmla="*/ 1094400 h 1148400"/>
                  <a:gd name="connsiteX28" fmla="*/ 0 w 3585600"/>
                  <a:gd name="connsiteY28" fmla="*/ 1148400 h 1148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3585600" h="1148400">
                    <a:moveTo>
                      <a:pt x="3585600" y="0"/>
                    </a:moveTo>
                    <a:lnTo>
                      <a:pt x="3373200" y="0"/>
                    </a:lnTo>
                    <a:lnTo>
                      <a:pt x="3373200" y="104400"/>
                    </a:lnTo>
                    <a:lnTo>
                      <a:pt x="2534400" y="104400"/>
                    </a:lnTo>
                    <a:lnTo>
                      <a:pt x="2534400" y="194400"/>
                    </a:lnTo>
                    <a:lnTo>
                      <a:pt x="1378800" y="194400"/>
                    </a:lnTo>
                    <a:lnTo>
                      <a:pt x="1378800" y="306000"/>
                    </a:lnTo>
                    <a:lnTo>
                      <a:pt x="1296000" y="306000"/>
                    </a:lnTo>
                    <a:lnTo>
                      <a:pt x="1296000" y="392400"/>
                    </a:lnTo>
                    <a:lnTo>
                      <a:pt x="1274400" y="392400"/>
                    </a:lnTo>
                    <a:lnTo>
                      <a:pt x="1274400" y="442800"/>
                    </a:lnTo>
                    <a:lnTo>
                      <a:pt x="1116000" y="442800"/>
                    </a:lnTo>
                    <a:lnTo>
                      <a:pt x="1116000" y="529200"/>
                    </a:lnTo>
                    <a:lnTo>
                      <a:pt x="590400" y="529200"/>
                    </a:lnTo>
                    <a:lnTo>
                      <a:pt x="590400" y="630000"/>
                    </a:lnTo>
                    <a:lnTo>
                      <a:pt x="590400" y="630000"/>
                    </a:lnTo>
                    <a:lnTo>
                      <a:pt x="590400" y="687600"/>
                    </a:lnTo>
                    <a:lnTo>
                      <a:pt x="522000" y="687600"/>
                    </a:lnTo>
                    <a:lnTo>
                      <a:pt x="522000" y="784800"/>
                    </a:lnTo>
                    <a:lnTo>
                      <a:pt x="284400" y="784800"/>
                    </a:lnTo>
                    <a:lnTo>
                      <a:pt x="284400" y="856800"/>
                    </a:lnTo>
                    <a:lnTo>
                      <a:pt x="208800" y="856800"/>
                    </a:lnTo>
                    <a:lnTo>
                      <a:pt x="208800" y="946800"/>
                    </a:lnTo>
                    <a:lnTo>
                      <a:pt x="97200" y="946800"/>
                    </a:lnTo>
                    <a:lnTo>
                      <a:pt x="97200" y="1008000"/>
                    </a:lnTo>
                    <a:lnTo>
                      <a:pt x="61200" y="1008000"/>
                    </a:lnTo>
                    <a:lnTo>
                      <a:pt x="61200" y="1094400"/>
                    </a:lnTo>
                    <a:lnTo>
                      <a:pt x="0" y="1094400"/>
                    </a:lnTo>
                    <a:lnTo>
                      <a:pt x="0" y="1148400"/>
                    </a:lnTo>
                  </a:path>
                </a:pathLst>
              </a:custGeom>
              <a:noFill/>
              <a:ln w="2857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3" name="Forme libre 32">
                <a:extLst>
                  <a:ext uri="{FF2B5EF4-FFF2-40B4-BE49-F238E27FC236}">
                    <a16:creationId xmlns:a16="http://schemas.microsoft.com/office/drawing/2014/main" id="{EC168235-B6F7-F449-A5BD-19E48BA7A7D8}"/>
                  </a:ext>
                </a:extLst>
              </p:cNvPr>
              <p:cNvSpPr/>
              <p:nvPr/>
            </p:nvSpPr>
            <p:spPr bwMode="auto">
              <a:xfrm>
                <a:off x="5403600" y="4913408"/>
                <a:ext cx="3524400" cy="478800"/>
              </a:xfrm>
              <a:custGeom>
                <a:avLst/>
                <a:gdLst>
                  <a:gd name="connsiteX0" fmla="*/ 0 w 3524400"/>
                  <a:gd name="connsiteY0" fmla="*/ 478800 h 478800"/>
                  <a:gd name="connsiteX1" fmla="*/ 0 w 3524400"/>
                  <a:gd name="connsiteY1" fmla="*/ 432000 h 478800"/>
                  <a:gd name="connsiteX2" fmla="*/ 14400 w 3524400"/>
                  <a:gd name="connsiteY2" fmla="*/ 432000 h 478800"/>
                  <a:gd name="connsiteX3" fmla="*/ 14400 w 3524400"/>
                  <a:gd name="connsiteY3" fmla="*/ 367200 h 478800"/>
                  <a:gd name="connsiteX4" fmla="*/ 698400 w 3524400"/>
                  <a:gd name="connsiteY4" fmla="*/ 367200 h 478800"/>
                  <a:gd name="connsiteX5" fmla="*/ 698400 w 3524400"/>
                  <a:gd name="connsiteY5" fmla="*/ 280800 h 478800"/>
                  <a:gd name="connsiteX6" fmla="*/ 964800 w 3524400"/>
                  <a:gd name="connsiteY6" fmla="*/ 280800 h 478800"/>
                  <a:gd name="connsiteX7" fmla="*/ 964800 w 3524400"/>
                  <a:gd name="connsiteY7" fmla="*/ 187200 h 478800"/>
                  <a:gd name="connsiteX8" fmla="*/ 1998000 w 3524400"/>
                  <a:gd name="connsiteY8" fmla="*/ 187200 h 478800"/>
                  <a:gd name="connsiteX9" fmla="*/ 1998000 w 3524400"/>
                  <a:gd name="connsiteY9" fmla="*/ 111600 h 478800"/>
                  <a:gd name="connsiteX10" fmla="*/ 2577600 w 3524400"/>
                  <a:gd name="connsiteY10" fmla="*/ 111600 h 478800"/>
                  <a:gd name="connsiteX11" fmla="*/ 2577600 w 3524400"/>
                  <a:gd name="connsiteY11" fmla="*/ 0 h 478800"/>
                  <a:gd name="connsiteX12" fmla="*/ 3524400 w 3524400"/>
                  <a:gd name="connsiteY12" fmla="*/ 0 h 47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524400" h="478800">
                    <a:moveTo>
                      <a:pt x="0" y="478800"/>
                    </a:moveTo>
                    <a:lnTo>
                      <a:pt x="0" y="432000"/>
                    </a:lnTo>
                    <a:lnTo>
                      <a:pt x="14400" y="432000"/>
                    </a:lnTo>
                    <a:lnTo>
                      <a:pt x="14400" y="367200"/>
                    </a:lnTo>
                    <a:lnTo>
                      <a:pt x="698400" y="367200"/>
                    </a:lnTo>
                    <a:lnTo>
                      <a:pt x="698400" y="280800"/>
                    </a:lnTo>
                    <a:lnTo>
                      <a:pt x="964800" y="280800"/>
                    </a:lnTo>
                    <a:lnTo>
                      <a:pt x="964800" y="187200"/>
                    </a:lnTo>
                    <a:lnTo>
                      <a:pt x="1998000" y="187200"/>
                    </a:lnTo>
                    <a:lnTo>
                      <a:pt x="1998000" y="111600"/>
                    </a:lnTo>
                    <a:lnTo>
                      <a:pt x="2577600" y="111600"/>
                    </a:lnTo>
                    <a:lnTo>
                      <a:pt x="2577600" y="0"/>
                    </a:lnTo>
                    <a:lnTo>
                      <a:pt x="3524400" y="0"/>
                    </a:lnTo>
                  </a:path>
                </a:pathLst>
              </a:custGeom>
              <a:noFill/>
              <a:ln w="28575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B8A8AD4-9D07-C548-84EE-6FC47B2249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1657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383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383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B81784C-4771-224C-9334-3EF8889DE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04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357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350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0D5EA6C-72DE-7846-A81C-FA446D2CEA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48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354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339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8EF5E2B-B9EF-274E-8BE9-E4B6C6CD0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632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340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328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4BC07751-1C63-F249-8ED7-803A04A3B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952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331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318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34F6308-3288-074E-A756-88B074C143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44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320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305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296E0C5-C417-384A-8D16-BCF1CD7E71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92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312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296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CF50CDB4-9E7A-8B47-9C03-504ADA49E2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948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303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286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7B9830C-F87B-C84D-8206-0859DF2C94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6858" y="6100897"/>
                <a:ext cx="160821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149</a:t>
                </a:r>
              </a:p>
              <a:p>
                <a:pPr algn="ctr"/>
                <a:r>
                  <a:rPr lang="fr-FR" sz="1200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150</a:t>
                </a:r>
                <a:endParaRPr lang="fr-FR" sz="2400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AB291067-2D7A-054E-BE79-CF8A70062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20408" y="6100897"/>
                <a:ext cx="266059" cy="350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fr-FR" sz="1200" b="1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DOR</a:t>
                </a:r>
              </a:p>
              <a:p>
                <a:r>
                  <a:rPr lang="fr-FR" sz="1200" b="1" dirty="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DRV/r</a:t>
                </a:r>
                <a:endParaRPr lang="fr-FR" sz="2400" b="1" dirty="0">
                  <a:solidFill>
                    <a:srgbClr val="000066"/>
                  </a:solidFill>
                  <a:latin typeface="Arial"/>
                  <a:ea typeface="ＭＳ Ｐゴシック" pitchFamily="34" charset="-128"/>
                </a:endParaRP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FAAC37D3-C56F-9B42-B73C-0636A2A0F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5413" y="5819304"/>
                <a:ext cx="417687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N at risk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B0B7063-3CF3-0F4C-B565-4C3DBF05A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75160" y="3882849"/>
                <a:ext cx="940980" cy="204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66"/>
                    </a:solidFill>
                    <a:latin typeface="Arial"/>
                    <a:ea typeface="ＭＳ Ｐゴシック" pitchFamily="34" charset="-128"/>
                  </a:rPr>
                  <a:t>Log rank p = 0.063</a:t>
                </a:r>
              </a:p>
            </p:txBody>
          </p:sp>
          <p:cxnSp>
            <p:nvCxnSpPr>
              <p:cNvPr id="46" name="Connecteur droit 45">
                <a:extLst>
                  <a:ext uri="{FF2B5EF4-FFF2-40B4-BE49-F238E27FC236}">
                    <a16:creationId xmlns:a16="http://schemas.microsoft.com/office/drawing/2014/main" id="{F4436C70-A1E2-E040-89BE-63F3D5DD9BA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83569" y="6204367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Connecteur droit 46">
                <a:extLst>
                  <a:ext uri="{FF2B5EF4-FFF2-40B4-BE49-F238E27FC236}">
                    <a16:creationId xmlns:a16="http://schemas.microsoft.com/office/drawing/2014/main" id="{BBBE11E0-EFC4-8F43-B713-E29D63A1409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83569" y="6361121"/>
                <a:ext cx="2160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8" name="ZoneTexte 47"/>
              <p:cNvSpPr txBox="1"/>
              <p:nvPr/>
            </p:nvSpPr>
            <p:spPr>
              <a:xfrm>
                <a:off x="5016375" y="2105653"/>
                <a:ext cx="244225" cy="350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</p:grp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901A2F3D-34BC-3B4B-AC27-2D5FE2D698EA}"/>
                </a:ext>
              </a:extLst>
            </p:cNvPr>
            <p:cNvCxnSpPr/>
            <p:nvPr/>
          </p:nvCxnSpPr>
          <p:spPr bwMode="auto">
            <a:xfrm flipH="1">
              <a:off x="1852926" y="2312099"/>
              <a:ext cx="6667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6E392C4E-9575-1141-8746-DDF7A5967065}"/>
                </a:ext>
              </a:extLst>
            </p:cNvPr>
            <p:cNvCxnSpPr/>
            <p:nvPr/>
          </p:nvCxnSpPr>
          <p:spPr bwMode="auto">
            <a:xfrm flipH="1">
              <a:off x="1852926" y="3770813"/>
              <a:ext cx="6667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B291067-2D7A-054E-BE79-CF8A70062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3010" y="2132227"/>
              <a:ext cx="51687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DOR</a:t>
              </a:r>
            </a:p>
            <a:p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DRV/r</a:t>
              </a:r>
              <a:endParaRPr lang="fr-FR" sz="3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F4436C70-A1E2-E040-89BE-63F3D5DD9BA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85237" y="2241309"/>
              <a:ext cx="34485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BBBE11E0-EFC4-8F43-B713-E29D63A140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85237" y="2513098"/>
              <a:ext cx="34485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442481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63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1067489" y="1151863"/>
            <a:ext cx="6996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Fasting lipids, changes from baseline at W48 (mg/dL)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127066" y="2103893"/>
            <a:ext cx="7223185" cy="3587031"/>
            <a:chOff x="1127066" y="2103893"/>
            <a:chExt cx="7223185" cy="3587031"/>
          </a:xfrm>
        </p:grpSpPr>
        <p:sp>
          <p:nvSpPr>
            <p:cNvPr id="4" name="Rectangle 83"/>
            <p:cNvSpPr txBox="1">
              <a:spLocks noChangeArrowheads="1"/>
            </p:cNvSpPr>
            <p:nvPr/>
          </p:nvSpPr>
          <p:spPr bwMode="auto">
            <a:xfrm>
              <a:off x="1615884" y="3131116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6182" name="Rectangle 77"/>
            <p:cNvSpPr>
              <a:spLocks noChangeArrowheads="1"/>
            </p:cNvSpPr>
            <p:nvPr/>
          </p:nvSpPr>
          <p:spPr bwMode="auto">
            <a:xfrm>
              <a:off x="1986016" y="5475480"/>
              <a:ext cx="53700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LDL-C</a:t>
              </a:r>
            </a:p>
          </p:txBody>
        </p:sp>
        <p:sp>
          <p:nvSpPr>
            <p:cNvPr id="6183" name="Rectangle 78"/>
            <p:cNvSpPr>
              <a:spLocks noChangeArrowheads="1"/>
            </p:cNvSpPr>
            <p:nvPr/>
          </p:nvSpPr>
          <p:spPr bwMode="auto">
            <a:xfrm>
              <a:off x="3067394" y="5475480"/>
              <a:ext cx="95539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Non HDL-C</a:t>
              </a:r>
              <a:endParaRPr lang="fr-FR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4" name="Rectangle 79"/>
            <p:cNvSpPr>
              <a:spLocks noChangeArrowheads="1"/>
            </p:cNvSpPr>
            <p:nvPr/>
          </p:nvSpPr>
          <p:spPr bwMode="auto">
            <a:xfrm>
              <a:off x="4239616" y="5475480"/>
              <a:ext cx="147247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ea typeface="ＭＳ Ｐゴシック" pitchFamily="34" charset="-128"/>
                </a:rPr>
                <a:t>Total cholesterol</a:t>
              </a:r>
            </a:p>
          </p:txBody>
        </p:sp>
        <p:sp>
          <p:nvSpPr>
            <p:cNvPr id="6185" name="Rectangle 80"/>
            <p:cNvSpPr>
              <a:spLocks noChangeArrowheads="1"/>
            </p:cNvSpPr>
            <p:nvPr/>
          </p:nvSpPr>
          <p:spPr bwMode="auto">
            <a:xfrm>
              <a:off x="5863676" y="5475480"/>
              <a:ext cx="110772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ea typeface="ＭＳ Ｐゴシック" pitchFamily="34" charset="-128"/>
                </a:rPr>
                <a:t>Triglycerides</a:t>
              </a:r>
              <a:endParaRPr lang="en-US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186" name="Rectangle 81"/>
            <p:cNvSpPr>
              <a:spLocks noChangeArrowheads="1"/>
            </p:cNvSpPr>
            <p:nvPr/>
          </p:nvSpPr>
          <p:spPr bwMode="auto">
            <a:xfrm>
              <a:off x="7404578" y="5475480"/>
              <a:ext cx="5578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  <a:ea typeface="ＭＳ Ｐゴシック" pitchFamily="34" charset="-128"/>
                </a:rPr>
                <a:t>HDL-C</a:t>
              </a:r>
              <a:endParaRPr lang="fr-FR" sz="1400" b="1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318251" y="2708562"/>
              <a:ext cx="376238" cy="1935163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942013" y="4643724"/>
              <a:ext cx="376238" cy="2825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7683501" y="4291299"/>
              <a:ext cx="376238" cy="352425"/>
            </a:xfrm>
            <a:custGeom>
              <a:avLst/>
              <a:gdLst>
                <a:gd name="T0" fmla="*/ 0 w 237"/>
                <a:gd name="T1" fmla="*/ 0 h 222"/>
                <a:gd name="T2" fmla="*/ 0 w 237"/>
                <a:gd name="T3" fmla="*/ 20 h 222"/>
                <a:gd name="T4" fmla="*/ 0 w 237"/>
                <a:gd name="T5" fmla="*/ 222 h 222"/>
                <a:gd name="T6" fmla="*/ 237 w 237"/>
                <a:gd name="T7" fmla="*/ 222 h 222"/>
                <a:gd name="T8" fmla="*/ 237 w 237"/>
                <a:gd name="T9" fmla="*/ 0 h 222"/>
                <a:gd name="T10" fmla="*/ 0 w 237"/>
                <a:gd name="T1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7" h="222">
                  <a:moveTo>
                    <a:pt x="0" y="0"/>
                  </a:moveTo>
                  <a:lnTo>
                    <a:pt x="0" y="20"/>
                  </a:lnTo>
                  <a:lnTo>
                    <a:pt x="0" y="222"/>
                  </a:lnTo>
                  <a:lnTo>
                    <a:pt x="237" y="222"/>
                  </a:lnTo>
                  <a:lnTo>
                    <a:pt x="23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7307263" y="4323049"/>
              <a:ext cx="376238" cy="3206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587751" y="3414999"/>
              <a:ext cx="376238" cy="122872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11513" y="4643724"/>
              <a:ext cx="376238" cy="488950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953001" y="3060987"/>
              <a:ext cx="376238" cy="1582738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576763" y="4643724"/>
              <a:ext cx="376238" cy="12382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222501" y="3748374"/>
              <a:ext cx="376238" cy="89535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846263" y="4643724"/>
              <a:ext cx="376238" cy="396875"/>
            </a:xfrm>
            <a:prstGeom prst="rect">
              <a:avLst/>
            </a:prstGeom>
            <a:solidFill>
              <a:srgbClr val="2D985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533526" y="2406937"/>
              <a:ext cx="0" cy="3132138"/>
            </a:xfrm>
            <a:custGeom>
              <a:avLst/>
              <a:gdLst>
                <a:gd name="T0" fmla="*/ 1973 h 1973"/>
                <a:gd name="T1" fmla="*/ 1691 h 1973"/>
                <a:gd name="T2" fmla="*/ 1409 h 1973"/>
                <a:gd name="T3" fmla="*/ 1127 h 1973"/>
                <a:gd name="T4" fmla="*/ 845 h 1973"/>
                <a:gd name="T5" fmla="*/ 564 h 1973"/>
                <a:gd name="T6" fmla="*/ 282 h 1973"/>
                <a:gd name="T7" fmla="*/ 0 h 197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</a:cxnLst>
              <a:rect l="0" t="0" r="r" b="b"/>
              <a:pathLst>
                <a:path h="1973">
                  <a:moveTo>
                    <a:pt x="0" y="1973"/>
                  </a:moveTo>
                  <a:lnTo>
                    <a:pt x="0" y="1691"/>
                  </a:lnTo>
                  <a:lnTo>
                    <a:pt x="0" y="1409"/>
                  </a:lnTo>
                  <a:lnTo>
                    <a:pt x="0" y="1127"/>
                  </a:lnTo>
                  <a:lnTo>
                    <a:pt x="0" y="845"/>
                  </a:lnTo>
                  <a:lnTo>
                    <a:pt x="0" y="564"/>
                  </a:lnTo>
                  <a:lnTo>
                    <a:pt x="0" y="282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1447801" y="2854612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>
              <a:off x="1447801" y="240693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H="1">
              <a:off x="1447801" y="3302287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1447801" y="37483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>
              <a:off x="1447801" y="41960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>
              <a:off x="1447801" y="509139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447801" y="4643724"/>
              <a:ext cx="6902450" cy="0"/>
            </a:xfrm>
            <a:custGeom>
              <a:avLst/>
              <a:gdLst>
                <a:gd name="T0" fmla="*/ 4348 w 4348"/>
                <a:gd name="T1" fmla="*/ 54 w 4348"/>
                <a:gd name="T2" fmla="*/ 0 w 43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348">
                  <a:moveTo>
                    <a:pt x="4348" y="0"/>
                  </a:moveTo>
                  <a:lnTo>
                    <a:pt x="54" y="0"/>
                  </a:lnTo>
                  <a:lnTo>
                    <a:pt x="0" y="0"/>
                  </a:lnTo>
                </a:path>
              </a:pathLst>
            </a:cu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1447801" y="5539074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1447801" y="4640549"/>
              <a:ext cx="85725" cy="0"/>
            </a:xfrm>
            <a:prstGeom prst="line">
              <a:avLst/>
            </a:prstGeom>
            <a:noFill/>
            <a:ln w="7">
              <a:solidFill>
                <a:srgbClr val="6666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308241" y="4553237"/>
              <a:ext cx="855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222321" y="366106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127066" y="5450174"/>
              <a:ext cx="2651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</a:t>
              </a:r>
              <a:r>
                <a:rPr lang="fr-FR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212652" y="5002499"/>
              <a:ext cx="17958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- 5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308241" y="4092025"/>
              <a:ext cx="8558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20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kumimoji="0" lang="fr-FR" sz="12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221068" y="3213387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221068" y="2318037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25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221068" y="2765712"/>
              <a:ext cx="1711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200" i="0" u="none" strike="noStrike" cap="none" normalizeH="0" baseline="0" dirty="0">
                  <a:ln>
                    <a:noFill/>
                  </a:ln>
                  <a:solidFill>
                    <a:srgbClr val="000066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5976454" y="500091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- 3.1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4611204" y="484216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- 1.4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245955" y="5207287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5.</a:t>
              </a: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880705" y="5115212"/>
              <a:ext cx="32549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- 4.5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305511" y="3494374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9.9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625266" y="3160999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13.8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5059987" y="2805399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18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2" name="Rectangle 42"/>
            <p:cNvSpPr>
              <a:spLocks noChangeArrowheads="1"/>
            </p:cNvSpPr>
            <p:nvPr/>
          </p:nvSpPr>
          <p:spPr bwMode="auto">
            <a:xfrm>
              <a:off x="6425239" y="2454562"/>
              <a:ext cx="1819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22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3" name="Rectangle 43"/>
            <p:cNvSpPr>
              <a:spLocks noChangeArrowheads="1"/>
            </p:cNvSpPr>
            <p:nvPr/>
          </p:nvSpPr>
          <p:spPr bwMode="auto">
            <a:xfrm>
              <a:off x="7345679" y="4069049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400" b="1" i="0" u="none" strike="noStrike" cap="none" normalizeH="0" baseline="0" dirty="0">
                  <a:ln>
                    <a:noFill/>
                  </a:ln>
                  <a:solidFill>
                    <a:srgbClr val="333399"/>
                  </a:solidFill>
                  <a:effectLst/>
                  <a:latin typeface="+mj-lt"/>
                  <a:cs typeface="Arial" pitchFamily="34" charset="0"/>
                </a:rPr>
                <a:t>3.9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7795949" y="3992476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4.2</a:t>
              </a:r>
              <a:endParaRPr kumimoji="0" lang="fr-FR" sz="1400" b="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+mj-lt"/>
                <a:cs typeface="Arial" pitchFamily="34" charset="0"/>
              </a:endParaRPr>
            </a:p>
          </p:txBody>
        </p:sp>
        <p:sp>
          <p:nvSpPr>
            <p:cNvPr id="56" name="Rectangle 83"/>
            <p:cNvSpPr txBox="1">
              <a:spLocks noChangeArrowheads="1"/>
            </p:cNvSpPr>
            <p:nvPr/>
          </p:nvSpPr>
          <p:spPr bwMode="auto">
            <a:xfrm>
              <a:off x="2973235" y="2708562"/>
              <a:ext cx="1213233" cy="328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0070C0"/>
                </a:buClr>
                <a:defRPr/>
              </a:pPr>
              <a:r>
                <a:rPr lang="fr-FR" sz="1200" kern="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3450243" y="2103893"/>
              <a:ext cx="1928736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64" name="Rectangle 57"/>
            <p:cNvSpPr>
              <a:spLocks noChangeArrowheads="1"/>
            </p:cNvSpPr>
            <p:nvPr/>
          </p:nvSpPr>
          <p:spPr bwMode="auto">
            <a:xfrm>
              <a:off x="3827725" y="2173977"/>
              <a:ext cx="38472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5" name="Rectangle 60"/>
            <p:cNvSpPr>
              <a:spLocks noChangeArrowheads="1"/>
            </p:cNvSpPr>
            <p:nvPr/>
          </p:nvSpPr>
          <p:spPr bwMode="auto">
            <a:xfrm>
              <a:off x="4697330" y="2173977"/>
              <a:ext cx="51687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3638545" y="222508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Rectangle 22"/>
            <p:cNvSpPr>
              <a:spLocks noChangeArrowheads="1"/>
            </p:cNvSpPr>
            <p:nvPr/>
          </p:nvSpPr>
          <p:spPr bwMode="auto">
            <a:xfrm>
              <a:off x="4508150" y="222508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6220917" y="6581775"/>
            <a:ext cx="2923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96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9225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>
          <a:xfrm>
            <a:off x="50800" y="1311634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>
                <a:latin typeface="Calibri" pitchFamily="-84" charset="0"/>
                <a:ea typeface="ＭＳ Ｐゴシック" pitchFamily="-84" charset="-128"/>
              </a:rPr>
              <a:t>Conclusion at Week 48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DOR 100 mg QD, in combination with either TDF/FTC or ABC/3TC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Achieved high virologic success at week 48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And was non-inferior to DRV/r + 2 NRTI regardless of baseline HIV RNA 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Resistance mutations through 48 weeks 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None were detected in protocol-defined </a:t>
            </a:r>
            <a:r>
              <a:rPr lang="en-US" sz="1800" dirty="0" err="1">
                <a:ea typeface="ＭＳ Ｐゴシック" pitchFamily="-84" charset="-128"/>
              </a:rPr>
              <a:t>virologic</a:t>
            </a:r>
            <a:r>
              <a:rPr lang="en-US" sz="1800" dirty="0">
                <a:ea typeface="ＭＳ Ｐゴシック" pitchFamily="-84" charset="-128"/>
              </a:rPr>
              <a:t> failures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Only 1/383 participants on DOR developed genotypic and phenotypic resistance to  DOR + FTC/3TC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Adverse events leading to discontinuation occurred with low frequency for both DOR and DRV/r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Low rate of discontinuation due to rash or neuropsychiatric adverse events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Lipid changes were less pronounced for DOR than for DRV/r</a:t>
            </a:r>
          </a:p>
          <a:p>
            <a:pPr marL="457200" lvl="1" indent="0">
              <a:spcBef>
                <a:spcPts val="300"/>
              </a:spcBef>
              <a:buNone/>
            </a:pPr>
            <a:endParaRPr lang="en-US" sz="2000" dirty="0">
              <a:ea typeface="ＭＳ Ｐゴシック" pitchFamily="-8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Once-daily DOR in combination with fixed-dose NRTIs represents an effective treatment option for HIV-1-infected, treatment-naive patients</a:t>
            </a:r>
          </a:p>
        </p:txBody>
      </p:sp>
      <p:grpSp>
        <p:nvGrpSpPr>
          <p:cNvPr id="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220917" y="6581775"/>
            <a:ext cx="2923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 ;5:e211-20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792258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>
                <a:latin typeface="Calibri" pitchFamily="-84" charset="0"/>
                <a:ea typeface="ＭＳ Ｐゴシック" pitchFamily="-84" charset="-128"/>
              </a:rPr>
              <a:t>Conclusion at week 96</a:t>
            </a:r>
          </a:p>
          <a:p>
            <a:pPr lvl="1">
              <a:spcBef>
                <a:spcPts val="300"/>
              </a:spcBef>
            </a:pPr>
            <a:endParaRPr lang="en-US" sz="2000" dirty="0">
              <a:ea typeface="ＭＳ Ｐゴシック" pitchFamily="-8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-84" charset="-128"/>
              </a:rPr>
              <a:t> In HIV-1 infected treatment-naïve participants at W96, DOR in combination therapy with 2 NRTI demonstrated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Higher efficacy compared to DRV/r 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Low rate of resistance with only 2/383 (0.5%) participants on DOR developing resistance to any study drug through W96 </a:t>
            </a:r>
          </a:p>
          <a:p>
            <a:pPr lvl="1">
              <a:spcBef>
                <a:spcPts val="300"/>
              </a:spcBef>
            </a:pPr>
            <a:endParaRPr lang="en-US" sz="1800" dirty="0">
              <a:ea typeface="ＭＳ Ｐゴシック" pitchFamily="-84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err="1">
                <a:ea typeface="ＭＳ Ｐゴシック" pitchFamily="-84" charset="-128"/>
              </a:rPr>
              <a:t>Doravirine</a:t>
            </a:r>
            <a:r>
              <a:rPr lang="en-US" sz="2000" dirty="0">
                <a:ea typeface="ＭＳ Ｐゴシック" pitchFamily="-84" charset="-128"/>
              </a:rPr>
              <a:t> was generally safe and well tolerated 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Low rate of discontinuations due to adverse events 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</a:rPr>
              <a:t>Favorable lipid profile compared with DRV/r </a:t>
            </a:r>
          </a:p>
          <a:p>
            <a:pPr lvl="1">
              <a:spcBef>
                <a:spcPts val="300"/>
              </a:spcBef>
            </a:pPr>
            <a:endParaRPr lang="en-US" sz="2000" dirty="0">
              <a:ea typeface="ＭＳ Ｐゴシック" pitchFamily="-84" charset="-128"/>
            </a:endParaRPr>
          </a:p>
        </p:txBody>
      </p:sp>
      <p:grpSp>
        <p:nvGrpSpPr>
          <p:cNvPr id="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322249" y="6581001"/>
            <a:ext cx="28217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i="1" dirty="0">
                <a:solidFill>
                  <a:srgbClr val="CC0000"/>
                </a:solidFill>
              </a:rPr>
              <a:t>Molina JM, IAC 2018, Abs. LBPEB017</a:t>
            </a:r>
            <a:endParaRPr 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30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2476268" y="2420893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34925" y="4967712"/>
            <a:ext cx="896302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CC330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DOR at W48: % HIV RNA &lt; 50 c/mL by intention to treat,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non completer = failure, snapshot analysis (lower margin of the 95% CI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for the difference = - 10%, 90% power)</a:t>
            </a:r>
            <a:endParaRPr lang="en-GB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16573"/>
              </p:ext>
            </p:extLst>
          </p:nvPr>
        </p:nvGraphicFramePr>
        <p:xfrm>
          <a:off x="3556000" y="2517775"/>
          <a:ext cx="3840164" cy="590677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100 mg QD + DRV/r placebo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76148"/>
              </p:ext>
            </p:extLst>
          </p:nvPr>
        </p:nvGraphicFramePr>
        <p:xfrm>
          <a:off x="3556000" y="3451412"/>
          <a:ext cx="3840164" cy="605476"/>
        </p:xfrm>
        <a:graphic>
          <a:graphicData uri="http://schemas.openxmlformats.org/drawingml/2006/table">
            <a:tbl>
              <a:tblPr/>
              <a:tblGrid>
                <a:gridCol w="3840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5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800/100 mg QD + DOR 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+ 2 NRTI**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81" name="Oval 170"/>
          <p:cNvSpPr>
            <a:spLocks noChangeArrowheads="1"/>
          </p:cNvSpPr>
          <p:nvPr/>
        </p:nvSpPr>
        <p:spPr bwMode="auto">
          <a:xfrm>
            <a:off x="1905561" y="1207249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Double-blind</a:t>
            </a:r>
          </a:p>
        </p:txBody>
      </p:sp>
      <p:sp>
        <p:nvSpPr>
          <p:cNvPr id="3082" name="AutoShape 162"/>
          <p:cNvSpPr>
            <a:spLocks noChangeArrowheads="1"/>
          </p:cNvSpPr>
          <p:nvPr/>
        </p:nvSpPr>
        <p:spPr bwMode="auto">
          <a:xfrm>
            <a:off x="120815" y="2266090"/>
            <a:ext cx="2349418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1 000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Any CD4 cell count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-84" charset="0"/>
                <a:cs typeface="Arial" charset="0"/>
              </a:rPr>
              <a:t>eGFR</a:t>
            </a:r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(CG) ≥ 50 mL/min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No primary resistance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84" charset="0"/>
                <a:cs typeface="Arial" charset="0"/>
              </a:rPr>
              <a:t> to DOR, DRV/r, NRTI</a:t>
            </a:r>
          </a:p>
        </p:txBody>
      </p:sp>
      <p:sp>
        <p:nvSpPr>
          <p:cNvPr id="3083" name="ZoneTexte 71"/>
          <p:cNvSpPr txBox="1">
            <a:spLocks noChangeArrowheads="1"/>
          </p:cNvSpPr>
          <p:nvPr/>
        </p:nvSpPr>
        <p:spPr bwMode="auto">
          <a:xfrm>
            <a:off x="303213" y="4336146"/>
            <a:ext cx="872807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300" dirty="0">
                <a:solidFill>
                  <a:srgbClr val="000066"/>
                </a:solidFill>
              </a:rPr>
              <a:t>* Randomisation (DOR vs DRV/r) was stratified by HIV RNA (</a:t>
            </a:r>
            <a:r>
              <a:rPr lang="en-GB" sz="1300" u="sng" dirty="0">
                <a:solidFill>
                  <a:srgbClr val="000066"/>
                </a:solidFill>
              </a:rPr>
              <a:t>&lt;</a:t>
            </a:r>
            <a:r>
              <a:rPr lang="en-GB" sz="1300" dirty="0">
                <a:solidFill>
                  <a:srgbClr val="000066"/>
                </a:solidFill>
              </a:rPr>
              <a:t> or &gt; 100 000 c/mL) at screening and NRTI backbone</a:t>
            </a:r>
            <a:endParaRPr lang="en-GB" sz="1300" baseline="30000" dirty="0">
              <a:solidFill>
                <a:srgbClr val="000066"/>
              </a:solidFill>
            </a:endParaRPr>
          </a:p>
        </p:txBody>
      </p:sp>
      <p:cxnSp>
        <p:nvCxnSpPr>
          <p:cNvPr id="3084" name="AutoShape 60"/>
          <p:cNvCxnSpPr>
            <a:cxnSpLocks noChangeShapeType="1"/>
          </p:cNvCxnSpPr>
          <p:nvPr/>
        </p:nvCxnSpPr>
        <p:spPr bwMode="auto">
          <a:xfrm rot="10800000" flipH="1" flipV="1">
            <a:off x="3560766" y="2779775"/>
            <a:ext cx="1587" cy="1008000"/>
          </a:xfrm>
          <a:prstGeom prst="bentConnector3">
            <a:avLst>
              <a:gd name="adj1" fmla="val -4046824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5" name="Line 63"/>
          <p:cNvSpPr>
            <a:spLocks noChangeShapeType="1"/>
          </p:cNvSpPr>
          <p:nvPr/>
        </p:nvSpPr>
        <p:spPr bwMode="auto">
          <a:xfrm>
            <a:off x="2425795" y="3284538"/>
            <a:ext cx="504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2762410" y="380439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3087" name="Rectangle 8"/>
          <p:cNvSpPr>
            <a:spLocks noChangeArrowheads="1"/>
          </p:cNvSpPr>
          <p:nvPr/>
        </p:nvSpPr>
        <p:spPr bwMode="auto">
          <a:xfrm>
            <a:off x="2762410" y="245203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340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84" charset="0"/>
              </a:rPr>
              <a:t>W96</a:t>
            </a:r>
            <a:endParaRPr lang="en-GB" sz="1600">
              <a:solidFill>
                <a:srgbClr val="0066FF"/>
              </a:solidFill>
              <a:latin typeface="Calibri" pitchFamily="-84" charset="0"/>
            </a:endParaRPr>
          </a:p>
        </p:txBody>
      </p:sp>
      <p:sp>
        <p:nvSpPr>
          <p:cNvPr id="3090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2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309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0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309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309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03213" y="4586062"/>
            <a:ext cx="8707437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300" dirty="0">
                <a:solidFill>
                  <a:srgbClr val="000066"/>
                </a:solidFill>
              </a:rPr>
              <a:t>** NRTI backbone (TDF/FTC or ABC/3TC if exclusion of the HLA-B*5701 allele) was selected by investigator</a:t>
            </a:r>
            <a:endParaRPr lang="en-GB" sz="1300" baseline="30000" dirty="0">
              <a:solidFill>
                <a:srgbClr val="000066"/>
              </a:solidFill>
            </a:endParaRPr>
          </a:p>
        </p:txBody>
      </p:sp>
      <p:sp>
        <p:nvSpPr>
          <p:cNvPr id="30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</a:p>
        </p:txBody>
      </p:sp>
      <p:sp>
        <p:nvSpPr>
          <p:cNvPr id="28" name="ZoneTexte 69"/>
          <p:cNvSpPr txBox="1">
            <a:spLocks noChangeArrowheads="1"/>
          </p:cNvSpPr>
          <p:nvPr/>
        </p:nvSpPr>
        <p:spPr bwMode="auto">
          <a:xfrm>
            <a:off x="3480910" y="6581775"/>
            <a:ext cx="56630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 ; Molina JM, IAC 2018, Abs. LBPEB017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800" y="44450"/>
            <a:ext cx="8780684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064315"/>
              </p:ext>
            </p:extLst>
          </p:nvPr>
        </p:nvGraphicFramePr>
        <p:xfrm>
          <a:off x="251004" y="1709562"/>
          <a:ext cx="8600610" cy="4573880"/>
        </p:xfrm>
        <a:graphic>
          <a:graphicData uri="http://schemas.openxmlformats.org/drawingml/2006/table">
            <a:tbl>
              <a:tblPr/>
              <a:tblGrid>
                <a:gridCol w="364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38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3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08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DOR + 2 NRTI 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DRV/r + 2 NRTI (N = 383)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84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Mean age, years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34.8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35.7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Female,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15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AIDS,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c/mL),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4.4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38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c/mL,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19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mean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433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412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38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&lt; 200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11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Selected NRTI: TDF/FTC / ABC/3TC, %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87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88 / 13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D0-W48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W48-W96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D0-W48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W48-W96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72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Total,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Lack of efficacy,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Death,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Lost to F-U / Consent withdrawal,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Non-compliance / Other, N</a:t>
                      </a:r>
                    </a:p>
                  </a:txBody>
                  <a:tcPr marL="92842" marR="9284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56 (15%)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17 /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 / 5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 /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/ 0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71 (19%)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  <a:b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/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 / 9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/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/ 1</a:t>
                      </a:r>
                    </a:p>
                  </a:txBody>
                  <a:tcPr marL="92842" marR="92842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479165" y="1151863"/>
            <a:ext cx="61729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grpSp>
        <p:nvGrpSpPr>
          <p:cNvPr id="12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3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480910" y="6581775"/>
            <a:ext cx="56630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 ; Molina JM, IAC 2018, Abs. LBPEB017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r 19"/>
          <p:cNvGrpSpPr/>
          <p:nvPr/>
        </p:nvGrpSpPr>
        <p:grpSpPr>
          <a:xfrm>
            <a:off x="4947784" y="2149255"/>
            <a:ext cx="3554413" cy="3034260"/>
            <a:chOff x="4947784" y="2149255"/>
            <a:chExt cx="3554413" cy="3034260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158922" y="2514380"/>
              <a:ext cx="1555750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fr-FR" sz="1600" b="1" kern="0" dirty="0">
                  <a:solidFill>
                    <a:schemeClr val="bg1"/>
                  </a:solidFill>
                  <a:latin typeface="+mj-lt"/>
                  <a:ea typeface="MS PGothic"/>
                  <a:cs typeface="Arial" pitchFamily="34" charset="0"/>
                </a:rPr>
                <a:t>DRV/r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6714672" y="2514380"/>
              <a:ext cx="1552575" cy="78740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fr-FR" sz="1600" b="1" kern="0" dirty="0">
                  <a:solidFill>
                    <a:prstClr val="white"/>
                  </a:solidFill>
                  <a:latin typeface="+mj-lt"/>
                  <a:ea typeface="MS PGothic"/>
                  <a:cs typeface="Arial" pitchFamily="34" charset="0"/>
                </a:rPr>
                <a:t>DOR</a:t>
              </a: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5314497" y="3219640"/>
              <a:ext cx="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6711497" y="3219640"/>
              <a:ext cx="3175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1" name="Line 94"/>
            <p:cNvSpPr>
              <a:spLocks noChangeShapeType="1"/>
            </p:cNvSpPr>
            <p:nvPr/>
          </p:nvSpPr>
          <p:spPr bwMode="auto">
            <a:xfrm>
              <a:off x="8129134" y="3219640"/>
              <a:ext cx="6350" cy="1440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6565447" y="4700915"/>
              <a:ext cx="295275" cy="4826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kern="0" dirty="0">
                  <a:solidFill>
                    <a:srgbClr val="000066"/>
                  </a:solidFill>
                  <a:ea typeface="MS PGothic"/>
                </a:rPr>
                <a:t>0 </a:t>
              </a: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4947784" y="4700915"/>
              <a:ext cx="731838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764009" y="4700915"/>
              <a:ext cx="730250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91440" bIns="91440" anchor="ctr"/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400" dirty="0">
                  <a:solidFill>
                    <a:srgbClr val="000066"/>
                  </a:solidFill>
                  <a:ea typeface="MS PGothic" pitchFamily="34" charset="-128"/>
                </a:rPr>
                <a:t>+ 10%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769955" y="3763784"/>
              <a:ext cx="51954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9.4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359525" y="3756237"/>
              <a:ext cx="314325" cy="3077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4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-1.6</a:t>
              </a:r>
              <a:endParaRPr lang="en-GB" sz="14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6920393" y="3259446"/>
              <a:ext cx="585788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3.9</a:t>
              </a:r>
              <a:endParaRPr lang="en-GB" sz="1600" b="1" kern="0" dirty="0">
                <a:solidFill>
                  <a:srgbClr val="333399"/>
                </a:solidFill>
                <a:latin typeface="+mj-lt"/>
                <a:ea typeface="MS PGothic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516688" y="3714473"/>
              <a:ext cx="152489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110415" y="3713679"/>
              <a:ext cx="239712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>
              <a:off x="6711497" y="3103890"/>
              <a:ext cx="3175" cy="310832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100" kern="0" dirty="0"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119234" y="2149255"/>
              <a:ext cx="3382963" cy="365125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90000"/>
                </a:lnSpc>
              </a:pPr>
              <a:r>
                <a:rPr lang="en-US" sz="1600" b="1">
                  <a:solidFill>
                    <a:srgbClr val="FFFFFF"/>
                  </a:solidFill>
                  <a:latin typeface="+mj-lt"/>
                  <a:ea typeface="MS PGothic" pitchFamily="34" charset="-128"/>
                </a:rPr>
                <a:t>Difference (95 % CI)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11366DC-F237-48FD-96F5-0756E8BF1737}"/>
              </a:ext>
            </a:extLst>
          </p:cNvPr>
          <p:cNvGrpSpPr/>
          <p:nvPr/>
        </p:nvGrpSpPr>
        <p:grpSpPr>
          <a:xfrm>
            <a:off x="556271" y="1741861"/>
            <a:ext cx="3895413" cy="4093278"/>
            <a:chOff x="556271" y="1741861"/>
            <a:chExt cx="3895413" cy="4093278"/>
          </a:xfrm>
        </p:grpSpPr>
        <p:sp>
          <p:nvSpPr>
            <p:cNvPr id="63" name="AutoShape 165"/>
            <p:cNvSpPr>
              <a:spLocks noChangeArrowheads="1"/>
            </p:cNvSpPr>
            <p:nvPr/>
          </p:nvSpPr>
          <p:spPr bwMode="auto">
            <a:xfrm>
              <a:off x="1541557" y="1741861"/>
              <a:ext cx="2910127" cy="684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320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1246917" y="2512476"/>
              <a:ext cx="233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+mj-lt"/>
                </a:rPr>
                <a:t>84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2392378" y="4575856"/>
              <a:ext cx="233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2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0" name="Rectangle 42"/>
            <p:cNvSpPr>
              <a:spLocks noChangeArrowheads="1"/>
            </p:cNvSpPr>
            <p:nvPr/>
          </p:nvSpPr>
          <p:spPr bwMode="auto">
            <a:xfrm>
              <a:off x="3614316" y="4742513"/>
              <a:ext cx="1169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+mj-lt"/>
                </a:rPr>
                <a:t>5</a:t>
              </a:r>
              <a:endParaRPr lang="fr-FR" sz="2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1679923" y="2666827"/>
              <a:ext cx="233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+mj-lt"/>
                </a:rPr>
                <a:t>80</a:t>
              </a:r>
              <a:endParaRPr lang="fr-FR" sz="2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2852753" y="4535326"/>
              <a:ext cx="233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+mj-lt"/>
                </a:rPr>
                <a:t>13</a:t>
              </a:r>
              <a:endParaRPr lang="fr-FR" sz="2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059013" y="4742513"/>
              <a:ext cx="11699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b="1" dirty="0">
                  <a:solidFill>
                    <a:srgbClr val="333399"/>
                  </a:solidFill>
                  <a:latin typeface="+mj-lt"/>
                </a:rPr>
                <a:t>7</a:t>
              </a:r>
              <a:endParaRPr lang="fr-FR" sz="2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755970" y="5128383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656121" y="456640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20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656121" y="4006021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40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656121" y="3444046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60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656121" y="288365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</a:rPr>
                <a:t>80</a:t>
              </a:r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556271" y="2309651"/>
              <a:ext cx="299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1042032" y="5342696"/>
              <a:ext cx="92513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err="1">
                  <a:solidFill>
                    <a:srgbClr val="000066"/>
                  </a:solidFill>
                </a:rPr>
                <a:t>Virologic</a:t>
              </a:r>
              <a:endParaRPr lang="en-US" sz="1600" b="1" dirty="0">
                <a:solidFill>
                  <a:srgbClr val="000066"/>
                </a:solidFill>
              </a:endParaRPr>
            </a:p>
            <a:p>
              <a:r>
                <a:rPr lang="en-US" sz="1600" b="1" dirty="0">
                  <a:solidFill>
                    <a:srgbClr val="000066"/>
                  </a:solidFill>
                </a:rPr>
                <a:t>response</a:t>
              </a:r>
              <a:endParaRPr lang="en-US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2043954" y="5342696"/>
              <a:ext cx="135664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66"/>
                  </a:solidFill>
                </a:rPr>
                <a:t>Virologic</a:t>
              </a:r>
            </a:p>
            <a:p>
              <a:pPr algn="ctr"/>
              <a:r>
                <a:rPr lang="en-US" sz="1600" b="1">
                  <a:solidFill>
                    <a:srgbClr val="000066"/>
                  </a:solidFill>
                </a:rPr>
                <a:t>non-response</a:t>
              </a:r>
              <a:endParaRPr lang="en-US" sz="2000" b="1">
                <a:solidFill>
                  <a:srgbClr val="000066"/>
                </a:solidFill>
              </a:endParaRP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509673" y="5342696"/>
              <a:ext cx="75661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66"/>
                  </a:solidFill>
                </a:rPr>
                <a:t>No data</a:t>
              </a:r>
              <a:endParaRPr lang="en-US" sz="2000" b="1">
                <a:solidFill>
                  <a:srgbClr val="000066"/>
                </a:solidFill>
              </a:endParaRPr>
            </a:p>
          </p:txBody>
        </p:sp>
        <p:sp>
          <p:nvSpPr>
            <p:cNvPr id="57384" name="Rectangle 57"/>
            <p:cNvSpPr>
              <a:spLocks noChangeArrowheads="1"/>
            </p:cNvSpPr>
            <p:nvPr/>
          </p:nvSpPr>
          <p:spPr bwMode="auto">
            <a:xfrm>
              <a:off x="1900459" y="1787122"/>
              <a:ext cx="24442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DOR + 2 NRTI (N = 383)</a:t>
              </a:r>
              <a:endParaRPr lang="fr-FR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87" name="Rectangle 60"/>
            <p:cNvSpPr>
              <a:spLocks noChangeArrowheads="1"/>
            </p:cNvSpPr>
            <p:nvPr/>
          </p:nvSpPr>
          <p:spPr bwMode="auto">
            <a:xfrm>
              <a:off x="1900459" y="2081872"/>
              <a:ext cx="24041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DRV/r + 2 NRTI (N = 383)</a:t>
              </a:r>
              <a:endParaRPr lang="fr-FR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781819" y="2049189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992886" y="2389744"/>
              <a:ext cx="3450684" cy="28455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917245" y="298145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17245" y="3546096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917245" y="411180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917245" y="467750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917245" y="5235307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917245" y="241575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113270" y="2858861"/>
              <a:ext cx="442123" cy="2376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2D985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580961" y="2981457"/>
              <a:ext cx="443188" cy="2253403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F669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898108" y="5057033"/>
              <a:ext cx="444253" cy="177828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3429352" y="5100638"/>
              <a:ext cx="444253" cy="134223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732610" y="4879205"/>
              <a:ext cx="442123" cy="355656"/>
            </a:xfrm>
            <a:prstGeom prst="rect">
              <a:avLst/>
            </a:prstGeom>
            <a:solidFill>
              <a:srgbClr val="F669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263853" y="4942215"/>
              <a:ext cx="442123" cy="292645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76" name="Rectangle 21"/>
            <p:cNvSpPr>
              <a:spLocks noChangeArrowheads="1"/>
            </p:cNvSpPr>
            <p:nvPr/>
          </p:nvSpPr>
          <p:spPr bwMode="auto">
            <a:xfrm>
              <a:off x="1711279" y="1841333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  <p:sp>
          <p:nvSpPr>
            <p:cNvPr id="77" name="Rectangle 22"/>
            <p:cNvSpPr>
              <a:spLocks noChangeArrowheads="1"/>
            </p:cNvSpPr>
            <p:nvPr/>
          </p:nvSpPr>
          <p:spPr bwMode="auto">
            <a:xfrm>
              <a:off x="1711279" y="2125001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rgbClr val="000066"/>
                </a:solidFill>
              </a:endParaRPr>
            </a:p>
          </p:txBody>
        </p:sp>
      </p:grpSp>
      <p:sp>
        <p:nvSpPr>
          <p:cNvPr id="55" name="ZoneTexte 5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58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616589" y="1151863"/>
            <a:ext cx="78981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Primary endpoint: HIV RNA &lt; 50 c/mL at W48 (ITT, snapshot)</a:t>
            </a:r>
          </a:p>
        </p:txBody>
      </p:sp>
      <p:sp>
        <p:nvSpPr>
          <p:cNvPr id="65" name="Espace réservé du contenu 2"/>
          <p:cNvSpPr>
            <a:spLocks/>
          </p:cNvSpPr>
          <p:nvPr/>
        </p:nvSpPr>
        <p:spPr bwMode="auto">
          <a:xfrm>
            <a:off x="4849627" y="5263044"/>
            <a:ext cx="3994267" cy="10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2563" indent="-182563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CD4 increase at W48 (ITT, NC = F)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DOR: + 193/mm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  <a:p>
            <a:pPr marL="450850" lvl="1" indent="-18415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sz="1600" dirty="0">
                <a:solidFill>
                  <a:srgbClr val="000066"/>
                </a:solidFill>
              </a:rPr>
              <a:t>DRV/r: + 186/mm</a:t>
            </a:r>
            <a:r>
              <a:rPr lang="en-GB" sz="1600" baseline="30000" dirty="0">
                <a:solidFill>
                  <a:srgbClr val="000066"/>
                </a:solidFill>
              </a:rPr>
              <a:t>3</a:t>
            </a:r>
          </a:p>
        </p:txBody>
      </p:sp>
      <p:grpSp>
        <p:nvGrpSpPr>
          <p:cNvPr id="68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69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72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61" name="ZoneTexte 69"/>
          <p:cNvSpPr txBox="1">
            <a:spLocks noChangeArrowheads="1"/>
          </p:cNvSpPr>
          <p:nvPr/>
        </p:nvSpPr>
        <p:spPr bwMode="auto">
          <a:xfrm>
            <a:off x="6220917" y="6581775"/>
            <a:ext cx="2923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74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oneTexte 114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59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8255" y="6232347"/>
            <a:ext cx="8790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Discontinuation due to lack of efficacy counted as failures, data missing for other reasons excluded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48332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29" name="Text Box 2"/>
          <p:cNvSpPr txBox="1">
            <a:spLocks noChangeArrowheads="1"/>
          </p:cNvSpPr>
          <p:nvPr/>
        </p:nvSpPr>
        <p:spPr bwMode="auto">
          <a:xfrm>
            <a:off x="980552" y="1151863"/>
            <a:ext cx="7170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HIV RNA &lt; 50 c/mL, observed failure approach (W48) *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10393" y="1702733"/>
            <a:ext cx="8801384" cy="4250701"/>
            <a:chOff x="208367" y="1702733"/>
            <a:chExt cx="8801384" cy="4250701"/>
          </a:xfrm>
        </p:grpSpPr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3166480" y="2932760"/>
              <a:ext cx="467999" cy="2356373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4347" name="Rectangle 16"/>
            <p:cNvSpPr>
              <a:spLocks noChangeArrowheads="1"/>
            </p:cNvSpPr>
            <p:nvPr/>
          </p:nvSpPr>
          <p:spPr bwMode="auto">
            <a:xfrm>
              <a:off x="3685680" y="3067317"/>
              <a:ext cx="467999" cy="222181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0" name="Rectangle 19"/>
            <p:cNvSpPr>
              <a:spLocks noChangeArrowheads="1"/>
            </p:cNvSpPr>
            <p:nvPr/>
          </p:nvSpPr>
          <p:spPr bwMode="auto">
            <a:xfrm>
              <a:off x="5628871" y="2707335"/>
              <a:ext cx="467999" cy="2581797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1" name="Rectangle 20"/>
            <p:cNvSpPr>
              <a:spLocks noChangeArrowheads="1"/>
            </p:cNvSpPr>
            <p:nvPr/>
          </p:nvSpPr>
          <p:spPr bwMode="auto">
            <a:xfrm>
              <a:off x="6166953" y="2694635"/>
              <a:ext cx="467999" cy="25944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2" name="Line 21"/>
            <p:cNvSpPr>
              <a:spLocks noChangeShapeType="1"/>
            </p:cNvSpPr>
            <p:nvPr/>
          </p:nvSpPr>
          <p:spPr bwMode="auto">
            <a:xfrm>
              <a:off x="585751" y="2368719"/>
              <a:ext cx="0" cy="292417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3" name="Line 22"/>
            <p:cNvSpPr>
              <a:spLocks noChangeShapeType="1"/>
            </p:cNvSpPr>
            <p:nvPr/>
          </p:nvSpPr>
          <p:spPr bwMode="auto">
            <a:xfrm>
              <a:off x="519076" y="529289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4" name="Line 23"/>
            <p:cNvSpPr>
              <a:spLocks noChangeShapeType="1"/>
            </p:cNvSpPr>
            <p:nvPr/>
          </p:nvSpPr>
          <p:spPr bwMode="auto">
            <a:xfrm>
              <a:off x="519076" y="471028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5" name="Line 24"/>
            <p:cNvSpPr>
              <a:spLocks noChangeShapeType="1"/>
            </p:cNvSpPr>
            <p:nvPr/>
          </p:nvSpPr>
          <p:spPr bwMode="auto">
            <a:xfrm>
              <a:off x="519076" y="412766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6" name="Line 25"/>
            <p:cNvSpPr>
              <a:spLocks noChangeShapeType="1"/>
            </p:cNvSpPr>
            <p:nvPr/>
          </p:nvSpPr>
          <p:spPr bwMode="auto">
            <a:xfrm>
              <a:off x="519076" y="3533944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7" name="Line 26"/>
            <p:cNvSpPr>
              <a:spLocks noChangeShapeType="1"/>
            </p:cNvSpPr>
            <p:nvPr/>
          </p:nvSpPr>
          <p:spPr bwMode="auto">
            <a:xfrm>
              <a:off x="519076" y="2951331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58" name="Line 27"/>
            <p:cNvSpPr>
              <a:spLocks noChangeShapeType="1"/>
            </p:cNvSpPr>
            <p:nvPr/>
          </p:nvSpPr>
          <p:spPr bwMode="auto">
            <a:xfrm>
              <a:off x="519076" y="2368719"/>
              <a:ext cx="666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0" name="Line 29"/>
            <p:cNvSpPr>
              <a:spLocks noChangeShapeType="1"/>
            </p:cNvSpPr>
            <p:nvPr/>
          </p:nvSpPr>
          <p:spPr bwMode="auto">
            <a:xfrm flipV="1">
              <a:off x="585751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1" name="Line 30"/>
            <p:cNvSpPr>
              <a:spLocks noChangeShapeType="1"/>
            </p:cNvSpPr>
            <p:nvPr/>
          </p:nvSpPr>
          <p:spPr bwMode="auto">
            <a:xfrm flipV="1">
              <a:off x="19352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3" name="Line 32"/>
            <p:cNvSpPr>
              <a:spLocks noChangeShapeType="1"/>
            </p:cNvSpPr>
            <p:nvPr/>
          </p:nvSpPr>
          <p:spPr bwMode="auto">
            <a:xfrm flipV="1">
              <a:off x="3105320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7" name="Line 36"/>
            <p:cNvSpPr>
              <a:spLocks noChangeShapeType="1"/>
            </p:cNvSpPr>
            <p:nvPr/>
          </p:nvSpPr>
          <p:spPr bwMode="auto">
            <a:xfrm flipV="1">
              <a:off x="5566936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68" name="Line 37"/>
            <p:cNvSpPr>
              <a:spLocks noChangeShapeType="1"/>
            </p:cNvSpPr>
            <p:nvPr/>
          </p:nvSpPr>
          <p:spPr bwMode="auto">
            <a:xfrm flipV="1">
              <a:off x="6809032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3" name="Rectangle 42"/>
            <p:cNvSpPr>
              <a:spLocks noChangeArrowheads="1"/>
            </p:cNvSpPr>
            <p:nvPr/>
          </p:nvSpPr>
          <p:spPr bwMode="auto">
            <a:xfrm>
              <a:off x="3208860" y="262174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81.0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4" name="Rectangle 43"/>
            <p:cNvSpPr>
              <a:spLocks noChangeArrowheads="1"/>
            </p:cNvSpPr>
            <p:nvPr/>
          </p:nvSpPr>
          <p:spPr bwMode="auto">
            <a:xfrm>
              <a:off x="3737586" y="275667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76.4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7" name="Rectangle 46"/>
            <p:cNvSpPr>
              <a:spLocks noChangeArrowheads="1"/>
            </p:cNvSpPr>
            <p:nvPr/>
          </p:nvSpPr>
          <p:spPr bwMode="auto">
            <a:xfrm>
              <a:off x="5678780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88.9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8" name="Rectangle 47"/>
            <p:cNvSpPr>
              <a:spLocks noChangeArrowheads="1"/>
            </p:cNvSpPr>
            <p:nvPr/>
          </p:nvSpPr>
          <p:spPr bwMode="auto">
            <a:xfrm>
              <a:off x="6250927" y="2357326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89.1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9" name="Rectangle 48"/>
            <p:cNvSpPr>
              <a:spLocks noChangeArrowheads="1"/>
            </p:cNvSpPr>
            <p:nvPr/>
          </p:nvSpPr>
          <p:spPr bwMode="auto">
            <a:xfrm>
              <a:off x="378285" y="5193436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4380" name="Rectangle 49"/>
            <p:cNvSpPr>
              <a:spLocks noChangeArrowheads="1"/>
            </p:cNvSpPr>
            <p:nvPr/>
          </p:nvSpPr>
          <p:spPr bwMode="auto">
            <a:xfrm>
              <a:off x="293327" y="46108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4381" name="Rectangle 50"/>
            <p:cNvSpPr>
              <a:spLocks noChangeArrowheads="1"/>
            </p:cNvSpPr>
            <p:nvPr/>
          </p:nvSpPr>
          <p:spPr bwMode="auto">
            <a:xfrm>
              <a:off x="293327" y="402662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4382" name="Rectangle 51"/>
            <p:cNvSpPr>
              <a:spLocks noChangeArrowheads="1"/>
            </p:cNvSpPr>
            <p:nvPr/>
          </p:nvSpPr>
          <p:spPr bwMode="auto">
            <a:xfrm>
              <a:off x="293327" y="3434486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4383" name="Rectangle 52"/>
            <p:cNvSpPr>
              <a:spLocks noChangeArrowheads="1"/>
            </p:cNvSpPr>
            <p:nvPr/>
          </p:nvSpPr>
          <p:spPr bwMode="auto">
            <a:xfrm>
              <a:off x="293327" y="285187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4384" name="Rectangle 53"/>
            <p:cNvSpPr>
              <a:spLocks noChangeArrowheads="1"/>
            </p:cNvSpPr>
            <p:nvPr/>
          </p:nvSpPr>
          <p:spPr bwMode="auto">
            <a:xfrm>
              <a:off x="208367" y="2267673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4389" name="Rectangle 58"/>
            <p:cNvSpPr>
              <a:spLocks noChangeArrowheads="1"/>
            </p:cNvSpPr>
            <p:nvPr/>
          </p:nvSpPr>
          <p:spPr bwMode="auto">
            <a:xfrm>
              <a:off x="3176620" y="5434231"/>
              <a:ext cx="111611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&gt; 5 log</a:t>
              </a:r>
              <a:r>
                <a:rPr lang="en-US" sz="1400" baseline="-25000" dirty="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 c/mL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903636" y="5049420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+mn-lt"/>
                </a:rPr>
                <a:t>71</a:t>
              </a: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3275230" y="5053210"/>
              <a:ext cx="92333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79	</a:t>
              </a: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383166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72</a:t>
              </a:r>
            </a:p>
          </p:txBody>
        </p:sp>
        <p:sp>
          <p:nvSpPr>
            <p:cNvPr id="86" name="Rectangle 40"/>
            <p:cNvSpPr>
              <a:spLocks noChangeArrowheads="1"/>
            </p:cNvSpPr>
            <p:nvPr/>
          </p:nvSpPr>
          <p:spPr bwMode="auto">
            <a:xfrm>
              <a:off x="569322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323</a:t>
              </a:r>
            </a:p>
          </p:txBody>
        </p:sp>
        <p:sp>
          <p:nvSpPr>
            <p:cNvPr id="94" name="Rectangle 58"/>
            <p:cNvSpPr>
              <a:spLocks noChangeArrowheads="1"/>
            </p:cNvSpPr>
            <p:nvPr/>
          </p:nvSpPr>
          <p:spPr bwMode="auto">
            <a:xfrm>
              <a:off x="7408008" y="5737990"/>
              <a:ext cx="13080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66"/>
                  </a:solidFill>
                  <a:latin typeface="+mn-lt"/>
                </a:rPr>
                <a:t>NRTI backbone</a:t>
              </a:r>
              <a:endParaRPr lang="en-US" sz="20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344" name="Rectangle 13"/>
            <p:cNvSpPr>
              <a:spLocks noChangeArrowheads="1"/>
            </p:cNvSpPr>
            <p:nvPr/>
          </p:nvSpPr>
          <p:spPr bwMode="auto">
            <a:xfrm>
              <a:off x="4515211" y="2872435"/>
              <a:ext cx="467999" cy="24166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5" name="Rectangle 14"/>
            <p:cNvSpPr>
              <a:spLocks noChangeArrowheads="1"/>
            </p:cNvSpPr>
            <p:nvPr/>
          </p:nvSpPr>
          <p:spPr bwMode="auto">
            <a:xfrm>
              <a:off x="5039295" y="3189935"/>
              <a:ext cx="467999" cy="209919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1" name="Rectangle 40"/>
            <p:cNvSpPr>
              <a:spLocks noChangeArrowheads="1"/>
            </p:cNvSpPr>
            <p:nvPr/>
          </p:nvSpPr>
          <p:spPr bwMode="auto">
            <a:xfrm>
              <a:off x="4573746" y="25880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82.9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2" name="Rectangle 41"/>
            <p:cNvSpPr>
              <a:spLocks noChangeArrowheads="1"/>
            </p:cNvSpPr>
            <p:nvPr/>
          </p:nvSpPr>
          <p:spPr bwMode="auto">
            <a:xfrm>
              <a:off x="5118811" y="2880619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72.1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88" name="Rectangle 57"/>
            <p:cNvSpPr>
              <a:spLocks noChangeArrowheads="1"/>
            </p:cNvSpPr>
            <p:nvPr/>
          </p:nvSpPr>
          <p:spPr bwMode="auto">
            <a:xfrm>
              <a:off x="4383439" y="5434231"/>
              <a:ext cx="11995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≤ 200/mm</a:t>
              </a:r>
              <a:r>
                <a:rPr lang="en-US" sz="1400" baseline="30000" dirty="0">
                  <a:solidFill>
                    <a:srgbClr val="000066"/>
                  </a:solidFill>
                  <a:latin typeface="+mn-lt"/>
                </a:rPr>
                <a:t>3</a:t>
              </a:r>
              <a:endParaRPr lang="en-US" sz="2000" baseline="30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68" name="Rectangle 40"/>
            <p:cNvSpPr>
              <a:spLocks noChangeArrowheads="1"/>
            </p:cNvSpPr>
            <p:nvPr/>
          </p:nvSpPr>
          <p:spPr bwMode="auto">
            <a:xfrm>
              <a:off x="4611794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41</a:t>
              </a: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5160558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61</a:t>
              </a:r>
            </a:p>
          </p:txBody>
        </p:sp>
        <p:sp>
          <p:nvSpPr>
            <p:cNvPr id="91" name="Rectangle 58"/>
            <p:cNvSpPr>
              <a:spLocks noChangeArrowheads="1"/>
            </p:cNvSpPr>
            <p:nvPr/>
          </p:nvSpPr>
          <p:spPr bwMode="auto">
            <a:xfrm>
              <a:off x="4938338" y="5737990"/>
              <a:ext cx="119423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Baseline CD4 </a:t>
              </a:r>
              <a:endParaRPr lang="fr-FR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6" name="Connecteur droit 95"/>
            <p:cNvCxnSpPr/>
            <p:nvPr/>
          </p:nvCxnSpPr>
          <p:spPr>
            <a:xfrm>
              <a:off x="4661584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8" name="Rectangle 17"/>
            <p:cNvSpPr>
              <a:spLocks noChangeArrowheads="1"/>
            </p:cNvSpPr>
            <p:nvPr/>
          </p:nvSpPr>
          <p:spPr bwMode="auto">
            <a:xfrm>
              <a:off x="740941" y="2712931"/>
              <a:ext cx="467999" cy="2576202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1254373" y="2781961"/>
              <a:ext cx="467999" cy="250717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4375" name="Rectangle 44"/>
            <p:cNvSpPr>
              <a:spLocks noChangeArrowheads="1"/>
            </p:cNvSpPr>
            <p:nvPr/>
          </p:nvSpPr>
          <p:spPr bwMode="auto">
            <a:xfrm>
              <a:off x="838542" y="2416261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4376" name="Rectangle 45"/>
            <p:cNvSpPr>
              <a:spLocks noChangeArrowheads="1"/>
            </p:cNvSpPr>
            <p:nvPr/>
          </p:nvSpPr>
          <p:spPr bwMode="auto">
            <a:xfrm>
              <a:off x="1334650" y="249748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86.2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0" name="Rectangle 40"/>
            <p:cNvSpPr>
              <a:spLocks noChangeArrowheads="1"/>
            </p:cNvSpPr>
            <p:nvPr/>
          </p:nvSpPr>
          <p:spPr bwMode="auto">
            <a:xfrm>
              <a:off x="834809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364</a:t>
              </a: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1312180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355</a:t>
              </a:r>
            </a:p>
          </p:txBody>
        </p:sp>
        <p:sp>
          <p:nvSpPr>
            <p:cNvPr id="93" name="Rectangle 58"/>
            <p:cNvSpPr>
              <a:spLocks noChangeArrowheads="1"/>
            </p:cNvSpPr>
            <p:nvPr/>
          </p:nvSpPr>
          <p:spPr bwMode="auto">
            <a:xfrm>
              <a:off x="692888" y="5440520"/>
              <a:ext cx="101760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All</a:t>
              </a:r>
            </a:p>
            <a:p>
              <a:pPr algn="ctr"/>
              <a:r>
                <a:rPr lang="en-US" sz="1400" b="1" dirty="0">
                  <a:solidFill>
                    <a:srgbClr val="000066"/>
                  </a:solidFill>
                  <a:latin typeface="+mn-lt"/>
                </a:rPr>
                <a:t>participants</a:t>
              </a:r>
              <a:endParaRPr lang="en-US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98" name="Connecteur droit 97"/>
            <p:cNvCxnSpPr/>
            <p:nvPr/>
          </p:nvCxnSpPr>
          <p:spPr>
            <a:xfrm>
              <a:off x="758782" y="5393464"/>
              <a:ext cx="972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6984592" y="5690934"/>
              <a:ext cx="1980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 Box 148"/>
            <p:cNvSpPr txBox="1">
              <a:spLocks noChangeArrowheads="1"/>
            </p:cNvSpPr>
            <p:nvPr/>
          </p:nvSpPr>
          <p:spPr bwMode="auto">
            <a:xfrm>
              <a:off x="407630" y="1934978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66"/>
                  </a:solidFill>
                  <a:latin typeface="+mn-lt"/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2420487" y="5737990"/>
              <a:ext cx="15264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  <a:latin typeface="+mn-lt"/>
                </a:rPr>
                <a:t>Baseline HIV RNA</a:t>
              </a:r>
              <a:endParaRPr lang="fr-FR" sz="2000" b="1" dirty="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>
            <a:xfrm>
              <a:off x="2199848" y="5690934"/>
              <a:ext cx="1944000" cy="0"/>
            </a:xfrm>
            <a:prstGeom prst="line">
              <a:avLst/>
            </a:prstGeom>
            <a:ln w="1905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Line 33"/>
            <p:cNvSpPr>
              <a:spLocks noChangeShapeType="1"/>
            </p:cNvSpPr>
            <p:nvPr/>
          </p:nvSpPr>
          <p:spPr bwMode="auto">
            <a:xfrm flipV="1">
              <a:off x="4335074" y="5288667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7" name="Rectangle 17"/>
            <p:cNvSpPr>
              <a:spLocks noChangeArrowheads="1"/>
            </p:cNvSpPr>
            <p:nvPr/>
          </p:nvSpPr>
          <p:spPr bwMode="auto">
            <a:xfrm>
              <a:off x="2076500" y="2661497"/>
              <a:ext cx="467999" cy="2627636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8" name="Rectangle 18"/>
            <p:cNvSpPr>
              <a:spLocks noChangeArrowheads="1"/>
            </p:cNvSpPr>
            <p:nvPr/>
          </p:nvSpPr>
          <p:spPr bwMode="auto">
            <a:xfrm>
              <a:off x="2591222" y="2697133"/>
              <a:ext cx="467999" cy="2593926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0" name="Rectangle 44"/>
            <p:cNvSpPr>
              <a:spLocks noChangeArrowheads="1"/>
            </p:cNvSpPr>
            <p:nvPr/>
          </p:nvSpPr>
          <p:spPr bwMode="auto">
            <a:xfrm>
              <a:off x="2118881" y="232223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90.2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2" name="Rectangle 45"/>
            <p:cNvSpPr>
              <a:spLocks noChangeArrowheads="1"/>
            </p:cNvSpPr>
            <p:nvPr/>
          </p:nvSpPr>
          <p:spPr bwMode="auto">
            <a:xfrm>
              <a:off x="2643889" y="236601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88.7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95" name="Rectangle 61"/>
            <p:cNvSpPr>
              <a:spLocks noChangeArrowheads="1"/>
            </p:cNvSpPr>
            <p:nvPr/>
          </p:nvSpPr>
          <p:spPr bwMode="auto">
            <a:xfrm>
              <a:off x="2021974" y="5434231"/>
              <a:ext cx="111569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≤ 5 log</a:t>
              </a:r>
              <a:r>
                <a:rPr lang="en-US" sz="1400" baseline="-25000" dirty="0">
                  <a:solidFill>
                    <a:srgbClr val="000066"/>
                  </a:solidFill>
                  <a:latin typeface="+mn-lt"/>
                </a:rPr>
                <a:t>10</a:t>
              </a:r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 c/mL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7" name="Rectangle 40"/>
            <p:cNvSpPr>
              <a:spLocks noChangeArrowheads="1"/>
            </p:cNvSpPr>
            <p:nvPr/>
          </p:nvSpPr>
          <p:spPr bwMode="auto">
            <a:xfrm>
              <a:off x="2170368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285</a:t>
              </a: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2692573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282</a:t>
              </a:r>
            </a:p>
          </p:txBody>
        </p:sp>
        <p:sp>
          <p:nvSpPr>
            <p:cNvPr id="103" name="Rectangle 58"/>
            <p:cNvSpPr>
              <a:spLocks noChangeArrowheads="1"/>
            </p:cNvSpPr>
            <p:nvPr/>
          </p:nvSpPr>
          <p:spPr bwMode="auto">
            <a:xfrm>
              <a:off x="7042324" y="5434231"/>
              <a:ext cx="74786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TDF/FTC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4" name="Rectangle 60"/>
            <p:cNvSpPr>
              <a:spLocks noChangeArrowheads="1"/>
            </p:cNvSpPr>
            <p:nvPr/>
          </p:nvSpPr>
          <p:spPr bwMode="auto">
            <a:xfrm>
              <a:off x="8140924" y="5434231"/>
              <a:ext cx="75820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ABC/3TC</a:t>
              </a:r>
              <a:endParaRPr lang="en-US" sz="2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5" name="Rectangle 19"/>
            <p:cNvSpPr>
              <a:spLocks noChangeArrowheads="1"/>
            </p:cNvSpPr>
            <p:nvPr/>
          </p:nvSpPr>
          <p:spPr bwMode="auto">
            <a:xfrm>
              <a:off x="8029199" y="2674239"/>
              <a:ext cx="467999" cy="2614894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6" name="Rectangle 20"/>
            <p:cNvSpPr>
              <a:spLocks noChangeArrowheads="1"/>
            </p:cNvSpPr>
            <p:nvPr/>
          </p:nvSpPr>
          <p:spPr bwMode="auto">
            <a:xfrm>
              <a:off x="8532440" y="2851873"/>
              <a:ext cx="467999" cy="243726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" name="Line 37"/>
            <p:cNvSpPr>
              <a:spLocks noChangeShapeType="1"/>
            </p:cNvSpPr>
            <p:nvPr/>
          </p:nvSpPr>
          <p:spPr bwMode="auto">
            <a:xfrm flipV="1">
              <a:off x="7979768" y="5292894"/>
              <a:ext cx="0" cy="476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8060844" y="2399664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89.6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0" name="Rectangle 47"/>
            <p:cNvSpPr>
              <a:spLocks noChangeArrowheads="1"/>
            </p:cNvSpPr>
            <p:nvPr/>
          </p:nvSpPr>
          <p:spPr bwMode="auto">
            <a:xfrm>
              <a:off x="8598150" y="2566517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83.7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1" name="Rectangle 40"/>
            <p:cNvSpPr>
              <a:spLocks noChangeArrowheads="1"/>
            </p:cNvSpPr>
            <p:nvPr/>
          </p:nvSpPr>
          <p:spPr bwMode="auto">
            <a:xfrm>
              <a:off x="8157056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48</a:t>
              </a:r>
            </a:p>
          </p:txBody>
        </p:sp>
        <p:sp>
          <p:nvSpPr>
            <p:cNvPr id="112" name="Rectangle 40"/>
            <p:cNvSpPr>
              <a:spLocks noChangeArrowheads="1"/>
            </p:cNvSpPr>
            <p:nvPr/>
          </p:nvSpPr>
          <p:spPr bwMode="auto">
            <a:xfrm>
              <a:off x="8669822" y="50532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43</a:t>
              </a:r>
            </a:p>
          </p:txBody>
        </p:sp>
        <p:sp>
          <p:nvSpPr>
            <p:cNvPr id="117" name="Rectangle 57"/>
            <p:cNvSpPr>
              <a:spLocks noChangeArrowheads="1"/>
            </p:cNvSpPr>
            <p:nvPr/>
          </p:nvSpPr>
          <p:spPr bwMode="auto">
            <a:xfrm>
              <a:off x="5597335" y="5434231"/>
              <a:ext cx="10696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000066"/>
                  </a:solidFill>
                  <a:latin typeface="+mn-lt"/>
                </a:rPr>
                <a:t>&gt; 200/mm</a:t>
              </a:r>
              <a:r>
                <a:rPr lang="en-US" sz="1400" baseline="30000" dirty="0">
                  <a:solidFill>
                    <a:srgbClr val="000066"/>
                  </a:solidFill>
                  <a:latin typeface="+mn-lt"/>
                </a:rPr>
                <a:t>3</a:t>
              </a:r>
              <a:endParaRPr lang="en-US" sz="2000" baseline="300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8" name="Rectangle 19"/>
            <p:cNvSpPr>
              <a:spLocks noChangeArrowheads="1"/>
            </p:cNvSpPr>
            <p:nvPr/>
          </p:nvSpPr>
          <p:spPr bwMode="auto">
            <a:xfrm>
              <a:off x="6952007" y="2707335"/>
              <a:ext cx="467999" cy="2581798"/>
            </a:xfrm>
            <a:prstGeom prst="rect">
              <a:avLst/>
            </a:prstGeom>
            <a:solidFill>
              <a:srgbClr val="2D985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7455248" y="2756679"/>
              <a:ext cx="467999" cy="2532454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0" name="Rectangle 46"/>
            <p:cNvSpPr>
              <a:spLocks noChangeArrowheads="1"/>
            </p:cNvSpPr>
            <p:nvPr/>
          </p:nvSpPr>
          <p:spPr bwMode="auto">
            <a:xfrm>
              <a:off x="6997457" y="2417260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88.0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1" name="Rectangle 47"/>
            <p:cNvSpPr>
              <a:spLocks noChangeArrowheads="1"/>
            </p:cNvSpPr>
            <p:nvPr/>
          </p:nvSpPr>
          <p:spPr bwMode="auto">
            <a:xfrm>
              <a:off x="7534763" y="2446053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86.5</a:t>
              </a:r>
              <a:endParaRPr lang="en-US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22" name="Rectangle 40"/>
            <p:cNvSpPr>
              <a:spLocks noChangeArrowheads="1"/>
            </p:cNvSpPr>
            <p:nvPr/>
          </p:nvSpPr>
          <p:spPr bwMode="auto">
            <a:xfrm>
              <a:off x="701636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316</a:t>
              </a:r>
            </a:p>
          </p:txBody>
        </p:sp>
        <p:sp>
          <p:nvSpPr>
            <p:cNvPr id="123" name="Rectangle 40"/>
            <p:cNvSpPr>
              <a:spLocks noChangeArrowheads="1"/>
            </p:cNvSpPr>
            <p:nvPr/>
          </p:nvSpPr>
          <p:spPr bwMode="auto">
            <a:xfrm>
              <a:off x="7557804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312</a:t>
              </a:r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585752" y="5292894"/>
              <a:ext cx="8423999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4" name="Rectangle 40"/>
            <p:cNvSpPr>
              <a:spLocks noChangeArrowheads="1"/>
            </p:cNvSpPr>
            <p:nvPr/>
          </p:nvSpPr>
          <p:spPr bwMode="auto">
            <a:xfrm>
              <a:off x="6225687" y="5053210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chemeClr val="bg1"/>
                  </a:solidFill>
                  <a:latin typeface="+mn-lt"/>
                </a:rPr>
                <a:t>294</a:t>
              </a: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654507" y="2357326"/>
              <a:ext cx="1144797" cy="2935567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114" name="Rectangle 40"/>
            <p:cNvSpPr>
              <a:spLocks noChangeArrowheads="1"/>
            </p:cNvSpPr>
            <p:nvPr/>
          </p:nvSpPr>
          <p:spPr bwMode="auto">
            <a:xfrm>
              <a:off x="222793" y="5053210"/>
              <a:ext cx="24365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200" dirty="0">
                  <a:solidFill>
                    <a:srgbClr val="000066"/>
                  </a:solidFill>
                  <a:latin typeface="+mn-lt"/>
                </a:rPr>
                <a:t>N =</a:t>
              </a:r>
            </a:p>
          </p:txBody>
        </p:sp>
        <p:sp>
          <p:nvSpPr>
            <p:cNvPr id="131" name="AutoShape 165"/>
            <p:cNvSpPr>
              <a:spLocks noChangeArrowheads="1"/>
            </p:cNvSpPr>
            <p:nvPr/>
          </p:nvSpPr>
          <p:spPr bwMode="auto">
            <a:xfrm>
              <a:off x="2970290" y="1702733"/>
              <a:ext cx="3206912" cy="38638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2" name="Rectangle 57"/>
            <p:cNvSpPr>
              <a:spLocks noChangeArrowheads="1"/>
            </p:cNvSpPr>
            <p:nvPr/>
          </p:nvSpPr>
          <p:spPr bwMode="auto">
            <a:xfrm>
              <a:off x="3293332" y="1772817"/>
              <a:ext cx="113454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DOR + 2 NRTI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3" name="Rectangle 60"/>
            <p:cNvSpPr>
              <a:spLocks noChangeArrowheads="1"/>
            </p:cNvSpPr>
            <p:nvPr/>
          </p:nvSpPr>
          <p:spPr bwMode="auto">
            <a:xfrm>
              <a:off x="4799452" y="1772817"/>
              <a:ext cx="126669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DRV/r + 2 NRTI</a:t>
              </a:r>
              <a:endParaRPr lang="fr-FR" sz="16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4" name="Rectangle 21"/>
            <p:cNvSpPr>
              <a:spLocks noChangeArrowheads="1"/>
            </p:cNvSpPr>
            <p:nvPr/>
          </p:nvSpPr>
          <p:spPr bwMode="auto">
            <a:xfrm>
              <a:off x="3104152" y="1823927"/>
              <a:ext cx="124647" cy="144000"/>
            </a:xfrm>
            <a:prstGeom prst="rect">
              <a:avLst/>
            </a:prstGeom>
            <a:solidFill>
              <a:srgbClr val="2D985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35" name="Rectangle 22"/>
            <p:cNvSpPr>
              <a:spLocks noChangeArrowheads="1"/>
            </p:cNvSpPr>
            <p:nvPr/>
          </p:nvSpPr>
          <p:spPr bwMode="auto">
            <a:xfrm>
              <a:off x="4610272" y="1823927"/>
              <a:ext cx="124647" cy="144000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</p:grpSp>
      <p:grpSp>
        <p:nvGrpSpPr>
          <p:cNvPr id="10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02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0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16" name="ZoneTexte 69"/>
          <p:cNvSpPr txBox="1">
            <a:spLocks noChangeArrowheads="1"/>
          </p:cNvSpPr>
          <p:nvPr/>
        </p:nvSpPr>
        <p:spPr bwMode="auto">
          <a:xfrm>
            <a:off x="6220917" y="6581775"/>
            <a:ext cx="2923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7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821C97EE-2DAC-C54F-8932-01B8816E304B}"/>
              </a:ext>
            </a:extLst>
          </p:cNvPr>
          <p:cNvSpPr txBox="1"/>
          <p:nvPr/>
        </p:nvSpPr>
        <p:spPr>
          <a:xfrm>
            <a:off x="1792306" y="1333334"/>
            <a:ext cx="5473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HIV RNA &lt; 50 c/mL, ITT snapshot (95% CI)</a:t>
            </a:r>
          </a:p>
        </p:txBody>
      </p:sp>
      <p:sp>
        <p:nvSpPr>
          <p:cNvPr id="221" name="Text Box 3"/>
          <p:cNvSpPr txBox="1">
            <a:spLocks noChangeArrowheads="1"/>
          </p:cNvSpPr>
          <p:nvPr/>
        </p:nvSpPr>
        <p:spPr bwMode="auto">
          <a:xfrm>
            <a:off x="5713975" y="6568064"/>
            <a:ext cx="34300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200" i="1" dirty="0">
                <a:solidFill>
                  <a:srgbClr val="CC3300"/>
                </a:solidFill>
              </a:rPr>
              <a:t>Molina JM, IAC 2018, Abs. LBPEB017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03E1CD43-E56E-4902-8A4D-FBD7D4A96B2C}"/>
              </a:ext>
            </a:extLst>
          </p:cNvPr>
          <p:cNvGrpSpPr/>
          <p:nvPr/>
        </p:nvGrpSpPr>
        <p:grpSpPr>
          <a:xfrm>
            <a:off x="976413" y="2027441"/>
            <a:ext cx="7157937" cy="4162106"/>
            <a:chOff x="976413" y="2018563"/>
            <a:chExt cx="7157937" cy="4162106"/>
          </a:xfrm>
        </p:grpSpPr>
        <p:sp>
          <p:nvSpPr>
            <p:cNvPr id="226" name="AutoShape 165">
              <a:extLst>
                <a:ext uri="{FF2B5EF4-FFF2-40B4-BE49-F238E27FC236}">
                  <a16:creationId xmlns:a16="http://schemas.microsoft.com/office/drawing/2014/main" id="{ADE52AB1-EBC5-44B8-A70F-5DE7BD718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9778" y="2066884"/>
              <a:ext cx="2448976" cy="2895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1" name="Line 52">
              <a:extLst>
                <a:ext uri="{FF2B5EF4-FFF2-40B4-BE49-F238E27FC236}">
                  <a16:creationId xmlns:a16="http://schemas.microsoft.com/office/drawing/2014/main" id="{3D7891E4-6192-1A4B-940F-020D0D4A8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2775" y="2766263"/>
              <a:ext cx="0" cy="277218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8" name="Line 53">
              <a:extLst>
                <a:ext uri="{FF2B5EF4-FFF2-40B4-BE49-F238E27FC236}">
                  <a16:creationId xmlns:a16="http://schemas.microsoft.com/office/drawing/2014/main" id="{300C34E8-3E59-C245-ABA3-8A6796B73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776" y="5469915"/>
              <a:ext cx="660085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89A04C-255A-1246-B78C-0CC5EE04D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188" y="5393189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23" name="Rectangle 71">
              <a:extLst>
                <a:ext uri="{FF2B5EF4-FFF2-40B4-BE49-F238E27FC236}">
                  <a16:creationId xmlns:a16="http://schemas.microsoft.com/office/drawing/2014/main" id="{24BADAA0-6EB1-EE4D-8ABF-DE15BA86A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800" y="485928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69" name="Line 53">
              <a:extLst>
                <a:ext uri="{FF2B5EF4-FFF2-40B4-BE49-F238E27FC236}">
                  <a16:creationId xmlns:a16="http://schemas.microsoft.com/office/drawing/2014/main" id="{B150916B-B12C-D54F-B7B4-EE911D033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776" y="4943642"/>
              <a:ext cx="4899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0" name="Line 52">
              <a:extLst>
                <a:ext uri="{FF2B5EF4-FFF2-40B4-BE49-F238E27FC236}">
                  <a16:creationId xmlns:a16="http://schemas.microsoft.com/office/drawing/2014/main" id="{EA0E901D-67FC-3B42-8A19-83155AD23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9333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1" name="Rectangle 71">
              <a:extLst>
                <a:ext uri="{FF2B5EF4-FFF2-40B4-BE49-F238E27FC236}">
                  <a16:creationId xmlns:a16="http://schemas.microsoft.com/office/drawing/2014/main" id="{33752228-4C3A-3349-B1A1-A1A607C3A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800" y="431327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72" name="Line 53">
              <a:extLst>
                <a:ext uri="{FF2B5EF4-FFF2-40B4-BE49-F238E27FC236}">
                  <a16:creationId xmlns:a16="http://schemas.microsoft.com/office/drawing/2014/main" id="{1782C35D-280A-F44C-A232-72C218FB30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776" y="4397634"/>
              <a:ext cx="4899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3" name="Rectangle 71">
              <a:extLst>
                <a:ext uri="{FF2B5EF4-FFF2-40B4-BE49-F238E27FC236}">
                  <a16:creationId xmlns:a16="http://schemas.microsoft.com/office/drawing/2014/main" id="{79AF3D36-C286-1047-8758-2813C2769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800" y="377384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74" name="Line 53">
              <a:extLst>
                <a:ext uri="{FF2B5EF4-FFF2-40B4-BE49-F238E27FC236}">
                  <a16:creationId xmlns:a16="http://schemas.microsoft.com/office/drawing/2014/main" id="{8D5EF9B3-5F1D-5E4A-B9A1-37EC9C077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776" y="3858204"/>
              <a:ext cx="4899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F508D03-330C-C54F-8914-6829F38D9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5800" y="323441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76" name="Line 53">
              <a:extLst>
                <a:ext uri="{FF2B5EF4-FFF2-40B4-BE49-F238E27FC236}">
                  <a16:creationId xmlns:a16="http://schemas.microsoft.com/office/drawing/2014/main" id="{94868EFB-EF93-DF46-B2D2-3042048CE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776" y="3318774"/>
              <a:ext cx="4899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7" name="Rectangle 71">
              <a:extLst>
                <a:ext uri="{FF2B5EF4-FFF2-40B4-BE49-F238E27FC236}">
                  <a16:creationId xmlns:a16="http://schemas.microsoft.com/office/drawing/2014/main" id="{D8D0266C-D6F1-1F49-88FD-BDD553618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6413" y="2681830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78" name="Line 53">
              <a:extLst>
                <a:ext uri="{FF2B5EF4-FFF2-40B4-BE49-F238E27FC236}">
                  <a16:creationId xmlns:a16="http://schemas.microsoft.com/office/drawing/2014/main" id="{9DDE9E05-EF73-3841-BAA9-00D895125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3776" y="2766186"/>
              <a:ext cx="48999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6D553CD-F060-3645-A6DC-C926AB1539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1355" y="561592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57F2B01-4C01-A54D-8727-97C0436E0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5124" y="561592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4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81" name="Line 52">
              <a:extLst>
                <a:ext uri="{FF2B5EF4-FFF2-40B4-BE49-F238E27FC236}">
                  <a16:creationId xmlns:a16="http://schemas.microsoft.com/office/drawing/2014/main" id="{1241E3B2-F409-384B-BF24-5E1544AAD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0687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87C4489-242E-434E-A8BF-B4B45D4AF7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478" y="5615928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83" name="Line 52">
              <a:extLst>
                <a:ext uri="{FF2B5EF4-FFF2-40B4-BE49-F238E27FC236}">
                  <a16:creationId xmlns:a16="http://schemas.microsoft.com/office/drawing/2014/main" id="{BFF313DB-B08F-7843-AFD1-42576A708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5810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AFF805F-3EBA-2D47-943D-71C4F1C87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910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16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85" name="Line 52">
              <a:extLst>
                <a:ext uri="{FF2B5EF4-FFF2-40B4-BE49-F238E27FC236}">
                  <a16:creationId xmlns:a16="http://schemas.microsoft.com/office/drawing/2014/main" id="{33F5F96E-212E-3D4B-9286-957C6AC60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6795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3D0D13D-9890-6A4E-B47B-74AC9CC586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2895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24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87" name="Line 52">
              <a:extLst>
                <a:ext uri="{FF2B5EF4-FFF2-40B4-BE49-F238E27FC236}">
                  <a16:creationId xmlns:a16="http://schemas.microsoft.com/office/drawing/2014/main" id="{601E92FB-2750-4C41-8E98-13C1BA85E1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7410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3C3D842-6215-C84D-A320-BA4E545ED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510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36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89" name="Line 52">
              <a:extLst>
                <a:ext uri="{FF2B5EF4-FFF2-40B4-BE49-F238E27FC236}">
                  <a16:creationId xmlns:a16="http://schemas.microsoft.com/office/drawing/2014/main" id="{D1680286-97DE-784C-AF07-4DED58DAF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8026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408E75D-0689-BA45-8C37-E137FFF434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4126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48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91" name="Line 52">
              <a:extLst>
                <a:ext uri="{FF2B5EF4-FFF2-40B4-BE49-F238E27FC236}">
                  <a16:creationId xmlns:a16="http://schemas.microsoft.com/office/drawing/2014/main" id="{7D4DD15D-2ED9-FB48-A153-57F6732F8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8641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018896BF-27CE-8A45-B8B8-4539398A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4741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93" name="Line 52">
              <a:extLst>
                <a:ext uri="{FF2B5EF4-FFF2-40B4-BE49-F238E27FC236}">
                  <a16:creationId xmlns:a16="http://schemas.microsoft.com/office/drawing/2014/main" id="{B2CAAE49-22A5-FB46-B533-BA295C0DE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85118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CE2CAEC-9A07-D24D-9631-00BC695EC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91218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72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95" name="Line 52">
              <a:extLst>
                <a:ext uri="{FF2B5EF4-FFF2-40B4-BE49-F238E27FC236}">
                  <a16:creationId xmlns:a16="http://schemas.microsoft.com/office/drawing/2014/main" id="{284E5B76-18F6-D741-887B-EB776CA74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99872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80421B6-D56C-FB48-8F37-6DD805BC67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5972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84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97" name="Line 52">
              <a:extLst>
                <a:ext uri="{FF2B5EF4-FFF2-40B4-BE49-F238E27FC236}">
                  <a16:creationId xmlns:a16="http://schemas.microsoft.com/office/drawing/2014/main" id="{48BB5B0F-3C6B-564D-8017-5E71E8E0D3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14626" y="5469915"/>
              <a:ext cx="0" cy="6853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1003095-9A45-6640-B6E2-14F5E4448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20726" y="5615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96</a:t>
              </a:r>
              <a:endParaRPr lang="fr-FR" sz="1400" dirty="0">
                <a:solidFill>
                  <a:srgbClr val="000066"/>
                </a:solidFill>
                <a:latin typeface="Times New Roman" pitchFamily="18" charset="0"/>
                <a:ea typeface="ＭＳ Ｐゴシック" pitchFamily="34" charset="-128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BD888512-3BCC-6149-BE3A-0A5CFB2BC1E6}"/>
                </a:ext>
              </a:extLst>
            </p:cNvPr>
            <p:cNvSpPr/>
            <p:nvPr/>
          </p:nvSpPr>
          <p:spPr bwMode="auto">
            <a:xfrm>
              <a:off x="4764317" y="2160386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874A4E28-E18A-4640-B8F0-4CDF006CE66C}"/>
                </a:ext>
              </a:extLst>
            </p:cNvPr>
            <p:cNvSpPr/>
            <p:nvPr/>
          </p:nvSpPr>
          <p:spPr bwMode="auto">
            <a:xfrm>
              <a:off x="7855048" y="3631456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ACAE0D79-6666-D44B-B36E-469E2B687DA6}"/>
                </a:ext>
              </a:extLst>
            </p:cNvPr>
            <p:cNvSpPr/>
            <p:nvPr/>
          </p:nvSpPr>
          <p:spPr bwMode="auto">
            <a:xfrm>
              <a:off x="7046156" y="3496641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A26A9394-5598-3C45-9B70-A3A19398BD18}"/>
                </a:ext>
              </a:extLst>
            </p:cNvPr>
            <p:cNvSpPr/>
            <p:nvPr/>
          </p:nvSpPr>
          <p:spPr bwMode="auto">
            <a:xfrm>
              <a:off x="6219679" y="3391134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CF0F3842-180D-4946-8B5F-9FEA697D5BFB}"/>
                </a:ext>
              </a:extLst>
            </p:cNvPr>
            <p:cNvSpPr/>
            <p:nvPr/>
          </p:nvSpPr>
          <p:spPr bwMode="auto">
            <a:xfrm>
              <a:off x="5410786" y="3326657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AE2C282-0225-954C-90AE-CB22760825E4}"/>
                </a:ext>
              </a:extLst>
            </p:cNvPr>
            <p:cNvSpPr/>
            <p:nvPr/>
          </p:nvSpPr>
          <p:spPr bwMode="auto">
            <a:xfrm>
              <a:off x="4572586" y="3244595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D8E0EE6A-19D1-C540-A9AB-22ED1393966D}"/>
                </a:ext>
              </a:extLst>
            </p:cNvPr>
            <p:cNvSpPr/>
            <p:nvPr/>
          </p:nvSpPr>
          <p:spPr bwMode="auto">
            <a:xfrm>
              <a:off x="3751971" y="3227010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3EF2ACF-AE42-504C-A4E4-F45A42430CE4}"/>
                </a:ext>
              </a:extLst>
            </p:cNvPr>
            <p:cNvSpPr/>
            <p:nvPr/>
          </p:nvSpPr>
          <p:spPr bwMode="auto">
            <a:xfrm>
              <a:off x="2937217" y="3232871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AC65D3C9-1F82-C545-BAF1-FE8013EB37B4}"/>
                </a:ext>
              </a:extLst>
            </p:cNvPr>
            <p:cNvSpPr/>
            <p:nvPr/>
          </p:nvSpPr>
          <p:spPr bwMode="auto">
            <a:xfrm>
              <a:off x="2392094" y="3502502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53A572B-A539-284C-912E-BD97F54B2171}"/>
                </a:ext>
              </a:extLst>
            </p:cNvPr>
            <p:cNvSpPr/>
            <p:nvPr/>
          </p:nvSpPr>
          <p:spPr bwMode="auto">
            <a:xfrm>
              <a:off x="1852832" y="4393456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283F9DE-359F-1F44-930A-FDA42B019699}"/>
                </a:ext>
              </a:extLst>
            </p:cNvPr>
            <p:cNvSpPr/>
            <p:nvPr/>
          </p:nvSpPr>
          <p:spPr bwMode="auto">
            <a:xfrm>
              <a:off x="1571478" y="5008917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83EF41F-65CE-204D-A851-01B087FB118B}"/>
                </a:ext>
              </a:extLst>
            </p:cNvPr>
            <p:cNvSpPr/>
            <p:nvPr/>
          </p:nvSpPr>
          <p:spPr bwMode="auto">
            <a:xfrm>
              <a:off x="1313571" y="5395778"/>
              <a:ext cx="125308" cy="125308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3" name="Forme libre 112">
              <a:extLst>
                <a:ext uri="{FF2B5EF4-FFF2-40B4-BE49-F238E27FC236}">
                  <a16:creationId xmlns:a16="http://schemas.microsoft.com/office/drawing/2014/main" id="{7DAFB356-45C1-2A4C-8F1F-AE387976D07E}"/>
                </a:ext>
              </a:extLst>
            </p:cNvPr>
            <p:cNvSpPr/>
            <p:nvPr/>
          </p:nvSpPr>
          <p:spPr bwMode="auto">
            <a:xfrm>
              <a:off x="1372187" y="3284567"/>
              <a:ext cx="6547339" cy="2162907"/>
            </a:xfrm>
            <a:custGeom>
              <a:avLst/>
              <a:gdLst>
                <a:gd name="connsiteX0" fmla="*/ 0 w 6547339"/>
                <a:gd name="connsiteY0" fmla="*/ 2162907 h 2162907"/>
                <a:gd name="connsiteX1" fmla="*/ 257908 w 6547339"/>
                <a:gd name="connsiteY1" fmla="*/ 1799492 h 2162907"/>
                <a:gd name="connsiteX2" fmla="*/ 545124 w 6547339"/>
                <a:gd name="connsiteY2" fmla="*/ 1178169 h 2162907"/>
                <a:gd name="connsiteX3" fmla="*/ 1078524 w 6547339"/>
                <a:gd name="connsiteY3" fmla="*/ 293077 h 2162907"/>
                <a:gd name="connsiteX4" fmla="*/ 1623647 w 6547339"/>
                <a:gd name="connsiteY4" fmla="*/ 0 h 2162907"/>
                <a:gd name="connsiteX5" fmla="*/ 2438400 w 6547339"/>
                <a:gd name="connsiteY5" fmla="*/ 0 h 2162907"/>
                <a:gd name="connsiteX6" fmla="*/ 3259016 w 6547339"/>
                <a:gd name="connsiteY6" fmla="*/ 23446 h 2162907"/>
                <a:gd name="connsiteX7" fmla="*/ 4108939 w 6547339"/>
                <a:gd name="connsiteY7" fmla="*/ 111369 h 2162907"/>
                <a:gd name="connsiteX8" fmla="*/ 4923693 w 6547339"/>
                <a:gd name="connsiteY8" fmla="*/ 169984 h 2162907"/>
                <a:gd name="connsiteX9" fmla="*/ 5732585 w 6547339"/>
                <a:gd name="connsiteY9" fmla="*/ 275492 h 2162907"/>
                <a:gd name="connsiteX10" fmla="*/ 6547339 w 6547339"/>
                <a:gd name="connsiteY10" fmla="*/ 404446 h 21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47339" h="2162907">
                  <a:moveTo>
                    <a:pt x="0" y="2162907"/>
                  </a:moveTo>
                  <a:lnTo>
                    <a:pt x="257908" y="1799492"/>
                  </a:lnTo>
                  <a:lnTo>
                    <a:pt x="545124" y="1178169"/>
                  </a:lnTo>
                  <a:lnTo>
                    <a:pt x="1078524" y="293077"/>
                  </a:lnTo>
                  <a:lnTo>
                    <a:pt x="1623647" y="0"/>
                  </a:lnTo>
                  <a:lnTo>
                    <a:pt x="2438400" y="0"/>
                  </a:lnTo>
                  <a:lnTo>
                    <a:pt x="3259016" y="23446"/>
                  </a:lnTo>
                  <a:lnTo>
                    <a:pt x="4108939" y="111369"/>
                  </a:lnTo>
                  <a:lnTo>
                    <a:pt x="4923693" y="169984"/>
                  </a:lnTo>
                  <a:lnTo>
                    <a:pt x="5732585" y="275492"/>
                  </a:lnTo>
                  <a:lnTo>
                    <a:pt x="6547339" y="404446"/>
                  </a:lnTo>
                </a:path>
              </a:pathLst>
            </a:cu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99A2F902-BD92-7342-AEA5-F1A1210E412A}"/>
                </a:ext>
              </a:extLst>
            </p:cNvPr>
            <p:cNvSpPr/>
            <p:nvPr/>
          </p:nvSpPr>
          <p:spPr bwMode="auto">
            <a:xfrm>
              <a:off x="3527042" y="2160386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02CB528E-6A3A-9E4C-A1F6-30E8A87D84C6}"/>
                </a:ext>
              </a:extLst>
            </p:cNvPr>
            <p:cNvSpPr/>
            <p:nvPr/>
          </p:nvSpPr>
          <p:spPr bwMode="auto">
            <a:xfrm>
              <a:off x="7866281" y="3432164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EC2ADE84-903D-3C45-A9C1-AA3CB686AC66}"/>
                </a:ext>
              </a:extLst>
            </p:cNvPr>
            <p:cNvSpPr/>
            <p:nvPr/>
          </p:nvSpPr>
          <p:spPr bwMode="auto">
            <a:xfrm>
              <a:off x="7028081" y="3314933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9931281A-1839-2D47-BCFA-70DB5D0770E0}"/>
                </a:ext>
              </a:extLst>
            </p:cNvPr>
            <p:cNvSpPr/>
            <p:nvPr/>
          </p:nvSpPr>
          <p:spPr bwMode="auto">
            <a:xfrm>
              <a:off x="6213327" y="3314933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4727C491-FCDE-394B-82A5-F703E86B0D5A}"/>
                </a:ext>
              </a:extLst>
            </p:cNvPr>
            <p:cNvSpPr/>
            <p:nvPr/>
          </p:nvSpPr>
          <p:spPr bwMode="auto">
            <a:xfrm>
              <a:off x="5404434" y="3227010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627419AD-9AAD-6F46-AA77-6C0F76F70070}"/>
                </a:ext>
              </a:extLst>
            </p:cNvPr>
            <p:cNvSpPr/>
            <p:nvPr/>
          </p:nvSpPr>
          <p:spPr bwMode="auto">
            <a:xfrm>
              <a:off x="4583819" y="3139087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20" name="Ellipse 119">
              <a:extLst>
                <a:ext uri="{FF2B5EF4-FFF2-40B4-BE49-F238E27FC236}">
                  <a16:creationId xmlns:a16="http://schemas.microsoft.com/office/drawing/2014/main" id="{F0682D57-EB0D-3247-B9C6-77EB03A12B2E}"/>
                </a:ext>
              </a:extLst>
            </p:cNvPr>
            <p:cNvSpPr/>
            <p:nvPr/>
          </p:nvSpPr>
          <p:spPr bwMode="auto">
            <a:xfrm>
              <a:off x="3757342" y="3068749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3E01CAB6-FD56-2840-AF40-B85E489B551D}"/>
                </a:ext>
              </a:extLst>
            </p:cNvPr>
            <p:cNvSpPr/>
            <p:nvPr/>
          </p:nvSpPr>
          <p:spPr bwMode="auto">
            <a:xfrm>
              <a:off x="2930866" y="3150811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22" name="Ellipse 121">
              <a:extLst>
                <a:ext uri="{FF2B5EF4-FFF2-40B4-BE49-F238E27FC236}">
                  <a16:creationId xmlns:a16="http://schemas.microsoft.com/office/drawing/2014/main" id="{40007311-FDEC-A549-A6AA-F450A4B3DB5C}"/>
                </a:ext>
              </a:extLst>
            </p:cNvPr>
            <p:cNvSpPr/>
            <p:nvPr/>
          </p:nvSpPr>
          <p:spPr bwMode="auto">
            <a:xfrm>
              <a:off x="2391604" y="3367688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AB16E1D5-6BB6-E349-A79D-1E791C90D19A}"/>
                </a:ext>
              </a:extLst>
            </p:cNvPr>
            <p:cNvSpPr/>
            <p:nvPr/>
          </p:nvSpPr>
          <p:spPr bwMode="auto">
            <a:xfrm>
              <a:off x="1840619" y="4299672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2B38AF76-980A-6547-853F-26ED8233F8E9}"/>
                </a:ext>
              </a:extLst>
            </p:cNvPr>
            <p:cNvSpPr/>
            <p:nvPr/>
          </p:nvSpPr>
          <p:spPr bwMode="auto">
            <a:xfrm>
              <a:off x="1576850" y="4833072"/>
              <a:ext cx="125308" cy="125308"/>
            </a:xfrm>
            <a:prstGeom prst="ellipse">
              <a:avLst/>
            </a:prstGeom>
            <a:solidFill>
              <a:srgbClr val="40924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25" name="Forme libre 124">
              <a:extLst>
                <a:ext uri="{FF2B5EF4-FFF2-40B4-BE49-F238E27FC236}">
                  <a16:creationId xmlns:a16="http://schemas.microsoft.com/office/drawing/2014/main" id="{0433241E-F2A5-C043-BF2D-2F0EA5ED10CD}"/>
                </a:ext>
              </a:extLst>
            </p:cNvPr>
            <p:cNvSpPr/>
            <p:nvPr/>
          </p:nvSpPr>
          <p:spPr bwMode="auto">
            <a:xfrm>
              <a:off x="1360464" y="3132167"/>
              <a:ext cx="6564923" cy="2344615"/>
            </a:xfrm>
            <a:custGeom>
              <a:avLst/>
              <a:gdLst>
                <a:gd name="connsiteX0" fmla="*/ 6564923 w 6564923"/>
                <a:gd name="connsiteY0" fmla="*/ 351692 h 2344615"/>
                <a:gd name="connsiteX1" fmla="*/ 5726723 w 6564923"/>
                <a:gd name="connsiteY1" fmla="*/ 246184 h 2344615"/>
                <a:gd name="connsiteX2" fmla="*/ 4911970 w 6564923"/>
                <a:gd name="connsiteY2" fmla="*/ 246184 h 2344615"/>
                <a:gd name="connsiteX3" fmla="*/ 4103077 w 6564923"/>
                <a:gd name="connsiteY3" fmla="*/ 158261 h 2344615"/>
                <a:gd name="connsiteX4" fmla="*/ 3282462 w 6564923"/>
                <a:gd name="connsiteY4" fmla="*/ 70338 h 2344615"/>
                <a:gd name="connsiteX5" fmla="*/ 2450123 w 6564923"/>
                <a:gd name="connsiteY5" fmla="*/ 0 h 2344615"/>
                <a:gd name="connsiteX6" fmla="*/ 1635370 w 6564923"/>
                <a:gd name="connsiteY6" fmla="*/ 82061 h 2344615"/>
                <a:gd name="connsiteX7" fmla="*/ 1084385 w 6564923"/>
                <a:gd name="connsiteY7" fmla="*/ 298938 h 2344615"/>
                <a:gd name="connsiteX8" fmla="*/ 545123 w 6564923"/>
                <a:gd name="connsiteY8" fmla="*/ 1230923 h 2344615"/>
                <a:gd name="connsiteX9" fmla="*/ 287216 w 6564923"/>
                <a:gd name="connsiteY9" fmla="*/ 1770184 h 2344615"/>
                <a:gd name="connsiteX10" fmla="*/ 0 w 6564923"/>
                <a:gd name="connsiteY10" fmla="*/ 2344615 h 2344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64923" h="2344615">
                  <a:moveTo>
                    <a:pt x="6564923" y="351692"/>
                  </a:moveTo>
                  <a:lnTo>
                    <a:pt x="5726723" y="246184"/>
                  </a:lnTo>
                  <a:lnTo>
                    <a:pt x="4911970" y="246184"/>
                  </a:lnTo>
                  <a:lnTo>
                    <a:pt x="4103077" y="158261"/>
                  </a:lnTo>
                  <a:lnTo>
                    <a:pt x="3282462" y="70338"/>
                  </a:lnTo>
                  <a:lnTo>
                    <a:pt x="2450123" y="0"/>
                  </a:lnTo>
                  <a:lnTo>
                    <a:pt x="1635370" y="82061"/>
                  </a:lnTo>
                  <a:lnTo>
                    <a:pt x="1084385" y="298938"/>
                  </a:lnTo>
                  <a:lnTo>
                    <a:pt x="545123" y="1230923"/>
                  </a:lnTo>
                  <a:lnTo>
                    <a:pt x="287216" y="1770184"/>
                  </a:lnTo>
                  <a:lnTo>
                    <a:pt x="0" y="2344615"/>
                  </a:lnTo>
                </a:path>
              </a:pathLst>
            </a:custGeom>
            <a:noFill/>
            <a:ln w="28575" cap="flat" cmpd="sng" algn="ctr">
              <a:solidFill>
                <a:srgbClr val="40924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27" name="ZoneTexte 126">
              <a:extLst>
                <a:ext uri="{FF2B5EF4-FFF2-40B4-BE49-F238E27FC236}">
                  <a16:creationId xmlns:a16="http://schemas.microsoft.com/office/drawing/2014/main" id="{FB753088-6620-D74C-BFC6-1A23B7FCAFD8}"/>
                </a:ext>
              </a:extLst>
            </p:cNvPr>
            <p:cNvSpPr txBox="1"/>
            <p:nvPr/>
          </p:nvSpPr>
          <p:spPr>
            <a:xfrm>
              <a:off x="7630686" y="3046042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73.1</a:t>
              </a:r>
            </a:p>
          </p:txBody>
        </p:sp>
        <p:sp>
          <p:nvSpPr>
            <p:cNvPr id="128" name="ZoneTexte 127">
              <a:extLst>
                <a:ext uri="{FF2B5EF4-FFF2-40B4-BE49-F238E27FC236}">
                  <a16:creationId xmlns:a16="http://schemas.microsoft.com/office/drawing/2014/main" id="{B0DDD81B-C3BA-C742-A52B-1C37054E787E}"/>
                </a:ext>
              </a:extLst>
            </p:cNvPr>
            <p:cNvSpPr txBox="1"/>
            <p:nvPr/>
          </p:nvSpPr>
          <p:spPr>
            <a:xfrm>
              <a:off x="6845240" y="2981565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77.0</a:t>
              </a:r>
            </a:p>
          </p:txBody>
        </p:sp>
        <p:sp>
          <p:nvSpPr>
            <p:cNvPr id="129" name="ZoneTexte 128">
              <a:extLst>
                <a:ext uri="{FF2B5EF4-FFF2-40B4-BE49-F238E27FC236}">
                  <a16:creationId xmlns:a16="http://schemas.microsoft.com/office/drawing/2014/main" id="{07E4F6D5-69E4-B445-A0C0-47B04B894FF8}"/>
                </a:ext>
              </a:extLst>
            </p:cNvPr>
            <p:cNvSpPr txBox="1"/>
            <p:nvPr/>
          </p:nvSpPr>
          <p:spPr>
            <a:xfrm>
              <a:off x="6018763" y="2981565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77.2</a:t>
              </a:r>
            </a:p>
          </p:txBody>
        </p:sp>
        <p:sp>
          <p:nvSpPr>
            <p:cNvPr id="130" name="ZoneTexte 129">
              <a:extLst>
                <a:ext uri="{FF2B5EF4-FFF2-40B4-BE49-F238E27FC236}">
                  <a16:creationId xmlns:a16="http://schemas.microsoft.com/office/drawing/2014/main" id="{E053591D-60FF-994A-B3FE-C77D40BECCD5}"/>
                </a:ext>
              </a:extLst>
            </p:cNvPr>
            <p:cNvSpPr txBox="1"/>
            <p:nvPr/>
          </p:nvSpPr>
          <p:spPr>
            <a:xfrm>
              <a:off x="5180563" y="2881919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80.7</a:t>
              </a: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666A84C4-EBB3-0449-9F82-7F99353B310E}"/>
                </a:ext>
              </a:extLst>
            </p:cNvPr>
            <p:cNvSpPr txBox="1"/>
            <p:nvPr/>
          </p:nvSpPr>
          <p:spPr>
            <a:xfrm>
              <a:off x="4389255" y="2805719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83.8</a:t>
              </a:r>
            </a:p>
          </p:txBody>
        </p:sp>
        <p:sp>
          <p:nvSpPr>
            <p:cNvPr id="132" name="ZoneTexte 131">
              <a:extLst>
                <a:ext uri="{FF2B5EF4-FFF2-40B4-BE49-F238E27FC236}">
                  <a16:creationId xmlns:a16="http://schemas.microsoft.com/office/drawing/2014/main" id="{7037517C-38ED-0343-B88A-7F3B558ACD9F}"/>
                </a:ext>
              </a:extLst>
            </p:cNvPr>
            <p:cNvSpPr txBox="1"/>
            <p:nvPr/>
          </p:nvSpPr>
          <p:spPr>
            <a:xfrm>
              <a:off x="3562778" y="2735380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86.2</a:t>
              </a:r>
            </a:p>
          </p:txBody>
        </p:sp>
        <p:sp>
          <p:nvSpPr>
            <p:cNvPr id="133" name="ZoneTexte 132">
              <a:extLst>
                <a:ext uri="{FF2B5EF4-FFF2-40B4-BE49-F238E27FC236}">
                  <a16:creationId xmlns:a16="http://schemas.microsoft.com/office/drawing/2014/main" id="{87F4EC5D-77BC-284A-9B98-4264195002F2}"/>
                </a:ext>
              </a:extLst>
            </p:cNvPr>
            <p:cNvSpPr txBox="1"/>
            <p:nvPr/>
          </p:nvSpPr>
          <p:spPr>
            <a:xfrm>
              <a:off x="2742163" y="2811580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83.3</a:t>
              </a:r>
            </a:p>
          </p:txBody>
        </p:sp>
        <p:sp>
          <p:nvSpPr>
            <p:cNvPr id="134" name="ZoneTexte 133">
              <a:extLst>
                <a:ext uri="{FF2B5EF4-FFF2-40B4-BE49-F238E27FC236}">
                  <a16:creationId xmlns:a16="http://schemas.microsoft.com/office/drawing/2014/main" id="{DC333D12-D904-A34E-B786-52C5E7D7BAFA}"/>
                </a:ext>
              </a:extLst>
            </p:cNvPr>
            <p:cNvSpPr txBox="1"/>
            <p:nvPr/>
          </p:nvSpPr>
          <p:spPr>
            <a:xfrm>
              <a:off x="2150147" y="2993288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75.7</a:t>
              </a:r>
            </a:p>
          </p:txBody>
        </p:sp>
        <p:sp>
          <p:nvSpPr>
            <p:cNvPr id="135" name="ZoneTexte 134">
              <a:extLst>
                <a:ext uri="{FF2B5EF4-FFF2-40B4-BE49-F238E27FC236}">
                  <a16:creationId xmlns:a16="http://schemas.microsoft.com/office/drawing/2014/main" id="{16559F3B-2D50-CF4A-9170-B8C021F72649}"/>
                </a:ext>
              </a:extLst>
            </p:cNvPr>
            <p:cNvSpPr txBox="1"/>
            <p:nvPr/>
          </p:nvSpPr>
          <p:spPr>
            <a:xfrm>
              <a:off x="1499516" y="3966303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41.8</a:t>
              </a:r>
            </a:p>
          </p:txBody>
        </p:sp>
        <p:sp>
          <p:nvSpPr>
            <p:cNvPr id="136" name="ZoneTexte 135">
              <a:extLst>
                <a:ext uri="{FF2B5EF4-FFF2-40B4-BE49-F238E27FC236}">
                  <a16:creationId xmlns:a16="http://schemas.microsoft.com/office/drawing/2014/main" id="{664CECEE-C741-234E-A7B2-2CE67CA9698F}"/>
                </a:ext>
              </a:extLst>
            </p:cNvPr>
            <p:cNvSpPr txBox="1"/>
            <p:nvPr/>
          </p:nvSpPr>
          <p:spPr>
            <a:xfrm>
              <a:off x="1296321" y="4421311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21.7</a:t>
              </a:r>
            </a:p>
          </p:txBody>
        </p:sp>
        <p:sp>
          <p:nvSpPr>
            <p:cNvPr id="137" name="ZoneTexte 136">
              <a:extLst>
                <a:ext uri="{FF2B5EF4-FFF2-40B4-BE49-F238E27FC236}">
                  <a16:creationId xmlns:a16="http://schemas.microsoft.com/office/drawing/2014/main" id="{CCEC86D3-D1ED-2148-9E58-C2C3E6859895}"/>
                </a:ext>
              </a:extLst>
            </p:cNvPr>
            <p:cNvSpPr txBox="1"/>
            <p:nvPr/>
          </p:nvSpPr>
          <p:spPr>
            <a:xfrm>
              <a:off x="1917552" y="4415841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38.1</a:t>
              </a:r>
            </a:p>
          </p:txBody>
        </p:sp>
        <p:sp>
          <p:nvSpPr>
            <p:cNvPr id="138" name="ZoneTexte 137">
              <a:extLst>
                <a:ext uri="{FF2B5EF4-FFF2-40B4-BE49-F238E27FC236}">
                  <a16:creationId xmlns:a16="http://schemas.microsoft.com/office/drawing/2014/main" id="{52DF6B93-B25A-6E49-9490-05679F9071B0}"/>
                </a:ext>
              </a:extLst>
            </p:cNvPr>
            <p:cNvSpPr txBox="1"/>
            <p:nvPr/>
          </p:nvSpPr>
          <p:spPr>
            <a:xfrm>
              <a:off x="1586756" y="5068839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15.1</a:t>
              </a:r>
            </a:p>
          </p:txBody>
        </p:sp>
        <p:sp>
          <p:nvSpPr>
            <p:cNvPr id="139" name="ZoneTexte 138">
              <a:extLst>
                <a:ext uri="{FF2B5EF4-FFF2-40B4-BE49-F238E27FC236}">
                  <a16:creationId xmlns:a16="http://schemas.microsoft.com/office/drawing/2014/main" id="{B55602C2-4EBC-B049-A687-36ADD8D988BC}"/>
                </a:ext>
              </a:extLst>
            </p:cNvPr>
            <p:cNvSpPr txBox="1"/>
            <p:nvPr/>
          </p:nvSpPr>
          <p:spPr>
            <a:xfrm>
              <a:off x="2413916" y="3714257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70.5</a:t>
              </a:r>
            </a:p>
          </p:txBody>
        </p:sp>
        <p:sp>
          <p:nvSpPr>
            <p:cNvPr id="140" name="ZoneTexte 139">
              <a:extLst>
                <a:ext uri="{FF2B5EF4-FFF2-40B4-BE49-F238E27FC236}">
                  <a16:creationId xmlns:a16="http://schemas.microsoft.com/office/drawing/2014/main" id="{810FE8F5-E9F3-9F40-B6DA-05042476F13F}"/>
                </a:ext>
              </a:extLst>
            </p:cNvPr>
            <p:cNvSpPr txBox="1"/>
            <p:nvPr/>
          </p:nvSpPr>
          <p:spPr>
            <a:xfrm>
              <a:off x="2894562" y="3432903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80.7</a:t>
              </a:r>
            </a:p>
          </p:txBody>
        </p:sp>
        <p:sp>
          <p:nvSpPr>
            <p:cNvPr id="141" name="ZoneTexte 140">
              <a:extLst>
                <a:ext uri="{FF2B5EF4-FFF2-40B4-BE49-F238E27FC236}">
                  <a16:creationId xmlns:a16="http://schemas.microsoft.com/office/drawing/2014/main" id="{4B1F36E0-BC8A-F042-B72D-BC54502D3DAB}"/>
                </a:ext>
              </a:extLst>
            </p:cNvPr>
            <p:cNvSpPr txBox="1"/>
            <p:nvPr/>
          </p:nvSpPr>
          <p:spPr>
            <a:xfrm>
              <a:off x="3571795" y="3387958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80.7</a:t>
              </a:r>
            </a:p>
          </p:txBody>
        </p:sp>
        <p:sp>
          <p:nvSpPr>
            <p:cNvPr id="142" name="ZoneTexte 141">
              <a:extLst>
                <a:ext uri="{FF2B5EF4-FFF2-40B4-BE49-F238E27FC236}">
                  <a16:creationId xmlns:a16="http://schemas.microsoft.com/office/drawing/2014/main" id="{B707B76A-5875-B549-8E9F-77CCE487410E}"/>
                </a:ext>
              </a:extLst>
            </p:cNvPr>
            <p:cNvSpPr txBox="1"/>
            <p:nvPr/>
          </p:nvSpPr>
          <p:spPr>
            <a:xfrm>
              <a:off x="4380687" y="3446573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80.2</a:t>
              </a:r>
            </a:p>
          </p:txBody>
        </p:sp>
        <p:sp>
          <p:nvSpPr>
            <p:cNvPr id="143" name="ZoneTexte 142">
              <a:extLst>
                <a:ext uri="{FF2B5EF4-FFF2-40B4-BE49-F238E27FC236}">
                  <a16:creationId xmlns:a16="http://schemas.microsoft.com/office/drawing/2014/main" id="{C5578326-A814-384B-900E-D98B083956B4}"/>
                </a:ext>
              </a:extLst>
            </p:cNvPr>
            <p:cNvSpPr txBox="1"/>
            <p:nvPr/>
          </p:nvSpPr>
          <p:spPr>
            <a:xfrm>
              <a:off x="5160272" y="3557942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76.8</a:t>
              </a:r>
            </a:p>
          </p:txBody>
        </p:sp>
        <p:sp>
          <p:nvSpPr>
            <p:cNvPr id="144" name="ZoneTexte 143">
              <a:extLst>
                <a:ext uri="{FF2B5EF4-FFF2-40B4-BE49-F238E27FC236}">
                  <a16:creationId xmlns:a16="http://schemas.microsoft.com/office/drawing/2014/main" id="{6AB13FE4-63AD-DB42-B4BD-6EB050EF24EE}"/>
                </a:ext>
              </a:extLst>
            </p:cNvPr>
            <p:cNvSpPr txBox="1"/>
            <p:nvPr/>
          </p:nvSpPr>
          <p:spPr>
            <a:xfrm>
              <a:off x="6004334" y="3622419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74.7</a:t>
              </a:r>
            </a:p>
          </p:txBody>
        </p:sp>
        <p:sp>
          <p:nvSpPr>
            <p:cNvPr id="145" name="ZoneTexte 144">
              <a:extLst>
                <a:ext uri="{FF2B5EF4-FFF2-40B4-BE49-F238E27FC236}">
                  <a16:creationId xmlns:a16="http://schemas.microsoft.com/office/drawing/2014/main" id="{9AE933A0-5A9F-3E45-B550-3D1396BDE1DA}"/>
                </a:ext>
              </a:extLst>
            </p:cNvPr>
            <p:cNvSpPr txBox="1"/>
            <p:nvPr/>
          </p:nvSpPr>
          <p:spPr>
            <a:xfrm>
              <a:off x="6863944" y="3717951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71.2</a:t>
              </a:r>
            </a:p>
          </p:txBody>
        </p:sp>
        <p:sp>
          <p:nvSpPr>
            <p:cNvPr id="146" name="ZoneTexte 145">
              <a:extLst>
                <a:ext uri="{FF2B5EF4-FFF2-40B4-BE49-F238E27FC236}">
                  <a16:creationId xmlns:a16="http://schemas.microsoft.com/office/drawing/2014/main" id="{A2D3484E-637B-B54C-97C3-4156BAC1439A}"/>
                </a:ext>
              </a:extLst>
            </p:cNvPr>
            <p:cNvSpPr txBox="1"/>
            <p:nvPr/>
          </p:nvSpPr>
          <p:spPr>
            <a:xfrm>
              <a:off x="7581088" y="3862743"/>
              <a:ext cx="5036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66.0</a:t>
              </a:r>
            </a:p>
          </p:txBody>
        </p:sp>
        <p:sp>
          <p:nvSpPr>
            <p:cNvPr id="147" name="ZoneTexte 146">
              <a:extLst>
                <a:ext uri="{FF2B5EF4-FFF2-40B4-BE49-F238E27FC236}">
                  <a16:creationId xmlns:a16="http://schemas.microsoft.com/office/drawing/2014/main" id="{6A4CA809-7CC2-F240-9CB2-2D7FA2F29629}"/>
                </a:ext>
              </a:extLst>
            </p:cNvPr>
            <p:cNvSpPr txBox="1"/>
            <p:nvPr/>
          </p:nvSpPr>
          <p:spPr>
            <a:xfrm>
              <a:off x="3694517" y="4546843"/>
              <a:ext cx="3357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000066"/>
                  </a:solidFill>
                </a:rPr>
                <a:t>Difference (95% CI) : 7.1 % (0.5 - 13.7)</a:t>
              </a:r>
            </a:p>
          </p:txBody>
        </p:sp>
        <p:grpSp>
          <p:nvGrpSpPr>
            <p:cNvPr id="155" name="Groupe 154">
              <a:extLst>
                <a:ext uri="{FF2B5EF4-FFF2-40B4-BE49-F238E27FC236}">
                  <a16:creationId xmlns:a16="http://schemas.microsoft.com/office/drawing/2014/main" id="{D7FF71AB-F60C-7D4A-AEBE-2CE94B28CF3D}"/>
                </a:ext>
              </a:extLst>
            </p:cNvPr>
            <p:cNvGrpSpPr/>
            <p:nvPr/>
          </p:nvGrpSpPr>
          <p:grpSpPr>
            <a:xfrm>
              <a:off x="7866804" y="3394752"/>
              <a:ext cx="95644" cy="207396"/>
              <a:chOff x="8285356" y="2651694"/>
              <a:chExt cx="95644" cy="134335"/>
            </a:xfrm>
          </p:grpSpPr>
          <p:cxnSp>
            <p:nvCxnSpPr>
              <p:cNvPr id="149" name="Connecteur droit 148">
                <a:extLst>
                  <a:ext uri="{FF2B5EF4-FFF2-40B4-BE49-F238E27FC236}">
                    <a16:creationId xmlns:a16="http://schemas.microsoft.com/office/drawing/2014/main" id="{F29DF123-DD87-D443-B37A-BCE4A301C9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1" name="Connecteur droit 150">
                <a:extLst>
                  <a:ext uri="{FF2B5EF4-FFF2-40B4-BE49-F238E27FC236}">
                    <a16:creationId xmlns:a16="http://schemas.microsoft.com/office/drawing/2014/main" id="{BD569E21-CC83-B446-84A4-86E1446F9ED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2" name="Connecteur droit 151">
                <a:extLst>
                  <a:ext uri="{FF2B5EF4-FFF2-40B4-BE49-F238E27FC236}">
                    <a16:creationId xmlns:a16="http://schemas.microsoft.com/office/drawing/2014/main" id="{E328F0B8-DA8D-E148-AF4B-B0CDBB528DC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56" name="Groupe 155">
              <a:extLst>
                <a:ext uri="{FF2B5EF4-FFF2-40B4-BE49-F238E27FC236}">
                  <a16:creationId xmlns:a16="http://schemas.microsoft.com/office/drawing/2014/main" id="{F0206DC2-77AE-BB46-96D0-5B9059545ACD}"/>
                </a:ext>
              </a:extLst>
            </p:cNvPr>
            <p:cNvGrpSpPr/>
            <p:nvPr/>
          </p:nvGrpSpPr>
          <p:grpSpPr>
            <a:xfrm>
              <a:off x="7052765" y="3284565"/>
              <a:ext cx="95644" cy="168899"/>
              <a:chOff x="8285356" y="2651694"/>
              <a:chExt cx="95644" cy="134335"/>
            </a:xfrm>
          </p:grpSpPr>
          <p:cxnSp>
            <p:nvCxnSpPr>
              <p:cNvPr id="157" name="Connecteur droit 156">
                <a:extLst>
                  <a:ext uri="{FF2B5EF4-FFF2-40B4-BE49-F238E27FC236}">
                    <a16:creationId xmlns:a16="http://schemas.microsoft.com/office/drawing/2014/main" id="{54898A9E-5304-DE45-B132-024DCA0C03A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Connecteur droit 157">
                <a:extLst>
                  <a:ext uri="{FF2B5EF4-FFF2-40B4-BE49-F238E27FC236}">
                    <a16:creationId xmlns:a16="http://schemas.microsoft.com/office/drawing/2014/main" id="{7E53CDA1-1422-814A-8CD8-40D24F16724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9" name="Connecteur droit 158">
                <a:extLst>
                  <a:ext uri="{FF2B5EF4-FFF2-40B4-BE49-F238E27FC236}">
                    <a16:creationId xmlns:a16="http://schemas.microsoft.com/office/drawing/2014/main" id="{635EBD19-D251-D241-89BD-842CAB7A8F5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2C2400E4-D6BD-4749-A6E2-C4AD54E1E41A}"/>
                </a:ext>
              </a:extLst>
            </p:cNvPr>
            <p:cNvGrpSpPr/>
            <p:nvPr/>
          </p:nvGrpSpPr>
          <p:grpSpPr>
            <a:xfrm>
              <a:off x="6231292" y="3277131"/>
              <a:ext cx="95644" cy="168899"/>
              <a:chOff x="8285356" y="2651694"/>
              <a:chExt cx="95644" cy="134335"/>
            </a:xfrm>
          </p:grpSpPr>
          <p:cxnSp>
            <p:nvCxnSpPr>
              <p:cNvPr id="161" name="Connecteur droit 160">
                <a:extLst>
                  <a:ext uri="{FF2B5EF4-FFF2-40B4-BE49-F238E27FC236}">
                    <a16:creationId xmlns:a16="http://schemas.microsoft.com/office/drawing/2014/main" id="{2FAF04BF-D206-F442-A288-DBD29CFE1AA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Connecteur droit 161">
                <a:extLst>
                  <a:ext uri="{FF2B5EF4-FFF2-40B4-BE49-F238E27FC236}">
                    <a16:creationId xmlns:a16="http://schemas.microsoft.com/office/drawing/2014/main" id="{E657E231-1407-D34F-82D2-C2D21443581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3" name="Connecteur droit 162">
                <a:extLst>
                  <a:ext uri="{FF2B5EF4-FFF2-40B4-BE49-F238E27FC236}">
                    <a16:creationId xmlns:a16="http://schemas.microsoft.com/office/drawing/2014/main" id="{8CECD7B8-3828-434F-A15A-7A75B424B21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4" name="Groupe 163">
              <a:extLst>
                <a:ext uri="{FF2B5EF4-FFF2-40B4-BE49-F238E27FC236}">
                  <a16:creationId xmlns:a16="http://schemas.microsoft.com/office/drawing/2014/main" id="{92625632-39FD-404B-B5AE-089DF80F3E62}"/>
                </a:ext>
              </a:extLst>
            </p:cNvPr>
            <p:cNvGrpSpPr/>
            <p:nvPr/>
          </p:nvGrpSpPr>
          <p:grpSpPr>
            <a:xfrm>
              <a:off x="5417253" y="3173052"/>
              <a:ext cx="95644" cy="168899"/>
              <a:chOff x="8285356" y="2651694"/>
              <a:chExt cx="95644" cy="134335"/>
            </a:xfrm>
          </p:grpSpPr>
          <p:cxnSp>
            <p:nvCxnSpPr>
              <p:cNvPr id="165" name="Connecteur droit 164">
                <a:extLst>
                  <a:ext uri="{FF2B5EF4-FFF2-40B4-BE49-F238E27FC236}">
                    <a16:creationId xmlns:a16="http://schemas.microsoft.com/office/drawing/2014/main" id="{B53EEF9A-BFFF-104A-9681-8403959BFD2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6" name="Connecteur droit 165">
                <a:extLst>
                  <a:ext uri="{FF2B5EF4-FFF2-40B4-BE49-F238E27FC236}">
                    <a16:creationId xmlns:a16="http://schemas.microsoft.com/office/drawing/2014/main" id="{3EA80103-DAC3-664D-9CDA-BB5750F6591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7" name="Connecteur droit 166">
                <a:extLst>
                  <a:ext uri="{FF2B5EF4-FFF2-40B4-BE49-F238E27FC236}">
                    <a16:creationId xmlns:a16="http://schemas.microsoft.com/office/drawing/2014/main" id="{CBDC82DE-2113-8E44-AD20-4E8A28563CF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68" name="Groupe 167">
              <a:extLst>
                <a:ext uri="{FF2B5EF4-FFF2-40B4-BE49-F238E27FC236}">
                  <a16:creationId xmlns:a16="http://schemas.microsoft.com/office/drawing/2014/main" id="{B6DD3322-4C19-5141-9DF8-AB6520F42E5B}"/>
                </a:ext>
              </a:extLst>
            </p:cNvPr>
            <p:cNvGrpSpPr/>
            <p:nvPr/>
          </p:nvGrpSpPr>
          <p:grpSpPr>
            <a:xfrm>
              <a:off x="4592063" y="3091277"/>
              <a:ext cx="95644" cy="168899"/>
              <a:chOff x="8285356" y="2651694"/>
              <a:chExt cx="95644" cy="134335"/>
            </a:xfrm>
          </p:grpSpPr>
          <p:cxnSp>
            <p:nvCxnSpPr>
              <p:cNvPr id="169" name="Connecteur droit 168">
                <a:extLst>
                  <a:ext uri="{FF2B5EF4-FFF2-40B4-BE49-F238E27FC236}">
                    <a16:creationId xmlns:a16="http://schemas.microsoft.com/office/drawing/2014/main" id="{E18501EB-8404-8C4F-9074-76D0BC95A88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0" name="Connecteur droit 169">
                <a:extLst>
                  <a:ext uri="{FF2B5EF4-FFF2-40B4-BE49-F238E27FC236}">
                    <a16:creationId xmlns:a16="http://schemas.microsoft.com/office/drawing/2014/main" id="{C1BCD54C-5570-E34F-9F6A-87ECCA39D70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1" name="Connecteur droit 170">
                <a:extLst>
                  <a:ext uri="{FF2B5EF4-FFF2-40B4-BE49-F238E27FC236}">
                    <a16:creationId xmlns:a16="http://schemas.microsoft.com/office/drawing/2014/main" id="{D5C3AB79-A336-D348-9188-226C001AD70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2" name="Groupe 171">
              <a:extLst>
                <a:ext uri="{FF2B5EF4-FFF2-40B4-BE49-F238E27FC236}">
                  <a16:creationId xmlns:a16="http://schemas.microsoft.com/office/drawing/2014/main" id="{4BED8144-487D-F243-8280-E51D731B2E32}"/>
                </a:ext>
              </a:extLst>
            </p:cNvPr>
            <p:cNvGrpSpPr/>
            <p:nvPr/>
          </p:nvGrpSpPr>
          <p:grpSpPr>
            <a:xfrm>
              <a:off x="3766873" y="3028087"/>
              <a:ext cx="95644" cy="168899"/>
              <a:chOff x="8285356" y="2651694"/>
              <a:chExt cx="95644" cy="134335"/>
            </a:xfrm>
          </p:grpSpPr>
          <p:cxnSp>
            <p:nvCxnSpPr>
              <p:cNvPr id="173" name="Connecteur droit 172">
                <a:extLst>
                  <a:ext uri="{FF2B5EF4-FFF2-40B4-BE49-F238E27FC236}">
                    <a16:creationId xmlns:a16="http://schemas.microsoft.com/office/drawing/2014/main" id="{DCE525CF-A6B0-9149-84EB-89D3DF5D3C0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4" name="Connecteur droit 173">
                <a:extLst>
                  <a:ext uri="{FF2B5EF4-FFF2-40B4-BE49-F238E27FC236}">
                    <a16:creationId xmlns:a16="http://schemas.microsoft.com/office/drawing/2014/main" id="{F9F3E071-1F7B-6D4C-BF84-3A6F256D11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5" name="Connecteur droit 174">
                <a:extLst>
                  <a:ext uri="{FF2B5EF4-FFF2-40B4-BE49-F238E27FC236}">
                    <a16:creationId xmlns:a16="http://schemas.microsoft.com/office/drawing/2014/main" id="{D9E77395-6B59-8745-B4E5-E5A34CE64E1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76" name="Groupe 175">
              <a:extLst>
                <a:ext uri="{FF2B5EF4-FFF2-40B4-BE49-F238E27FC236}">
                  <a16:creationId xmlns:a16="http://schemas.microsoft.com/office/drawing/2014/main" id="{26A68168-122E-B24C-A252-7413D902E82C}"/>
                </a:ext>
              </a:extLst>
            </p:cNvPr>
            <p:cNvGrpSpPr/>
            <p:nvPr/>
          </p:nvGrpSpPr>
          <p:grpSpPr>
            <a:xfrm>
              <a:off x="2949117" y="3106145"/>
              <a:ext cx="95644" cy="168899"/>
              <a:chOff x="8285356" y="2651694"/>
              <a:chExt cx="95644" cy="134335"/>
            </a:xfrm>
          </p:grpSpPr>
          <p:cxnSp>
            <p:nvCxnSpPr>
              <p:cNvPr id="177" name="Connecteur droit 176">
                <a:extLst>
                  <a:ext uri="{FF2B5EF4-FFF2-40B4-BE49-F238E27FC236}">
                    <a16:creationId xmlns:a16="http://schemas.microsoft.com/office/drawing/2014/main" id="{64BE37B5-F29C-9246-8D5E-F6948A76DA5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8" name="Connecteur droit 177">
                <a:extLst>
                  <a:ext uri="{FF2B5EF4-FFF2-40B4-BE49-F238E27FC236}">
                    <a16:creationId xmlns:a16="http://schemas.microsoft.com/office/drawing/2014/main" id="{1CA11667-34B4-1E4E-B509-9D882D045DE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9" name="Connecteur droit 178">
                <a:extLst>
                  <a:ext uri="{FF2B5EF4-FFF2-40B4-BE49-F238E27FC236}">
                    <a16:creationId xmlns:a16="http://schemas.microsoft.com/office/drawing/2014/main" id="{A37FB45D-2730-9C47-80F6-2EC95BBAF56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0" name="Groupe 179">
              <a:extLst>
                <a:ext uri="{FF2B5EF4-FFF2-40B4-BE49-F238E27FC236}">
                  <a16:creationId xmlns:a16="http://schemas.microsoft.com/office/drawing/2014/main" id="{E9502C10-2DB7-CD45-96ED-C47F89316C0F}"/>
                </a:ext>
              </a:extLst>
            </p:cNvPr>
            <p:cNvGrpSpPr/>
            <p:nvPr/>
          </p:nvGrpSpPr>
          <p:grpSpPr>
            <a:xfrm>
              <a:off x="2406425" y="3321735"/>
              <a:ext cx="95644" cy="233281"/>
              <a:chOff x="8285356" y="2651694"/>
              <a:chExt cx="95644" cy="134335"/>
            </a:xfrm>
          </p:grpSpPr>
          <p:cxnSp>
            <p:nvCxnSpPr>
              <p:cNvPr id="181" name="Connecteur droit 180">
                <a:extLst>
                  <a:ext uri="{FF2B5EF4-FFF2-40B4-BE49-F238E27FC236}">
                    <a16:creationId xmlns:a16="http://schemas.microsoft.com/office/drawing/2014/main" id="{AB77DCD8-CEAC-034E-AD68-7FD04E43C27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2" name="Connecteur droit 181">
                <a:extLst>
                  <a:ext uri="{FF2B5EF4-FFF2-40B4-BE49-F238E27FC236}">
                    <a16:creationId xmlns:a16="http://schemas.microsoft.com/office/drawing/2014/main" id="{EBA65CD7-C1C2-7D47-929E-B65A461E234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Connecteur droit 182">
                <a:extLst>
                  <a:ext uri="{FF2B5EF4-FFF2-40B4-BE49-F238E27FC236}">
                    <a16:creationId xmlns:a16="http://schemas.microsoft.com/office/drawing/2014/main" id="{8192202D-7042-9F40-80D2-AAA6190E874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" name="Groupe 183">
              <a:extLst>
                <a:ext uri="{FF2B5EF4-FFF2-40B4-BE49-F238E27FC236}">
                  <a16:creationId xmlns:a16="http://schemas.microsoft.com/office/drawing/2014/main" id="{2B29F5BC-F48B-1D4E-A9E6-8120C89AE355}"/>
                </a:ext>
              </a:extLst>
            </p:cNvPr>
            <p:cNvGrpSpPr/>
            <p:nvPr/>
          </p:nvGrpSpPr>
          <p:grpSpPr>
            <a:xfrm>
              <a:off x="1860015" y="4288174"/>
              <a:ext cx="95644" cy="176359"/>
              <a:chOff x="8285356" y="2651694"/>
              <a:chExt cx="95644" cy="134335"/>
            </a:xfrm>
          </p:grpSpPr>
          <p:cxnSp>
            <p:nvCxnSpPr>
              <p:cNvPr id="185" name="Connecteur droit 184">
                <a:extLst>
                  <a:ext uri="{FF2B5EF4-FFF2-40B4-BE49-F238E27FC236}">
                    <a16:creationId xmlns:a16="http://schemas.microsoft.com/office/drawing/2014/main" id="{586C0872-0943-3B49-BB05-7AF2A84D3A8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51694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6" name="Connecteur droit 185">
                <a:extLst>
                  <a:ext uri="{FF2B5EF4-FFF2-40B4-BE49-F238E27FC236}">
                    <a16:creationId xmlns:a16="http://schemas.microsoft.com/office/drawing/2014/main" id="{9FF1175A-2C65-F742-85C4-4DC2C2030E3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Connecteur droit 186">
                <a:extLst>
                  <a:ext uri="{FF2B5EF4-FFF2-40B4-BE49-F238E27FC236}">
                    <a16:creationId xmlns:a16="http://schemas.microsoft.com/office/drawing/2014/main" id="{A879B045-E115-304E-9C34-038C1EE018F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0924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8" name="Groupe 187">
              <a:extLst>
                <a:ext uri="{FF2B5EF4-FFF2-40B4-BE49-F238E27FC236}">
                  <a16:creationId xmlns:a16="http://schemas.microsoft.com/office/drawing/2014/main" id="{65C3ECF7-69CB-C240-B994-218EECBF922E}"/>
                </a:ext>
              </a:extLst>
            </p:cNvPr>
            <p:cNvGrpSpPr/>
            <p:nvPr/>
          </p:nvGrpSpPr>
          <p:grpSpPr>
            <a:xfrm>
              <a:off x="2398758" y="3495893"/>
              <a:ext cx="95644" cy="166456"/>
              <a:chOff x="8285356" y="2659237"/>
              <a:chExt cx="95644" cy="126792"/>
            </a:xfrm>
          </p:grpSpPr>
          <p:cxnSp>
            <p:nvCxnSpPr>
              <p:cNvPr id="189" name="Connecteur droit 188">
                <a:extLst>
                  <a:ext uri="{FF2B5EF4-FFF2-40B4-BE49-F238E27FC236}">
                    <a16:creationId xmlns:a16="http://schemas.microsoft.com/office/drawing/2014/main" id="{3681ACCB-B3CB-C448-BE48-33B66DA3E68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0" name="Connecteur droit 189">
                <a:extLst>
                  <a:ext uri="{FF2B5EF4-FFF2-40B4-BE49-F238E27FC236}">
                    <a16:creationId xmlns:a16="http://schemas.microsoft.com/office/drawing/2014/main" id="{9A735CCE-A338-3046-9DAC-1C5CA464BB7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1" name="Connecteur droit 190">
                <a:extLst>
                  <a:ext uri="{FF2B5EF4-FFF2-40B4-BE49-F238E27FC236}">
                    <a16:creationId xmlns:a16="http://schemas.microsoft.com/office/drawing/2014/main" id="{96DACF94-0979-DF41-9B30-41355B40786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2" name="Groupe 191">
              <a:extLst>
                <a:ext uri="{FF2B5EF4-FFF2-40B4-BE49-F238E27FC236}">
                  <a16:creationId xmlns:a16="http://schemas.microsoft.com/office/drawing/2014/main" id="{8EC1BE65-B25E-0C4F-AEE3-6AC99EA7AAFE}"/>
                </a:ext>
              </a:extLst>
            </p:cNvPr>
            <p:cNvGrpSpPr/>
            <p:nvPr/>
          </p:nvGrpSpPr>
          <p:grpSpPr>
            <a:xfrm>
              <a:off x="2956319" y="3235698"/>
              <a:ext cx="95644" cy="166456"/>
              <a:chOff x="8285356" y="2659237"/>
              <a:chExt cx="95644" cy="126792"/>
            </a:xfrm>
          </p:grpSpPr>
          <p:cxnSp>
            <p:nvCxnSpPr>
              <p:cNvPr id="193" name="Connecteur droit 192">
                <a:extLst>
                  <a:ext uri="{FF2B5EF4-FFF2-40B4-BE49-F238E27FC236}">
                    <a16:creationId xmlns:a16="http://schemas.microsoft.com/office/drawing/2014/main" id="{408F0522-A23F-354F-B0BB-93076700255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4" name="Connecteur droit 193">
                <a:extLst>
                  <a:ext uri="{FF2B5EF4-FFF2-40B4-BE49-F238E27FC236}">
                    <a16:creationId xmlns:a16="http://schemas.microsoft.com/office/drawing/2014/main" id="{910C1D30-7A13-454E-8055-791AAF6E03B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5" name="Connecteur droit 194">
                <a:extLst>
                  <a:ext uri="{FF2B5EF4-FFF2-40B4-BE49-F238E27FC236}">
                    <a16:creationId xmlns:a16="http://schemas.microsoft.com/office/drawing/2014/main" id="{97AE7657-12A8-BC40-A8EA-5A02C3626D2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6" name="Groupe 195">
              <a:extLst>
                <a:ext uri="{FF2B5EF4-FFF2-40B4-BE49-F238E27FC236}">
                  <a16:creationId xmlns:a16="http://schemas.microsoft.com/office/drawing/2014/main" id="{A64171FD-130C-ED44-B1FF-B90E7D8543DD}"/>
                </a:ext>
              </a:extLst>
            </p:cNvPr>
            <p:cNvGrpSpPr/>
            <p:nvPr/>
          </p:nvGrpSpPr>
          <p:grpSpPr>
            <a:xfrm>
              <a:off x="3766641" y="3235698"/>
              <a:ext cx="95644" cy="166456"/>
              <a:chOff x="8285356" y="2659237"/>
              <a:chExt cx="95644" cy="126792"/>
            </a:xfrm>
          </p:grpSpPr>
          <p:cxnSp>
            <p:nvCxnSpPr>
              <p:cNvPr id="197" name="Connecteur droit 196">
                <a:extLst>
                  <a:ext uri="{FF2B5EF4-FFF2-40B4-BE49-F238E27FC236}">
                    <a16:creationId xmlns:a16="http://schemas.microsoft.com/office/drawing/2014/main" id="{7F4D7DF6-A0BB-854E-AFD2-2F58D790E73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8" name="Connecteur droit 197">
                <a:extLst>
                  <a:ext uri="{FF2B5EF4-FFF2-40B4-BE49-F238E27FC236}">
                    <a16:creationId xmlns:a16="http://schemas.microsoft.com/office/drawing/2014/main" id="{92799778-B80A-AC42-A9AB-C095EA2064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9" name="Connecteur droit 198">
                <a:extLst>
                  <a:ext uri="{FF2B5EF4-FFF2-40B4-BE49-F238E27FC236}">
                    <a16:creationId xmlns:a16="http://schemas.microsoft.com/office/drawing/2014/main" id="{23C00677-A51B-8945-B60D-1AFFC7D2557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0" name="Groupe 199">
              <a:extLst>
                <a:ext uri="{FF2B5EF4-FFF2-40B4-BE49-F238E27FC236}">
                  <a16:creationId xmlns:a16="http://schemas.microsoft.com/office/drawing/2014/main" id="{C293C72F-BACB-4148-B724-CEEF4E0DC9C3}"/>
                </a:ext>
              </a:extLst>
            </p:cNvPr>
            <p:cNvGrpSpPr/>
            <p:nvPr/>
          </p:nvGrpSpPr>
          <p:grpSpPr>
            <a:xfrm>
              <a:off x="4591831" y="3258000"/>
              <a:ext cx="95644" cy="166456"/>
              <a:chOff x="8285356" y="2659237"/>
              <a:chExt cx="95644" cy="126792"/>
            </a:xfrm>
          </p:grpSpPr>
          <p:cxnSp>
            <p:nvCxnSpPr>
              <p:cNvPr id="201" name="Connecteur droit 200">
                <a:extLst>
                  <a:ext uri="{FF2B5EF4-FFF2-40B4-BE49-F238E27FC236}">
                    <a16:creationId xmlns:a16="http://schemas.microsoft.com/office/drawing/2014/main" id="{E347D293-675B-F74D-AA3E-8F4265FDB3A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2" name="Connecteur droit 201">
                <a:extLst>
                  <a:ext uri="{FF2B5EF4-FFF2-40B4-BE49-F238E27FC236}">
                    <a16:creationId xmlns:a16="http://schemas.microsoft.com/office/drawing/2014/main" id="{1BFCC686-E4B4-9445-8C6F-783902077FF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3" name="Connecteur droit 202">
                <a:extLst>
                  <a:ext uri="{FF2B5EF4-FFF2-40B4-BE49-F238E27FC236}">
                    <a16:creationId xmlns:a16="http://schemas.microsoft.com/office/drawing/2014/main" id="{80595BFB-50B7-A04B-A61F-BDD7FAB80B5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4" name="Groupe 203">
              <a:extLst>
                <a:ext uri="{FF2B5EF4-FFF2-40B4-BE49-F238E27FC236}">
                  <a16:creationId xmlns:a16="http://schemas.microsoft.com/office/drawing/2014/main" id="{8787D85C-DD62-8E4A-B403-5A7FB7669495}"/>
                </a:ext>
              </a:extLst>
            </p:cNvPr>
            <p:cNvGrpSpPr/>
            <p:nvPr/>
          </p:nvGrpSpPr>
          <p:grpSpPr>
            <a:xfrm>
              <a:off x="5413305" y="3339776"/>
              <a:ext cx="95644" cy="166456"/>
              <a:chOff x="8285356" y="2659237"/>
              <a:chExt cx="95644" cy="126792"/>
            </a:xfrm>
          </p:grpSpPr>
          <p:cxnSp>
            <p:nvCxnSpPr>
              <p:cNvPr id="205" name="Connecteur droit 204">
                <a:extLst>
                  <a:ext uri="{FF2B5EF4-FFF2-40B4-BE49-F238E27FC236}">
                    <a16:creationId xmlns:a16="http://schemas.microsoft.com/office/drawing/2014/main" id="{C791DE54-1790-D74C-B7BC-C4C1301AC1D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Connecteur droit 205">
                <a:extLst>
                  <a:ext uri="{FF2B5EF4-FFF2-40B4-BE49-F238E27FC236}">
                    <a16:creationId xmlns:a16="http://schemas.microsoft.com/office/drawing/2014/main" id="{A8C33230-4243-3C41-9714-369C05ED5FC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Connecteur droit 206">
                <a:extLst>
                  <a:ext uri="{FF2B5EF4-FFF2-40B4-BE49-F238E27FC236}">
                    <a16:creationId xmlns:a16="http://schemas.microsoft.com/office/drawing/2014/main" id="{60F322B2-6528-EE48-8F34-41C3C866D09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8" name="Groupe 207">
              <a:extLst>
                <a:ext uri="{FF2B5EF4-FFF2-40B4-BE49-F238E27FC236}">
                  <a16:creationId xmlns:a16="http://schemas.microsoft.com/office/drawing/2014/main" id="{1C437DD9-FDC6-8F4C-A4F1-D62BE087D712}"/>
                </a:ext>
              </a:extLst>
            </p:cNvPr>
            <p:cNvGrpSpPr/>
            <p:nvPr/>
          </p:nvGrpSpPr>
          <p:grpSpPr>
            <a:xfrm>
              <a:off x="6234779" y="3391815"/>
              <a:ext cx="95644" cy="166456"/>
              <a:chOff x="8285356" y="2659237"/>
              <a:chExt cx="95644" cy="126792"/>
            </a:xfrm>
          </p:grpSpPr>
          <p:cxnSp>
            <p:nvCxnSpPr>
              <p:cNvPr id="209" name="Connecteur droit 208">
                <a:extLst>
                  <a:ext uri="{FF2B5EF4-FFF2-40B4-BE49-F238E27FC236}">
                    <a16:creationId xmlns:a16="http://schemas.microsoft.com/office/drawing/2014/main" id="{4C282E50-837B-2C4B-8131-96ADC8637DA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0" name="Connecteur droit 209">
                <a:extLst>
                  <a:ext uri="{FF2B5EF4-FFF2-40B4-BE49-F238E27FC236}">
                    <a16:creationId xmlns:a16="http://schemas.microsoft.com/office/drawing/2014/main" id="{D83D1DB8-C667-CA44-9A71-437ACB7CCFB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1" name="Connecteur droit 210">
                <a:extLst>
                  <a:ext uri="{FF2B5EF4-FFF2-40B4-BE49-F238E27FC236}">
                    <a16:creationId xmlns:a16="http://schemas.microsoft.com/office/drawing/2014/main" id="{B6AB7B81-F3C9-0349-AE5B-2C7687EEB80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2" name="Groupe 211">
              <a:extLst>
                <a:ext uri="{FF2B5EF4-FFF2-40B4-BE49-F238E27FC236}">
                  <a16:creationId xmlns:a16="http://schemas.microsoft.com/office/drawing/2014/main" id="{92ABAB54-541C-6B4A-845A-60A3899ACA53}"/>
                </a:ext>
              </a:extLst>
            </p:cNvPr>
            <p:cNvGrpSpPr/>
            <p:nvPr/>
          </p:nvGrpSpPr>
          <p:grpSpPr>
            <a:xfrm>
              <a:off x="7048818" y="3492176"/>
              <a:ext cx="95644" cy="166456"/>
              <a:chOff x="8285356" y="2659237"/>
              <a:chExt cx="95644" cy="126792"/>
            </a:xfrm>
          </p:grpSpPr>
          <p:cxnSp>
            <p:nvCxnSpPr>
              <p:cNvPr id="213" name="Connecteur droit 212">
                <a:extLst>
                  <a:ext uri="{FF2B5EF4-FFF2-40B4-BE49-F238E27FC236}">
                    <a16:creationId xmlns:a16="http://schemas.microsoft.com/office/drawing/2014/main" id="{61F14B37-3CDE-1E4F-9333-3C152938AAE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Connecteur droit 213">
                <a:extLst>
                  <a:ext uri="{FF2B5EF4-FFF2-40B4-BE49-F238E27FC236}">
                    <a16:creationId xmlns:a16="http://schemas.microsoft.com/office/drawing/2014/main" id="{C1C68903-F971-6244-A2FC-6942F575F45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Connecteur droit 214">
                <a:extLst>
                  <a:ext uri="{FF2B5EF4-FFF2-40B4-BE49-F238E27FC236}">
                    <a16:creationId xmlns:a16="http://schemas.microsoft.com/office/drawing/2014/main" id="{E68D6C83-A26F-7643-9BF3-C2DF24B7465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6" name="Groupe 215">
              <a:extLst>
                <a:ext uri="{FF2B5EF4-FFF2-40B4-BE49-F238E27FC236}">
                  <a16:creationId xmlns:a16="http://schemas.microsoft.com/office/drawing/2014/main" id="{07429185-A652-F243-A009-97DF5FE2D1A6}"/>
                </a:ext>
              </a:extLst>
            </p:cNvPr>
            <p:cNvGrpSpPr/>
            <p:nvPr/>
          </p:nvGrpSpPr>
          <p:grpSpPr>
            <a:xfrm>
              <a:off x="7866574" y="3625990"/>
              <a:ext cx="95644" cy="166456"/>
              <a:chOff x="8285356" y="2659237"/>
              <a:chExt cx="95644" cy="126792"/>
            </a:xfrm>
          </p:grpSpPr>
          <p:cxnSp>
            <p:nvCxnSpPr>
              <p:cNvPr id="217" name="Connecteur droit 216">
                <a:extLst>
                  <a:ext uri="{FF2B5EF4-FFF2-40B4-BE49-F238E27FC236}">
                    <a16:creationId xmlns:a16="http://schemas.microsoft.com/office/drawing/2014/main" id="{BAFE309C-D858-5547-8B78-582926AFD0E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660187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8" name="Connecteur droit 217">
                <a:extLst>
                  <a:ext uri="{FF2B5EF4-FFF2-40B4-BE49-F238E27FC236}">
                    <a16:creationId xmlns:a16="http://schemas.microsoft.com/office/drawing/2014/main" id="{31CD2E06-78E5-2941-828E-C723016DECD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85356" y="2781792"/>
                <a:ext cx="95644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Connecteur droit 218">
                <a:extLst>
                  <a:ext uri="{FF2B5EF4-FFF2-40B4-BE49-F238E27FC236}">
                    <a16:creationId xmlns:a16="http://schemas.microsoft.com/office/drawing/2014/main" id="{2841ED8F-A40D-4C47-B7F8-FB758A20DA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333178" y="2659237"/>
                <a:ext cx="0" cy="12679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AA27F531-3044-7843-B00F-485A2BA55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664" y="5872892"/>
              <a:ext cx="75027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0066"/>
                  </a:solidFill>
                </a:rPr>
                <a:t>Weeks</a:t>
              </a:r>
            </a:p>
          </p:txBody>
        </p:sp>
        <p:cxnSp>
          <p:nvCxnSpPr>
            <p:cNvPr id="222" name="Connecteur droit 221">
              <a:extLst>
                <a:ext uri="{FF2B5EF4-FFF2-40B4-BE49-F238E27FC236}">
                  <a16:creationId xmlns:a16="http://schemas.microsoft.com/office/drawing/2014/main" id="{03E08385-7FA3-394F-85C5-7358099A192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71522" y="2223040"/>
              <a:ext cx="2363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40924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4" name="Connecteur droit 223">
              <a:extLst>
                <a:ext uri="{FF2B5EF4-FFF2-40B4-BE49-F238E27FC236}">
                  <a16:creationId xmlns:a16="http://schemas.microsoft.com/office/drawing/2014/main" id="{F56C98B2-897C-2F4E-947A-4025F37133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13582" y="2223040"/>
              <a:ext cx="23634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" name="ZoneTexte 2"/>
            <p:cNvSpPr txBox="1"/>
            <p:nvPr/>
          </p:nvSpPr>
          <p:spPr>
            <a:xfrm>
              <a:off x="1188633" y="2396826"/>
              <a:ext cx="344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74634" y="2018563"/>
              <a:ext cx="7641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DRV/r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98032" y="2018563"/>
              <a:ext cx="6158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DOR</a:t>
              </a:r>
            </a:p>
          </p:txBody>
        </p:sp>
      </p:grpSp>
      <p:sp>
        <p:nvSpPr>
          <p:cNvPr id="223" name="ZoneTexte 222">
            <a:extLst>
              <a:ext uri="{FF2B5EF4-FFF2-40B4-BE49-F238E27FC236}">
                <a16:creationId xmlns:a16="http://schemas.microsoft.com/office/drawing/2014/main" id="{85A7FDE3-812B-4783-999F-BA665B6BEBCA}"/>
              </a:ext>
            </a:extLst>
          </p:cNvPr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68</a:t>
            </a:r>
          </a:p>
        </p:txBody>
      </p:sp>
      <p:sp>
        <p:nvSpPr>
          <p:cNvPr id="22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848332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grpSp>
        <p:nvGrpSpPr>
          <p:cNvPr id="227" name="Grouper 2">
            <a:extLst>
              <a:ext uri="{FF2B5EF4-FFF2-40B4-BE49-F238E27FC236}">
                <a16:creationId xmlns:a16="http://schemas.microsoft.com/office/drawing/2014/main" id="{062BD1E8-35AF-48DC-A689-99511B428A46}"/>
              </a:ext>
            </a:extLst>
          </p:cNvPr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228" name="AutoShape 162">
              <a:extLst>
                <a:ext uri="{FF2B5EF4-FFF2-40B4-BE49-F238E27FC236}">
                  <a16:creationId xmlns:a16="http://schemas.microsoft.com/office/drawing/2014/main" id="{93C2030B-18B5-4F0E-84BF-76BF7E785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229" name="ZoneTexte 23">
              <a:extLst>
                <a:ext uri="{FF2B5EF4-FFF2-40B4-BE49-F238E27FC236}">
                  <a16:creationId xmlns:a16="http://schemas.microsoft.com/office/drawing/2014/main" id="{D50E2EAC-D522-4FA3-970D-3623C8C9DD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06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757080"/>
              </p:ext>
            </p:extLst>
          </p:nvPr>
        </p:nvGraphicFramePr>
        <p:xfrm>
          <a:off x="322263" y="3213659"/>
          <a:ext cx="8638294" cy="2688109"/>
        </p:xfrm>
        <a:graphic>
          <a:graphicData uri="http://schemas.openxmlformats.org/drawingml/2006/table">
            <a:tbl>
              <a:tblPr/>
              <a:tblGrid>
                <a:gridCol w="3783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2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0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+ 2 NRTI  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06F0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+ 2 NRTI 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2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W48-W96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W48-W96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Virologic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failure,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 response / Rebound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(5.0%)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/ 17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15 (total: 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/ 14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24 (6.3%)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 / 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19 (total: 11%)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 / 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Primary PI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Phenotype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With any phenotypic drug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61770" y="1496003"/>
            <a:ext cx="8801911" cy="172186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latin typeface="+mj-lt"/>
              </a:rPr>
              <a:t>Definition of </a:t>
            </a:r>
            <a:r>
              <a:rPr lang="en-US" b="1" dirty="0" err="1">
                <a:latin typeface="+mj-lt"/>
              </a:rPr>
              <a:t>virologic</a:t>
            </a:r>
            <a:r>
              <a:rPr lang="en-US" b="1" dirty="0">
                <a:latin typeface="+mj-lt"/>
              </a:rPr>
              <a:t> failure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/>
              <a:t>Non response: HIV RNA ≥ 200 c/mL at W24 or W36 or confirmed HIV RNA ≥ 50 c/mL at W48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/>
              <a:t>Rebound: confirmed HIV RNA ≥ 50 c/mL after obtaining HIV RNA &lt; 50 c/mL</a:t>
            </a:r>
          </a:p>
          <a:p>
            <a:pPr>
              <a:spcBef>
                <a:spcPts val="0"/>
              </a:spcBef>
              <a:defRPr/>
            </a:pPr>
            <a:r>
              <a:rPr lang="en-US" b="1" dirty="0">
                <a:latin typeface="+mj-lt"/>
              </a:rPr>
              <a:t>Resistance tests </a:t>
            </a:r>
            <a:r>
              <a:rPr lang="en-US" sz="1600" dirty="0">
                <a:solidFill>
                  <a:srgbClr val="000066"/>
                </a:solidFill>
              </a:rPr>
              <a:t>(genotype and phenotype) performed on confirmatory sample if HIV RNA &gt; 400 c/mL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79790" y="1114876"/>
            <a:ext cx="7371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Protocol-defined 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failures (PDVF) and resistance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6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22263" y="5991333"/>
            <a:ext cx="8638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 * 1 patient: V106I, H221Y, F227C + M184V at W24 ; 1 patient: V106A, P225Y/H + V118I, M184I at W72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Phenotypic resistance to FTC/3TC, failure of genotype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3480910" y="6581775"/>
            <a:ext cx="56630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 ; Molina JM, IAC 2018, Abs. LBPEB017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380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94966"/>
              </p:ext>
            </p:extLst>
          </p:nvPr>
        </p:nvGraphicFramePr>
        <p:xfrm>
          <a:off x="257135" y="1693257"/>
          <a:ext cx="8638293" cy="3427514"/>
        </p:xfrm>
        <a:graphic>
          <a:graphicData uri="http://schemas.openxmlformats.org/drawingml/2006/table">
            <a:tbl>
              <a:tblPr/>
              <a:tblGrid>
                <a:gridCol w="4189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 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without PDVF,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40 (10.4%)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53 (13.9%)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8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NRTI 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Primary PI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4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Phenotype successfully performed,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With any phenotypic drug resistance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249879" y="5295558"/>
            <a:ext cx="83562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1 discontinuation for non-compliance at W24, with emergence of resistance to DOR (V106I + H221Y ; &gt; 90 fold increased IC</a:t>
            </a:r>
            <a:r>
              <a:rPr lang="en-US" sz="1400" baseline="-25000" dirty="0">
                <a:solidFill>
                  <a:srgbClr val="000066"/>
                </a:solidFill>
              </a:rPr>
              <a:t>50</a:t>
            </a:r>
            <a:r>
              <a:rPr lang="en-US" sz="1400" dirty="0">
                <a:solidFill>
                  <a:srgbClr val="000066"/>
                </a:solidFill>
              </a:rPr>
              <a:t>) and FTC (M184V) ; 1 discontinuation for rash at W2, with increased DOR IC</a:t>
            </a:r>
            <a:r>
              <a:rPr lang="en-US" sz="1400" baseline="-25000" dirty="0">
                <a:solidFill>
                  <a:srgbClr val="000066"/>
                </a:solidFill>
              </a:rPr>
              <a:t>50</a:t>
            </a:r>
            <a:r>
              <a:rPr lang="en-US" sz="1400" dirty="0">
                <a:solidFill>
                  <a:srgbClr val="000066"/>
                </a:solidFill>
              </a:rPr>
              <a:t> 2.8 fold WT (resistance cutoff = 2.5 fold), but no genotypic resistance mutations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61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0799" y="44450"/>
            <a:ext cx="8840927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11320" y="1176053"/>
            <a:ext cx="89328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200" b="1" dirty="0">
                <a:solidFill>
                  <a:srgbClr val="CC3300"/>
                </a:solidFill>
                <a:latin typeface="Calibri" pitchFamily="34" charset="0"/>
              </a:rPr>
              <a:t>Emergence of drug resistance in participants with discontinuations by W48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220917" y="6581775"/>
            <a:ext cx="2923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31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434263"/>
              </p:ext>
            </p:extLst>
          </p:nvPr>
        </p:nvGraphicFramePr>
        <p:xfrm>
          <a:off x="250543" y="1685365"/>
          <a:ext cx="8638293" cy="3897936"/>
        </p:xfrm>
        <a:graphic>
          <a:graphicData uri="http://schemas.openxmlformats.org/drawingml/2006/table">
            <a:tbl>
              <a:tblPr/>
              <a:tblGrid>
                <a:gridCol w="419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0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6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DOR 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98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DRV/r 800/100 + 2 NRTI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383) 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30.5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32.1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due to 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1.6 (N = 6 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1.0 (N = 4)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3.1 (N = 12 **)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2.1 (N = 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Discontinuation due to serious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Drug-related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 (N =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0.3 (N = 1)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3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 in</a:t>
                      </a: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 ≥ 10 % in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13.8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22.5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10.7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Adverse event of clinical interest</a:t>
                      </a:r>
                      <a:endParaRPr kumimoji="0" lang="en-US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Neuropsychiatric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22263" y="5740399"/>
            <a:ext cx="87385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Death = 1, rash = 2, nausea = 2, abdominal pain = 1, kidney injury = 1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Abdominal pain = 2, diarrhea = 1, nausea = 1, flatulence = 1, hiatus hernia = 1, ALT and AST increase = 2, </a:t>
            </a:r>
          </a:p>
          <a:p>
            <a:r>
              <a:rPr lang="en-US" sz="1400" dirty="0">
                <a:solidFill>
                  <a:srgbClr val="000066"/>
                </a:solidFill>
              </a:rPr>
              <a:t>hepatitis B or C = 2, peripheral edema = 1, pyrexia = 1, rash = 1, tuberculosis = 2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784311" y="32575"/>
            <a:ext cx="325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62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99" y="44450"/>
            <a:ext cx="8733511" cy="1106488"/>
          </a:xfrm>
        </p:spPr>
        <p:txBody>
          <a:bodyPr/>
          <a:lstStyle/>
          <a:p>
            <a:r>
              <a:rPr lang="fr-FR" sz="3200" dirty="0">
                <a:ea typeface="ＭＳ Ｐゴシック" pitchFamily="-84" charset="-128"/>
              </a:rPr>
              <a:t>DRIVE-FORWARD </a:t>
            </a:r>
            <a:r>
              <a:rPr lang="fr-FR" sz="3200" dirty="0" err="1">
                <a:ea typeface="ＭＳ Ｐゴシック" pitchFamily="-84" charset="-128"/>
              </a:rPr>
              <a:t>Study</a:t>
            </a:r>
            <a:r>
              <a:rPr lang="en-GB" sz="3200" dirty="0">
                <a:ea typeface="ＭＳ Ｐゴシック" pitchFamily="-84" charset="-128"/>
              </a:rPr>
              <a:t>: DOR + 2 NRTI vs DRV/r  </a:t>
            </a:r>
            <a:br>
              <a:rPr lang="en-GB" sz="3200" dirty="0">
                <a:ea typeface="ＭＳ Ｐゴシック" pitchFamily="-84" charset="-128"/>
              </a:rPr>
            </a:br>
            <a:r>
              <a:rPr lang="en-GB" sz="3200" dirty="0">
                <a:ea typeface="ＭＳ Ｐゴシック" pitchFamily="-84" charset="-128"/>
              </a:rPr>
              <a:t>+ 2 NRTI</a:t>
            </a:r>
            <a:endParaRPr lang="fr-FR" sz="320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513799" y="1151863"/>
            <a:ext cx="4103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(AE) at W48, %</a:t>
            </a:r>
          </a:p>
        </p:txBody>
      </p:sp>
      <p:grpSp>
        <p:nvGrpSpPr>
          <p:cNvPr id="11" name="Grouper 2"/>
          <p:cNvGrpSpPr/>
          <p:nvPr/>
        </p:nvGrpSpPr>
        <p:grpSpPr>
          <a:xfrm>
            <a:off x="0" y="6599468"/>
            <a:ext cx="1494118" cy="276999"/>
            <a:chOff x="0" y="6599468"/>
            <a:chExt cx="1494118" cy="276999"/>
          </a:xfrm>
        </p:grpSpPr>
        <p:sp>
          <p:nvSpPr>
            <p:cNvPr id="17" name="AutoShape 162"/>
            <p:cNvSpPr>
              <a:spLocks noChangeArrowheads="1"/>
            </p:cNvSpPr>
            <p:nvPr/>
          </p:nvSpPr>
          <p:spPr bwMode="auto">
            <a:xfrm>
              <a:off x="0" y="6604000"/>
              <a:ext cx="1479176" cy="253234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</p:txBody>
        </p:sp>
        <p:sp>
          <p:nvSpPr>
            <p:cNvPr id="18" name="ZoneTexte 23"/>
            <p:cNvSpPr txBox="1">
              <a:spLocks noChangeArrowheads="1"/>
            </p:cNvSpPr>
            <p:nvPr/>
          </p:nvSpPr>
          <p:spPr bwMode="auto">
            <a:xfrm>
              <a:off x="0" y="6599468"/>
              <a:ext cx="14941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-84" charset="0"/>
                </a:rPr>
                <a:t>DRIVE-FORWARD</a:t>
              </a:r>
            </a:p>
          </p:txBody>
        </p:sp>
      </p:grp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220917" y="6581775"/>
            <a:ext cx="29230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</a:rPr>
              <a:t>Molina JM, Lancet HIV 2018;5:e211-20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814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1843</Words>
  <Application>Microsoft Office PowerPoint</Application>
  <PresentationFormat>Affichage à l'écran (4:3)</PresentationFormat>
  <Paragraphs>501</Paragraphs>
  <Slides>13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Cambria</vt:lpstr>
      <vt:lpstr>Times New Roman</vt:lpstr>
      <vt:lpstr>Trebuchet MS</vt:lpstr>
      <vt:lpstr>Wingdings</vt:lpstr>
      <vt:lpstr>ARV_trials_2018</vt:lpstr>
      <vt:lpstr>Comparison of NNRTI vs PI/r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  <vt:lpstr>DRIVE-FORWARD Study: DOR + 2 NRTI vs DRV/r   + 2 NRTI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creator>www.arv-trial.com</dc:creator>
  <cp:lastModifiedBy>Pilar</cp:lastModifiedBy>
  <cp:revision>228</cp:revision>
  <dcterms:created xsi:type="dcterms:W3CDTF">2015-05-12T12:30:28Z</dcterms:created>
  <dcterms:modified xsi:type="dcterms:W3CDTF">2018-11-22T12:44:39Z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3628DF32-8EA8-4136-A770-D2242A2E6682</vt:lpwstr>
  </property>
  <property fmtid="{D5CDD505-2E9C-101B-9397-08002B2CF9AE}" pid="3" name="ArticulatePath">
    <vt:lpwstr>AEI_ARV trials naive MAJ 2014-FLAMINGO-v01</vt:lpwstr>
  </property>
</Properties>
</file>