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5" r:id="rId2"/>
    <p:sldId id="298" r:id="rId3"/>
    <p:sldId id="299" r:id="rId4"/>
    <p:sldId id="330" r:id="rId5"/>
    <p:sldId id="332" r:id="rId6"/>
    <p:sldId id="331" r:id="rId7"/>
    <p:sldId id="302" r:id="rId8"/>
  </p:sldIdLst>
  <p:sldSz cx="9144000" cy="6858000" type="screen4x3"/>
  <p:notesSz cx="6759575" cy="9867900"/>
  <p:custDataLst>
    <p:tags r:id="rId1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9" clrIdx="0"/>
  <p:cmAuthor id="2" name="anton" initials="a" lastIdx="7" clrIdx="1"/>
  <p:cmAuthor id="3" name="anton Pozniak" initials="aP" lastIdx="10" clrIdx="2"/>
  <p:cmAuthor id="4" name="Anton Pozniak" initials="AP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BFBFBF"/>
    <a:srgbClr val="CC3300"/>
    <a:srgbClr val="6338A2"/>
    <a:srgbClr val="CC99FF"/>
    <a:srgbClr val="008000"/>
    <a:srgbClr val="F66900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2" autoAdjust="0"/>
    <p:restoredTop sz="99784" autoAdjust="0"/>
  </p:normalViewPr>
  <p:slideViewPr>
    <p:cSldViewPr snapToGrid="0" showGuides="1">
      <p:cViewPr varScale="1">
        <p:scale>
          <a:sx n="69" d="100"/>
          <a:sy n="69" d="100"/>
        </p:scale>
        <p:origin x="1152" y="42"/>
      </p:cViewPr>
      <p:guideLst>
        <p:guide orient="horz" pos="1913"/>
        <p:guide pos="2880"/>
        <p:guide orient="horz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3206" y="-67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17/06/2019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77593">
              <a:spcBef>
                <a:spcPct val="0"/>
              </a:spcBef>
              <a:defRPr/>
            </a:pPr>
            <a:r>
              <a:rPr lang="fr-FR" dirty="0"/>
              <a:t>Pays ayant participé à l’étude (pourcentage d’inclusion) : Ouganda : (27 %), Russie : (24 %), Thaïlande : (22 %), Etats-Unis : (15 %), République Dominicaine : (12 %).</a:t>
            </a:r>
          </a:p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90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77593">
              <a:spcBef>
                <a:spcPct val="0"/>
              </a:spcBef>
              <a:defRPr/>
            </a:pPr>
            <a:r>
              <a:rPr lang="fr-FR" dirty="0"/>
              <a:t>Pays ayant participé à l’étude (pourcentage d’inclusion) : Ouganda : (27 %), Russie : (24 %), Thaïlande : (22 %), Etats-Unis : (15 %), République Dominicaine : (12 %).</a:t>
            </a:r>
          </a:p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905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5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NNRTI</a:t>
            </a:r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id="{8D879192-8D02-4AED-BBBE-D01EB5147F65}"/>
              </a:ext>
            </a:extLst>
          </p:cNvPr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rgbClr val="333399"/>
                </a:solidFill>
                <a:latin typeface="Calibri" pitchFamily="34" charset="0"/>
              </a:rPr>
              <a:t>Switch to DOR/3TC/TDF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DRIVE-SHIFT</a:t>
            </a: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CC3300"/>
                </a:solidFill>
                <a:latin typeface="Calibri" pitchFamily="34" charset="0"/>
              </a:rPr>
              <a:t>Study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3" y="4288873"/>
            <a:ext cx="8856000" cy="229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lnSpc>
                <a:spcPts val="2160"/>
              </a:lnSpc>
              <a:spcBef>
                <a:spcPts val="0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lnSpc>
                <a:spcPts val="2160"/>
              </a:lnSpc>
              <a:spcBef>
                <a:spcPts val="0"/>
              </a:spcBef>
            </a:pPr>
            <a:r>
              <a:rPr lang="en-GB" altLang="fr-FR" sz="1800" dirty="0"/>
              <a:t>Primary: % of patients maintaining HIV RNA &lt; 50 c/mL (ITT-snapshot) ; non-inferiority of DOR/3TC/TDF at W48 (and at W24) compared to continuation of </a:t>
            </a:r>
            <a:r>
              <a:rPr lang="en-GB" altLang="fr-FR" sz="1800" dirty="0" err="1"/>
              <a:t>cART</a:t>
            </a:r>
            <a:r>
              <a:rPr lang="en-GB" altLang="fr-FR" sz="1800" dirty="0"/>
              <a:t> at W24 if lower margin of a two-sided 95% CI for the adjusted difference = - 8%</a:t>
            </a:r>
          </a:p>
          <a:p>
            <a:pPr lvl="1" defTabSz="914400" eaLnBrk="1" hangingPunct="1">
              <a:lnSpc>
                <a:spcPts val="2160"/>
              </a:lnSpc>
              <a:spcBef>
                <a:spcPts val="0"/>
              </a:spcBef>
            </a:pPr>
            <a:r>
              <a:rPr lang="en-GB" altLang="fr-FR" sz="1800" dirty="0"/>
              <a:t>Secondary : % of patients with HIV RNA ≥ 50 c/mL: non-inferiority of DOR/3TC/TDF at W48 (and at W24) compared to continuation of </a:t>
            </a:r>
            <a:r>
              <a:rPr lang="en-GB" altLang="fr-FR" sz="1800" dirty="0" err="1"/>
              <a:t>cART</a:t>
            </a:r>
            <a:r>
              <a:rPr lang="en-GB" altLang="fr-FR" sz="1800" dirty="0"/>
              <a:t> at W24, non-inferiority margin of 4%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003494"/>
              </p:ext>
            </p:extLst>
          </p:nvPr>
        </p:nvGraphicFramePr>
        <p:xfrm>
          <a:off x="4661810" y="2523440"/>
          <a:ext cx="3993451" cy="653466"/>
        </p:xfrm>
        <a:graphic>
          <a:graphicData uri="http://schemas.openxmlformats.org/drawingml/2006/table">
            <a:tbl>
              <a:tblPr/>
              <a:tblGrid>
                <a:gridCol w="3993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34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DOR/3TC/TDF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09687"/>
              </p:ext>
            </p:extLst>
          </p:nvPr>
        </p:nvGraphicFramePr>
        <p:xfrm>
          <a:off x="4650688" y="3342206"/>
          <a:ext cx="1864439" cy="735406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54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562681" y="2487787"/>
            <a:ext cx="431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058748" y="1242782"/>
            <a:ext cx="1475999" cy="1043996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2:1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32388" y="2436800"/>
            <a:ext cx="3383732" cy="1727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40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2 NRTI + PI/b or EVG/c or NNRTI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prior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major resistance mutation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DOR, 3TC or TDF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682849" y="2909272"/>
            <a:ext cx="1587" cy="827999"/>
          </a:xfrm>
          <a:prstGeom prst="bentConnector3">
            <a:avLst>
              <a:gd name="adj1" fmla="val -3614543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38010" y="3316973"/>
            <a:ext cx="576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758204" y="3749971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223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758204" y="2553191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447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234945" y="149874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W24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533198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629191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334113" y="149874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graphicFrame>
        <p:nvGraphicFramePr>
          <p:cNvPr id="2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728217"/>
              </p:ext>
            </p:extLst>
          </p:nvPr>
        </p:nvGraphicFramePr>
        <p:xfrm>
          <a:off x="6549928" y="3343550"/>
          <a:ext cx="2101177" cy="734062"/>
        </p:xfrm>
        <a:graphic>
          <a:graphicData uri="http://schemas.openxmlformats.org/drawingml/2006/table">
            <a:tbl>
              <a:tblPr/>
              <a:tblGrid>
                <a:gridCol w="210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4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DOR/3TC/TDF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C2BDD031-9C33-47EA-B154-5A0E7EAF3AF9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35379891"/>
              </p:ext>
            </p:extLst>
          </p:nvPr>
        </p:nvGraphicFramePr>
        <p:xfrm>
          <a:off x="247983" y="1574801"/>
          <a:ext cx="8615976" cy="4825364"/>
        </p:xfrm>
        <a:graphic>
          <a:graphicData uri="http://schemas.openxmlformats.org/drawingml/2006/table">
            <a:tbl>
              <a:tblPr/>
              <a:tblGrid>
                <a:gridCol w="3093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1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447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223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age, years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77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mean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Baseline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Boosted PI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EVG/c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W24,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deviation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at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Lack of efficacy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 (4.4%)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20/427 continued (4.6%)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 (6.3%)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7/209 deferred switch (3.3%)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37053"/>
            <a:ext cx="7162800" cy="31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5A679F-08AE-48B2-B7BB-4D3B33C2FE5C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43"/>
          <p:cNvSpPr>
            <a:spLocks noChangeArrowheads="1"/>
          </p:cNvSpPr>
          <p:nvPr/>
        </p:nvSpPr>
        <p:spPr bwMode="auto">
          <a:xfrm>
            <a:off x="464284" y="1255591"/>
            <a:ext cx="84800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endpoint: efficacy at 2 different time points,  ITT Snapshot</a:t>
            </a:r>
            <a:endParaRPr lang="en-US" sz="3200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9A92DD3-D9F1-44A9-AF86-3DA6A20F290A}"/>
              </a:ext>
            </a:extLst>
          </p:cNvPr>
          <p:cNvGrpSpPr/>
          <p:nvPr/>
        </p:nvGrpSpPr>
        <p:grpSpPr>
          <a:xfrm>
            <a:off x="250302" y="1717061"/>
            <a:ext cx="8569552" cy="4886458"/>
            <a:chOff x="250302" y="1717061"/>
            <a:chExt cx="8569552" cy="4886458"/>
          </a:xfrm>
        </p:grpSpPr>
        <p:sp>
          <p:nvSpPr>
            <p:cNvPr id="39" name="Rectangle 46"/>
            <p:cNvSpPr>
              <a:spLocks noChangeArrowheads="1"/>
            </p:cNvSpPr>
            <p:nvPr/>
          </p:nvSpPr>
          <p:spPr bwMode="auto">
            <a:xfrm>
              <a:off x="843174" y="5457204"/>
              <a:ext cx="10548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0" name="Rectangle 47"/>
            <p:cNvSpPr>
              <a:spLocks noChangeArrowheads="1"/>
            </p:cNvSpPr>
            <p:nvPr/>
          </p:nvSpPr>
          <p:spPr bwMode="auto">
            <a:xfrm>
              <a:off x="743325" y="4890669"/>
              <a:ext cx="21096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1" name="Rectangle 48"/>
            <p:cNvSpPr>
              <a:spLocks noChangeArrowheads="1"/>
            </p:cNvSpPr>
            <p:nvPr/>
          </p:nvSpPr>
          <p:spPr bwMode="auto">
            <a:xfrm>
              <a:off x="743325" y="4325735"/>
              <a:ext cx="21096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2" name="Rectangle 49"/>
            <p:cNvSpPr>
              <a:spLocks noChangeArrowheads="1"/>
            </p:cNvSpPr>
            <p:nvPr/>
          </p:nvSpPr>
          <p:spPr bwMode="auto">
            <a:xfrm>
              <a:off x="743325" y="3759198"/>
              <a:ext cx="21096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43" name="Rectangle 50"/>
            <p:cNvSpPr>
              <a:spLocks noChangeArrowheads="1"/>
            </p:cNvSpPr>
            <p:nvPr/>
          </p:nvSpPr>
          <p:spPr bwMode="auto">
            <a:xfrm>
              <a:off x="743325" y="3194262"/>
              <a:ext cx="21096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44" name="Rectangle 51"/>
            <p:cNvSpPr>
              <a:spLocks noChangeArrowheads="1"/>
            </p:cNvSpPr>
            <p:nvPr/>
          </p:nvSpPr>
          <p:spPr bwMode="auto">
            <a:xfrm>
              <a:off x="643475" y="2615597"/>
              <a:ext cx="3164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886450" y="2386545"/>
              <a:ext cx="363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1" name="Freeform 8"/>
            <p:cNvSpPr>
              <a:spLocks/>
            </p:cNvSpPr>
            <p:nvPr/>
          </p:nvSpPr>
          <p:spPr bwMode="auto">
            <a:xfrm>
              <a:off x="1071917" y="2724762"/>
              <a:ext cx="6695999" cy="2868656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989803" y="3312240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989803" y="3881461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4" name="Line 11"/>
            <p:cNvSpPr>
              <a:spLocks noChangeShapeType="1"/>
            </p:cNvSpPr>
            <p:nvPr/>
          </p:nvSpPr>
          <p:spPr bwMode="auto">
            <a:xfrm>
              <a:off x="989803" y="4451755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989803" y="5022049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6" name="Line 13"/>
            <p:cNvSpPr>
              <a:spLocks noChangeShapeType="1"/>
            </p:cNvSpPr>
            <p:nvPr/>
          </p:nvSpPr>
          <p:spPr bwMode="auto">
            <a:xfrm>
              <a:off x="989803" y="5593418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989803" y="2741946"/>
              <a:ext cx="867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2" name="Rectangle 19"/>
            <p:cNvSpPr>
              <a:spLocks noChangeArrowheads="1"/>
            </p:cNvSpPr>
            <p:nvPr/>
          </p:nvSpPr>
          <p:spPr bwMode="auto">
            <a:xfrm>
              <a:off x="5617246" y="2855107"/>
              <a:ext cx="507043" cy="2736000"/>
            </a:xfrm>
            <a:prstGeom prst="rect">
              <a:avLst/>
            </a:prstGeom>
            <a:solidFill>
              <a:srgbClr val="0080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63" name="Rectangle 20"/>
            <p:cNvSpPr>
              <a:spLocks noChangeArrowheads="1"/>
            </p:cNvSpPr>
            <p:nvPr/>
          </p:nvSpPr>
          <p:spPr bwMode="auto">
            <a:xfrm>
              <a:off x="5091668" y="2902919"/>
              <a:ext cx="507043" cy="2688188"/>
            </a:xfrm>
            <a:prstGeom prst="rect">
              <a:avLst/>
            </a:prstGeom>
            <a:pattFill prst="pct90">
              <a:fgClr>
                <a:srgbClr val="333399"/>
              </a:fgClr>
              <a:bgClr>
                <a:prstClr val="white"/>
              </a:bgClr>
            </a:patt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5181249" y="2597014"/>
              <a:ext cx="36915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93.7</a:t>
              </a:r>
            </a:p>
          </p:txBody>
        </p:sp>
        <p:sp>
          <p:nvSpPr>
            <p:cNvPr id="71" name="Rectangle 43"/>
            <p:cNvSpPr>
              <a:spLocks noChangeArrowheads="1"/>
            </p:cNvSpPr>
            <p:nvPr/>
          </p:nvSpPr>
          <p:spPr bwMode="auto">
            <a:xfrm>
              <a:off x="5646398" y="2575147"/>
              <a:ext cx="36915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94.6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3" name="Rectangle 19"/>
            <p:cNvSpPr>
              <a:spLocks noChangeArrowheads="1"/>
            </p:cNvSpPr>
            <p:nvPr/>
          </p:nvSpPr>
          <p:spPr bwMode="auto">
            <a:xfrm>
              <a:off x="1729278" y="2855107"/>
              <a:ext cx="507043" cy="2736000"/>
            </a:xfrm>
            <a:prstGeom prst="rect">
              <a:avLst/>
            </a:prstGeom>
            <a:solidFill>
              <a:srgbClr val="0080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74" name="Rectangle 20"/>
            <p:cNvSpPr>
              <a:spLocks noChangeArrowheads="1"/>
            </p:cNvSpPr>
            <p:nvPr/>
          </p:nvSpPr>
          <p:spPr bwMode="auto">
            <a:xfrm>
              <a:off x="1203700" y="2999107"/>
              <a:ext cx="507043" cy="2592000"/>
            </a:xfrm>
            <a:prstGeom prst="rect">
              <a:avLst/>
            </a:prstGeom>
            <a:solidFill>
              <a:srgbClr val="333399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B06FBF3-7B11-4AE6-BD4C-CB783F4366D2}"/>
                </a:ext>
              </a:extLst>
            </p:cNvPr>
            <p:cNvGrpSpPr/>
            <p:nvPr/>
          </p:nvGrpSpPr>
          <p:grpSpPr>
            <a:xfrm>
              <a:off x="250302" y="1717061"/>
              <a:ext cx="8569552" cy="414621"/>
              <a:chOff x="445613" y="1717061"/>
              <a:chExt cx="8569552" cy="414621"/>
            </a:xfrm>
          </p:grpSpPr>
          <p:sp>
            <p:nvSpPr>
              <p:cNvPr id="58" name="AutoShape 165">
                <a:extLst>
                  <a:ext uri="{FF2B5EF4-FFF2-40B4-BE49-F238E27FC236}">
                    <a16:creationId xmlns:a16="http://schemas.microsoft.com/office/drawing/2014/main" id="{A3075ADF-99F0-46DA-A06F-C886ED00E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13" y="1717061"/>
                <a:ext cx="8569552" cy="414621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76" name="Freeform 15"/>
              <p:cNvSpPr>
                <a:spLocks/>
              </p:cNvSpPr>
              <p:nvPr/>
            </p:nvSpPr>
            <p:spPr bwMode="auto">
              <a:xfrm>
                <a:off x="4160257" y="1848012"/>
                <a:ext cx="179997" cy="181166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008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lnSpc>
                    <a:spcPct val="130000"/>
                  </a:lnSpc>
                  <a:spcBef>
                    <a:spcPct val="20000"/>
                  </a:spcBef>
                  <a:buClr>
                    <a:srgbClr val="990000"/>
                  </a:buClr>
                  <a:buSzPct val="120000"/>
                </a:pPr>
                <a:endParaRPr lang="fr-FR" sz="1500" b="1">
                  <a:solidFill>
                    <a:srgbClr val="FFFFFF"/>
                  </a:solidFill>
                  <a:latin typeface="+mn-lt"/>
                  <a:ea typeface="MS Mincho" pitchFamily="49" charset="-128"/>
                </a:endParaRPr>
              </a:p>
            </p:txBody>
          </p:sp>
          <p:sp>
            <p:nvSpPr>
              <p:cNvPr id="77" name="Freeform 15"/>
              <p:cNvSpPr>
                <a:spLocks/>
              </p:cNvSpPr>
              <p:nvPr/>
            </p:nvSpPr>
            <p:spPr bwMode="auto">
              <a:xfrm>
                <a:off x="6680588" y="1848012"/>
                <a:ext cx="179997" cy="181166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pattFill prst="pct90">
                <a:fgClr>
                  <a:srgbClr val="333399"/>
                </a:fgClr>
                <a:bgClr>
                  <a:prstClr val="white"/>
                </a:bgClr>
              </a:patt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lnSpc>
                    <a:spcPct val="130000"/>
                  </a:lnSpc>
                  <a:spcBef>
                    <a:spcPct val="20000"/>
                  </a:spcBef>
                  <a:buClr>
                    <a:srgbClr val="990000"/>
                  </a:buClr>
                  <a:buSzPct val="120000"/>
                </a:pPr>
                <a:endParaRPr lang="fr-FR" sz="1400" b="1">
                  <a:solidFill>
                    <a:srgbClr val="FFFFFF"/>
                  </a:solidFill>
                  <a:latin typeface="+mn-lt"/>
                  <a:ea typeface="MS Mincho" pitchFamily="49" charset="-128"/>
                </a:endParaRP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822256" y="1766707"/>
                <a:ext cx="3378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>
                    <a:solidFill>
                      <a:srgbClr val="333399"/>
                    </a:solidFill>
                    <a:latin typeface="+mj-lt"/>
                  </a:rPr>
                  <a:t>DOR/3TC/TDF immediate switch W48</a:t>
                </a:r>
              </a:p>
            </p:txBody>
          </p:sp>
          <p:sp>
            <p:nvSpPr>
              <p:cNvPr id="78" name="ZoneTexte 77"/>
              <p:cNvSpPr txBox="1"/>
              <p:nvPr/>
            </p:nvSpPr>
            <p:spPr>
              <a:xfrm>
                <a:off x="4324888" y="1766707"/>
                <a:ext cx="22082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>
                    <a:solidFill>
                      <a:srgbClr val="333399"/>
                    </a:solidFill>
                    <a:latin typeface="+mj-lt"/>
                  </a:rPr>
                  <a:t>Continuation cART W24</a:t>
                </a:r>
              </a:p>
            </p:txBody>
          </p:sp>
          <p:sp>
            <p:nvSpPr>
              <p:cNvPr id="79" name="ZoneTexte 78"/>
              <p:cNvSpPr txBox="1"/>
              <p:nvPr/>
            </p:nvSpPr>
            <p:spPr>
              <a:xfrm>
                <a:off x="6828476" y="1766707"/>
                <a:ext cx="21866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>
                    <a:solidFill>
                      <a:srgbClr val="333399"/>
                    </a:solidFill>
                    <a:latin typeface="+mj-lt"/>
                  </a:rPr>
                  <a:t>Immediate switch  W24</a:t>
                </a:r>
              </a:p>
            </p:txBody>
          </p:sp>
          <p:sp>
            <p:nvSpPr>
              <p:cNvPr id="81" name="Freeform 15"/>
              <p:cNvSpPr>
                <a:spLocks/>
              </p:cNvSpPr>
              <p:nvPr/>
            </p:nvSpPr>
            <p:spPr bwMode="auto">
              <a:xfrm>
                <a:off x="671643" y="1848012"/>
                <a:ext cx="179997" cy="181166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333399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lnSpc>
                    <a:spcPct val="130000"/>
                  </a:lnSpc>
                  <a:spcBef>
                    <a:spcPct val="20000"/>
                  </a:spcBef>
                  <a:buClr>
                    <a:srgbClr val="990000"/>
                  </a:buClr>
                  <a:buSzPct val="120000"/>
                </a:pPr>
                <a:endParaRPr lang="fr-FR" sz="1500" b="1">
                  <a:solidFill>
                    <a:srgbClr val="FFFFFF"/>
                  </a:solidFill>
                  <a:latin typeface="+mn-lt"/>
                  <a:ea typeface="MS Mincho" pitchFamily="49" charset="-128"/>
                </a:endParaRPr>
              </a:p>
            </p:txBody>
          </p:sp>
        </p:grpSp>
        <p:sp>
          <p:nvSpPr>
            <p:cNvPr id="16" name="ZoneTexte 15"/>
            <p:cNvSpPr txBox="1"/>
            <p:nvPr/>
          </p:nvSpPr>
          <p:spPr>
            <a:xfrm>
              <a:off x="1197385" y="5243217"/>
              <a:ext cx="5115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447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708311" y="5241728"/>
              <a:ext cx="5115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223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5060699" y="5241728"/>
              <a:ext cx="5115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447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5571625" y="5240239"/>
              <a:ext cx="5115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223</a:t>
              </a: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1287033" y="2711170"/>
              <a:ext cx="36915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90.8</a:t>
              </a:r>
            </a:p>
          </p:txBody>
        </p:sp>
        <p:sp>
          <p:nvSpPr>
            <p:cNvPr id="88" name="Rectangle 43"/>
            <p:cNvSpPr>
              <a:spLocks noChangeArrowheads="1"/>
            </p:cNvSpPr>
            <p:nvPr/>
          </p:nvSpPr>
          <p:spPr bwMode="auto">
            <a:xfrm>
              <a:off x="1783538" y="2575147"/>
              <a:ext cx="36915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94.6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185074" y="5619394"/>
              <a:ext cx="112282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 &lt; 50 c/</a:t>
              </a:r>
              <a:r>
                <a:rPr lang="fr-FR" sz="1400" b="1" dirty="0" err="1">
                  <a:solidFill>
                    <a:srgbClr val="000066"/>
                  </a:solidFill>
                </a:rPr>
                <a:t>mL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93" name="Rectangle 40"/>
            <p:cNvSpPr>
              <a:spLocks noChangeArrowheads="1"/>
            </p:cNvSpPr>
            <p:nvPr/>
          </p:nvSpPr>
          <p:spPr bwMode="auto">
            <a:xfrm>
              <a:off x="2902607" y="5210866"/>
              <a:ext cx="2636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1.6</a:t>
              </a:r>
            </a:p>
          </p:txBody>
        </p:sp>
        <p:sp>
          <p:nvSpPr>
            <p:cNvPr id="94" name="Rectangle 43"/>
            <p:cNvSpPr>
              <a:spLocks noChangeArrowheads="1"/>
            </p:cNvSpPr>
            <p:nvPr/>
          </p:nvSpPr>
          <p:spPr bwMode="auto">
            <a:xfrm>
              <a:off x="3388346" y="5195186"/>
              <a:ext cx="2636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1.8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5" name="Rectangle 52"/>
            <p:cNvSpPr>
              <a:spLocks noChangeArrowheads="1"/>
            </p:cNvSpPr>
            <p:nvPr/>
          </p:nvSpPr>
          <p:spPr bwMode="auto">
            <a:xfrm>
              <a:off x="2762979" y="5619394"/>
              <a:ext cx="112282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&gt; 50 c/</a:t>
              </a:r>
              <a:r>
                <a:rPr lang="fr-FR" sz="1400" b="1" dirty="0" err="1">
                  <a:solidFill>
                    <a:srgbClr val="000066"/>
                  </a:solidFill>
                </a:rPr>
                <a:t>mL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2786666" y="5502257"/>
              <a:ext cx="507043" cy="7316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3399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6635069" y="5466253"/>
              <a:ext cx="508265" cy="10917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pattFill prst="pct90">
              <a:fgClr>
                <a:srgbClr val="333399"/>
              </a:fgClr>
              <a:bgClr>
                <a:prstClr val="white"/>
              </a:bgClr>
            </a:patt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98" name="Freeform 15"/>
            <p:cNvSpPr>
              <a:spLocks/>
            </p:cNvSpPr>
            <p:nvPr/>
          </p:nvSpPr>
          <p:spPr bwMode="auto">
            <a:xfrm>
              <a:off x="3287140" y="5466257"/>
              <a:ext cx="507043" cy="10916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99" name="Rectangle 43"/>
            <p:cNvSpPr>
              <a:spLocks noChangeArrowheads="1"/>
            </p:cNvSpPr>
            <p:nvPr/>
          </p:nvSpPr>
          <p:spPr bwMode="auto">
            <a:xfrm>
              <a:off x="6740720" y="5181589"/>
              <a:ext cx="2636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1.8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694629" y="6080299"/>
              <a:ext cx="19447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≠ - 3.8%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(IC 95 %: - 7.9 to 0.3) 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5160722" y="6080299"/>
              <a:ext cx="11625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≠ - 0.9%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(- 4.7 to 3.0)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99889" y="6080299"/>
              <a:ext cx="11625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≠ - 0.2%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(- 2.5 to 2.1)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628371" y="6080299"/>
              <a:ext cx="11625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≠ 0%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(- 2.3 to 2.3)</a:t>
              </a:r>
            </a:p>
          </p:txBody>
        </p:sp>
        <p:cxnSp>
          <p:nvCxnSpPr>
            <p:cNvPr id="7" name="Connecteur droit 6"/>
            <p:cNvCxnSpPr/>
            <p:nvPr/>
          </p:nvCxnSpPr>
          <p:spPr bwMode="auto">
            <a:xfrm>
              <a:off x="4578266" y="5581700"/>
              <a:ext cx="0" cy="720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</p:cxnSp>
        <p:sp>
          <p:nvSpPr>
            <p:cNvPr id="61" name="Rectangle 43"/>
            <p:cNvSpPr>
              <a:spLocks noChangeArrowheads="1"/>
            </p:cNvSpPr>
            <p:nvPr/>
          </p:nvSpPr>
          <p:spPr bwMode="auto">
            <a:xfrm>
              <a:off x="7250144" y="5197183"/>
              <a:ext cx="2636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1.8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7148938" y="5468254"/>
              <a:ext cx="507043" cy="10916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fr-FR" sz="1400" b="1">
                <a:solidFill>
                  <a:srgbClr val="000066"/>
                </a:solidFill>
                <a:latin typeface="+mn-lt"/>
                <a:ea typeface="MS Mincho" pitchFamily="49" charset="-128"/>
              </a:endParaRPr>
            </a:p>
          </p:txBody>
        </p:sp>
        <p:sp>
          <p:nvSpPr>
            <p:cNvPr id="65" name="Rectangle 53"/>
            <p:cNvSpPr>
              <a:spLocks noChangeArrowheads="1"/>
            </p:cNvSpPr>
            <p:nvPr/>
          </p:nvSpPr>
          <p:spPr bwMode="auto">
            <a:xfrm>
              <a:off x="5046872" y="5619394"/>
              <a:ext cx="112282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 &lt; 50 c/</a:t>
              </a:r>
              <a:r>
                <a:rPr lang="fr-FR" sz="1400" b="1" dirty="0" err="1">
                  <a:solidFill>
                    <a:srgbClr val="000066"/>
                  </a:solidFill>
                </a:rPr>
                <a:t>mL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66" name="Rectangle 52"/>
            <p:cNvSpPr>
              <a:spLocks noChangeArrowheads="1"/>
            </p:cNvSpPr>
            <p:nvPr/>
          </p:nvSpPr>
          <p:spPr bwMode="auto">
            <a:xfrm>
              <a:off x="6574650" y="5619394"/>
              <a:ext cx="112282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&gt; 50 c/</a:t>
              </a:r>
              <a:r>
                <a:rPr lang="fr-FR" sz="1400" b="1" dirty="0" err="1">
                  <a:solidFill>
                    <a:srgbClr val="000066"/>
                  </a:solidFill>
                </a:rPr>
                <a:t>mL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604064" y="2191209"/>
              <a:ext cx="19914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C3300"/>
                  </a:solidFill>
                  <a:latin typeface="+mj-lt"/>
                </a:rPr>
                <a:t>Primary time point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5482571" y="2191209"/>
              <a:ext cx="2235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rgbClr val="CC3300"/>
                  </a:solidFill>
                  <a:latin typeface="+mj-lt"/>
                </a:rPr>
                <a:t>Secondary time point</a:t>
              </a:r>
            </a:p>
          </p:txBody>
        </p:sp>
      </p:grpSp>
      <p:sp>
        <p:nvSpPr>
          <p:cNvPr id="68" name="AutoShape 162"/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sp>
        <p:nvSpPr>
          <p:cNvPr id="6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4CD3181-C6A0-4F7F-9A08-EDDDE5CC5940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317368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sp>
        <p:nvSpPr>
          <p:cNvPr id="4" name="Espace réservé du contenu 6"/>
          <p:cNvSpPr>
            <a:spLocks noGrp="1"/>
          </p:cNvSpPr>
          <p:nvPr>
            <p:ph idx="1"/>
          </p:nvPr>
        </p:nvSpPr>
        <p:spPr>
          <a:xfrm>
            <a:off x="50800" y="2102159"/>
            <a:ext cx="9024938" cy="302913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000066"/>
                </a:solidFill>
              </a:rPr>
              <a:t>Resistance analysis population, DOR/3TC/TDF immediate and deferred switch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Protocol-defined virologic failure, N = 7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Discontinuation without protocol-defined virologic failure, N = 40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No participant developed DOR or NRTI resistance</a:t>
            </a:r>
          </a:p>
          <a:p>
            <a:pPr lvl="1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000066"/>
                </a:solidFill>
              </a:rPr>
              <a:t>All 24 participants with baseline NNRTI mutations (K103N, Y181C, G190A) remained suppressed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5856" y="1305924"/>
            <a:ext cx="2161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3300"/>
                </a:solidFill>
                <a:latin typeface="Calibri"/>
                <a:cs typeface="Calibri"/>
              </a:rPr>
              <a:t>Drug resistance</a:t>
            </a:r>
            <a:endParaRPr lang="en-US" sz="2400">
              <a:solidFill>
                <a:srgbClr val="CC3300"/>
              </a:solidFill>
            </a:endParaRP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D7B23242-B901-4A65-9CC6-A41AD4EB7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88F51F-50CE-4518-BC21-431E34525B66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83675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Tableau 99">
            <a:extLst>
              <a:ext uri="{FF2B5EF4-FFF2-40B4-BE49-F238E27FC236}">
                <a16:creationId xmlns:a16="http://schemas.microsoft.com/office/drawing/2014/main" id="{1E9BA1E8-220A-44D4-9921-F3B673B52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804784"/>
              </p:ext>
            </p:extLst>
          </p:nvPr>
        </p:nvGraphicFramePr>
        <p:xfrm>
          <a:off x="397705" y="2011488"/>
          <a:ext cx="8403113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682">
                  <a:extLst>
                    <a:ext uri="{9D8B030D-6E8A-4147-A177-3AD203B41FA5}">
                      <a16:colId xmlns:a16="http://schemas.microsoft.com/office/drawing/2014/main" val="901261600"/>
                    </a:ext>
                  </a:extLst>
                </a:gridCol>
                <a:gridCol w="198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210">
                  <a:extLst>
                    <a:ext uri="{9D8B030D-6E8A-4147-A177-3AD203B41FA5}">
                      <a16:colId xmlns:a16="http://schemas.microsoft.com/office/drawing/2014/main" val="2692721247"/>
                    </a:ext>
                  </a:extLst>
                </a:gridCol>
              </a:tblGrid>
              <a:tr h="299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DOR/3TC/TDF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N = 447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600" b="1" i="0" u="none" strike="noStrike" kern="1200" baseline="0" noProof="0" dirty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Continuation </a:t>
                      </a:r>
                      <a:r>
                        <a:rPr lang="en-US" sz="1600" b="1" i="0" u="none" strike="noStrike" kern="1200" baseline="0" noProof="0" dirty="0" err="1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cART</a:t>
                      </a:r>
                      <a:r>
                        <a:rPr lang="en-US" sz="1600" b="1" i="0" u="none" strike="noStrike" kern="1200" baseline="0" noProof="0" dirty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1600" b="1" i="0" u="none" strike="noStrike" kern="1200" baseline="0" noProof="0" dirty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en-US" sz="1600" b="1" i="0" u="none" strike="noStrike" kern="1200" baseline="0" noProof="0" dirty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N = 223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613978"/>
                  </a:ext>
                </a:extLst>
              </a:tr>
              <a:tr h="2247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Any adverse event,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68.9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52.5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Drug-related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adverse event, 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19.5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2.2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Most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common d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rug-related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adverse event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Headache, 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400" b="1" i="0" u="none" strike="noStrike" kern="1200" baseline="0" noProof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1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Discontinuation due to adverse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event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Due to drug-related adverse event,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2.5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10764"/>
                  </a:ext>
                </a:extLst>
              </a:tr>
              <a:tr h="163443">
                <a:tc gridSpan="3"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fr-FR" sz="14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fr-FR" sz="1400" b="0" i="0" u="none" strike="noStrike" kern="1200" baseline="0" noProof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17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Mean change from baseline in fasting lipids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(baseline boosted PI group), mg/dL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fr-FR" sz="1400" b="0" i="0" u="none" strike="noStrike" kern="1200" baseline="0" noProof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83849"/>
                  </a:ext>
                </a:extLst>
              </a:tr>
              <a:tr h="22473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LDL-cholesterol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- 16.5 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i="0" u="none" strike="noStrike" kern="1200" baseline="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- 1.9 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73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Non HDL-cholesterol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- 24.7 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i="0" u="none" strike="noStrike" kern="1200" baseline="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- 1.3 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1" name="Rectangle 43"/>
          <p:cNvSpPr>
            <a:spLocks noChangeArrowheads="1"/>
          </p:cNvSpPr>
          <p:nvPr/>
        </p:nvSpPr>
        <p:spPr bwMode="auto">
          <a:xfrm>
            <a:off x="3104662" y="1380072"/>
            <a:ext cx="29322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Adverse events, W24</a:t>
            </a:r>
            <a:endParaRPr lang="en-US" sz="320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6335" y="5912926"/>
            <a:ext cx="11580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p &lt; 0.0001</a:t>
            </a:r>
          </a:p>
        </p:txBody>
      </p:sp>
      <p:sp>
        <p:nvSpPr>
          <p:cNvPr id="64" name="Titre 1"/>
          <p:cNvSpPr>
            <a:spLocks noGrp="1"/>
          </p:cNvSpPr>
          <p:nvPr>
            <p:ph type="title"/>
          </p:nvPr>
        </p:nvSpPr>
        <p:spPr>
          <a:xfrm>
            <a:off x="50800" y="59391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F8ABC221-541B-4A86-8BBC-F912EE1B0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048F3A-7335-457D-972C-415DDEE55070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135751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Switching to DOR/3TC/TDF demonstrated non-inferior efficacy, at W24 and W48, compared to continuation of baseline </a:t>
            </a:r>
            <a:r>
              <a:rPr lang="en-US" sz="2000" dirty="0" err="1"/>
              <a:t>cART</a:t>
            </a:r>
            <a:r>
              <a:rPr lang="en-US" sz="2000" dirty="0"/>
              <a:t> through W24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No emergence of resistance to DOR, 3TC or TDF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Favorable safety profile</a:t>
            </a:r>
          </a:p>
          <a:p>
            <a:pPr lvl="2">
              <a:spcBef>
                <a:spcPts val="300"/>
              </a:spcBef>
              <a:spcAft>
                <a:spcPts val="600"/>
              </a:spcAft>
            </a:pPr>
            <a:r>
              <a:rPr lang="en-US" sz="1800" dirty="0"/>
              <a:t>Higher incidence of adverse events in participants who switched to        DOR/3TC/TDF compared with those who continued their baseline regimen</a:t>
            </a:r>
          </a:p>
          <a:p>
            <a:pPr lvl="2">
              <a:spcBef>
                <a:spcPts val="300"/>
              </a:spcBef>
              <a:spcAft>
                <a:spcPts val="600"/>
              </a:spcAft>
            </a:pPr>
            <a:r>
              <a:rPr lang="en-US" sz="1800" dirty="0"/>
              <a:t>Superior lipid profile for LDL</a:t>
            </a:r>
            <a:r>
              <a:rPr lang="en-US" sz="1800"/>
              <a:t>-cholesterol </a:t>
            </a:r>
            <a:r>
              <a:rPr lang="en-US" sz="1800" dirty="0"/>
              <a:t>and non-</a:t>
            </a:r>
            <a:r>
              <a:rPr lang="en-US" sz="1800"/>
              <a:t>HDL cholesterol of     DOR</a:t>
            </a:r>
            <a:r>
              <a:rPr lang="en-US" sz="1800" dirty="0"/>
              <a:t>/3TC/TDF </a:t>
            </a:r>
            <a:r>
              <a:rPr lang="en-US" sz="1800"/>
              <a:t>compared to </a:t>
            </a:r>
            <a:r>
              <a:rPr lang="en-US" sz="1800" dirty="0"/>
              <a:t>continuation of </a:t>
            </a:r>
            <a:r>
              <a:rPr lang="en-US" sz="1800"/>
              <a:t>a boosted-</a:t>
            </a:r>
            <a:r>
              <a:rPr lang="en-US" sz="1800" dirty="0"/>
              <a:t>PI regimen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0800" y="59391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DRIVE-SHIFT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DOR/3TC/TDF</a:t>
            </a:r>
            <a:endParaRPr lang="fr-FR" sz="3200" dirty="0"/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BF5F67A6-0DF2-468B-BCA8-0082D8DF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584349"/>
            <a:ext cx="1080000" cy="3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DRIVE-SHIFT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1EF91-0F97-4B7B-A0A6-424914969842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n-US" sz="1200" i="1" dirty="0">
                <a:solidFill>
                  <a:srgbClr val="CC3300"/>
                </a:solidFill>
              </a:rPr>
              <a:t>Johnson M.  J </a:t>
            </a:r>
            <a:r>
              <a:rPr lang="en-US" sz="1200" i="1" dirty="0" err="1">
                <a:solidFill>
                  <a:srgbClr val="CC3300"/>
                </a:solidFill>
              </a:rPr>
              <a:t>Acquir</a:t>
            </a:r>
            <a:r>
              <a:rPr lang="en-US" sz="1200" i="1" dirty="0">
                <a:solidFill>
                  <a:srgbClr val="CC3300"/>
                </a:solidFill>
              </a:rPr>
              <a:t> Immune </a:t>
            </a:r>
            <a:r>
              <a:rPr lang="en-US" sz="1200" i="1" dirty="0" err="1">
                <a:solidFill>
                  <a:srgbClr val="CC3300"/>
                </a:solidFill>
              </a:rPr>
              <a:t>Defic</a:t>
            </a:r>
            <a:r>
              <a:rPr lang="en-US" sz="1200" i="1" dirty="0">
                <a:solidFill>
                  <a:srgbClr val="CC3300"/>
                </a:solidFill>
              </a:rPr>
              <a:t> </a:t>
            </a:r>
            <a:r>
              <a:rPr lang="en-US" sz="1200" i="1" dirty="0" err="1">
                <a:solidFill>
                  <a:srgbClr val="CC3300"/>
                </a:solidFill>
              </a:rPr>
              <a:t>Syndr</a:t>
            </a:r>
            <a:r>
              <a:rPr lang="en-US" sz="1200" i="1" dirty="0">
                <a:solidFill>
                  <a:srgbClr val="CC3300"/>
                </a:solidFill>
              </a:rPr>
              <a:t>. 2019 Apr 11. [</a:t>
            </a:r>
            <a:r>
              <a:rPr lang="en-US" sz="1200" i="1" dirty="0" err="1">
                <a:solidFill>
                  <a:srgbClr val="CC3300"/>
                </a:solidFill>
              </a:rPr>
              <a:t>Epub</a:t>
            </a:r>
            <a:r>
              <a:rPr lang="en-US" sz="1200" i="1" dirty="0">
                <a:solidFill>
                  <a:srgbClr val="CC3300"/>
                </a:solidFill>
              </a:rPr>
              <a:t> ahead of print]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Microsoft Office PowerPoint</Application>
  <PresentationFormat>Affichage à l'écran (4:3)</PresentationFormat>
  <Paragraphs>195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Trebuchet MS</vt:lpstr>
      <vt:lpstr>Wingdings</vt:lpstr>
      <vt:lpstr>ARV_trials_2018</vt:lpstr>
      <vt:lpstr>Switch to NNRTI</vt:lpstr>
      <vt:lpstr>DRIVE-SHIFT Study: Switch to DOR/3TC/TDF</vt:lpstr>
      <vt:lpstr>DRIVE-SHIFT Study: Switch to DOR/3TC/TDF</vt:lpstr>
      <vt:lpstr>DRIVE-SHIFT Study: Switch to DOR/3TC/TDF</vt:lpstr>
      <vt:lpstr>DRIVE-SHIFT Study: Switch to DOR/3TC/TDF</vt:lpstr>
      <vt:lpstr>DRIVE-SHIFT Study: Switch to DOR/3TC/TDF</vt:lpstr>
      <vt:lpstr>DRIVE-SHIFT Study: Switch to DOR/3TC/TDF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Yannick Darrats</cp:lastModifiedBy>
  <cp:revision>340</cp:revision>
  <dcterms:created xsi:type="dcterms:W3CDTF">2014-10-03T08:50:57Z</dcterms:created>
  <dcterms:modified xsi:type="dcterms:W3CDTF">2019-06-17T10:08:03Z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