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65" r:id="rId2"/>
    <p:sldId id="298" r:id="rId3"/>
    <p:sldId id="299" r:id="rId4"/>
    <p:sldId id="300" r:id="rId5"/>
    <p:sldId id="301" r:id="rId6"/>
    <p:sldId id="303" r:id="rId7"/>
    <p:sldId id="304" r:id="rId8"/>
    <p:sldId id="302" r:id="rId9"/>
  </p:sldIdLst>
  <p:sldSz cx="9144000" cy="6858000" type="screen4x3"/>
  <p:notesSz cx="6759575" cy="9867900"/>
  <p:custDataLst>
    <p:tags r:id="rId12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1B1283E5-F67E-8D46-9B64-100BA3C6E0D6}">
          <p14:sldIdLst>
            <p14:sldId id="265"/>
            <p14:sldId id="298"/>
            <p14:sldId id="299"/>
            <p14:sldId id="300"/>
            <p14:sldId id="301"/>
            <p14:sldId id="303"/>
            <p14:sldId id="304"/>
            <p14:sldId id="302"/>
          </p14:sldIdLst>
        </p14:section>
      </p14:sectionLst>
    </p:ext>
    <p:ext uri="{EFAFB233-063F-42B5-8137-9DF3F51BA10A}">
      <p15:sldGuideLst xmlns:p15="http://schemas.microsoft.com/office/powerpoint/2012/main">
        <p15:guide id="5" pos="2880">
          <p15:clr>
            <a:srgbClr val="A4A3A4"/>
          </p15:clr>
        </p15:guide>
        <p15:guide id="6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de Microsoft Office" initials="Office" lastIdx="24" clrIdx="0"/>
  <p:cmAuthor id="2" name="anton" initials="a" lastIdx="7" clrIdx="1"/>
  <p:cmAuthor id="3" name="Pozniak, Anton" initials="PA" lastIdx="3" clrIdx="2"/>
  <p:cmAuthor id="4" name="Anton Pozniak" initials="AP" lastIdx="4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BFBFBF"/>
    <a:srgbClr val="000066"/>
    <a:srgbClr val="00655D"/>
    <a:srgbClr val="6ECEB2"/>
    <a:srgbClr val="00877C"/>
    <a:srgbClr val="CC3300"/>
    <a:srgbClr val="DDDDDD"/>
    <a:srgbClr val="FFFF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5384" autoAdjust="0"/>
    <p:restoredTop sz="96154" autoAdjust="0"/>
  </p:normalViewPr>
  <p:slideViewPr>
    <p:cSldViewPr snapToGrid="0" snapToObjects="1" showGuides="1">
      <p:cViewPr varScale="1">
        <p:scale>
          <a:sx n="69" d="100"/>
          <a:sy n="69" d="100"/>
        </p:scale>
        <p:origin x="1854" y="54"/>
      </p:cViewPr>
      <p:guideLst>
        <p:guide pos="288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928"/>
    </p:cViewPr>
  </p:sorterViewPr>
  <p:notesViewPr>
    <p:cSldViewPr snapToGrid="0" snapToObjects="1">
      <p:cViewPr varScale="1">
        <p:scale>
          <a:sx n="76" d="100"/>
          <a:sy n="76" d="100"/>
        </p:scale>
        <p:origin x="3312" y="114"/>
      </p:cViewPr>
      <p:guideLst>
        <p:guide orient="horz" pos="3108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4FD34B02-F6D7-4769-A622-976D3DF2ED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425B809-8FD6-4824-9DE5-5B22676E89D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28938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EDC368-B823-4DCE-806D-AA8C0EBF638A}" type="datetimeFigureOut">
              <a:rPr lang="fr-FR" smtClean="0"/>
              <a:pPr/>
              <a:t>28/10/2019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3432617-F4A4-4AA3-B95A-A3CD8EF60F4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928938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752BAB6-AF25-4EC3-9A67-6714468AA08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29050" y="9372600"/>
            <a:ext cx="2928938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3CA75-9434-4907-92EC-620EB306CF6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2889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7C90613-0EB8-4EFE-B778-600831C36E62}" type="datetimeFigureOut">
              <a:rPr lang="fr-FR"/>
              <a:pPr>
                <a:defRPr/>
              </a:pPr>
              <a:t>28/10/2019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275" y="4687888"/>
            <a:ext cx="5407025" cy="44402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A40831-68B0-47D5-A56A-DDAD014F30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121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689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2003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Pas d’information donnée sur la dose d’ISL sélectionnée pour la poursuite de l’étude ni les études de phase 3 avec ISL/DOR.</a:t>
            </a:r>
          </a:p>
        </p:txBody>
      </p:sp>
    </p:spTree>
    <p:extLst>
      <p:ext uri="{BB962C8B-B14F-4D97-AF65-F5344CB8AC3E}">
        <p14:creationId xmlns:p14="http://schemas.microsoft.com/office/powerpoint/2010/main" val="1409430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75222-27F8-4DA1-BD52-B4DA2AE8E5B4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7701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06DD3-2D79-4E31-ACB7-941BD5F63A34}" type="slidenum">
              <a:rPr lang="en-US" altLang="en-US"/>
              <a:pPr>
                <a:defRPr/>
              </a:pPr>
              <a:t>‹N°›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1803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ctr"/>
          <a:lstStyle>
            <a:lvl1pPr marL="0" indent="0" algn="ctr">
              <a:buNone/>
              <a:defRPr sz="2800" b="1">
                <a:solidFill>
                  <a:srgbClr val="0070C0"/>
                </a:solidFill>
                <a:latin typeface="Trebuchet MS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87011688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071E1A9-6288-486E-AA3A-3B2581543BDA}"/>
              </a:ext>
            </a:extLst>
          </p:cNvPr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33400" y="1350963"/>
            <a:ext cx="8358188" cy="4498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noProof="0" dirty="0"/>
              <a:t>Click to edit Master text styles</a:t>
            </a:r>
          </a:p>
          <a:p>
            <a:pPr lvl="1"/>
            <a:r>
              <a:rPr lang="en-US" altLang="en-US" noProof="0" dirty="0"/>
              <a:t>Second level</a:t>
            </a:r>
          </a:p>
          <a:p>
            <a:pPr lvl="2"/>
            <a:r>
              <a:rPr lang="en-US" altLang="en-US" noProof="0" dirty="0"/>
              <a:t>Third level</a:t>
            </a:r>
          </a:p>
          <a:p>
            <a:pPr lvl="3"/>
            <a:r>
              <a:rPr lang="en-US" altLang="en-US" noProof="0" dirty="0"/>
              <a:t>Fourth level</a:t>
            </a:r>
          </a:p>
          <a:p>
            <a:pPr lvl="4"/>
            <a:r>
              <a:rPr lang="en-US" altLang="en-US" noProof="0" dirty="0"/>
              <a:t>Fifth level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0767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9" r:id="rId4"/>
    <p:sldLayoutId id="2147483670" r:id="rId5"/>
    <p:sldLayoutId id="2147483671" r:id="rId6"/>
    <p:sldLayoutId id="2147483673" r:id="rId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FR" altLang="fr-FR" sz="3200" dirty="0" err="1">
                <a:latin typeface="Calibri" panose="020F0502020204030204" pitchFamily="34" charset="0"/>
              </a:rPr>
              <a:t>Islatravir</a:t>
            </a:r>
            <a:r>
              <a:rPr lang="fr-FR" altLang="fr-FR" sz="3200" dirty="0">
                <a:latin typeface="Calibri" panose="020F0502020204030204" pitchFamily="34" charset="0"/>
              </a:rPr>
              <a:t> (ISL) phase 2</a:t>
            </a:r>
          </a:p>
        </p:txBody>
      </p:sp>
      <p:sp>
        <p:nvSpPr>
          <p:cNvPr id="2051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cs-CZ" sz="2800" b="1" dirty="0">
                <a:solidFill>
                  <a:srgbClr val="CC3300"/>
                </a:solidFill>
                <a:latin typeface="Calibri" pitchFamily="34" charset="0"/>
              </a:rPr>
              <a:t>DRIVE2Simplify</a:t>
            </a:r>
            <a:r>
              <a:rPr lang="en-US" sz="2800" b="1" dirty="0">
                <a:solidFill>
                  <a:srgbClr val="C0C0C0"/>
                </a:solidFill>
                <a:latin typeface="Calibri" pitchFamily="34" charset="0"/>
              </a:rPr>
              <a:t>		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148324" y="1125538"/>
            <a:ext cx="2695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4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22531" name="Espace réservé du contenu 2"/>
          <p:cNvSpPr>
            <a:spLocks/>
          </p:cNvSpPr>
          <p:nvPr/>
        </p:nvSpPr>
        <p:spPr bwMode="auto">
          <a:xfrm>
            <a:off x="114694" y="5055224"/>
            <a:ext cx="8604000" cy="1491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800100" indent="-34290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ts val="0"/>
              </a:spcBef>
            </a:pPr>
            <a:r>
              <a:rPr lang="en-GB" altLang="fr-FR" sz="2400" b="1" dirty="0">
                <a:latin typeface="Calibri" panose="020F0502020204030204" pitchFamily="34" charset="0"/>
              </a:rPr>
              <a:t>Primary endpoints</a:t>
            </a:r>
          </a:p>
          <a:p>
            <a:pPr lvl="1" defTabSz="914400" eaLnBrk="1" hangingPunct="1">
              <a:spcBef>
                <a:spcPts val="0"/>
              </a:spcBef>
            </a:pPr>
            <a:r>
              <a:rPr lang="en-GB" altLang="fr-FR" sz="1600" dirty="0"/>
              <a:t>Proportion of participants achieving HIV RNA &lt; 50 c/mL at W24 (ITT- snapshot) </a:t>
            </a:r>
          </a:p>
          <a:p>
            <a:pPr lvl="1" defTabSz="914400" eaLnBrk="1" hangingPunct="1">
              <a:spcBef>
                <a:spcPts val="0"/>
              </a:spcBef>
            </a:pPr>
            <a:r>
              <a:rPr lang="en-GB" altLang="fr-FR" sz="1600" dirty="0"/>
              <a:t>Proportion of participants achieving HIV RNA &lt; 50 c/mL at W48 (ITT- snapshot) </a:t>
            </a:r>
          </a:p>
          <a:p>
            <a:pPr lvl="1" defTabSz="914400" eaLnBrk="1" hangingPunct="1">
              <a:spcBef>
                <a:spcPts val="0"/>
              </a:spcBef>
            </a:pPr>
            <a:r>
              <a:rPr lang="en-GB" altLang="fr-FR" sz="1600" dirty="0"/>
              <a:t>Number of participants experiencing adverse events</a:t>
            </a:r>
          </a:p>
          <a:p>
            <a:pPr lvl="1" defTabSz="914400" eaLnBrk="1" hangingPunct="1">
              <a:spcBef>
                <a:spcPts val="0"/>
              </a:spcBef>
            </a:pPr>
            <a:r>
              <a:rPr lang="en-GB" altLang="fr-FR" sz="1600" dirty="0"/>
              <a:t>Number of participants discontinuing study drug due to adverse events</a:t>
            </a:r>
          </a:p>
        </p:txBody>
      </p:sp>
      <p:sp>
        <p:nvSpPr>
          <p:cNvPr id="22545" name="AutoShape 162"/>
          <p:cNvSpPr>
            <a:spLocks noChangeArrowheads="1"/>
          </p:cNvSpPr>
          <p:nvPr/>
        </p:nvSpPr>
        <p:spPr bwMode="auto">
          <a:xfrm>
            <a:off x="0" y="6570663"/>
            <a:ext cx="115899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DRIVE2Simplify</a:t>
            </a:r>
          </a:p>
        </p:txBody>
      </p:sp>
      <p:cxnSp>
        <p:nvCxnSpPr>
          <p:cNvPr id="22546" name="Connecteur droit 66"/>
          <p:cNvCxnSpPr>
            <a:cxnSpLocks noChangeShapeType="1"/>
          </p:cNvCxnSpPr>
          <p:nvPr/>
        </p:nvCxnSpPr>
        <p:spPr bwMode="auto">
          <a:xfrm rot="5400000">
            <a:off x="2333172" y="2316296"/>
            <a:ext cx="323997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2547" name="Oval 170"/>
          <p:cNvSpPr>
            <a:spLocks noChangeArrowheads="1"/>
          </p:cNvSpPr>
          <p:nvPr/>
        </p:nvSpPr>
        <p:spPr bwMode="auto">
          <a:xfrm>
            <a:off x="1772347" y="1206039"/>
            <a:ext cx="1475999" cy="935997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 *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 : 1 : 1 : 1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Double-blind</a:t>
            </a:r>
          </a:p>
        </p:txBody>
      </p:sp>
      <p:sp>
        <p:nvSpPr>
          <p:cNvPr id="22548" name="AutoShape 162"/>
          <p:cNvSpPr>
            <a:spLocks noChangeArrowheads="1"/>
          </p:cNvSpPr>
          <p:nvPr/>
        </p:nvSpPr>
        <p:spPr bwMode="auto">
          <a:xfrm>
            <a:off x="209093" y="2459400"/>
            <a:ext cx="2016000" cy="177069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HIV+ ≥ 18 years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ARV-naïve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 RNA ≥ 1 000 c/mL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CD4 ≥ 200/mm</a:t>
            </a:r>
            <a:r>
              <a:rPr lang="en-GB" altLang="fr-FR" sz="1400" b="1" baseline="30000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3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 ARV resistance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 HBV or HCV active co-infection</a:t>
            </a:r>
          </a:p>
        </p:txBody>
      </p:sp>
      <p:sp>
        <p:nvSpPr>
          <p:cNvPr id="22550" name="Line 63"/>
          <p:cNvSpPr>
            <a:spLocks noChangeShapeType="1"/>
          </p:cNvSpPr>
          <p:nvPr/>
        </p:nvSpPr>
        <p:spPr bwMode="auto">
          <a:xfrm>
            <a:off x="2197697" y="3347166"/>
            <a:ext cx="503989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22551" name="Rectangle 9"/>
          <p:cNvSpPr>
            <a:spLocks noChangeArrowheads="1"/>
          </p:cNvSpPr>
          <p:nvPr/>
        </p:nvSpPr>
        <p:spPr bwMode="auto">
          <a:xfrm>
            <a:off x="2660581" y="3827951"/>
            <a:ext cx="72277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30</a:t>
            </a:r>
          </a:p>
        </p:txBody>
      </p:sp>
      <p:sp>
        <p:nvSpPr>
          <p:cNvPr id="22552" name="Rectangle 8"/>
          <p:cNvSpPr>
            <a:spLocks noChangeArrowheads="1"/>
          </p:cNvSpPr>
          <p:nvPr/>
        </p:nvSpPr>
        <p:spPr bwMode="auto">
          <a:xfrm>
            <a:off x="2660581" y="2241394"/>
            <a:ext cx="72277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30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196085" y="127343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W48</a:t>
            </a:r>
            <a:endParaRPr lang="en-GB" sz="1600" dirty="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203200" y="0"/>
            <a:ext cx="89408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en-US" sz="2800" b="1" kern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DRIVE2Simplify Study: Islatravir + Doravirine Phase 2</a:t>
            </a:r>
          </a:p>
        </p:txBody>
      </p:sp>
      <p:sp>
        <p:nvSpPr>
          <p:cNvPr id="22560" name="ZoneTexte 71"/>
          <p:cNvSpPr txBox="1">
            <a:spLocks noChangeArrowheads="1"/>
          </p:cNvSpPr>
          <p:nvPr/>
        </p:nvSpPr>
        <p:spPr bwMode="auto">
          <a:xfrm>
            <a:off x="598776" y="4735117"/>
            <a:ext cx="730799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None/>
            </a:pPr>
            <a:r>
              <a:rPr lang="en-GB" altLang="fr-FR" sz="1400" dirty="0">
                <a:solidFill>
                  <a:srgbClr val="000066"/>
                </a:solidFill>
              </a:rPr>
              <a:t>* Randomisation stratified by HIV RNA (≤ or &gt; 100 000 c/mL)</a:t>
            </a:r>
          </a:p>
        </p:txBody>
      </p:sp>
      <p:sp>
        <p:nvSpPr>
          <p:cNvPr id="19" name="Line 63"/>
          <p:cNvSpPr>
            <a:spLocks noChangeShapeType="1"/>
          </p:cNvSpPr>
          <p:nvPr/>
        </p:nvSpPr>
        <p:spPr bwMode="auto">
          <a:xfrm>
            <a:off x="2691814" y="2582054"/>
            <a:ext cx="575996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21" name="Line 63"/>
          <p:cNvSpPr>
            <a:spLocks noChangeShapeType="1"/>
          </p:cNvSpPr>
          <p:nvPr/>
        </p:nvSpPr>
        <p:spPr bwMode="auto">
          <a:xfrm>
            <a:off x="2691814" y="3091179"/>
            <a:ext cx="575996" cy="0"/>
          </a:xfrm>
          <a:prstGeom prst="line">
            <a:avLst/>
          </a:prstGeom>
          <a:noFill/>
          <a:ln w="38100" cmpd="sng">
            <a:solidFill>
              <a:srgbClr val="333399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22" name="Line 63"/>
          <p:cNvSpPr>
            <a:spLocks noChangeShapeType="1"/>
          </p:cNvSpPr>
          <p:nvPr/>
        </p:nvSpPr>
        <p:spPr bwMode="auto">
          <a:xfrm>
            <a:off x="2691814" y="3643111"/>
            <a:ext cx="575996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3" name="Line 63"/>
          <p:cNvSpPr>
            <a:spLocks noChangeShapeType="1"/>
          </p:cNvSpPr>
          <p:nvPr/>
        </p:nvSpPr>
        <p:spPr bwMode="auto">
          <a:xfrm>
            <a:off x="2691814" y="4166505"/>
            <a:ext cx="575996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27" name="Flèche : pentagone 8">
            <a:extLst>
              <a:ext uri="{FF2B5EF4-FFF2-40B4-BE49-F238E27FC236}">
                <a16:creationId xmlns:a16="http://schemas.microsoft.com/office/drawing/2014/main" id="{EC939ECB-573D-41A9-878B-16CCC08A9102}"/>
              </a:ext>
            </a:extLst>
          </p:cNvPr>
          <p:cNvSpPr/>
          <p:nvPr/>
        </p:nvSpPr>
        <p:spPr bwMode="auto">
          <a:xfrm>
            <a:off x="7515328" y="2365626"/>
            <a:ext cx="1440000" cy="1511998"/>
          </a:xfrm>
          <a:prstGeom prst="homePlate">
            <a:avLst>
              <a:gd name="adj" fmla="val 23333"/>
            </a:avLst>
          </a:prstGeom>
          <a:solidFill>
            <a:srgbClr val="6ECEB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rPr>
              <a:t>ISL </a:t>
            </a:r>
            <a:r>
              <a:rPr kumimoji="0" lang="fr-FR" sz="1200" b="1" i="0" u="none" strike="noStrike" cap="none" normalizeH="0" baseline="0" dirty="0" err="1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rPr>
              <a:t>selected</a:t>
            </a: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rPr>
              <a:t> dose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rPr>
              <a:t>+ DOR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B7D9FAD0-14CF-4C14-A8D4-E9BA2E6B0165}"/>
              </a:ext>
            </a:extLst>
          </p:cNvPr>
          <p:cNvSpPr txBox="1"/>
          <p:nvPr/>
        </p:nvSpPr>
        <p:spPr>
          <a:xfrm>
            <a:off x="7441845" y="1842405"/>
            <a:ext cx="12089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>
                <a:solidFill>
                  <a:srgbClr val="000066"/>
                </a:solidFill>
              </a:rPr>
              <a:t>Part 3: </a:t>
            </a:r>
          </a:p>
          <a:p>
            <a:pPr algn="ctr"/>
            <a:r>
              <a:rPr lang="en-US" sz="1400">
                <a:solidFill>
                  <a:srgbClr val="000066"/>
                </a:solidFill>
              </a:rPr>
              <a:t>maintenance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8396D9FB-CEA7-444C-AF2C-796C18DB352C}"/>
              </a:ext>
            </a:extLst>
          </p:cNvPr>
          <p:cNvSpPr txBox="1"/>
          <p:nvPr/>
        </p:nvSpPr>
        <p:spPr>
          <a:xfrm>
            <a:off x="5639761" y="1809628"/>
            <a:ext cx="1795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>
                <a:solidFill>
                  <a:srgbClr val="000066"/>
                </a:solidFill>
              </a:rPr>
              <a:t>Part 2:</a:t>
            </a:r>
          </a:p>
          <a:p>
            <a:pPr algn="ctr"/>
            <a:r>
              <a:rPr lang="en-US" sz="1400">
                <a:solidFill>
                  <a:srgbClr val="000066"/>
                </a:solidFill>
              </a:rPr>
              <a:t>dose ranging (2DR) 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843C7CBD-0CF2-4122-9027-9B59D62DD749}"/>
              </a:ext>
            </a:extLst>
          </p:cNvPr>
          <p:cNvSpPr txBox="1"/>
          <p:nvPr/>
        </p:nvSpPr>
        <p:spPr>
          <a:xfrm>
            <a:off x="3486627" y="1809628"/>
            <a:ext cx="17514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>
                <a:solidFill>
                  <a:srgbClr val="000066"/>
                </a:solidFill>
              </a:rPr>
              <a:t>Part 1: </a:t>
            </a:r>
          </a:p>
          <a:p>
            <a:pPr algn="ctr"/>
            <a:r>
              <a:rPr lang="en-US" sz="1400">
                <a:solidFill>
                  <a:srgbClr val="000066"/>
                </a:solidFill>
              </a:rPr>
              <a:t>dose ranging (3DR)</a:t>
            </a:r>
          </a:p>
        </p:txBody>
      </p:sp>
      <p:sp>
        <p:nvSpPr>
          <p:cNvPr id="31" name="Flèche : pentagone 41">
            <a:extLst>
              <a:ext uri="{FF2B5EF4-FFF2-40B4-BE49-F238E27FC236}">
                <a16:creationId xmlns:a16="http://schemas.microsoft.com/office/drawing/2014/main" id="{ABE161F3-5640-41C0-94CB-DF253D8F00FF}"/>
              </a:ext>
            </a:extLst>
          </p:cNvPr>
          <p:cNvSpPr/>
          <p:nvPr/>
        </p:nvSpPr>
        <p:spPr bwMode="auto">
          <a:xfrm>
            <a:off x="5661902" y="2858444"/>
            <a:ext cx="1799998" cy="467999"/>
          </a:xfrm>
          <a:prstGeom prst="homePlate">
            <a:avLst>
              <a:gd name="adj" fmla="val 69937"/>
            </a:avLst>
          </a:prstGeom>
          <a:solidFill>
            <a:srgbClr val="6ECEB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rPr>
              <a:t>ISL 0.75 mg + DOR</a:t>
            </a:r>
          </a:p>
        </p:txBody>
      </p:sp>
      <p:sp>
        <p:nvSpPr>
          <p:cNvPr id="32" name="Flèche : pentagone 42">
            <a:extLst>
              <a:ext uri="{FF2B5EF4-FFF2-40B4-BE49-F238E27FC236}">
                <a16:creationId xmlns:a16="http://schemas.microsoft.com/office/drawing/2014/main" id="{76B7E8DA-ECC0-4B04-806C-191D6021D53D}"/>
              </a:ext>
            </a:extLst>
          </p:cNvPr>
          <p:cNvSpPr/>
          <p:nvPr/>
        </p:nvSpPr>
        <p:spPr bwMode="auto">
          <a:xfrm>
            <a:off x="5661902" y="3406808"/>
            <a:ext cx="1799998" cy="467999"/>
          </a:xfrm>
          <a:prstGeom prst="homePlate">
            <a:avLst>
              <a:gd name="adj" fmla="val 69937"/>
            </a:avLst>
          </a:prstGeom>
          <a:solidFill>
            <a:srgbClr val="00655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ISL 2.25 mg + DOR</a:t>
            </a:r>
          </a:p>
        </p:txBody>
      </p:sp>
      <p:sp>
        <p:nvSpPr>
          <p:cNvPr id="33" name="Flèche : pentagone 43">
            <a:extLst>
              <a:ext uri="{FF2B5EF4-FFF2-40B4-BE49-F238E27FC236}">
                <a16:creationId xmlns:a16="http://schemas.microsoft.com/office/drawing/2014/main" id="{BBF97266-CF0A-4F2F-8BC0-3FB36D4DE864}"/>
              </a:ext>
            </a:extLst>
          </p:cNvPr>
          <p:cNvSpPr/>
          <p:nvPr/>
        </p:nvSpPr>
        <p:spPr bwMode="auto">
          <a:xfrm>
            <a:off x="5661902" y="2332848"/>
            <a:ext cx="1799998" cy="467999"/>
          </a:xfrm>
          <a:prstGeom prst="homePlate">
            <a:avLst>
              <a:gd name="adj" fmla="val 69937"/>
            </a:avLst>
          </a:prstGeom>
          <a:solidFill>
            <a:srgbClr val="00877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ISL 0.25 mg + DOR</a:t>
            </a:r>
          </a:p>
        </p:txBody>
      </p:sp>
      <p:sp>
        <p:nvSpPr>
          <p:cNvPr id="34" name="Flèche : pentagone 44">
            <a:extLst>
              <a:ext uri="{FF2B5EF4-FFF2-40B4-BE49-F238E27FC236}">
                <a16:creationId xmlns:a16="http://schemas.microsoft.com/office/drawing/2014/main" id="{EA6D56EB-8F2E-4015-924B-6B0B7F501011}"/>
              </a:ext>
            </a:extLst>
          </p:cNvPr>
          <p:cNvSpPr/>
          <p:nvPr/>
        </p:nvSpPr>
        <p:spPr bwMode="auto">
          <a:xfrm>
            <a:off x="5661904" y="3926490"/>
            <a:ext cx="3276000" cy="467999"/>
          </a:xfrm>
          <a:prstGeom prst="homePlate">
            <a:avLst>
              <a:gd name="adj" fmla="val 69937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rPr>
              <a:t>  DOR/3TC/TDF</a:t>
            </a:r>
          </a:p>
        </p:txBody>
      </p:sp>
      <p:sp>
        <p:nvSpPr>
          <p:cNvPr id="35" name="Flèche : pentagone 45">
            <a:extLst>
              <a:ext uri="{FF2B5EF4-FFF2-40B4-BE49-F238E27FC236}">
                <a16:creationId xmlns:a16="http://schemas.microsoft.com/office/drawing/2014/main" id="{AA37B7C7-DD18-491A-BA4E-354CBC13D21B}"/>
              </a:ext>
            </a:extLst>
          </p:cNvPr>
          <p:cNvSpPr/>
          <p:nvPr/>
        </p:nvSpPr>
        <p:spPr bwMode="auto">
          <a:xfrm>
            <a:off x="3358695" y="2858444"/>
            <a:ext cx="2303996" cy="467999"/>
          </a:xfrm>
          <a:prstGeom prst="homePlate">
            <a:avLst>
              <a:gd name="adj" fmla="val 69937"/>
            </a:avLst>
          </a:prstGeom>
          <a:solidFill>
            <a:srgbClr val="6ECEB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fr-FR" sz="1200" b="1" dirty="0">
                <a:solidFill>
                  <a:srgbClr val="000066"/>
                </a:solidFill>
              </a:rPr>
              <a:t>ISL 0.75 mg + DOR + 3TC </a:t>
            </a:r>
            <a:br>
              <a:rPr lang="fr-FR" sz="1200" b="1" dirty="0">
                <a:solidFill>
                  <a:srgbClr val="000066"/>
                </a:solidFill>
              </a:rPr>
            </a:br>
            <a:r>
              <a:rPr lang="fr-FR" sz="1200" b="1" dirty="0">
                <a:solidFill>
                  <a:srgbClr val="000066"/>
                </a:solidFill>
              </a:rPr>
              <a:t>(+ DOR/3TC/TDF placebo)</a:t>
            </a:r>
          </a:p>
        </p:txBody>
      </p:sp>
      <p:sp>
        <p:nvSpPr>
          <p:cNvPr id="36" name="Flèche : pentagone 46">
            <a:extLst>
              <a:ext uri="{FF2B5EF4-FFF2-40B4-BE49-F238E27FC236}">
                <a16:creationId xmlns:a16="http://schemas.microsoft.com/office/drawing/2014/main" id="{2CCA338F-497B-4185-978A-3DBEB5A9849F}"/>
              </a:ext>
            </a:extLst>
          </p:cNvPr>
          <p:cNvSpPr/>
          <p:nvPr/>
        </p:nvSpPr>
        <p:spPr bwMode="auto">
          <a:xfrm>
            <a:off x="3358695" y="3406808"/>
            <a:ext cx="2303996" cy="467999"/>
          </a:xfrm>
          <a:prstGeom prst="homePlate">
            <a:avLst>
              <a:gd name="adj" fmla="val 69937"/>
            </a:avLst>
          </a:prstGeom>
          <a:solidFill>
            <a:srgbClr val="00655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fr-FR" sz="1200" b="1" dirty="0">
                <a:solidFill>
                  <a:schemeClr val="bg1"/>
                </a:solidFill>
              </a:rPr>
              <a:t>ISL 2.25 mg + DOR + 3TC </a:t>
            </a:r>
            <a:br>
              <a:rPr lang="fr-FR" sz="1200" b="1" dirty="0">
                <a:solidFill>
                  <a:schemeClr val="bg1"/>
                </a:solidFill>
              </a:rPr>
            </a:br>
            <a:r>
              <a:rPr lang="fr-FR" sz="1200" b="1" dirty="0">
                <a:solidFill>
                  <a:schemeClr val="bg1"/>
                </a:solidFill>
              </a:rPr>
              <a:t>(+ DOR/3TC/TDF placebo)</a:t>
            </a:r>
          </a:p>
        </p:txBody>
      </p:sp>
      <p:sp>
        <p:nvSpPr>
          <p:cNvPr id="37" name="Flèche : pentagone 47">
            <a:extLst>
              <a:ext uri="{FF2B5EF4-FFF2-40B4-BE49-F238E27FC236}">
                <a16:creationId xmlns:a16="http://schemas.microsoft.com/office/drawing/2014/main" id="{373EAEF9-4A9B-4BAF-8031-2DA6C1F132A5}"/>
              </a:ext>
            </a:extLst>
          </p:cNvPr>
          <p:cNvSpPr/>
          <p:nvPr/>
        </p:nvSpPr>
        <p:spPr bwMode="auto">
          <a:xfrm>
            <a:off x="3358695" y="2345374"/>
            <a:ext cx="2303996" cy="467999"/>
          </a:xfrm>
          <a:prstGeom prst="homePlate">
            <a:avLst>
              <a:gd name="adj" fmla="val 69937"/>
            </a:avLst>
          </a:prstGeom>
          <a:solidFill>
            <a:srgbClr val="00877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ISL 0.25 mg + DOR + 3TC </a:t>
            </a:r>
            <a:b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</a:b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(+ DOR/3TC/TDF placebo)</a:t>
            </a:r>
          </a:p>
        </p:txBody>
      </p:sp>
      <p:sp>
        <p:nvSpPr>
          <p:cNvPr id="38" name="Flèche : pentagone 48">
            <a:extLst>
              <a:ext uri="{FF2B5EF4-FFF2-40B4-BE49-F238E27FC236}">
                <a16:creationId xmlns:a16="http://schemas.microsoft.com/office/drawing/2014/main" id="{52C21646-8EE7-46B5-9A00-D487E865C932}"/>
              </a:ext>
            </a:extLst>
          </p:cNvPr>
          <p:cNvSpPr/>
          <p:nvPr/>
        </p:nvSpPr>
        <p:spPr bwMode="auto">
          <a:xfrm>
            <a:off x="3358695" y="3955028"/>
            <a:ext cx="2303996" cy="467999"/>
          </a:xfrm>
          <a:prstGeom prst="homePlate">
            <a:avLst>
              <a:gd name="adj" fmla="val 69937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fr-FR" sz="1200" b="1" dirty="0">
                <a:solidFill>
                  <a:srgbClr val="000066"/>
                </a:solidFill>
              </a:rPr>
              <a:t>DOR/3TC/TDF</a:t>
            </a:r>
          </a:p>
          <a:p>
            <a:r>
              <a:rPr lang="fr-FR" sz="1200" b="1" dirty="0">
                <a:solidFill>
                  <a:srgbClr val="000066"/>
                </a:solidFill>
              </a:rPr>
              <a:t>(+ ISL+DOR+3TC placebo)</a:t>
            </a:r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2660581" y="3273474"/>
            <a:ext cx="72277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30</a:t>
            </a:r>
          </a:p>
        </p:txBody>
      </p:sp>
      <p:sp>
        <p:nvSpPr>
          <p:cNvPr id="40" name="Rectangle 8"/>
          <p:cNvSpPr>
            <a:spLocks noChangeArrowheads="1"/>
          </p:cNvSpPr>
          <p:nvPr/>
        </p:nvSpPr>
        <p:spPr bwMode="auto">
          <a:xfrm>
            <a:off x="2660581" y="2752625"/>
            <a:ext cx="72277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30</a:t>
            </a:r>
          </a:p>
        </p:txBody>
      </p:sp>
      <p:sp>
        <p:nvSpPr>
          <p:cNvPr id="22554" name="Line 172"/>
          <p:cNvSpPr>
            <a:spLocks noChangeShapeType="1"/>
          </p:cNvSpPr>
          <p:nvPr/>
        </p:nvSpPr>
        <p:spPr bwMode="auto">
          <a:xfrm>
            <a:off x="7480982" y="1809628"/>
            <a:ext cx="0" cy="2597189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41" name="Oval 109"/>
          <p:cNvSpPr>
            <a:spLocks noChangeArrowheads="1"/>
          </p:cNvSpPr>
          <p:nvPr/>
        </p:nvSpPr>
        <p:spPr bwMode="auto">
          <a:xfrm>
            <a:off x="5359161" y="1272485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W24</a:t>
            </a:r>
            <a:endParaRPr lang="en-GB" sz="1600" dirty="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" name="Line 172"/>
          <p:cNvSpPr>
            <a:spLocks noChangeShapeType="1"/>
          </p:cNvSpPr>
          <p:nvPr/>
        </p:nvSpPr>
        <p:spPr bwMode="auto">
          <a:xfrm>
            <a:off x="5644058" y="1842406"/>
            <a:ext cx="0" cy="256441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46" name="Text Box 3"/>
          <p:cNvSpPr txBox="1">
            <a:spLocks noChangeArrowheads="1"/>
          </p:cNvSpPr>
          <p:nvPr/>
        </p:nvSpPr>
        <p:spPr bwMode="auto">
          <a:xfrm>
            <a:off x="4980869" y="6570663"/>
            <a:ext cx="41631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fr-FR" sz="1200" i="1" dirty="0">
                <a:solidFill>
                  <a:srgbClr val="CC3300"/>
                </a:solidFill>
              </a:rPr>
              <a:t>Molina JM, IAS 2019, Abs. LBPED46, Abs. WEAB0402LB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358695" y="4426724"/>
            <a:ext cx="26461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rgbClr val="000066"/>
                </a:solidFill>
              </a:rPr>
              <a:t>All </a:t>
            </a:r>
            <a:r>
              <a:rPr lang="fr-FR" sz="1400" dirty="0" err="1">
                <a:solidFill>
                  <a:srgbClr val="000066"/>
                </a:solidFill>
              </a:rPr>
              <a:t>ARVs</a:t>
            </a:r>
            <a:r>
              <a:rPr lang="fr-FR" sz="1400" dirty="0">
                <a:solidFill>
                  <a:srgbClr val="000066"/>
                </a:solidFill>
              </a:rPr>
              <a:t> </a:t>
            </a:r>
            <a:r>
              <a:rPr lang="fr-FR" sz="1400" dirty="0" err="1">
                <a:solidFill>
                  <a:srgbClr val="000066"/>
                </a:solidFill>
              </a:rPr>
              <a:t>were</a:t>
            </a:r>
            <a:r>
              <a:rPr lang="fr-FR" sz="1400" dirty="0">
                <a:solidFill>
                  <a:srgbClr val="000066"/>
                </a:solidFill>
              </a:rPr>
              <a:t> </a:t>
            </a:r>
            <a:r>
              <a:rPr lang="fr-FR" sz="1400" dirty="0" err="1">
                <a:solidFill>
                  <a:srgbClr val="000066"/>
                </a:solidFill>
              </a:rPr>
              <a:t>administered</a:t>
            </a:r>
            <a:r>
              <a:rPr lang="fr-FR" sz="1400" dirty="0">
                <a:solidFill>
                  <a:srgbClr val="000066"/>
                </a:solidFill>
              </a:rPr>
              <a:t> </a:t>
            </a:r>
            <a:r>
              <a:rPr lang="fr-FR" sz="1400" dirty="0" err="1">
                <a:solidFill>
                  <a:srgbClr val="000066"/>
                </a:solidFill>
              </a:rPr>
              <a:t>qd</a:t>
            </a:r>
            <a:endParaRPr lang="fr-FR" sz="1400" dirty="0">
              <a:solidFill>
                <a:srgbClr val="000066"/>
              </a:solidFill>
            </a:endParaRPr>
          </a:p>
        </p:txBody>
      </p:sp>
      <p:sp>
        <p:nvSpPr>
          <p:cNvPr id="43" name="Line 63"/>
          <p:cNvSpPr>
            <a:spLocks noChangeShapeType="1"/>
          </p:cNvSpPr>
          <p:nvPr/>
        </p:nvSpPr>
        <p:spPr bwMode="auto">
          <a:xfrm flipV="1">
            <a:off x="2707349" y="2582054"/>
            <a:ext cx="0" cy="1586526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>
              <a:solidFill>
                <a:srgbClr val="000066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132319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99907065"/>
              </p:ext>
            </p:extLst>
          </p:nvPr>
        </p:nvGraphicFramePr>
        <p:xfrm>
          <a:off x="385762" y="1516998"/>
          <a:ext cx="8605837" cy="5032759"/>
        </p:xfrm>
        <a:graphic>
          <a:graphicData uri="http://schemas.openxmlformats.org/drawingml/2006/table">
            <a:tbl>
              <a:tblPr/>
              <a:tblGrid>
                <a:gridCol w="3111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9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3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07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39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ISL 0.25 mg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+ DOR + 3TC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29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77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ISL 0.75 mg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+ DOR + 3TC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30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EC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ISL 2.25 mg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+ DOR + 3TC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31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5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DOR/TDF/3TC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31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Median age, years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28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29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Female,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9.7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9.7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2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 RNA,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c/mL, median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≤ 100 000 c/mL,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&gt; 100 000 c/mL,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76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24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4.7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71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29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4.2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3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, median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415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536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416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473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21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Entered part 2, 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Discontinued during part 1,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For lack of efficacy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Lost to follow-up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Withdrew consent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Protocol deviation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Physician decision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Discontinued during part 2,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For lack of efficacy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For 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Lost to follow-up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Withdrew consent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4620" name="Rectangle 6"/>
          <p:cNvSpPr>
            <a:spLocks noChangeArrowheads="1"/>
          </p:cNvSpPr>
          <p:nvPr/>
        </p:nvSpPr>
        <p:spPr bwMode="auto">
          <a:xfrm>
            <a:off x="994700" y="1127927"/>
            <a:ext cx="716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ts val="0"/>
              </a:spcBef>
              <a:buClrTx/>
              <a:buFontTx/>
              <a:buNone/>
            </a:pPr>
            <a:r>
              <a:rPr lang="en-GB" altLang="fr-FR" sz="2400" b="1" dirty="0">
                <a:latin typeface="Calibri" panose="020F0502020204030204" pitchFamily="34" charset="0"/>
              </a:rPr>
              <a:t>Baseline characteristics and patients disposition</a:t>
            </a: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570663"/>
            <a:ext cx="115899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DRIVE2Simplify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980869" y="6570663"/>
            <a:ext cx="41631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fr-FR" sz="1200" i="1" dirty="0">
                <a:solidFill>
                  <a:srgbClr val="CC3300"/>
                </a:solidFill>
              </a:rPr>
              <a:t>Molina JM, IAS 2019, Abs. LBPED46, Abs. WEAB0402LB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203200" y="0"/>
            <a:ext cx="89408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en-US" sz="2800" b="1" kern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DRIVE2Simplify Study: Islatravir + Doravirine Phase 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8185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3897F7-65DA-41C2-AE68-22AA56888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5832654"/>
            <a:ext cx="8764426" cy="564748"/>
          </a:xfrm>
        </p:spPr>
        <p:txBody>
          <a:bodyPr/>
          <a:lstStyle/>
          <a:p>
            <a:pPr marL="0" indent="0">
              <a:buNone/>
            </a:pPr>
            <a:r>
              <a:rPr lang="en-US" sz="1400">
                <a:solidFill>
                  <a:srgbClr val="000066"/>
                </a:solidFill>
              </a:rPr>
              <a:t>* 5 patients on ISL (2 in arm 0.25 mg, 3 in arm 2.25 mg) had HIV RNA between 50 and 200 c/mL at W24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EDC7994-AD16-4059-9B2F-DB4D9A317381}"/>
              </a:ext>
            </a:extLst>
          </p:cNvPr>
          <p:cNvSpPr txBox="1"/>
          <p:nvPr/>
        </p:nvSpPr>
        <p:spPr>
          <a:xfrm>
            <a:off x="1853158" y="1169944"/>
            <a:ext cx="5465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Virologic outcome at W24 (ITT, snapshot)</a:t>
            </a:r>
          </a:p>
        </p:txBody>
      </p:sp>
      <p:sp>
        <p:nvSpPr>
          <p:cNvPr id="128" name="ZoneTexte 127">
            <a:extLst>
              <a:ext uri="{FF2B5EF4-FFF2-40B4-BE49-F238E27FC236}">
                <a16:creationId xmlns:a16="http://schemas.microsoft.com/office/drawing/2014/main" id="{0C2D29E2-F47B-4AF0-9345-DC2930A00C32}"/>
              </a:ext>
            </a:extLst>
          </p:cNvPr>
          <p:cNvSpPr txBox="1"/>
          <p:nvPr/>
        </p:nvSpPr>
        <p:spPr>
          <a:xfrm>
            <a:off x="8809840" y="32576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60</a:t>
            </a:r>
          </a:p>
        </p:txBody>
      </p:sp>
      <p:sp>
        <p:nvSpPr>
          <p:cNvPr id="135" name="AutoShape 162"/>
          <p:cNvSpPr>
            <a:spLocks noChangeArrowheads="1"/>
          </p:cNvSpPr>
          <p:nvPr/>
        </p:nvSpPr>
        <p:spPr bwMode="auto">
          <a:xfrm>
            <a:off x="0" y="6587375"/>
            <a:ext cx="115899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DRIVE2Simplify</a:t>
            </a:r>
          </a:p>
        </p:txBody>
      </p:sp>
      <p:sp>
        <p:nvSpPr>
          <p:cNvPr id="136" name="Text Box 3"/>
          <p:cNvSpPr txBox="1">
            <a:spLocks noChangeArrowheads="1"/>
          </p:cNvSpPr>
          <p:nvPr/>
        </p:nvSpPr>
        <p:spPr bwMode="auto">
          <a:xfrm>
            <a:off x="4980869" y="6587375"/>
            <a:ext cx="41631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fr-FR" sz="1200" i="1" dirty="0">
                <a:solidFill>
                  <a:srgbClr val="CC3300"/>
                </a:solidFill>
              </a:rPr>
              <a:t>Molina JM, IAS 2019, Abs. LBPED46, Abs. WEAB0402LB</a:t>
            </a:r>
          </a:p>
        </p:txBody>
      </p:sp>
      <p:sp>
        <p:nvSpPr>
          <p:cNvPr id="137" name="Rectangle 2"/>
          <p:cNvSpPr txBox="1">
            <a:spLocks noChangeArrowheads="1"/>
          </p:cNvSpPr>
          <p:nvPr/>
        </p:nvSpPr>
        <p:spPr bwMode="auto">
          <a:xfrm>
            <a:off x="203200" y="16712"/>
            <a:ext cx="89408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en-US" sz="2800" b="1" kern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DRIVE2Simplify Study: Islatravir + Doravirine Phase 2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E693CDFA-A548-4F00-A0D5-E555AB02E772}"/>
              </a:ext>
            </a:extLst>
          </p:cNvPr>
          <p:cNvGrpSpPr/>
          <p:nvPr/>
        </p:nvGrpSpPr>
        <p:grpSpPr>
          <a:xfrm>
            <a:off x="330633" y="2066112"/>
            <a:ext cx="7121113" cy="3617606"/>
            <a:chOff x="330633" y="2066112"/>
            <a:chExt cx="7121113" cy="3617606"/>
          </a:xfrm>
        </p:grpSpPr>
        <p:sp>
          <p:nvSpPr>
            <p:cNvPr id="54" name="AutoShape 165">
              <a:extLst>
                <a:ext uri="{FF2B5EF4-FFF2-40B4-BE49-F238E27FC236}">
                  <a16:creationId xmlns:a16="http://schemas.microsoft.com/office/drawing/2014/main" id="{5F0DB916-0FC7-4916-BE58-E12B4E1E99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2790" y="2102655"/>
              <a:ext cx="3333439" cy="100808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3A803436-F801-466E-8924-7383F3A345F9}"/>
                </a:ext>
              </a:extLst>
            </p:cNvPr>
            <p:cNvSpPr txBox="1"/>
            <p:nvPr/>
          </p:nvSpPr>
          <p:spPr>
            <a:xfrm>
              <a:off x="330633" y="2321215"/>
              <a:ext cx="4828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86776DDD-4544-4784-B15D-BD0422C9A065}"/>
                </a:ext>
              </a:extLst>
            </p:cNvPr>
            <p:cNvSpPr txBox="1"/>
            <p:nvPr/>
          </p:nvSpPr>
          <p:spPr>
            <a:xfrm>
              <a:off x="430019" y="2896058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</a:rPr>
                <a:t>80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D4A740E6-35D7-42A7-9A47-30C2097C4CFB}"/>
                </a:ext>
              </a:extLst>
            </p:cNvPr>
            <p:cNvSpPr txBox="1"/>
            <p:nvPr/>
          </p:nvSpPr>
          <p:spPr>
            <a:xfrm>
              <a:off x="430019" y="3470901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</a:rPr>
                <a:t>60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631CA8AE-A365-481A-9472-ECBC0C133650}"/>
                </a:ext>
              </a:extLst>
            </p:cNvPr>
            <p:cNvSpPr txBox="1"/>
            <p:nvPr/>
          </p:nvSpPr>
          <p:spPr>
            <a:xfrm>
              <a:off x="430019" y="4045744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4940677D-41C8-4F78-90F3-03F17A93FEFA}"/>
                </a:ext>
              </a:extLst>
            </p:cNvPr>
            <p:cNvSpPr txBox="1"/>
            <p:nvPr/>
          </p:nvSpPr>
          <p:spPr>
            <a:xfrm>
              <a:off x="430019" y="4620587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E47FA27B-692E-4323-9B2E-97BD9A13960D}"/>
                </a:ext>
              </a:extLst>
            </p:cNvPr>
            <p:cNvSpPr txBox="1"/>
            <p:nvPr/>
          </p:nvSpPr>
          <p:spPr>
            <a:xfrm>
              <a:off x="529405" y="5195428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</a:rPr>
                <a:t>0</a:t>
              </a:r>
            </a:p>
          </p:txBody>
        </p:sp>
        <p:grpSp>
          <p:nvGrpSpPr>
            <p:cNvPr id="20" name="Grouper 19"/>
            <p:cNvGrpSpPr/>
            <p:nvPr/>
          </p:nvGrpSpPr>
          <p:grpSpPr>
            <a:xfrm>
              <a:off x="629681" y="2066112"/>
              <a:ext cx="6822065" cy="3617606"/>
              <a:chOff x="629681" y="1815232"/>
              <a:chExt cx="6822065" cy="3617606"/>
            </a:xfrm>
          </p:grpSpPr>
          <p:sp>
            <p:nvSpPr>
              <p:cNvPr id="12" name="Forme libre : forme 11">
                <a:extLst>
                  <a:ext uri="{FF2B5EF4-FFF2-40B4-BE49-F238E27FC236}">
                    <a16:creationId xmlns:a16="http://schemas.microsoft.com/office/drawing/2014/main" id="{EE166E51-2062-41D5-BA22-5EDC264CB94C}"/>
                  </a:ext>
                </a:extLst>
              </p:cNvPr>
              <p:cNvSpPr/>
              <p:nvPr/>
            </p:nvSpPr>
            <p:spPr>
              <a:xfrm>
                <a:off x="833337" y="2228347"/>
                <a:ext cx="6618409" cy="2863449"/>
              </a:xfrm>
              <a:custGeom>
                <a:avLst/>
                <a:gdLst>
                  <a:gd name="connsiteX0" fmla="*/ 0 w 7469155"/>
                  <a:gd name="connsiteY0" fmla="*/ 0 h 2719873"/>
                  <a:gd name="connsiteX1" fmla="*/ 0 w 7469155"/>
                  <a:gd name="connsiteY1" fmla="*/ 2719873 h 2719873"/>
                  <a:gd name="connsiteX2" fmla="*/ 7469155 w 7469155"/>
                  <a:gd name="connsiteY2" fmla="*/ 2719873 h 27198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469155" h="2719873">
                    <a:moveTo>
                      <a:pt x="0" y="0"/>
                    </a:moveTo>
                    <a:lnTo>
                      <a:pt x="0" y="2719873"/>
                    </a:lnTo>
                    <a:lnTo>
                      <a:pt x="7469155" y="2719873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>
                  <a:solidFill>
                    <a:srgbClr val="000066"/>
                  </a:solidFill>
                </a:endParaRPr>
              </a:p>
            </p:txBody>
          </p:sp>
          <p:sp>
            <p:nvSpPr>
              <p:cNvPr id="21" name="ZoneTexte 20">
                <a:extLst>
                  <a:ext uri="{FF2B5EF4-FFF2-40B4-BE49-F238E27FC236}">
                    <a16:creationId xmlns:a16="http://schemas.microsoft.com/office/drawing/2014/main" id="{D9576CFF-DA86-474D-98F8-0B852F633920}"/>
                  </a:ext>
                </a:extLst>
              </p:cNvPr>
              <p:cNvSpPr txBox="1"/>
              <p:nvPr/>
            </p:nvSpPr>
            <p:spPr>
              <a:xfrm>
                <a:off x="1186271" y="5100229"/>
                <a:ext cx="178766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b="1">
                    <a:solidFill>
                      <a:srgbClr val="000066"/>
                    </a:solidFill>
                  </a:rPr>
                  <a:t>HIV RNA &lt; 50 c/mL</a:t>
                </a:r>
              </a:p>
            </p:txBody>
          </p:sp>
          <p:sp>
            <p:nvSpPr>
              <p:cNvPr id="22" name="ZoneTexte 21">
                <a:extLst>
                  <a:ext uri="{FF2B5EF4-FFF2-40B4-BE49-F238E27FC236}">
                    <a16:creationId xmlns:a16="http://schemas.microsoft.com/office/drawing/2014/main" id="{EBB807D4-D1DD-4324-99A9-E1EE84C6BEE6}"/>
                  </a:ext>
                </a:extLst>
              </p:cNvPr>
              <p:cNvSpPr txBox="1"/>
              <p:nvPr/>
            </p:nvSpPr>
            <p:spPr>
              <a:xfrm>
                <a:off x="3213402" y="5100229"/>
                <a:ext cx="202686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>
                    <a:solidFill>
                      <a:srgbClr val="000066"/>
                    </a:solidFill>
                  </a:rPr>
                  <a:t>HIV RNA </a:t>
                </a:r>
                <a:r>
                  <a:rPr lang="en-US" sz="1400" b="1" u="sng">
                    <a:solidFill>
                      <a:srgbClr val="000066"/>
                    </a:solidFill>
                  </a:rPr>
                  <a:t>&gt;</a:t>
                </a:r>
                <a:r>
                  <a:rPr lang="en-US" sz="1400" b="1">
                    <a:solidFill>
                      <a:srgbClr val="000066"/>
                    </a:solidFill>
                  </a:rPr>
                  <a:t> 50 c/mL</a:t>
                </a:r>
              </a:p>
            </p:txBody>
          </p:sp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A38BD69F-1BFA-4A82-88F1-403FCF2D74D3}"/>
                  </a:ext>
                </a:extLst>
              </p:cNvPr>
              <p:cNvSpPr txBox="1"/>
              <p:nvPr/>
            </p:nvSpPr>
            <p:spPr>
              <a:xfrm>
                <a:off x="5290096" y="5125061"/>
                <a:ext cx="21616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>
                    <a:solidFill>
                      <a:srgbClr val="000066"/>
                    </a:solidFill>
                  </a:rPr>
                  <a:t>No virologic data</a:t>
                </a: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2656486D-3B79-4AB9-AD98-58234C4A90B5}"/>
                  </a:ext>
                </a:extLst>
              </p:cNvPr>
              <p:cNvSpPr/>
              <p:nvPr/>
            </p:nvSpPr>
            <p:spPr>
              <a:xfrm>
                <a:off x="1092917" y="2530420"/>
                <a:ext cx="466611" cy="2559401"/>
              </a:xfrm>
              <a:prstGeom prst="rect">
                <a:avLst/>
              </a:prstGeom>
              <a:solidFill>
                <a:srgbClr val="0F887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>
                  <a:solidFill>
                    <a:srgbClr val="000066"/>
                  </a:solidFill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8AEA5E31-448D-4FFC-A701-20D1A155AF8F}"/>
                  </a:ext>
                </a:extLst>
              </p:cNvPr>
              <p:cNvSpPr/>
              <p:nvPr/>
            </p:nvSpPr>
            <p:spPr>
              <a:xfrm>
                <a:off x="1553106" y="2235332"/>
                <a:ext cx="466611" cy="2854490"/>
              </a:xfrm>
              <a:prstGeom prst="rect">
                <a:avLst/>
              </a:prstGeom>
              <a:solidFill>
                <a:srgbClr val="73C8B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>
                  <a:solidFill>
                    <a:srgbClr val="000066"/>
                  </a:solidFill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1A798D95-4967-4459-987B-6833F8D6F14A}"/>
                  </a:ext>
                </a:extLst>
              </p:cNvPr>
              <p:cNvSpPr/>
              <p:nvPr/>
            </p:nvSpPr>
            <p:spPr>
              <a:xfrm>
                <a:off x="2008932" y="2596014"/>
                <a:ext cx="466611" cy="2493808"/>
              </a:xfrm>
              <a:prstGeom prst="rect">
                <a:avLst/>
              </a:prstGeom>
              <a:solidFill>
                <a:srgbClr val="11655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>
                  <a:solidFill>
                    <a:srgbClr val="000066"/>
                  </a:solidFill>
                </a:endParaRP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E399A7AA-BC13-425C-BDF6-6BD385E8F11F}"/>
                  </a:ext>
                </a:extLst>
              </p:cNvPr>
              <p:cNvSpPr/>
              <p:nvPr/>
            </p:nvSpPr>
            <p:spPr>
              <a:xfrm>
                <a:off x="2473140" y="2596014"/>
                <a:ext cx="466611" cy="249380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>
                  <a:solidFill>
                    <a:srgbClr val="000066"/>
                  </a:solidFill>
                </a:endParaRPr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789C8E74-F31F-42CD-B28F-875D786BE652}"/>
                  </a:ext>
                </a:extLst>
              </p:cNvPr>
              <p:cNvSpPr txBox="1"/>
              <p:nvPr/>
            </p:nvSpPr>
            <p:spPr>
              <a:xfrm>
                <a:off x="1015549" y="2253660"/>
                <a:ext cx="5068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89.7</a:t>
                </a:r>
              </a:p>
            </p:txBody>
          </p:sp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2B720A26-82D2-472F-9246-72F743BB97FD}"/>
                  </a:ext>
                </a:extLst>
              </p:cNvPr>
              <p:cNvSpPr txBox="1"/>
              <p:nvPr/>
            </p:nvSpPr>
            <p:spPr>
              <a:xfrm>
                <a:off x="1553106" y="1980460"/>
                <a:ext cx="4587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100</a:t>
                </a:r>
              </a:p>
            </p:txBody>
          </p:sp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13837742-E9AB-43BD-8185-12F50DA7F3A5}"/>
                  </a:ext>
                </a:extLst>
              </p:cNvPr>
              <p:cNvSpPr txBox="1"/>
              <p:nvPr/>
            </p:nvSpPr>
            <p:spPr>
              <a:xfrm>
                <a:off x="2008932" y="2332500"/>
                <a:ext cx="5068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87.1</a:t>
                </a:r>
              </a:p>
            </p:txBody>
          </p:sp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556CA0B9-3909-4DFF-867F-736AD3DA57F6}"/>
                  </a:ext>
                </a:extLst>
              </p:cNvPr>
              <p:cNvSpPr txBox="1"/>
              <p:nvPr/>
            </p:nvSpPr>
            <p:spPr>
              <a:xfrm>
                <a:off x="2483701" y="2332500"/>
                <a:ext cx="5068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87.1</a:t>
                </a: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DFA31270-61FA-4201-B0AA-0D6F33A425C2}"/>
                  </a:ext>
                </a:extLst>
              </p:cNvPr>
              <p:cNvSpPr/>
              <p:nvPr/>
            </p:nvSpPr>
            <p:spPr>
              <a:xfrm>
                <a:off x="3166591" y="4923411"/>
                <a:ext cx="466611" cy="176818"/>
              </a:xfrm>
              <a:prstGeom prst="rect">
                <a:avLst/>
              </a:prstGeom>
              <a:solidFill>
                <a:srgbClr val="0F887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>
                  <a:solidFill>
                    <a:srgbClr val="000066"/>
                  </a:solidFill>
                </a:endParaRP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096C8329-0224-4E02-8AAC-675508817E1F}"/>
                  </a:ext>
                </a:extLst>
              </p:cNvPr>
              <p:cNvSpPr/>
              <p:nvPr/>
            </p:nvSpPr>
            <p:spPr>
              <a:xfrm>
                <a:off x="4082607" y="4850562"/>
                <a:ext cx="466611" cy="249666"/>
              </a:xfrm>
              <a:prstGeom prst="rect">
                <a:avLst/>
              </a:prstGeom>
              <a:solidFill>
                <a:srgbClr val="11655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>
                  <a:solidFill>
                    <a:srgbClr val="000066"/>
                  </a:solidFill>
                </a:endParaRP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9C8FC09B-28E6-443B-A5D1-A309B9D895F5}"/>
                  </a:ext>
                </a:extLst>
              </p:cNvPr>
              <p:cNvSpPr/>
              <p:nvPr/>
            </p:nvSpPr>
            <p:spPr>
              <a:xfrm>
                <a:off x="4546813" y="4850562"/>
                <a:ext cx="466611" cy="24966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>
                  <a:solidFill>
                    <a:srgbClr val="000066"/>
                  </a:solidFill>
                </a:endParaRPr>
              </a:p>
            </p:txBody>
          </p:sp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024D86FD-8290-4A60-8246-1B5807538C3C}"/>
                  </a:ext>
                </a:extLst>
              </p:cNvPr>
              <p:cNvSpPr txBox="1"/>
              <p:nvPr/>
            </p:nvSpPr>
            <p:spPr>
              <a:xfrm>
                <a:off x="3166591" y="4612232"/>
                <a:ext cx="5539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6.9 *</a:t>
                </a:r>
              </a:p>
            </p:txBody>
          </p:sp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04C5DA46-3D8E-401F-BF65-BC38B18BA5E4}"/>
                  </a:ext>
                </a:extLst>
              </p:cNvPr>
              <p:cNvSpPr txBox="1"/>
              <p:nvPr/>
            </p:nvSpPr>
            <p:spPr>
              <a:xfrm>
                <a:off x="3672437" y="4754243"/>
                <a:ext cx="28451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0</a:t>
                </a:r>
              </a:p>
            </p:txBody>
          </p:sp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FEB714E1-8492-48CE-B364-AACBC0ED1299}"/>
                  </a:ext>
                </a:extLst>
              </p:cNvPr>
              <p:cNvSpPr txBox="1"/>
              <p:nvPr/>
            </p:nvSpPr>
            <p:spPr>
              <a:xfrm>
                <a:off x="4074631" y="4536260"/>
                <a:ext cx="5539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9.7 *</a:t>
                </a:r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2023B63B-849C-4831-AD4C-32D17F953CF8}"/>
                  </a:ext>
                </a:extLst>
              </p:cNvPr>
              <p:cNvSpPr txBox="1"/>
              <p:nvPr/>
            </p:nvSpPr>
            <p:spPr>
              <a:xfrm>
                <a:off x="4546439" y="4536260"/>
                <a:ext cx="4154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9.7</a:t>
                </a: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0A7D00B9-AF5E-4D01-85FE-50C6AD1C440C}"/>
                  </a:ext>
                </a:extLst>
              </p:cNvPr>
              <p:cNvSpPr/>
              <p:nvPr/>
            </p:nvSpPr>
            <p:spPr>
              <a:xfrm>
                <a:off x="5290095" y="5008400"/>
                <a:ext cx="466611" cy="91828"/>
              </a:xfrm>
              <a:prstGeom prst="rect">
                <a:avLst/>
              </a:prstGeom>
              <a:solidFill>
                <a:srgbClr val="0F887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>
                  <a:solidFill>
                    <a:srgbClr val="000066"/>
                  </a:solidFill>
                </a:endParaRPr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A0FCBD87-B1D9-44A3-9A96-F48A13295B8C}"/>
                  </a:ext>
                </a:extLst>
              </p:cNvPr>
              <p:cNvSpPr/>
              <p:nvPr/>
            </p:nvSpPr>
            <p:spPr>
              <a:xfrm>
                <a:off x="6206110" y="5008400"/>
                <a:ext cx="466611" cy="91828"/>
              </a:xfrm>
              <a:prstGeom prst="rect">
                <a:avLst/>
              </a:prstGeom>
              <a:solidFill>
                <a:srgbClr val="11655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>
                  <a:solidFill>
                    <a:srgbClr val="000066"/>
                  </a:solidFill>
                </a:endParaRP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3CAA0D15-575C-4BD4-BF63-82C442F87F5E}"/>
                  </a:ext>
                </a:extLst>
              </p:cNvPr>
              <p:cNvSpPr/>
              <p:nvPr/>
            </p:nvSpPr>
            <p:spPr>
              <a:xfrm>
                <a:off x="6670318" y="5008400"/>
                <a:ext cx="466611" cy="9182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00">
                  <a:solidFill>
                    <a:srgbClr val="000066"/>
                  </a:solidFill>
                </a:endParaRPr>
              </a:p>
            </p:txBody>
          </p:sp>
          <p:sp>
            <p:nvSpPr>
              <p:cNvPr id="42" name="ZoneTexte 41">
                <a:extLst>
                  <a:ext uri="{FF2B5EF4-FFF2-40B4-BE49-F238E27FC236}">
                    <a16:creationId xmlns:a16="http://schemas.microsoft.com/office/drawing/2014/main" id="{2EB96B44-7502-4F58-9C4D-0CB97C286A49}"/>
                  </a:ext>
                </a:extLst>
              </p:cNvPr>
              <p:cNvSpPr txBox="1"/>
              <p:nvPr/>
            </p:nvSpPr>
            <p:spPr>
              <a:xfrm>
                <a:off x="5267932" y="4710262"/>
                <a:ext cx="4154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3.4</a:t>
                </a:r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D94C3235-FD37-44AC-958B-2E395F363F30}"/>
                  </a:ext>
                </a:extLst>
              </p:cNvPr>
              <p:cNvSpPr txBox="1"/>
              <p:nvPr/>
            </p:nvSpPr>
            <p:spPr>
              <a:xfrm>
                <a:off x="5795941" y="4770384"/>
                <a:ext cx="28451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0</a:t>
                </a:r>
              </a:p>
            </p:txBody>
          </p:sp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E6F5FFD0-9664-47B3-B9F3-B173BC52A242}"/>
                  </a:ext>
                </a:extLst>
              </p:cNvPr>
              <p:cNvSpPr txBox="1"/>
              <p:nvPr/>
            </p:nvSpPr>
            <p:spPr>
              <a:xfrm>
                <a:off x="6198134" y="4699521"/>
                <a:ext cx="4154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3.2</a:t>
                </a:r>
              </a:p>
            </p:txBody>
          </p:sp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29842CFA-A9D9-44BB-BD9F-36B7DC368931}"/>
                  </a:ext>
                </a:extLst>
              </p:cNvPr>
              <p:cNvSpPr txBox="1"/>
              <p:nvPr/>
            </p:nvSpPr>
            <p:spPr>
              <a:xfrm>
                <a:off x="6653961" y="4699521"/>
                <a:ext cx="4154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3.2</a:t>
                </a:r>
              </a:p>
            </p:txBody>
          </p:sp>
          <p:sp>
            <p:nvSpPr>
              <p:cNvPr id="4" name="ZoneTexte 3"/>
              <p:cNvSpPr txBox="1"/>
              <p:nvPr/>
            </p:nvSpPr>
            <p:spPr>
              <a:xfrm>
                <a:off x="629681" y="1815232"/>
                <a:ext cx="3443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dirty="0">
                    <a:solidFill>
                      <a:srgbClr val="000066"/>
                    </a:solidFill>
                  </a:rPr>
                  <a:t>%</a:t>
                </a:r>
              </a:p>
            </p:txBody>
          </p:sp>
        </p:grpSp>
        <p:sp>
          <p:nvSpPr>
            <p:cNvPr id="130" name="ZoneTexte 129">
              <a:extLst>
                <a:ext uri="{FF2B5EF4-FFF2-40B4-BE49-F238E27FC236}">
                  <a16:creationId xmlns:a16="http://schemas.microsoft.com/office/drawing/2014/main" id="{8AAD4F88-9933-4CB7-8014-3EBCCD75A2D6}"/>
                </a:ext>
              </a:extLst>
            </p:cNvPr>
            <p:cNvSpPr txBox="1"/>
            <p:nvPr/>
          </p:nvSpPr>
          <p:spPr>
            <a:xfrm>
              <a:off x="3823639" y="2116858"/>
              <a:ext cx="3570064" cy="954107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ISL (0.25 mg) + DOR + 3TC qd (N = 29)</a:t>
              </a:r>
            </a:p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ISL (0.75 mg) + DOR + 3TC qd (N = 30)</a:t>
              </a:r>
            </a:p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ISL (2.25 mg) + DOR + 3TC qd (N = 31)</a:t>
              </a:r>
            </a:p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DOR/3TC/TDF qd (N = 31)</a:t>
              </a:r>
            </a:p>
          </p:txBody>
        </p: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030C47B8-8CE2-4729-A231-981EF7F789E1}"/>
                </a:ext>
              </a:extLst>
            </p:cNvPr>
            <p:cNvSpPr/>
            <p:nvPr/>
          </p:nvSpPr>
          <p:spPr>
            <a:xfrm>
              <a:off x="3668828" y="2189780"/>
              <a:ext cx="170393" cy="172083"/>
            </a:xfrm>
            <a:prstGeom prst="rect">
              <a:avLst/>
            </a:prstGeom>
            <a:solidFill>
              <a:srgbClr val="0F887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 dirty="0">
                <a:solidFill>
                  <a:srgbClr val="000066"/>
                </a:solidFill>
              </a:endParaRPr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25FD0EFA-DC1F-4B71-9528-EC0B8714D574}"/>
                </a:ext>
              </a:extLst>
            </p:cNvPr>
            <p:cNvSpPr/>
            <p:nvPr/>
          </p:nvSpPr>
          <p:spPr>
            <a:xfrm>
              <a:off x="3668828" y="2398748"/>
              <a:ext cx="170393" cy="172083"/>
            </a:xfrm>
            <a:prstGeom prst="rect">
              <a:avLst/>
            </a:prstGeom>
            <a:solidFill>
              <a:srgbClr val="73C8B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F070CEDC-9B03-4113-9C81-2AEF4880DDE9}"/>
                </a:ext>
              </a:extLst>
            </p:cNvPr>
            <p:cNvSpPr/>
            <p:nvPr/>
          </p:nvSpPr>
          <p:spPr>
            <a:xfrm>
              <a:off x="3668828" y="2607716"/>
              <a:ext cx="170393" cy="172083"/>
            </a:xfrm>
            <a:prstGeom prst="rect">
              <a:avLst/>
            </a:prstGeom>
            <a:solidFill>
              <a:srgbClr val="11655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1EE9D229-0548-4DCB-BD35-74068CBD246B}"/>
                </a:ext>
              </a:extLst>
            </p:cNvPr>
            <p:cNvSpPr/>
            <p:nvPr/>
          </p:nvSpPr>
          <p:spPr>
            <a:xfrm>
              <a:off x="3668828" y="2816684"/>
              <a:ext cx="170393" cy="17208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 dirty="0">
                <a:solidFill>
                  <a:srgbClr val="000066"/>
                </a:solidFill>
              </a:endParaRPr>
            </a:p>
          </p:txBody>
        </p:sp>
        <p:grpSp>
          <p:nvGrpSpPr>
            <p:cNvPr id="47" name="Groupe 46">
              <a:extLst>
                <a:ext uri="{FF2B5EF4-FFF2-40B4-BE49-F238E27FC236}">
                  <a16:creationId xmlns:a16="http://schemas.microsoft.com/office/drawing/2014/main" id="{E6A1BC7B-59E6-4C7F-8A2D-E639A5D6DF0F}"/>
                </a:ext>
              </a:extLst>
            </p:cNvPr>
            <p:cNvGrpSpPr/>
            <p:nvPr/>
          </p:nvGrpSpPr>
          <p:grpSpPr>
            <a:xfrm>
              <a:off x="752623" y="2479227"/>
              <a:ext cx="80714" cy="2863337"/>
              <a:chOff x="2019498" y="2167709"/>
              <a:chExt cx="74650" cy="1438450"/>
            </a:xfrm>
          </p:grpSpPr>
          <p:sp>
            <p:nvSpPr>
              <p:cNvPr id="48" name="Line 29">
                <a:extLst>
                  <a:ext uri="{FF2B5EF4-FFF2-40B4-BE49-F238E27FC236}">
                    <a16:creationId xmlns:a16="http://schemas.microsoft.com/office/drawing/2014/main" id="{B0825217-83B2-4741-9DAE-73B6ABD856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9498" y="2167709"/>
                <a:ext cx="746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49" name="Line 30">
                <a:extLst>
                  <a:ext uri="{FF2B5EF4-FFF2-40B4-BE49-F238E27FC236}">
                    <a16:creationId xmlns:a16="http://schemas.microsoft.com/office/drawing/2014/main" id="{5F3118EE-F548-42B5-83A5-9C09EE6AB8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9498" y="2458009"/>
                <a:ext cx="746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0" name="Line 31">
                <a:extLst>
                  <a:ext uri="{FF2B5EF4-FFF2-40B4-BE49-F238E27FC236}">
                    <a16:creationId xmlns:a16="http://schemas.microsoft.com/office/drawing/2014/main" id="{DA3FF9BA-D83A-4A28-9C30-4B08A2EA12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9498" y="2743959"/>
                <a:ext cx="746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1" name="Line 32">
                <a:extLst>
                  <a:ext uri="{FF2B5EF4-FFF2-40B4-BE49-F238E27FC236}">
                    <a16:creationId xmlns:a16="http://schemas.microsoft.com/office/drawing/2014/main" id="{383F6881-D65E-4EF7-A29D-C0E2E95F0F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9498" y="3039695"/>
                <a:ext cx="746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2" name="Line 33">
                <a:extLst>
                  <a:ext uri="{FF2B5EF4-FFF2-40B4-BE49-F238E27FC236}">
                    <a16:creationId xmlns:a16="http://schemas.microsoft.com/office/drawing/2014/main" id="{694D1B02-7AFC-4B67-99F5-AAE0C421EE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9498" y="3329994"/>
                <a:ext cx="746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3" name="Line 34">
                <a:extLst>
                  <a:ext uri="{FF2B5EF4-FFF2-40B4-BE49-F238E27FC236}">
                    <a16:creationId xmlns:a16="http://schemas.microsoft.com/office/drawing/2014/main" id="{9C6CDA18-83C2-4304-8191-5002F1497F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9498" y="3606159"/>
                <a:ext cx="746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97548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3897F7-65DA-41C2-AE68-22AA56888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894" y="5756572"/>
            <a:ext cx="8348837" cy="709746"/>
          </a:xfrm>
        </p:spPr>
        <p:txBody>
          <a:bodyPr/>
          <a:lstStyle/>
          <a:p>
            <a:r>
              <a:rPr lang="en-US" sz="1600">
                <a:solidFill>
                  <a:srgbClr val="000066"/>
                </a:solidFill>
              </a:rPr>
              <a:t>5 virologic rebounds (2 in arm 0.25 mg, 2 in arm 0.75 mg, 1 in arm DOR/3TC/TDF) between W24 and W48 and 1 non-responder (arm 2.25 mg), all with HIV RNA between 50 and 200 c/mL and confirmatory sample &lt; 80 c/mL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867952F-144B-4C23-AB5B-3FBC3A3F59B9}"/>
              </a:ext>
            </a:extLst>
          </p:cNvPr>
          <p:cNvSpPr txBox="1"/>
          <p:nvPr/>
        </p:nvSpPr>
        <p:spPr>
          <a:xfrm>
            <a:off x="1547474" y="1723072"/>
            <a:ext cx="127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patients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1EFF15C-E9A0-45F4-B101-9DEE8224BD5B}"/>
              </a:ext>
            </a:extLst>
          </p:cNvPr>
          <p:cNvSpPr txBox="1"/>
          <p:nvPr/>
        </p:nvSpPr>
        <p:spPr>
          <a:xfrm>
            <a:off x="4866550" y="1723072"/>
            <a:ext cx="4232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Outcome 24 weeks </a:t>
            </a:r>
            <a:r>
              <a:rPr lang="en-US" b="1" u="sng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after entering part 2</a:t>
            </a:r>
            <a:endParaRPr lang="en-US" b="1">
              <a:solidFill>
                <a:srgbClr val="CC33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710381" y="2490639"/>
            <a:ext cx="3209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rgbClr val="000066"/>
                </a:solidFill>
              </a:rPr>
              <a:t>%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44C26694-F83E-4D39-BB25-778B01796D56}"/>
              </a:ext>
            </a:extLst>
          </p:cNvPr>
          <p:cNvGrpSpPr/>
          <p:nvPr/>
        </p:nvGrpSpPr>
        <p:grpSpPr>
          <a:xfrm>
            <a:off x="4866551" y="2216176"/>
            <a:ext cx="4147910" cy="3509452"/>
            <a:chOff x="4866551" y="2216176"/>
            <a:chExt cx="4147910" cy="3509452"/>
          </a:xfrm>
        </p:grpSpPr>
        <p:sp>
          <p:nvSpPr>
            <p:cNvPr id="116" name="AutoShape 165">
              <a:extLst>
                <a:ext uri="{FF2B5EF4-FFF2-40B4-BE49-F238E27FC236}">
                  <a16:creationId xmlns:a16="http://schemas.microsoft.com/office/drawing/2014/main" id="{3B194F80-B5B8-4E47-A187-19DA8BF8CC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45949" y="2245456"/>
              <a:ext cx="2575724" cy="93359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49" name="Forme libre : forme 48">
              <a:extLst>
                <a:ext uri="{FF2B5EF4-FFF2-40B4-BE49-F238E27FC236}">
                  <a16:creationId xmlns:a16="http://schemas.microsoft.com/office/drawing/2014/main" id="{F1BCA55B-752E-4CB2-90A1-FAAFE6166A30}"/>
                </a:ext>
              </a:extLst>
            </p:cNvPr>
            <p:cNvSpPr/>
            <p:nvPr/>
          </p:nvSpPr>
          <p:spPr>
            <a:xfrm>
              <a:off x="4866551" y="2824700"/>
              <a:ext cx="4147910" cy="2376489"/>
            </a:xfrm>
            <a:custGeom>
              <a:avLst/>
              <a:gdLst>
                <a:gd name="connsiteX0" fmla="*/ 0 w 7469155"/>
                <a:gd name="connsiteY0" fmla="*/ 0 h 2719873"/>
                <a:gd name="connsiteX1" fmla="*/ 0 w 7469155"/>
                <a:gd name="connsiteY1" fmla="*/ 2719873 h 2719873"/>
                <a:gd name="connsiteX2" fmla="*/ 7469155 w 7469155"/>
                <a:gd name="connsiteY2" fmla="*/ 2719873 h 2719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469155" h="2719873">
                  <a:moveTo>
                    <a:pt x="0" y="0"/>
                  </a:moveTo>
                  <a:lnTo>
                    <a:pt x="0" y="2719873"/>
                  </a:lnTo>
                  <a:lnTo>
                    <a:pt x="7469155" y="2719873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C89A3203-770B-4607-A6DD-891E543674F1}"/>
                </a:ext>
              </a:extLst>
            </p:cNvPr>
            <p:cNvSpPr/>
            <p:nvPr/>
          </p:nvSpPr>
          <p:spPr>
            <a:xfrm>
              <a:off x="5031118" y="3085693"/>
              <a:ext cx="295821" cy="2111754"/>
            </a:xfrm>
            <a:prstGeom prst="rect">
              <a:avLst/>
            </a:prstGeom>
            <a:solidFill>
              <a:srgbClr val="0F887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6C7CCBA1-9D92-4301-84F1-4F7D26EA82F0}"/>
                </a:ext>
              </a:extLst>
            </p:cNvPr>
            <p:cNvSpPr/>
            <p:nvPr/>
          </p:nvSpPr>
          <p:spPr>
            <a:xfrm>
              <a:off x="5322868" y="3076182"/>
              <a:ext cx="295821" cy="2121266"/>
            </a:xfrm>
            <a:prstGeom prst="rect">
              <a:avLst/>
            </a:prstGeom>
            <a:solidFill>
              <a:srgbClr val="73C8B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8805B833-3AC8-48FE-89DD-150F61556E2A}"/>
                </a:ext>
              </a:extLst>
            </p:cNvPr>
            <p:cNvSpPr/>
            <p:nvPr/>
          </p:nvSpPr>
          <p:spPr>
            <a:xfrm>
              <a:off x="5611852" y="3109383"/>
              <a:ext cx="295821" cy="2088065"/>
            </a:xfrm>
            <a:prstGeom prst="rect">
              <a:avLst/>
            </a:prstGeom>
            <a:solidFill>
              <a:srgbClr val="11655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05812470-0689-43DD-BD17-63417BC7403B}"/>
                </a:ext>
              </a:extLst>
            </p:cNvPr>
            <p:cNvSpPr/>
            <p:nvPr/>
          </p:nvSpPr>
          <p:spPr>
            <a:xfrm>
              <a:off x="5906150" y="2928418"/>
              <a:ext cx="295821" cy="226902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64" name="ZoneTexte 63">
              <a:extLst>
                <a:ext uri="{FF2B5EF4-FFF2-40B4-BE49-F238E27FC236}">
                  <a16:creationId xmlns:a16="http://schemas.microsoft.com/office/drawing/2014/main" id="{D6A31F39-B15E-4515-A761-CE263274CD51}"/>
                </a:ext>
              </a:extLst>
            </p:cNvPr>
            <p:cNvSpPr txBox="1"/>
            <p:nvPr/>
          </p:nvSpPr>
          <p:spPr>
            <a:xfrm>
              <a:off x="4937843" y="2869249"/>
              <a:ext cx="4619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89.3</a:t>
              </a:r>
            </a:p>
          </p:txBody>
        </p:sp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id="{18D51045-81CD-49D7-B174-ECA59699A012}"/>
                </a:ext>
              </a:extLst>
            </p:cNvPr>
            <p:cNvSpPr txBox="1"/>
            <p:nvPr/>
          </p:nvSpPr>
          <p:spPr>
            <a:xfrm>
              <a:off x="5277245" y="2849793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>
                  <a:solidFill>
                    <a:srgbClr val="333399"/>
                  </a:solidFill>
                  <a:latin typeface="+mj-lt"/>
                </a:rPr>
                <a:t>90</a:t>
              </a:r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B6D5D509-2BAE-43E8-877D-472CA372BCE8}"/>
                </a:ext>
              </a:extLst>
            </p:cNvPr>
            <p:cNvSpPr txBox="1"/>
            <p:nvPr/>
          </p:nvSpPr>
          <p:spPr>
            <a:xfrm>
              <a:off x="5553629" y="2889469"/>
              <a:ext cx="4619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>
                  <a:solidFill>
                    <a:srgbClr val="333399"/>
                  </a:solidFill>
                  <a:latin typeface="+mj-lt"/>
                </a:rPr>
                <a:t>88.9</a:t>
              </a:r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99194F28-6A9D-4781-95F2-56D17094E289}"/>
                </a:ext>
              </a:extLst>
            </p:cNvPr>
            <p:cNvSpPr txBox="1"/>
            <p:nvPr/>
          </p:nvSpPr>
          <p:spPr>
            <a:xfrm>
              <a:off x="5838232" y="2711294"/>
              <a:ext cx="4619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96.4</a:t>
              </a: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1BA4B7E9-FF4D-456A-BE1C-CF8B7F92E965}"/>
                </a:ext>
              </a:extLst>
            </p:cNvPr>
            <p:cNvSpPr/>
            <p:nvPr/>
          </p:nvSpPr>
          <p:spPr>
            <a:xfrm>
              <a:off x="6396122" y="5045357"/>
              <a:ext cx="295821" cy="161603"/>
            </a:xfrm>
            <a:prstGeom prst="rect">
              <a:avLst/>
            </a:prstGeom>
            <a:solidFill>
              <a:srgbClr val="0F887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5B90CADE-F630-491F-964E-56DBB898F265}"/>
                </a:ext>
              </a:extLst>
            </p:cNvPr>
            <p:cNvSpPr/>
            <p:nvPr/>
          </p:nvSpPr>
          <p:spPr>
            <a:xfrm>
              <a:off x="6976856" y="5115706"/>
              <a:ext cx="295821" cy="91253"/>
            </a:xfrm>
            <a:prstGeom prst="rect">
              <a:avLst/>
            </a:prstGeom>
            <a:solidFill>
              <a:srgbClr val="11655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E2FA9E96-5657-4944-B366-439C5BA5E158}"/>
                </a:ext>
              </a:extLst>
            </p:cNvPr>
            <p:cNvSpPr/>
            <p:nvPr/>
          </p:nvSpPr>
          <p:spPr>
            <a:xfrm>
              <a:off x="7271153" y="5115706"/>
              <a:ext cx="295821" cy="9125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71" name="ZoneTexte 70">
              <a:extLst>
                <a:ext uri="{FF2B5EF4-FFF2-40B4-BE49-F238E27FC236}">
                  <a16:creationId xmlns:a16="http://schemas.microsoft.com/office/drawing/2014/main" id="{6E4A352D-BE69-41C3-97CA-B4F5DB31C966}"/>
                </a:ext>
              </a:extLst>
            </p:cNvPr>
            <p:cNvSpPr txBox="1"/>
            <p:nvPr/>
          </p:nvSpPr>
          <p:spPr>
            <a:xfrm>
              <a:off x="6339371" y="4796759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7.1</a:t>
              </a:r>
            </a:p>
          </p:txBody>
        </p:sp>
        <p:sp>
          <p:nvSpPr>
            <p:cNvPr id="72" name="ZoneTexte 71">
              <a:extLst>
                <a:ext uri="{FF2B5EF4-FFF2-40B4-BE49-F238E27FC236}">
                  <a16:creationId xmlns:a16="http://schemas.microsoft.com/office/drawing/2014/main" id="{60E71D46-F7CC-42C7-80F5-50C19AB1B52F}"/>
                </a:ext>
              </a:extLst>
            </p:cNvPr>
            <p:cNvSpPr txBox="1"/>
            <p:nvPr/>
          </p:nvSpPr>
          <p:spPr>
            <a:xfrm>
              <a:off x="6619644" y="4797869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6.7</a:t>
              </a:r>
            </a:p>
          </p:txBody>
        </p:sp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id="{92011D30-C4CC-446F-9097-113F720E4CBB}"/>
                </a:ext>
              </a:extLst>
            </p:cNvPr>
            <p:cNvSpPr txBox="1"/>
            <p:nvPr/>
          </p:nvSpPr>
          <p:spPr>
            <a:xfrm>
              <a:off x="6935714" y="4885412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>
                  <a:solidFill>
                    <a:srgbClr val="333399"/>
                  </a:solidFill>
                  <a:latin typeface="+mj-lt"/>
                </a:rPr>
                <a:t>3.7</a:t>
              </a:r>
            </a:p>
          </p:txBody>
        </p:sp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id="{BC6F9A3D-DBD0-422C-9B60-77062F995412}"/>
                </a:ext>
              </a:extLst>
            </p:cNvPr>
            <p:cNvSpPr txBox="1"/>
            <p:nvPr/>
          </p:nvSpPr>
          <p:spPr>
            <a:xfrm>
              <a:off x="7227296" y="4885412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3.6</a:t>
              </a: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3478AF55-1A71-4A67-8C70-A191D6AB4A35}"/>
                </a:ext>
              </a:extLst>
            </p:cNvPr>
            <p:cNvSpPr/>
            <p:nvPr/>
          </p:nvSpPr>
          <p:spPr>
            <a:xfrm>
              <a:off x="7756176" y="5123033"/>
              <a:ext cx="295821" cy="83926"/>
            </a:xfrm>
            <a:prstGeom prst="rect">
              <a:avLst/>
            </a:prstGeom>
            <a:solidFill>
              <a:srgbClr val="0F887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DE2AB5C0-F299-4012-AC5C-F114475867EF}"/>
                </a:ext>
              </a:extLst>
            </p:cNvPr>
            <p:cNvSpPr/>
            <p:nvPr/>
          </p:nvSpPr>
          <p:spPr>
            <a:xfrm>
              <a:off x="8336910" y="5036623"/>
              <a:ext cx="295821" cy="170336"/>
            </a:xfrm>
            <a:prstGeom prst="rect">
              <a:avLst/>
            </a:prstGeom>
            <a:solidFill>
              <a:srgbClr val="11655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78" name="ZoneTexte 77">
              <a:extLst>
                <a:ext uri="{FF2B5EF4-FFF2-40B4-BE49-F238E27FC236}">
                  <a16:creationId xmlns:a16="http://schemas.microsoft.com/office/drawing/2014/main" id="{3F644A28-8F6A-4138-9935-1FD7F7555829}"/>
                </a:ext>
              </a:extLst>
            </p:cNvPr>
            <p:cNvSpPr txBox="1"/>
            <p:nvPr/>
          </p:nvSpPr>
          <p:spPr>
            <a:xfrm>
              <a:off x="7695093" y="4892547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3.6</a:t>
              </a:r>
            </a:p>
          </p:txBody>
        </p:sp>
        <p:sp>
          <p:nvSpPr>
            <p:cNvPr id="79" name="ZoneTexte 78">
              <a:extLst>
                <a:ext uri="{FF2B5EF4-FFF2-40B4-BE49-F238E27FC236}">
                  <a16:creationId xmlns:a16="http://schemas.microsoft.com/office/drawing/2014/main" id="{9A9062DB-AF56-4788-A5D6-236AB945C763}"/>
                </a:ext>
              </a:extLst>
            </p:cNvPr>
            <p:cNvSpPr txBox="1"/>
            <p:nvPr/>
          </p:nvSpPr>
          <p:spPr>
            <a:xfrm>
              <a:off x="7997650" y="4907747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3.3</a:t>
              </a:r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63B21526-94F4-4437-90A3-10FF5DD6F105}"/>
                </a:ext>
              </a:extLst>
            </p:cNvPr>
            <p:cNvSpPr txBox="1"/>
            <p:nvPr/>
          </p:nvSpPr>
          <p:spPr>
            <a:xfrm>
              <a:off x="8287672" y="4813672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7.4</a:t>
              </a:r>
            </a:p>
          </p:txBody>
        </p:sp>
        <p:sp>
          <p:nvSpPr>
            <p:cNvPr id="81" name="ZoneTexte 80">
              <a:extLst>
                <a:ext uri="{FF2B5EF4-FFF2-40B4-BE49-F238E27FC236}">
                  <a16:creationId xmlns:a16="http://schemas.microsoft.com/office/drawing/2014/main" id="{72AC2C38-18E1-40F4-B1D2-E95F468FF6AC}"/>
                </a:ext>
              </a:extLst>
            </p:cNvPr>
            <p:cNvSpPr txBox="1"/>
            <p:nvPr/>
          </p:nvSpPr>
          <p:spPr>
            <a:xfrm>
              <a:off x="8636990" y="4947898"/>
              <a:ext cx="2534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>
                  <a:solidFill>
                    <a:srgbClr val="333399"/>
                  </a:solidFill>
                  <a:latin typeface="+mj-lt"/>
                </a:rPr>
                <a:t>0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FC5EB505-87C8-4828-83EE-114C8C88D6F9}"/>
                </a:ext>
              </a:extLst>
            </p:cNvPr>
            <p:cNvSpPr/>
            <p:nvPr/>
          </p:nvSpPr>
          <p:spPr>
            <a:xfrm>
              <a:off x="6691575" y="5045357"/>
              <a:ext cx="295821" cy="161603"/>
            </a:xfrm>
            <a:prstGeom prst="rect">
              <a:avLst/>
            </a:prstGeom>
            <a:solidFill>
              <a:srgbClr val="73C8B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2E65A70F-40AB-40FA-863F-F9AA60FB523C}"/>
                </a:ext>
              </a:extLst>
            </p:cNvPr>
            <p:cNvSpPr/>
            <p:nvPr/>
          </p:nvSpPr>
          <p:spPr>
            <a:xfrm>
              <a:off x="8040104" y="5134313"/>
              <a:ext cx="295821" cy="72646"/>
            </a:xfrm>
            <a:prstGeom prst="rect">
              <a:avLst/>
            </a:prstGeom>
            <a:solidFill>
              <a:srgbClr val="73C8B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99" name="ZoneTexte 98">
              <a:extLst>
                <a:ext uri="{FF2B5EF4-FFF2-40B4-BE49-F238E27FC236}">
                  <a16:creationId xmlns:a16="http://schemas.microsoft.com/office/drawing/2014/main" id="{FBD6A6D0-C8D5-EF42-9F2F-754062B5BEE1}"/>
                </a:ext>
              </a:extLst>
            </p:cNvPr>
            <p:cNvSpPr txBox="1"/>
            <p:nvPr/>
          </p:nvSpPr>
          <p:spPr>
            <a:xfrm>
              <a:off x="5106498" y="5252053"/>
              <a:ext cx="9332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>
                  <a:solidFill>
                    <a:srgbClr val="000066"/>
                  </a:solidFill>
                </a:rPr>
                <a:t>HIV RNA</a:t>
              </a:r>
            </a:p>
            <a:p>
              <a:pPr algn="ctr"/>
              <a:r>
                <a:rPr lang="en-US" sz="1200" b="1">
                  <a:solidFill>
                    <a:srgbClr val="000066"/>
                  </a:solidFill>
                </a:rPr>
                <a:t> &lt; 50 c/mL</a:t>
              </a:r>
            </a:p>
          </p:txBody>
        </p:sp>
        <p:sp>
          <p:nvSpPr>
            <p:cNvPr id="100" name="ZoneTexte 99">
              <a:extLst>
                <a:ext uri="{FF2B5EF4-FFF2-40B4-BE49-F238E27FC236}">
                  <a16:creationId xmlns:a16="http://schemas.microsoft.com/office/drawing/2014/main" id="{5DC4CCA8-CD86-F34C-93FD-4CD4A5D256DD}"/>
                </a:ext>
              </a:extLst>
            </p:cNvPr>
            <p:cNvSpPr txBox="1"/>
            <p:nvPr/>
          </p:nvSpPr>
          <p:spPr>
            <a:xfrm>
              <a:off x="6476256" y="5263963"/>
              <a:ext cx="10222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>
                  <a:solidFill>
                    <a:srgbClr val="000066"/>
                  </a:solidFill>
                </a:rPr>
                <a:t>HIV RNA </a:t>
              </a:r>
              <a:r>
                <a:rPr lang="en-US" sz="1200" b="1" u="sng">
                  <a:solidFill>
                    <a:srgbClr val="000066"/>
                  </a:solidFill>
                </a:rPr>
                <a:t>&gt;</a:t>
              </a:r>
              <a:r>
                <a:rPr lang="en-US" sz="1200" b="1">
                  <a:solidFill>
                    <a:srgbClr val="000066"/>
                  </a:solidFill>
                </a:rPr>
                <a:t> 50 c/mL</a:t>
              </a:r>
            </a:p>
          </p:txBody>
        </p:sp>
        <p:sp>
          <p:nvSpPr>
            <p:cNvPr id="101" name="ZoneTexte 100">
              <a:extLst>
                <a:ext uri="{FF2B5EF4-FFF2-40B4-BE49-F238E27FC236}">
                  <a16:creationId xmlns:a16="http://schemas.microsoft.com/office/drawing/2014/main" id="{0C14EC75-A38B-874A-97EB-A0E823E3846D}"/>
                </a:ext>
              </a:extLst>
            </p:cNvPr>
            <p:cNvSpPr txBox="1"/>
            <p:nvPr/>
          </p:nvSpPr>
          <p:spPr>
            <a:xfrm>
              <a:off x="7834034" y="5244077"/>
              <a:ext cx="10759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>
                  <a:solidFill>
                    <a:srgbClr val="000066"/>
                  </a:solidFill>
                </a:rPr>
                <a:t>No virologic</a:t>
              </a:r>
            </a:p>
            <a:p>
              <a:pPr algn="ctr"/>
              <a:r>
                <a:rPr lang="en-US" sz="1200" b="1">
                  <a:solidFill>
                    <a:srgbClr val="000066"/>
                  </a:solidFill>
                </a:rPr>
                <a:t>data</a:t>
              </a:r>
            </a:p>
          </p:txBody>
        </p:sp>
        <p:sp>
          <p:nvSpPr>
            <p:cNvPr id="108" name="ZoneTexte 107">
              <a:extLst>
                <a:ext uri="{FF2B5EF4-FFF2-40B4-BE49-F238E27FC236}">
                  <a16:creationId xmlns:a16="http://schemas.microsoft.com/office/drawing/2014/main" id="{FBD85664-E01F-4DB8-8143-B0E0C4385735}"/>
                </a:ext>
              </a:extLst>
            </p:cNvPr>
            <p:cNvSpPr txBox="1"/>
            <p:nvPr/>
          </p:nvSpPr>
          <p:spPr>
            <a:xfrm>
              <a:off x="6551286" y="2216176"/>
              <a:ext cx="2308645" cy="95410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ISL (0.25 mg) + DOR (N = 28) </a:t>
              </a:r>
            </a:p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ISL (0.75 mg) + DOR  (N = 30)</a:t>
              </a:r>
            </a:p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ISL (2.25 mg) + DOR (N = 27) </a:t>
              </a:r>
            </a:p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DOR/3TC/TDF qd (N = 28)</a:t>
              </a: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7C69F85B-B0E0-4D16-8E2A-591E307A86BA}"/>
                </a:ext>
              </a:extLst>
            </p:cNvPr>
            <p:cNvSpPr/>
            <p:nvPr/>
          </p:nvSpPr>
          <p:spPr>
            <a:xfrm>
              <a:off x="6453140" y="2319885"/>
              <a:ext cx="144026" cy="144000"/>
            </a:xfrm>
            <a:prstGeom prst="rect">
              <a:avLst/>
            </a:prstGeom>
            <a:solidFill>
              <a:srgbClr val="0F887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 dirty="0">
                <a:solidFill>
                  <a:srgbClr val="000066"/>
                </a:solidFill>
              </a:endParaRP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6FDC47E8-6305-4B8D-A465-2495DCDF18B1}"/>
                </a:ext>
              </a:extLst>
            </p:cNvPr>
            <p:cNvSpPr/>
            <p:nvPr/>
          </p:nvSpPr>
          <p:spPr>
            <a:xfrm>
              <a:off x="6453140" y="2528853"/>
              <a:ext cx="144026" cy="144000"/>
            </a:xfrm>
            <a:prstGeom prst="rect">
              <a:avLst/>
            </a:prstGeom>
            <a:solidFill>
              <a:srgbClr val="73C8B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26AEEA98-3624-4B41-9D1A-B1B33B6E93B1}"/>
                </a:ext>
              </a:extLst>
            </p:cNvPr>
            <p:cNvSpPr/>
            <p:nvPr/>
          </p:nvSpPr>
          <p:spPr>
            <a:xfrm>
              <a:off x="6453140" y="2737821"/>
              <a:ext cx="144026" cy="144000"/>
            </a:xfrm>
            <a:prstGeom prst="rect">
              <a:avLst/>
            </a:prstGeom>
            <a:solidFill>
              <a:srgbClr val="11655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5416A3D6-1AD8-4726-976B-56B2CDD1AE32}"/>
                </a:ext>
              </a:extLst>
            </p:cNvPr>
            <p:cNvSpPr/>
            <p:nvPr/>
          </p:nvSpPr>
          <p:spPr>
            <a:xfrm>
              <a:off x="6453140" y="2946789"/>
              <a:ext cx="144026" cy="144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>
                <a:solidFill>
                  <a:srgbClr val="000066"/>
                </a:solidFill>
              </a:endParaRPr>
            </a:p>
          </p:txBody>
        </p:sp>
      </p:grpSp>
      <p:sp>
        <p:nvSpPr>
          <p:cNvPr id="82" name="ZoneTexte 81">
            <a:extLst>
              <a:ext uri="{FF2B5EF4-FFF2-40B4-BE49-F238E27FC236}">
                <a16:creationId xmlns:a16="http://schemas.microsoft.com/office/drawing/2014/main" id="{57FA93CC-1F3B-4B57-94BB-771B0D85CF62}"/>
              </a:ext>
            </a:extLst>
          </p:cNvPr>
          <p:cNvSpPr txBox="1"/>
          <p:nvPr/>
        </p:nvSpPr>
        <p:spPr>
          <a:xfrm>
            <a:off x="8809840" y="32576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61</a:t>
            </a:r>
          </a:p>
        </p:txBody>
      </p:sp>
      <p:sp>
        <p:nvSpPr>
          <p:cNvPr id="84" name="ZoneTexte 83">
            <a:extLst>
              <a:ext uri="{FF2B5EF4-FFF2-40B4-BE49-F238E27FC236}">
                <a16:creationId xmlns:a16="http://schemas.microsoft.com/office/drawing/2014/main" id="{9EDC7994-AD16-4059-9B2F-DB4D9A317381}"/>
              </a:ext>
            </a:extLst>
          </p:cNvPr>
          <p:cNvSpPr txBox="1"/>
          <p:nvPr/>
        </p:nvSpPr>
        <p:spPr>
          <a:xfrm>
            <a:off x="1842270" y="1165187"/>
            <a:ext cx="5465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Virologic outcome at W48 (ITT, snapshot)</a:t>
            </a:r>
          </a:p>
        </p:txBody>
      </p:sp>
      <p:sp>
        <p:nvSpPr>
          <p:cNvPr id="85" name="AutoShape 162"/>
          <p:cNvSpPr>
            <a:spLocks noChangeArrowheads="1"/>
          </p:cNvSpPr>
          <p:nvPr/>
        </p:nvSpPr>
        <p:spPr bwMode="auto">
          <a:xfrm>
            <a:off x="0" y="6570663"/>
            <a:ext cx="115899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DRIVE2Simplify</a:t>
            </a:r>
          </a:p>
        </p:txBody>
      </p:sp>
      <p:sp>
        <p:nvSpPr>
          <p:cNvPr id="86" name="Text Box 3"/>
          <p:cNvSpPr txBox="1">
            <a:spLocks noChangeArrowheads="1"/>
          </p:cNvSpPr>
          <p:nvPr/>
        </p:nvSpPr>
        <p:spPr bwMode="auto">
          <a:xfrm>
            <a:off x="4980869" y="6570663"/>
            <a:ext cx="41631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fr-FR" sz="1200" i="1" dirty="0">
                <a:solidFill>
                  <a:srgbClr val="CC3300"/>
                </a:solidFill>
              </a:rPr>
              <a:t>Molina JM, IAS 2019, Abs. LBPED46, Abs. WEAB0402LB</a:t>
            </a:r>
          </a:p>
        </p:txBody>
      </p:sp>
      <p:sp>
        <p:nvSpPr>
          <p:cNvPr id="90" name="Rectangle 2"/>
          <p:cNvSpPr txBox="1">
            <a:spLocks noChangeArrowheads="1"/>
          </p:cNvSpPr>
          <p:nvPr/>
        </p:nvSpPr>
        <p:spPr bwMode="auto">
          <a:xfrm>
            <a:off x="203200" y="0"/>
            <a:ext cx="89408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en-US" sz="2800" b="1" kern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DRIVE2Simplify Study: Islatravir + Doravirine Phase 2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77FA1098-FBB0-46D2-A814-88C6991526B1}"/>
              </a:ext>
            </a:extLst>
          </p:cNvPr>
          <p:cNvGrpSpPr/>
          <p:nvPr/>
        </p:nvGrpSpPr>
        <p:grpSpPr>
          <a:xfrm>
            <a:off x="78668" y="2218039"/>
            <a:ext cx="4649258" cy="3450586"/>
            <a:chOff x="78668" y="2218039"/>
            <a:chExt cx="4649258" cy="3450586"/>
          </a:xfrm>
        </p:grpSpPr>
        <p:sp>
          <p:nvSpPr>
            <p:cNvPr id="115" name="AutoShape 165">
              <a:extLst>
                <a:ext uri="{FF2B5EF4-FFF2-40B4-BE49-F238E27FC236}">
                  <a16:creationId xmlns:a16="http://schemas.microsoft.com/office/drawing/2014/main" id="{05F2C141-4F79-4EC7-B400-35AFB399D9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4530" y="2245456"/>
              <a:ext cx="2575724" cy="93359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A54E83F5-E340-44D1-A21C-D219AC78D112}"/>
                </a:ext>
              </a:extLst>
            </p:cNvPr>
            <p:cNvSpPr/>
            <p:nvPr/>
          </p:nvSpPr>
          <p:spPr>
            <a:xfrm>
              <a:off x="531999" y="2823027"/>
              <a:ext cx="4195927" cy="2376489"/>
            </a:xfrm>
            <a:custGeom>
              <a:avLst/>
              <a:gdLst>
                <a:gd name="connsiteX0" fmla="*/ 0 w 7469155"/>
                <a:gd name="connsiteY0" fmla="*/ 0 h 2719873"/>
                <a:gd name="connsiteX1" fmla="*/ 0 w 7469155"/>
                <a:gd name="connsiteY1" fmla="*/ 2719873 h 2719873"/>
                <a:gd name="connsiteX2" fmla="*/ 7469155 w 7469155"/>
                <a:gd name="connsiteY2" fmla="*/ 2719873 h 2719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469155" h="2719873">
                  <a:moveTo>
                    <a:pt x="0" y="0"/>
                  </a:moveTo>
                  <a:lnTo>
                    <a:pt x="0" y="2719873"/>
                  </a:lnTo>
                  <a:lnTo>
                    <a:pt x="7469155" y="2719873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E764B86D-2DCC-4AF8-917D-F1228277BB66}"/>
                </a:ext>
              </a:extLst>
            </p:cNvPr>
            <p:cNvSpPr txBox="1"/>
            <p:nvPr/>
          </p:nvSpPr>
          <p:spPr>
            <a:xfrm>
              <a:off x="78668" y="2667083"/>
              <a:ext cx="4395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9EE1FE6A-FBD2-45B6-B0DA-25BB72F9B6EE}"/>
                </a:ext>
              </a:extLst>
            </p:cNvPr>
            <p:cNvSpPr txBox="1"/>
            <p:nvPr/>
          </p:nvSpPr>
          <p:spPr>
            <a:xfrm>
              <a:off x="163627" y="3143511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</a:rPr>
                <a:t>80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2A65B2B1-CE6C-48C7-A6D3-7D3F1D895F34}"/>
                </a:ext>
              </a:extLst>
            </p:cNvPr>
            <p:cNvSpPr txBox="1"/>
            <p:nvPr/>
          </p:nvSpPr>
          <p:spPr>
            <a:xfrm>
              <a:off x="163627" y="3619421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</a:rPr>
                <a:t>60</a:t>
              </a: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F4188255-250C-4E8E-ACBB-9F9B2ACE98E8}"/>
                </a:ext>
              </a:extLst>
            </p:cNvPr>
            <p:cNvSpPr txBox="1"/>
            <p:nvPr/>
          </p:nvSpPr>
          <p:spPr>
            <a:xfrm>
              <a:off x="163627" y="409353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A3C5F545-0953-4BE7-9390-37A15318B1B4}"/>
                </a:ext>
              </a:extLst>
            </p:cNvPr>
            <p:cNvSpPr txBox="1"/>
            <p:nvPr/>
          </p:nvSpPr>
          <p:spPr>
            <a:xfrm>
              <a:off x="163627" y="457164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DEDAB42F-AAD2-4150-A1F7-0DE1C9176A49}"/>
                </a:ext>
              </a:extLst>
            </p:cNvPr>
            <p:cNvSpPr txBox="1"/>
            <p:nvPr/>
          </p:nvSpPr>
          <p:spPr>
            <a:xfrm>
              <a:off x="248585" y="5042674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610B5EE-A49E-45FB-9DAB-6DA1BFC2597B}"/>
                </a:ext>
              </a:extLst>
            </p:cNvPr>
            <p:cNvSpPr/>
            <p:nvPr/>
          </p:nvSpPr>
          <p:spPr>
            <a:xfrm>
              <a:off x="696567" y="3076182"/>
              <a:ext cx="295821" cy="2121266"/>
            </a:xfrm>
            <a:prstGeom prst="rect">
              <a:avLst/>
            </a:prstGeom>
            <a:solidFill>
              <a:srgbClr val="0F887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2DA0B43-6F59-4345-807D-F162EB31498F}"/>
                </a:ext>
              </a:extLst>
            </p:cNvPr>
            <p:cNvSpPr/>
            <p:nvPr/>
          </p:nvSpPr>
          <p:spPr>
            <a:xfrm>
              <a:off x="988317" y="3035441"/>
              <a:ext cx="295821" cy="2162007"/>
            </a:xfrm>
            <a:prstGeom prst="rect">
              <a:avLst/>
            </a:prstGeom>
            <a:solidFill>
              <a:srgbClr val="73C8B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4711A20-2753-4285-9E41-60374F451923}"/>
                </a:ext>
              </a:extLst>
            </p:cNvPr>
            <p:cNvSpPr/>
            <p:nvPr/>
          </p:nvSpPr>
          <p:spPr>
            <a:xfrm>
              <a:off x="1277301" y="3342801"/>
              <a:ext cx="295821" cy="1854646"/>
            </a:xfrm>
            <a:prstGeom prst="rect">
              <a:avLst/>
            </a:prstGeom>
            <a:solidFill>
              <a:srgbClr val="11655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61E76ED-FFF9-4603-A9AF-4A192B2E3756}"/>
                </a:ext>
              </a:extLst>
            </p:cNvPr>
            <p:cNvSpPr/>
            <p:nvPr/>
          </p:nvSpPr>
          <p:spPr>
            <a:xfrm>
              <a:off x="1571598" y="3204510"/>
              <a:ext cx="295821" cy="199293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0A031686-6DD4-40D0-89C8-F9237C51D964}"/>
                </a:ext>
              </a:extLst>
            </p:cNvPr>
            <p:cNvSpPr txBox="1"/>
            <p:nvPr/>
          </p:nvSpPr>
          <p:spPr>
            <a:xfrm>
              <a:off x="619823" y="2856354"/>
              <a:ext cx="4619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89.7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874A7120-0EDB-4295-A8A0-FD4F0B70F1B3}"/>
                </a:ext>
              </a:extLst>
            </p:cNvPr>
            <p:cNvSpPr txBox="1"/>
            <p:nvPr/>
          </p:nvSpPr>
          <p:spPr>
            <a:xfrm>
              <a:off x="974919" y="2810152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90</a:t>
              </a: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644B2275-1C18-4071-83DC-FB37E4F1B566}"/>
                </a:ext>
              </a:extLst>
            </p:cNvPr>
            <p:cNvSpPr txBox="1"/>
            <p:nvPr/>
          </p:nvSpPr>
          <p:spPr>
            <a:xfrm>
              <a:off x="1192478" y="3085126"/>
              <a:ext cx="4619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77.4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CD0B7152-1AE4-484D-8E3D-5E258E670515}"/>
                </a:ext>
              </a:extLst>
            </p:cNvPr>
            <p:cNvSpPr txBox="1"/>
            <p:nvPr/>
          </p:nvSpPr>
          <p:spPr>
            <a:xfrm>
              <a:off x="1517274" y="2970883"/>
              <a:ext cx="4619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83.9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DE0EEBB-B62B-41B9-B2EA-4619BF323161}"/>
                </a:ext>
              </a:extLst>
            </p:cNvPr>
            <p:cNvSpPr/>
            <p:nvPr/>
          </p:nvSpPr>
          <p:spPr>
            <a:xfrm>
              <a:off x="2011231" y="5026268"/>
              <a:ext cx="295821" cy="180692"/>
            </a:xfrm>
            <a:prstGeom prst="rect">
              <a:avLst/>
            </a:prstGeom>
            <a:solidFill>
              <a:srgbClr val="0F887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AD7A745-F539-42F4-98D9-08FD02DF915C}"/>
                </a:ext>
              </a:extLst>
            </p:cNvPr>
            <p:cNvSpPr/>
            <p:nvPr/>
          </p:nvSpPr>
          <p:spPr>
            <a:xfrm>
              <a:off x="2591965" y="4890208"/>
              <a:ext cx="295821" cy="316751"/>
            </a:xfrm>
            <a:prstGeom prst="rect">
              <a:avLst/>
            </a:prstGeom>
            <a:solidFill>
              <a:srgbClr val="11655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73BB170-F119-478D-B4FC-D958BBF364D8}"/>
                </a:ext>
              </a:extLst>
            </p:cNvPr>
            <p:cNvSpPr/>
            <p:nvPr/>
          </p:nvSpPr>
          <p:spPr>
            <a:xfrm>
              <a:off x="2886262" y="5045357"/>
              <a:ext cx="295821" cy="16160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A44765FC-5CC2-4588-9B0E-24F738DCCAF4}"/>
                </a:ext>
              </a:extLst>
            </p:cNvPr>
            <p:cNvSpPr txBox="1"/>
            <p:nvPr/>
          </p:nvSpPr>
          <p:spPr>
            <a:xfrm>
              <a:off x="1960980" y="4818310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6.9</a:t>
              </a: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1DA89D69-CBA2-45EA-94ED-C178A1180054}"/>
                </a:ext>
              </a:extLst>
            </p:cNvPr>
            <p:cNvSpPr txBox="1"/>
            <p:nvPr/>
          </p:nvSpPr>
          <p:spPr>
            <a:xfrm>
              <a:off x="2273751" y="4796759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6.7</a:t>
              </a: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11134AA4-E295-4298-B50C-5E4503BE778B}"/>
                </a:ext>
              </a:extLst>
            </p:cNvPr>
            <p:cNvSpPr txBox="1"/>
            <p:nvPr/>
          </p:nvSpPr>
          <p:spPr>
            <a:xfrm>
              <a:off x="2542098" y="4670899"/>
              <a:ext cx="4619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12.9</a:t>
              </a: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946A9ED6-D9E1-4133-87F7-C9F2C8BB611F}"/>
                </a:ext>
              </a:extLst>
            </p:cNvPr>
            <p:cNvSpPr txBox="1"/>
            <p:nvPr/>
          </p:nvSpPr>
          <p:spPr>
            <a:xfrm>
              <a:off x="2830134" y="4820761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6.5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78FCED61-772E-4EDA-AEB6-13D16D9CB890}"/>
                </a:ext>
              </a:extLst>
            </p:cNvPr>
            <p:cNvSpPr/>
            <p:nvPr/>
          </p:nvSpPr>
          <p:spPr>
            <a:xfrm>
              <a:off x="3357486" y="5123033"/>
              <a:ext cx="295821" cy="83926"/>
            </a:xfrm>
            <a:prstGeom prst="rect">
              <a:avLst/>
            </a:prstGeom>
            <a:solidFill>
              <a:srgbClr val="0F887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19D3674B-5550-4E45-BB8F-EC1B9A7EE787}"/>
                </a:ext>
              </a:extLst>
            </p:cNvPr>
            <p:cNvSpPr/>
            <p:nvPr/>
          </p:nvSpPr>
          <p:spPr>
            <a:xfrm>
              <a:off x="3938220" y="4962933"/>
              <a:ext cx="295821" cy="244026"/>
            </a:xfrm>
            <a:prstGeom prst="rect">
              <a:avLst/>
            </a:prstGeom>
            <a:solidFill>
              <a:srgbClr val="11655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31BC9C0-7CE4-4355-B55B-CD850B97E110}"/>
                </a:ext>
              </a:extLst>
            </p:cNvPr>
            <p:cNvSpPr/>
            <p:nvPr/>
          </p:nvSpPr>
          <p:spPr>
            <a:xfrm>
              <a:off x="4232518" y="4962933"/>
              <a:ext cx="295821" cy="24402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3B197F41-17DC-4512-8290-DB81856E8297}"/>
                </a:ext>
              </a:extLst>
            </p:cNvPr>
            <p:cNvSpPr txBox="1"/>
            <p:nvPr/>
          </p:nvSpPr>
          <p:spPr>
            <a:xfrm>
              <a:off x="3276745" y="4920449"/>
              <a:ext cx="4187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3.4 </a:t>
              </a: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15737BFE-E5DB-4872-BB05-EDB75DBE8031}"/>
                </a:ext>
              </a:extLst>
            </p:cNvPr>
            <p:cNvSpPr txBox="1"/>
            <p:nvPr/>
          </p:nvSpPr>
          <p:spPr>
            <a:xfrm>
              <a:off x="3603203" y="4906857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3.3</a:t>
              </a:r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9914F435-CDD4-441E-B12E-98589EA2E23B}"/>
                </a:ext>
              </a:extLst>
            </p:cNvPr>
            <p:cNvSpPr txBox="1"/>
            <p:nvPr/>
          </p:nvSpPr>
          <p:spPr>
            <a:xfrm>
              <a:off x="3912841" y="4710147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9.7</a:t>
              </a:r>
            </a:p>
          </p:txBody>
        </p: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C114D4A1-287D-42E4-94FC-458F90D63A2F}"/>
                </a:ext>
              </a:extLst>
            </p:cNvPr>
            <p:cNvSpPr txBox="1"/>
            <p:nvPr/>
          </p:nvSpPr>
          <p:spPr>
            <a:xfrm>
              <a:off x="4195972" y="4710146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9.7</a:t>
              </a: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A12E6DB9-6EC6-4DD3-88A9-BB1F9659E2E6}"/>
                </a:ext>
              </a:extLst>
            </p:cNvPr>
            <p:cNvSpPr/>
            <p:nvPr/>
          </p:nvSpPr>
          <p:spPr>
            <a:xfrm>
              <a:off x="2299669" y="5035845"/>
              <a:ext cx="295821" cy="161603"/>
            </a:xfrm>
            <a:prstGeom prst="rect">
              <a:avLst/>
            </a:prstGeom>
            <a:solidFill>
              <a:srgbClr val="73C8B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35AAC457-4840-43B2-9518-ECF726C2930E}"/>
                </a:ext>
              </a:extLst>
            </p:cNvPr>
            <p:cNvSpPr/>
            <p:nvPr/>
          </p:nvSpPr>
          <p:spPr>
            <a:xfrm>
              <a:off x="3644295" y="5123032"/>
              <a:ext cx="295821" cy="74416"/>
            </a:xfrm>
            <a:prstGeom prst="rect">
              <a:avLst/>
            </a:prstGeom>
            <a:solidFill>
              <a:srgbClr val="73C8B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B532C2C8-F1D7-ED47-B835-EBA2C95A1AFF}"/>
                </a:ext>
              </a:extLst>
            </p:cNvPr>
            <p:cNvSpPr txBox="1"/>
            <p:nvPr/>
          </p:nvSpPr>
          <p:spPr>
            <a:xfrm>
              <a:off x="505791" y="5206960"/>
              <a:ext cx="14835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HIV RNA </a:t>
              </a:r>
            </a:p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&lt; 50 c/mL</a:t>
              </a:r>
            </a:p>
          </p:txBody>
        </p:sp>
        <p:sp>
          <p:nvSpPr>
            <p:cNvPr id="97" name="ZoneTexte 96">
              <a:extLst>
                <a:ext uri="{FF2B5EF4-FFF2-40B4-BE49-F238E27FC236}">
                  <a16:creationId xmlns:a16="http://schemas.microsoft.com/office/drawing/2014/main" id="{5E6B155F-926C-0549-BD1C-00D9D5E00345}"/>
                </a:ext>
              </a:extLst>
            </p:cNvPr>
            <p:cNvSpPr txBox="1"/>
            <p:nvPr/>
          </p:nvSpPr>
          <p:spPr>
            <a:xfrm>
              <a:off x="2040908" y="5206960"/>
              <a:ext cx="10222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>
                  <a:solidFill>
                    <a:srgbClr val="000066"/>
                  </a:solidFill>
                </a:rPr>
                <a:t>HIV RNA </a:t>
              </a:r>
              <a:r>
                <a:rPr lang="en-US" sz="1200" b="1" u="sng">
                  <a:solidFill>
                    <a:srgbClr val="000066"/>
                  </a:solidFill>
                </a:rPr>
                <a:t>&gt;</a:t>
              </a:r>
              <a:r>
                <a:rPr lang="en-US" sz="1200" b="1">
                  <a:solidFill>
                    <a:srgbClr val="000066"/>
                  </a:solidFill>
                </a:rPr>
                <a:t> 50 c/mL</a:t>
              </a:r>
            </a:p>
          </p:txBody>
        </p: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7618B75C-B22A-A444-9964-5390E15367E3}"/>
                </a:ext>
              </a:extLst>
            </p:cNvPr>
            <p:cNvSpPr txBox="1"/>
            <p:nvPr/>
          </p:nvSpPr>
          <p:spPr>
            <a:xfrm>
              <a:off x="3496498" y="5206960"/>
              <a:ext cx="10759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>
                  <a:solidFill>
                    <a:srgbClr val="000066"/>
                  </a:solidFill>
                </a:rPr>
                <a:t>No virologic</a:t>
              </a:r>
            </a:p>
            <a:p>
              <a:pPr algn="ctr"/>
              <a:r>
                <a:rPr lang="en-US" sz="1200" b="1">
                  <a:solidFill>
                    <a:srgbClr val="000066"/>
                  </a:solidFill>
                </a:rPr>
                <a:t>data</a:t>
              </a:r>
            </a:p>
          </p:txBody>
        </p:sp>
        <p:sp>
          <p:nvSpPr>
            <p:cNvPr id="102" name="ZoneTexte 101"/>
            <p:cNvSpPr txBox="1"/>
            <p:nvPr/>
          </p:nvSpPr>
          <p:spPr>
            <a:xfrm>
              <a:off x="346442" y="2454077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103" name="ZoneTexte 102">
              <a:extLst>
                <a:ext uri="{FF2B5EF4-FFF2-40B4-BE49-F238E27FC236}">
                  <a16:creationId xmlns:a16="http://schemas.microsoft.com/office/drawing/2014/main" id="{D807AF90-AA68-4BC0-9582-0DC06F15DFC1}"/>
                </a:ext>
              </a:extLst>
            </p:cNvPr>
            <p:cNvSpPr txBox="1"/>
            <p:nvPr/>
          </p:nvSpPr>
          <p:spPr>
            <a:xfrm>
              <a:off x="2198056" y="2218039"/>
              <a:ext cx="2268570" cy="95410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ISL (0.25 mg) + DOR (N = 29)</a:t>
              </a:r>
            </a:p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ISL (0.75 mg) + DOR (N = 30)</a:t>
              </a:r>
            </a:p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ISL (2.25 mg) + DOR (N = 31)</a:t>
              </a:r>
            </a:p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DOR/3TC/TDF qd (N = 31)</a:t>
              </a: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1F7DA42C-DBB1-496E-A973-AB1020E21169}"/>
                </a:ext>
              </a:extLst>
            </p:cNvPr>
            <p:cNvSpPr/>
            <p:nvPr/>
          </p:nvSpPr>
          <p:spPr>
            <a:xfrm>
              <a:off x="2099909" y="2321748"/>
              <a:ext cx="144026" cy="144000"/>
            </a:xfrm>
            <a:prstGeom prst="rect">
              <a:avLst/>
            </a:prstGeom>
            <a:solidFill>
              <a:srgbClr val="0F887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 dirty="0">
                <a:solidFill>
                  <a:srgbClr val="000066"/>
                </a:solidFill>
              </a:endParaRP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B66432BB-8065-415C-8A2A-95F14F4625B3}"/>
                </a:ext>
              </a:extLst>
            </p:cNvPr>
            <p:cNvSpPr/>
            <p:nvPr/>
          </p:nvSpPr>
          <p:spPr>
            <a:xfrm>
              <a:off x="2099909" y="2530716"/>
              <a:ext cx="144026" cy="144000"/>
            </a:xfrm>
            <a:prstGeom prst="rect">
              <a:avLst/>
            </a:prstGeom>
            <a:solidFill>
              <a:srgbClr val="73C8B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658A05EB-7520-42C1-9D71-14860D5D7DF8}"/>
                </a:ext>
              </a:extLst>
            </p:cNvPr>
            <p:cNvSpPr/>
            <p:nvPr/>
          </p:nvSpPr>
          <p:spPr>
            <a:xfrm>
              <a:off x="2099909" y="2739684"/>
              <a:ext cx="144026" cy="144000"/>
            </a:xfrm>
            <a:prstGeom prst="rect">
              <a:avLst/>
            </a:prstGeom>
            <a:solidFill>
              <a:srgbClr val="11655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C6417E87-A06D-4C35-B0E3-8F3A51CD8653}"/>
                </a:ext>
              </a:extLst>
            </p:cNvPr>
            <p:cNvSpPr/>
            <p:nvPr/>
          </p:nvSpPr>
          <p:spPr>
            <a:xfrm>
              <a:off x="2099909" y="2948652"/>
              <a:ext cx="144026" cy="144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91" name="Line 29">
              <a:extLst>
                <a:ext uri="{FF2B5EF4-FFF2-40B4-BE49-F238E27FC236}">
                  <a16:creationId xmlns:a16="http://schemas.microsoft.com/office/drawing/2014/main" id="{9EEE6AA2-F0B8-4830-8151-F791B4269E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348" y="2824700"/>
              <a:ext cx="746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000066"/>
                </a:solidFill>
              </a:endParaRPr>
            </a:p>
          </p:txBody>
        </p:sp>
        <p:sp>
          <p:nvSpPr>
            <p:cNvPr id="92" name="Line 30">
              <a:extLst>
                <a:ext uri="{FF2B5EF4-FFF2-40B4-BE49-F238E27FC236}">
                  <a16:creationId xmlns:a16="http://schemas.microsoft.com/office/drawing/2014/main" id="{C56520A5-8CAE-400A-BD9F-1D734E3E52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348" y="3304007"/>
              <a:ext cx="746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93" name="Line 31">
              <a:extLst>
                <a:ext uri="{FF2B5EF4-FFF2-40B4-BE49-F238E27FC236}">
                  <a16:creationId xmlns:a16="http://schemas.microsoft.com/office/drawing/2014/main" id="{BED10725-0E63-4B06-B993-3C94DB9223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348" y="3776132"/>
              <a:ext cx="746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94" name="Line 32">
              <a:extLst>
                <a:ext uri="{FF2B5EF4-FFF2-40B4-BE49-F238E27FC236}">
                  <a16:creationId xmlns:a16="http://schemas.microsoft.com/office/drawing/2014/main" id="{F4C2D7C8-F810-4276-A513-C2A2F9F0D9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348" y="4264414"/>
              <a:ext cx="746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13" name="Line 33">
              <a:extLst>
                <a:ext uri="{FF2B5EF4-FFF2-40B4-BE49-F238E27FC236}">
                  <a16:creationId xmlns:a16="http://schemas.microsoft.com/office/drawing/2014/main" id="{7E578EC9-5524-4A75-A9BA-8841B83343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348" y="4743720"/>
              <a:ext cx="746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14" name="Line 34">
              <a:extLst>
                <a:ext uri="{FF2B5EF4-FFF2-40B4-BE49-F238E27FC236}">
                  <a16:creationId xmlns:a16="http://schemas.microsoft.com/office/drawing/2014/main" id="{02FB821D-6339-490F-86F4-BA9DD23CAD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348" y="5199689"/>
              <a:ext cx="746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54462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03708155"/>
              </p:ext>
            </p:extLst>
          </p:nvPr>
        </p:nvGraphicFramePr>
        <p:xfrm>
          <a:off x="203200" y="1742455"/>
          <a:ext cx="8663447" cy="4385059"/>
        </p:xfrm>
        <a:graphic>
          <a:graphicData uri="http://schemas.openxmlformats.org/drawingml/2006/table">
            <a:tbl>
              <a:tblPr/>
              <a:tblGrid>
                <a:gridCol w="3493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5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5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50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51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97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ISL 0.25 mg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+ DOR + 3TC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29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77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ISL 0.75 mg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+ DOR + 3TC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30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EC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ISL 2.25 mg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+ DOR + 3TC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31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5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DOR/TDF/3TC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31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4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≥ 1 adverse event,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72.4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86.7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61.3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77.4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4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Drug-related adverse event, 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94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Serious adverse event, 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44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Discontinuation for AE, 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15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Adverse event with incidence &gt; 10%,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Diarrhea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Nausea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Bronchitis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Nasopharyngitis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Sinusitis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Syphilis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Vitamin D deficiency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Arthralgia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Pain in extremity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Headache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0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1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2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1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3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2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0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1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3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4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4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4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4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4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0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3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4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2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0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2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3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0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1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0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2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4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0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4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5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3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4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3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1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4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1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1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0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4620" name="Rectangle 6"/>
          <p:cNvSpPr>
            <a:spLocks noChangeArrowheads="1"/>
          </p:cNvSpPr>
          <p:nvPr/>
        </p:nvSpPr>
        <p:spPr bwMode="auto">
          <a:xfrm>
            <a:off x="994700" y="1127927"/>
            <a:ext cx="716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ts val="0"/>
              </a:spcBef>
              <a:buClrTx/>
              <a:buFontTx/>
              <a:buNone/>
            </a:pPr>
            <a:r>
              <a:rPr lang="en-GB" altLang="fr-FR" sz="2400" b="1" dirty="0">
                <a:latin typeface="Calibri" panose="020F0502020204030204" pitchFamily="34" charset="0"/>
              </a:rPr>
              <a:t>Adverse events</a:t>
            </a: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570663"/>
            <a:ext cx="115899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DRIVE2Simplify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980869" y="6570663"/>
            <a:ext cx="41631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fr-FR" sz="1200" i="1" dirty="0">
                <a:solidFill>
                  <a:srgbClr val="CC3300"/>
                </a:solidFill>
              </a:rPr>
              <a:t>Molina JM, IAS 2019, Abs. LBPED46, Abs. WEAB0402LB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203200" y="0"/>
            <a:ext cx="89408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en-US" sz="2800" b="1" kern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DRIVE2Simplify Study: Islatravir + Doravirine Phase 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7450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173786"/>
              </p:ext>
            </p:extLst>
          </p:nvPr>
        </p:nvGraphicFramePr>
        <p:xfrm>
          <a:off x="209536" y="2383604"/>
          <a:ext cx="8782064" cy="2482310"/>
        </p:xfrm>
        <a:graphic>
          <a:graphicData uri="http://schemas.openxmlformats.org/drawingml/2006/table">
            <a:tbl>
              <a:tblPr/>
              <a:tblGrid>
                <a:gridCol w="3339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8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8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18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3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284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ISL 0.25 mg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+ DOR + 3TC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29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77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ISL 0.75 mg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+ DOR + 3TC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30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EC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ISL 2.25 mg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+ DOR + 3TC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31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5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DOR/TDF/3TC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31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2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Fasting triglycerides, grade 3, 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2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ALT, grade 3, 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2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Creatine kinase, grade 3 / grade 4, 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 / 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 / 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 / 3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 / 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994700" y="1358759"/>
            <a:ext cx="716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ts val="0"/>
              </a:spcBef>
              <a:buClrTx/>
              <a:buFontTx/>
              <a:buNone/>
            </a:pPr>
            <a:r>
              <a:rPr lang="en-GB" altLang="fr-FR" sz="2400" b="1" dirty="0">
                <a:latin typeface="Calibri" panose="020F0502020204030204" pitchFamily="34" charset="0"/>
              </a:rPr>
              <a:t>Grade 3 or 4 laboratory abnormalities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70663"/>
            <a:ext cx="115899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DRIVE2Simplify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980869" y="6570663"/>
            <a:ext cx="41631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fr-FR" sz="1200" i="1" dirty="0">
                <a:solidFill>
                  <a:srgbClr val="CC3300"/>
                </a:solidFill>
              </a:rPr>
              <a:t>Molina JM, IAS 2019, Abs. LBPED46, Abs. WEAB0402LB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03200" y="0"/>
            <a:ext cx="89408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en-US" sz="2800" b="1" kern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DRIVE2Simplify Study: Islatravir + Doravirine Phase 2</a:t>
            </a:r>
          </a:p>
        </p:txBody>
      </p:sp>
    </p:spTree>
    <p:extLst>
      <p:ext uri="{BB962C8B-B14F-4D97-AF65-F5344CB8AC3E}">
        <p14:creationId xmlns:p14="http://schemas.microsoft.com/office/powerpoint/2010/main" val="3648834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>
          <a:xfrm>
            <a:off x="304797" y="1220603"/>
            <a:ext cx="7915567" cy="497366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  <a:t>Conclusion</a:t>
            </a:r>
            <a:b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</a:br>
            <a:endParaRPr lang="en-US" altLang="fr-FR" sz="2800" b="1" dirty="0">
              <a:latin typeface="Calibri" panose="020F0502020204030204" pitchFamily="34" charset="0"/>
              <a:ea typeface="ＭＳ Ｐゴシック" charset="-128"/>
            </a:endParaRPr>
          </a:p>
          <a:p>
            <a:pPr lvl="1">
              <a:spcBef>
                <a:spcPts val="600"/>
              </a:spcBef>
            </a:pPr>
            <a:r>
              <a:rPr lang="en-US" altLang="fr-FR" sz="2000" dirty="0">
                <a:ea typeface="ＭＳ Ｐゴシック" charset="-128"/>
              </a:rPr>
              <a:t>Participants who initiated on ISL + DOR in combination with 3TC and switched to ISL + DOR had high efficacy at W48 </a:t>
            </a:r>
            <a:br>
              <a:rPr lang="en-US" altLang="fr-FR" sz="2000" dirty="0">
                <a:ea typeface="ＭＳ Ｐゴシック" charset="-128"/>
              </a:rPr>
            </a:br>
            <a:r>
              <a:rPr lang="en-US" altLang="fr-FR" sz="2000" dirty="0">
                <a:ea typeface="ＭＳ Ｐゴシック" charset="-128"/>
              </a:rPr>
              <a:t>as measured by proportion with HIV RNA &lt; 50 c/mL similar to DOR/3TC/TDF</a:t>
            </a:r>
          </a:p>
          <a:p>
            <a:pPr lvl="1">
              <a:spcBef>
                <a:spcPts val="600"/>
              </a:spcBef>
            </a:pPr>
            <a:r>
              <a:rPr lang="en-US" altLang="fr-FR" sz="2000" dirty="0">
                <a:ea typeface="ＭＳ Ｐゴシック" charset="-128"/>
              </a:rPr>
              <a:t>No participant in any treatment group met criteria for resistance testing (All confirmed HIV RNA for protocol-defined </a:t>
            </a:r>
            <a:r>
              <a:rPr lang="en-US" altLang="fr-FR" sz="2000" dirty="0" err="1">
                <a:ea typeface="ＭＳ Ｐゴシック" charset="-128"/>
              </a:rPr>
              <a:t>virologic</a:t>
            </a:r>
            <a:r>
              <a:rPr lang="en-US" altLang="fr-FR" sz="2000" dirty="0">
                <a:ea typeface="ＭＳ Ｐゴシック" charset="-128"/>
              </a:rPr>
              <a:t> failure was &lt; 80 c/mL)</a:t>
            </a:r>
          </a:p>
          <a:p>
            <a:pPr lvl="1">
              <a:spcBef>
                <a:spcPts val="600"/>
              </a:spcBef>
            </a:pPr>
            <a:r>
              <a:rPr lang="en-US" altLang="fr-FR" sz="2000" dirty="0">
                <a:ea typeface="ＭＳ Ｐゴシック" charset="-128"/>
              </a:rPr>
              <a:t>ISL + DOR was generally well- tolerated</a:t>
            </a:r>
          </a:p>
          <a:p>
            <a:pPr lvl="1">
              <a:spcBef>
                <a:spcPts val="600"/>
              </a:spcBef>
            </a:pPr>
            <a:r>
              <a:rPr lang="en-US" altLang="fr-FR" sz="2000" dirty="0">
                <a:ea typeface="ＭＳ Ｐゴシック" charset="-128"/>
              </a:rPr>
              <a:t>Few drug-related adverse events (7.8% overall)</a:t>
            </a:r>
          </a:p>
          <a:p>
            <a:pPr lvl="1">
              <a:spcBef>
                <a:spcPts val="600"/>
              </a:spcBef>
            </a:pPr>
            <a:r>
              <a:rPr lang="en-US" altLang="fr-FR" sz="2000" dirty="0">
                <a:ea typeface="ＭＳ Ｐゴシック" charset="-128"/>
              </a:rPr>
              <a:t>Rate of discontinuation for adverse event was low (2.2%)</a:t>
            </a:r>
            <a:endParaRPr lang="en-US" altLang="fr-FR" sz="1800" dirty="0">
              <a:ea typeface="ＭＳ Ｐゴシック" charset="-128"/>
            </a:endParaRP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570663"/>
            <a:ext cx="115899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DRIVE2Simplify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980869" y="6570663"/>
            <a:ext cx="41631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fr-FR" sz="1200" i="1" dirty="0">
                <a:solidFill>
                  <a:srgbClr val="CC3300"/>
                </a:solidFill>
              </a:rPr>
              <a:t>Molina JM, IAS 2019, Abs. LBPED46, Abs. WEAB0402LB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203200" y="0"/>
            <a:ext cx="89408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en-US" sz="2800" b="1" kern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DRIVE2Simplify Study: Islatravir + Doravirine Phase 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71178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4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9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1035</Words>
  <Application>Microsoft Office PowerPoint</Application>
  <PresentationFormat>Affichage à l'écran (4:3)</PresentationFormat>
  <Paragraphs>322</Paragraphs>
  <Slides>8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Cambria</vt:lpstr>
      <vt:lpstr>Trebuchet MS</vt:lpstr>
      <vt:lpstr>Wingdings</vt:lpstr>
      <vt:lpstr>ARV_trials_2019</vt:lpstr>
      <vt:lpstr>Islatravir (ISL) phase 2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2019</dc:title>
  <dc:subject>AEI - www.aei.fr</dc:subject>
  <dc:creator>www.arv-trial.com</dc:creator>
  <cp:lastModifiedBy>Yannick Darrats</cp:lastModifiedBy>
  <cp:revision>438</cp:revision>
  <dcterms:created xsi:type="dcterms:W3CDTF">2014-10-03T08:50:57Z</dcterms:created>
  <dcterms:modified xsi:type="dcterms:W3CDTF">2019-10-28T15:28:55Z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38326D3B-8798-4E15-A20E-D48E3A4928C2</vt:lpwstr>
  </property>
  <property fmtid="{D5CDD505-2E9C-101B-9397-08002B2CF9AE}" pid="3" name="ArticulatePath">
    <vt:lpwstr>ARV Trials naive MAJ 2014-GS-0114-v01</vt:lpwstr>
  </property>
</Properties>
</file>