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4" r:id="rId2"/>
    <p:sldId id="257" r:id="rId3"/>
    <p:sldId id="258" r:id="rId4"/>
    <p:sldId id="259" r:id="rId5"/>
    <p:sldId id="270" r:id="rId6"/>
    <p:sldId id="267" r:id="rId7"/>
    <p:sldId id="268" r:id="rId8"/>
    <p:sldId id="269" r:id="rId9"/>
    <p:sldId id="266" r:id="rId1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5098"/>
    <a:srgbClr val="B7B707"/>
    <a:srgbClr val="67F2EF"/>
    <a:srgbClr val="000066"/>
    <a:srgbClr val="333399"/>
    <a:srgbClr val="FFFFFF"/>
    <a:srgbClr val="CC3300"/>
    <a:srgbClr val="DDDDDD"/>
    <a:srgbClr val="6B6BC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14" autoAdjust="0"/>
    <p:restoredTop sz="97347" autoAdjust="0"/>
  </p:normalViewPr>
  <p:slideViewPr>
    <p:cSldViewPr snapToGrid="0" snapToObjects="1">
      <p:cViewPr varScale="1">
        <p:scale>
          <a:sx n="103" d="100"/>
          <a:sy n="103" d="100"/>
        </p:scale>
        <p:origin x="678" y="114"/>
      </p:cViewPr>
      <p:guideLst>
        <p:guide orient="horz" pos="25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7" d="100"/>
          <a:sy n="67" d="100"/>
        </p:scale>
        <p:origin x="2748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22/12/2017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016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120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318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230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956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DRV/r + 3TC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DUAL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1937943"/>
            <a:ext cx="0" cy="211970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213100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219979"/>
            <a:ext cx="4111624" cy="82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DRV/r 800/100 + 3TC 300 QD</a:t>
            </a:r>
            <a:endParaRPr lang="en-US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878589" y="2324100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126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865889" y="3717925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123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208338"/>
            <a:ext cx="4111625" cy="82391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latin typeface="+mj-lt"/>
                <a:ea typeface="Times New Roman" pitchFamily="-65" charset="0"/>
                <a:cs typeface="Times New Roman" pitchFamily="-65" charset="0"/>
              </a:rPr>
              <a:t>DRV/r + ABC/3TC or TDF/FTC QD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5034566"/>
            <a:ext cx="9066213" cy="142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DRV/r + 3TC at W48: % HIV RNA &lt; 50 c/mL by intention to treat-exposed, snapshot analysis (lower margin of the 2-sided 95% CI for the difference = - 12%, 80% power)</a:t>
            </a:r>
            <a:endParaRPr lang="en-GB" b="1" dirty="0">
              <a:solidFill>
                <a:srgbClr val="000066"/>
              </a:solidFill>
            </a:endParaRP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Pulido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F, Clin Infect Dis 2017; 65:2112-8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86409" y="2293372"/>
            <a:ext cx="3416400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 DRV/r  800/100 + TDF/FTC or ABC/3TC regimen ≥ 4 weeks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HIV RNA &lt; 50 c/mL &gt; 6 months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resistance to DRV/r or 3TC/FTC</a:t>
            </a:r>
          </a:p>
          <a:p>
            <a:pPr algn="ctr" defTabSz="914400"/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HBs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211970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DUAL Study: switch to DRV/r + 3TC</a:t>
            </a: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DUAL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450689" y="4252313"/>
            <a:ext cx="5302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</a:t>
            </a:r>
            <a:r>
              <a:rPr lang="en-US" sz="1400" dirty="0" err="1">
                <a:solidFill>
                  <a:srgbClr val="000066"/>
                </a:solidFill>
              </a:rPr>
              <a:t>Randomisation</a:t>
            </a:r>
            <a:r>
              <a:rPr lang="en-US" sz="1400" dirty="0">
                <a:solidFill>
                  <a:srgbClr val="000066"/>
                </a:solidFill>
              </a:rPr>
              <a:t> was stratified by baseline </a:t>
            </a:r>
            <a:r>
              <a:rPr lang="en-US" sz="1400" dirty="0" err="1">
                <a:solidFill>
                  <a:srgbClr val="000066"/>
                </a:solidFill>
              </a:rPr>
              <a:t>nucleos</a:t>
            </a:r>
            <a:r>
              <a:rPr lang="en-US" sz="1400" dirty="0">
                <a:solidFill>
                  <a:srgbClr val="000066"/>
                </a:solidFill>
              </a:rPr>
              <a:t>(t)ides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603057" y="1238250"/>
            <a:ext cx="628505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 at W48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231045"/>
              </p:ext>
            </p:extLst>
          </p:nvPr>
        </p:nvGraphicFramePr>
        <p:xfrm>
          <a:off x="458076" y="1676447"/>
          <a:ext cx="8278421" cy="4255201"/>
        </p:xfrm>
        <a:graphic>
          <a:graphicData uri="http://schemas.openxmlformats.org/drawingml/2006/table">
            <a:tbl>
              <a:tblPr/>
              <a:tblGrid>
                <a:gridCol w="363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7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3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88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+ 2NRTI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HIV RNA &lt; 50 c/mL (weeks),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79.5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113 (p = 0.014)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HCV co-infection,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78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N(t)RTI at baseline,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ABC/3TC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at W48,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 (7.1)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 (3.3)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/ confirmed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failure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 /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 /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Withdrew consent / lost to follow-up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 /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 /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DUAL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en-GB" sz="3200" kern="0" dirty="0">
                <a:ea typeface="ＭＳ Ｐゴシック" pitchFamily="34" charset="-128"/>
              </a:rPr>
              <a:t>DUAL Study: switch to DRV/r + 3TC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Pulido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F, Clin Infect Dis 2017; 65:2112-8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DUAL Study: switch to DRV/r + 3TC</a:t>
            </a:r>
          </a:p>
        </p:txBody>
      </p:sp>
      <p:sp>
        <p:nvSpPr>
          <p:cNvPr id="40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DUAL</a:t>
            </a:r>
          </a:p>
        </p:txBody>
      </p:sp>
      <p:sp>
        <p:nvSpPr>
          <p:cNvPr id="2" name="Rectangle 1"/>
          <p:cNvSpPr/>
          <p:nvPr/>
        </p:nvSpPr>
        <p:spPr>
          <a:xfrm>
            <a:off x="232813" y="1303338"/>
            <a:ext cx="8716951" cy="316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results (HIV RNA &lt; 50 c/mL by ITT-e, snapshot) at W48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B65C9105-5E92-4030-A733-B44E847AE8C8}"/>
              </a:ext>
            </a:extLst>
          </p:cNvPr>
          <p:cNvGrpSpPr/>
          <p:nvPr/>
        </p:nvGrpSpPr>
        <p:grpSpPr>
          <a:xfrm>
            <a:off x="1023956" y="1812160"/>
            <a:ext cx="7529494" cy="4166768"/>
            <a:chOff x="1023956" y="1812160"/>
            <a:chExt cx="7529494" cy="4166768"/>
          </a:xfrm>
        </p:grpSpPr>
        <p:sp>
          <p:nvSpPr>
            <p:cNvPr id="43" name="AutoShape 165"/>
            <p:cNvSpPr>
              <a:spLocks noChangeArrowheads="1"/>
            </p:cNvSpPr>
            <p:nvPr/>
          </p:nvSpPr>
          <p:spPr bwMode="auto">
            <a:xfrm>
              <a:off x="3019327" y="1812160"/>
              <a:ext cx="3250754" cy="4032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1266" name="Rectangle 36"/>
            <p:cNvSpPr>
              <a:spLocks noChangeArrowheads="1"/>
            </p:cNvSpPr>
            <p:nvPr/>
          </p:nvSpPr>
          <p:spPr bwMode="auto">
            <a:xfrm>
              <a:off x="4662786" y="1936822"/>
              <a:ext cx="207963" cy="206375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FFC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7" name="Rectangle 37"/>
            <p:cNvSpPr>
              <a:spLocks noChangeArrowheads="1"/>
            </p:cNvSpPr>
            <p:nvPr/>
          </p:nvSpPr>
          <p:spPr bwMode="auto">
            <a:xfrm>
              <a:off x="3132198" y="1922535"/>
              <a:ext cx="209550" cy="2095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8" name="ZoneTexte 56"/>
            <p:cNvSpPr txBox="1">
              <a:spLocks noChangeArrowheads="1"/>
            </p:cNvSpPr>
            <p:nvPr/>
          </p:nvSpPr>
          <p:spPr bwMode="auto">
            <a:xfrm>
              <a:off x="4820193" y="1873322"/>
              <a:ext cx="145135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DRV/r + 2 NRTI</a:t>
              </a:r>
            </a:p>
          </p:txBody>
        </p:sp>
        <p:sp>
          <p:nvSpPr>
            <p:cNvPr id="11269" name="ZoneTexte 56"/>
            <p:cNvSpPr txBox="1">
              <a:spLocks noChangeArrowheads="1"/>
            </p:cNvSpPr>
            <p:nvPr/>
          </p:nvSpPr>
          <p:spPr bwMode="auto">
            <a:xfrm>
              <a:off x="3271820" y="1873322"/>
              <a:ext cx="120680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DRV/r + 3TC</a:t>
              </a:r>
            </a:p>
          </p:txBody>
        </p:sp>
        <p:sp>
          <p:nvSpPr>
            <p:cNvPr id="11276" name="Freeform 25"/>
            <p:cNvSpPr>
              <a:spLocks noEditPoints="1"/>
            </p:cNvSpPr>
            <p:nvPr/>
          </p:nvSpPr>
          <p:spPr bwMode="auto">
            <a:xfrm>
              <a:off x="1368324" y="5051816"/>
              <a:ext cx="2706687" cy="58737"/>
            </a:xfrm>
            <a:custGeom>
              <a:avLst/>
              <a:gdLst>
                <a:gd name="T0" fmla="*/ 2147483647 w 1705"/>
                <a:gd name="T1" fmla="*/ 0 h 37"/>
                <a:gd name="T2" fmla="*/ 2147483647 w 1705"/>
                <a:gd name="T3" fmla="*/ 2147483647 h 37"/>
                <a:gd name="T4" fmla="*/ 0 w 1705"/>
                <a:gd name="T5" fmla="*/ 2147483647 h 37"/>
                <a:gd name="T6" fmla="*/ 0 w 1705"/>
                <a:gd name="T7" fmla="*/ 0 h 37"/>
                <a:gd name="T8" fmla="*/ 2147483647 w 1705"/>
                <a:gd name="T9" fmla="*/ 0 h 37"/>
                <a:gd name="T10" fmla="*/ 2147483647 w 1705"/>
                <a:gd name="T11" fmla="*/ 0 h 37"/>
                <a:gd name="T12" fmla="*/ 2147483647 w 1705"/>
                <a:gd name="T13" fmla="*/ 2147483647 h 37"/>
                <a:gd name="T14" fmla="*/ 2147483647 w 1705"/>
                <a:gd name="T15" fmla="*/ 2147483647 h 37"/>
                <a:gd name="T16" fmla="*/ 2147483647 w 1705"/>
                <a:gd name="T17" fmla="*/ 0 h 37"/>
                <a:gd name="T18" fmla="*/ 2147483647 w 1705"/>
                <a:gd name="T19" fmla="*/ 0 h 37"/>
                <a:gd name="T20" fmla="*/ 2147483647 w 1705"/>
                <a:gd name="T21" fmla="*/ 0 h 37"/>
                <a:gd name="T22" fmla="*/ 2147483647 w 1705"/>
                <a:gd name="T23" fmla="*/ 2147483647 h 37"/>
                <a:gd name="T24" fmla="*/ 2147483647 w 1705"/>
                <a:gd name="T25" fmla="*/ 2147483647 h 37"/>
                <a:gd name="T26" fmla="*/ 2147483647 w 1705"/>
                <a:gd name="T27" fmla="*/ 0 h 37"/>
                <a:gd name="T28" fmla="*/ 2147483647 w 1705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5"/>
                <a:gd name="T46" fmla="*/ 0 h 37"/>
                <a:gd name="T47" fmla="*/ 1705 w 1705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5" h="37">
                  <a:moveTo>
                    <a:pt x="5" y="0"/>
                  </a:moveTo>
                  <a:lnTo>
                    <a:pt x="5" y="3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55" y="0"/>
                  </a:moveTo>
                  <a:lnTo>
                    <a:pt x="855" y="37"/>
                  </a:lnTo>
                  <a:lnTo>
                    <a:pt x="850" y="37"/>
                  </a:lnTo>
                  <a:lnTo>
                    <a:pt x="850" y="0"/>
                  </a:lnTo>
                  <a:lnTo>
                    <a:pt x="855" y="0"/>
                  </a:lnTo>
                  <a:close/>
                  <a:moveTo>
                    <a:pt x="1705" y="0"/>
                  </a:moveTo>
                  <a:lnTo>
                    <a:pt x="1705" y="37"/>
                  </a:lnTo>
                  <a:lnTo>
                    <a:pt x="1700" y="37"/>
                  </a:lnTo>
                  <a:lnTo>
                    <a:pt x="1700" y="0"/>
                  </a:lnTo>
                  <a:lnTo>
                    <a:pt x="1705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90" name="Freeform 41"/>
            <p:cNvSpPr>
              <a:spLocks noEditPoints="1"/>
            </p:cNvSpPr>
            <p:nvPr/>
          </p:nvSpPr>
          <p:spPr bwMode="auto">
            <a:xfrm>
              <a:off x="4221163" y="4843463"/>
              <a:ext cx="4332287" cy="28575"/>
            </a:xfrm>
            <a:custGeom>
              <a:avLst/>
              <a:gdLst>
                <a:gd name="T0" fmla="*/ 2147483647 w 2729"/>
                <a:gd name="T1" fmla="*/ 0 h 18"/>
                <a:gd name="T2" fmla="*/ 2147483647 w 2729"/>
                <a:gd name="T3" fmla="*/ 2147483647 h 18"/>
                <a:gd name="T4" fmla="*/ 0 w 2729"/>
                <a:gd name="T5" fmla="*/ 2147483647 h 18"/>
                <a:gd name="T6" fmla="*/ 0 w 2729"/>
                <a:gd name="T7" fmla="*/ 0 h 18"/>
                <a:gd name="T8" fmla="*/ 2147483647 w 2729"/>
                <a:gd name="T9" fmla="*/ 0 h 18"/>
                <a:gd name="T10" fmla="*/ 2147483647 w 2729"/>
                <a:gd name="T11" fmla="*/ 0 h 18"/>
                <a:gd name="T12" fmla="*/ 2147483647 w 2729"/>
                <a:gd name="T13" fmla="*/ 2147483647 h 18"/>
                <a:gd name="T14" fmla="*/ 2147483647 w 2729"/>
                <a:gd name="T15" fmla="*/ 2147483647 h 18"/>
                <a:gd name="T16" fmla="*/ 2147483647 w 2729"/>
                <a:gd name="T17" fmla="*/ 0 h 18"/>
                <a:gd name="T18" fmla="*/ 2147483647 w 2729"/>
                <a:gd name="T19" fmla="*/ 0 h 18"/>
                <a:gd name="T20" fmla="*/ 2147483647 w 2729"/>
                <a:gd name="T21" fmla="*/ 0 h 18"/>
                <a:gd name="T22" fmla="*/ 2147483647 w 2729"/>
                <a:gd name="T23" fmla="*/ 2147483647 h 18"/>
                <a:gd name="T24" fmla="*/ 2147483647 w 2729"/>
                <a:gd name="T25" fmla="*/ 2147483647 h 18"/>
                <a:gd name="T26" fmla="*/ 2147483647 w 2729"/>
                <a:gd name="T27" fmla="*/ 0 h 18"/>
                <a:gd name="T28" fmla="*/ 2147483647 w 2729"/>
                <a:gd name="T29" fmla="*/ 0 h 1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29"/>
                <a:gd name="T46" fmla="*/ 0 h 18"/>
                <a:gd name="T47" fmla="*/ 2729 w 2729"/>
                <a:gd name="T48" fmla="*/ 18 h 1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29" h="18">
                  <a:moveTo>
                    <a:pt x="6" y="0"/>
                  </a:moveTo>
                  <a:lnTo>
                    <a:pt x="6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1371" y="0"/>
                  </a:moveTo>
                  <a:lnTo>
                    <a:pt x="1371" y="18"/>
                  </a:lnTo>
                  <a:lnTo>
                    <a:pt x="1365" y="18"/>
                  </a:lnTo>
                  <a:lnTo>
                    <a:pt x="1365" y="0"/>
                  </a:lnTo>
                  <a:lnTo>
                    <a:pt x="1371" y="0"/>
                  </a:lnTo>
                  <a:close/>
                  <a:moveTo>
                    <a:pt x="2729" y="0"/>
                  </a:moveTo>
                  <a:lnTo>
                    <a:pt x="2729" y="18"/>
                  </a:lnTo>
                  <a:lnTo>
                    <a:pt x="2723" y="18"/>
                  </a:lnTo>
                  <a:lnTo>
                    <a:pt x="2723" y="0"/>
                  </a:lnTo>
                  <a:lnTo>
                    <a:pt x="272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1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Rectangle 8"/>
            <p:cNvSpPr>
              <a:spLocks noChangeArrowheads="1"/>
            </p:cNvSpPr>
            <p:nvPr/>
          </p:nvSpPr>
          <p:spPr bwMode="auto">
            <a:xfrm>
              <a:off x="2908199" y="5088328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8" name="ZoneTexte 9"/>
            <p:cNvSpPr txBox="1">
              <a:spLocks noChangeArrowheads="1"/>
            </p:cNvSpPr>
            <p:nvPr/>
          </p:nvSpPr>
          <p:spPr bwMode="auto">
            <a:xfrm>
              <a:off x="1351378" y="5394152"/>
              <a:ext cx="1982634" cy="58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000066"/>
                  </a:solidFill>
                  <a:ea typeface="ＭＳ Ｐゴシック" pitchFamily="34" charset="-128"/>
                </a:rPr>
                <a:t>Difference (95% IC)</a:t>
              </a:r>
            </a:p>
            <a:p>
              <a:pPr algn="ctr"/>
              <a:r>
                <a:rPr lang="en-US" sz="1600">
                  <a:solidFill>
                    <a:srgbClr val="000066"/>
                  </a:solidFill>
                  <a:ea typeface="ＭＳ Ｐゴシック" pitchFamily="34" charset="-128"/>
                </a:rPr>
                <a:t>- 3.8 (- 11.0 ; 3.4)</a:t>
              </a:r>
              <a:endParaRPr lang="en-US" sz="1600" b="1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1239325" y="4948311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055147" y="2320999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53" name="Rectangle 42"/>
            <p:cNvSpPr>
              <a:spLocks noChangeArrowheads="1"/>
            </p:cNvSpPr>
            <p:nvPr/>
          </p:nvSpPr>
          <p:spPr bwMode="auto">
            <a:xfrm>
              <a:off x="1780170" y="2413137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88.9 </a:t>
              </a:r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2581866" y="2321279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92.7</a:t>
              </a:r>
            </a:p>
          </p:txBody>
        </p:sp>
        <p:sp>
          <p:nvSpPr>
            <p:cNvPr id="55" name="Rectangle 47"/>
            <p:cNvSpPr>
              <a:spLocks noChangeArrowheads="1"/>
            </p:cNvSpPr>
            <p:nvPr/>
          </p:nvSpPr>
          <p:spPr bwMode="auto">
            <a:xfrm>
              <a:off x="1147634" y="443237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56" name="Rectangle 48"/>
            <p:cNvSpPr>
              <a:spLocks noChangeArrowheads="1"/>
            </p:cNvSpPr>
            <p:nvPr/>
          </p:nvSpPr>
          <p:spPr bwMode="auto">
            <a:xfrm>
              <a:off x="1147634" y="390532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57" name="Rectangle 49"/>
            <p:cNvSpPr>
              <a:spLocks noChangeArrowheads="1"/>
            </p:cNvSpPr>
            <p:nvPr/>
          </p:nvSpPr>
          <p:spPr bwMode="auto">
            <a:xfrm>
              <a:off x="1147634" y="3410976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58" name="Rectangle 50"/>
            <p:cNvSpPr>
              <a:spLocks noChangeArrowheads="1"/>
            </p:cNvSpPr>
            <p:nvPr/>
          </p:nvSpPr>
          <p:spPr bwMode="auto">
            <a:xfrm>
              <a:off x="1147634" y="2883926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59" name="ZoneTexte 52"/>
            <p:cNvSpPr txBox="1">
              <a:spLocks noChangeArrowheads="1"/>
            </p:cNvSpPr>
            <p:nvPr/>
          </p:nvSpPr>
          <p:spPr bwMode="auto">
            <a:xfrm>
              <a:off x="1023956" y="1972034"/>
              <a:ext cx="3671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600" dirty="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60" name="Connecteur droit 59"/>
            <p:cNvCxnSpPr/>
            <p:nvPr/>
          </p:nvCxnSpPr>
          <p:spPr bwMode="auto">
            <a:xfrm>
              <a:off x="1322285" y="5035624"/>
              <a:ext cx="5004000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Connecteur droit 60"/>
            <p:cNvCxnSpPr/>
            <p:nvPr/>
          </p:nvCxnSpPr>
          <p:spPr bwMode="auto">
            <a:xfrm>
              <a:off x="1408011" y="2399104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 bwMode="auto">
            <a:xfrm>
              <a:off x="1338161" y="2984891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 bwMode="auto">
            <a:xfrm>
              <a:off x="1339749" y="3496066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 bwMode="auto">
            <a:xfrm>
              <a:off x="1341336" y="4004066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Connecteur droit 64"/>
            <p:cNvCxnSpPr/>
            <p:nvPr/>
          </p:nvCxnSpPr>
          <p:spPr bwMode="auto">
            <a:xfrm>
              <a:off x="1328636" y="4537466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Rectangle 20"/>
            <p:cNvSpPr>
              <a:spLocks noChangeArrowheads="1"/>
            </p:cNvSpPr>
            <p:nvPr/>
          </p:nvSpPr>
          <p:spPr bwMode="auto">
            <a:xfrm>
              <a:off x="1677886" y="2723507"/>
              <a:ext cx="576000" cy="231731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7" name="Rectangle 21"/>
            <p:cNvSpPr>
              <a:spLocks noChangeArrowheads="1"/>
            </p:cNvSpPr>
            <p:nvPr/>
          </p:nvSpPr>
          <p:spPr bwMode="auto">
            <a:xfrm>
              <a:off x="2465278" y="2629209"/>
              <a:ext cx="576000" cy="2411614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cxnSp>
          <p:nvCxnSpPr>
            <p:cNvPr id="68" name="Connecteur droit 67"/>
            <p:cNvCxnSpPr/>
            <p:nvPr/>
          </p:nvCxnSpPr>
          <p:spPr bwMode="auto">
            <a:xfrm>
              <a:off x="1330541" y="2417201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3558450" y="4932823"/>
              <a:ext cx="576000" cy="108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4" name="Rectangle 21"/>
            <p:cNvSpPr>
              <a:spLocks noChangeArrowheads="1"/>
            </p:cNvSpPr>
            <p:nvPr/>
          </p:nvSpPr>
          <p:spPr bwMode="auto">
            <a:xfrm>
              <a:off x="4345842" y="4968823"/>
              <a:ext cx="576000" cy="720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5399203" y="4716823"/>
              <a:ext cx="576000" cy="324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7" name="Rectangle 21"/>
            <p:cNvSpPr>
              <a:spLocks noChangeArrowheads="1"/>
            </p:cNvSpPr>
            <p:nvPr/>
          </p:nvSpPr>
          <p:spPr bwMode="auto">
            <a:xfrm>
              <a:off x="6186595" y="4824823"/>
              <a:ext cx="576000" cy="21600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9" name="Rectangle 40"/>
            <p:cNvSpPr>
              <a:spLocks noChangeArrowheads="1"/>
            </p:cNvSpPr>
            <p:nvPr/>
          </p:nvSpPr>
          <p:spPr bwMode="auto">
            <a:xfrm>
              <a:off x="1474937" y="5056453"/>
              <a:ext cx="178766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HIV RNA &lt; 50 c/mL</a:t>
              </a:r>
            </a:p>
          </p:txBody>
        </p:sp>
        <p:sp>
          <p:nvSpPr>
            <p:cNvPr id="70" name="Rectangle 41"/>
            <p:cNvSpPr>
              <a:spLocks noChangeArrowheads="1"/>
            </p:cNvSpPr>
            <p:nvPr/>
          </p:nvSpPr>
          <p:spPr bwMode="auto">
            <a:xfrm>
              <a:off x="3364274" y="5056453"/>
              <a:ext cx="17798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HIV RNA ≥ 50 c/mL</a:t>
              </a:r>
            </a:p>
          </p:txBody>
        </p:sp>
        <p:sp>
          <p:nvSpPr>
            <p:cNvPr id="71" name="Rectangle 41"/>
            <p:cNvSpPr>
              <a:spLocks noChangeArrowheads="1"/>
            </p:cNvSpPr>
            <p:nvPr/>
          </p:nvSpPr>
          <p:spPr bwMode="auto">
            <a:xfrm>
              <a:off x="5274842" y="5061216"/>
              <a:ext cx="164660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No </a:t>
              </a:r>
              <a:r>
                <a:rPr lang="en-GB" sz="1400" b="1" dirty="0" err="1">
                  <a:solidFill>
                    <a:srgbClr val="000066"/>
                  </a:solidFill>
                  <a:cs typeface="Arial" charset="0"/>
                </a:rPr>
                <a:t>virologic</a:t>
              </a:r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 data</a:t>
              </a:r>
            </a:p>
          </p:txBody>
        </p:sp>
      </p:grpSp>
      <p:sp>
        <p:nvSpPr>
          <p:cNvPr id="41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Pulido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F, Clin Infect Dis 2017; 65:2112-8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0" name="Rectangle 42"/>
          <p:cNvSpPr>
            <a:spLocks noChangeArrowheads="1"/>
          </p:cNvSpPr>
          <p:nvPr/>
        </p:nvSpPr>
        <p:spPr bwMode="auto">
          <a:xfrm>
            <a:off x="3783105" y="4670460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+mj-lt"/>
                <a:ea typeface="ＭＳ Ｐゴシック" pitchFamily="34" charset="-128"/>
              </a:rPr>
              <a:t>3 </a:t>
            </a:r>
          </a:p>
        </p:txBody>
      </p:sp>
      <p:sp>
        <p:nvSpPr>
          <p:cNvPr id="51" name="Rectangle 44"/>
          <p:cNvSpPr>
            <a:spLocks noChangeArrowheads="1"/>
          </p:cNvSpPr>
          <p:nvPr/>
        </p:nvSpPr>
        <p:spPr bwMode="auto">
          <a:xfrm>
            <a:off x="4600289" y="4640562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+mj-lt"/>
                <a:ea typeface="ＭＳ Ｐゴシック" pitchFamily="34" charset="-128"/>
              </a:rPr>
              <a:t>2</a:t>
            </a:r>
          </a:p>
        </p:txBody>
      </p:sp>
      <p:sp>
        <p:nvSpPr>
          <p:cNvPr id="72" name="Rectangle 42"/>
          <p:cNvSpPr>
            <a:spLocks noChangeArrowheads="1"/>
          </p:cNvSpPr>
          <p:nvPr/>
        </p:nvSpPr>
        <p:spPr bwMode="auto">
          <a:xfrm>
            <a:off x="5639235" y="4419182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+mj-lt"/>
                <a:ea typeface="ＭＳ Ｐゴシック" pitchFamily="34" charset="-128"/>
              </a:rPr>
              <a:t>8 </a:t>
            </a:r>
          </a:p>
        </p:txBody>
      </p:sp>
      <p:sp>
        <p:nvSpPr>
          <p:cNvPr id="73" name="Rectangle 44"/>
          <p:cNvSpPr>
            <a:spLocks noChangeArrowheads="1"/>
          </p:cNvSpPr>
          <p:nvPr/>
        </p:nvSpPr>
        <p:spPr bwMode="auto">
          <a:xfrm>
            <a:off x="6405275" y="4525668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+mj-lt"/>
                <a:ea typeface="ＭＳ Ｐゴシック" pitchFamily="34" charset="-128"/>
              </a:rPr>
              <a:t>6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2515019" y="1172949"/>
            <a:ext cx="4096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outcome at W48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545931"/>
              </p:ext>
            </p:extLst>
          </p:nvPr>
        </p:nvGraphicFramePr>
        <p:xfrm>
          <a:off x="432613" y="1989870"/>
          <a:ext cx="8260896" cy="325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8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8922">
                <a:tc>
                  <a:txBody>
                    <a:bodyPr/>
                    <a:lstStyle/>
                    <a:p>
                      <a:endParaRPr lang="en-US" sz="16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DRV/r + 3TC</a:t>
                      </a:r>
                    </a:p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N = 126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DRV/r + 2 NRTI</a:t>
                      </a:r>
                    </a:p>
                    <a:p>
                      <a:pPr algn="ctr"/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33">
                <a:tc>
                  <a:txBody>
                    <a:bodyPr/>
                    <a:lstStyle/>
                    <a:p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% without </a:t>
                      </a:r>
                      <a:r>
                        <a:rPr lang="en-US" sz="16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virologic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 failure (observed data)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96.6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98.3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955">
                <a:tc>
                  <a:txBody>
                    <a:bodyPr/>
                    <a:lstStyle/>
                    <a:p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D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ifference (95% CI)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- 1.7 (- 5.8 to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2.4)</a:t>
                      </a:r>
                      <a:endParaRPr lang="en-US" sz="16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4595">
                <a:tc>
                  <a:txBody>
                    <a:bodyPr/>
                    <a:lstStyle/>
                    <a:p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% with persistent </a:t>
                      </a:r>
                      <a:r>
                        <a:rPr lang="en-US" sz="16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virologic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 response (absence of protocol-defined </a:t>
                      </a:r>
                      <a:r>
                        <a:rPr lang="en-US" sz="16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virologic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 failure or blip)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85.7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84.5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D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ifference (95% CI)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1.2 (- 7.8 to 10.1)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Pulido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F, Clin Infect Dis 2017; 65:2112-8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DUAL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3707BABD-5FA9-491D-B868-181F2829BABF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en-GB" sz="3200" kern="0" dirty="0">
                <a:ea typeface="ＭＳ Ｐゴシック" pitchFamily="34" charset="-128"/>
              </a:rPr>
              <a:t>DUAL Study: switch to DRV/r + 3TC</a:t>
            </a:r>
          </a:p>
        </p:txBody>
      </p:sp>
    </p:spTree>
    <p:extLst>
      <p:ext uri="{BB962C8B-B14F-4D97-AF65-F5344CB8AC3E}">
        <p14:creationId xmlns:p14="http://schemas.microsoft.com/office/powerpoint/2010/main" val="2620909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2709254" y="2229532"/>
            <a:ext cx="4096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failure and viral blips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611698"/>
              </p:ext>
            </p:extLst>
          </p:nvPr>
        </p:nvGraphicFramePr>
        <p:xfrm>
          <a:off x="494633" y="2628443"/>
          <a:ext cx="8201132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1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3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6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032">
                <a:tc>
                  <a:txBody>
                    <a:bodyPr/>
                    <a:lstStyle/>
                    <a:p>
                      <a:endParaRPr lang="en-US" sz="16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DRV/r + 3TC</a:t>
                      </a:r>
                    </a:p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N = 126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DRV/r + 2 NRTI</a:t>
                      </a:r>
                    </a:p>
                    <a:p>
                      <a:pPr algn="ctr"/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032">
                <a:tc>
                  <a:txBody>
                    <a:bodyPr/>
                    <a:lstStyle/>
                    <a:p>
                      <a:endParaRPr lang="en-US" sz="1600" b="1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HIV-1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RNA</a:t>
                      </a:r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 at failure (c/mL)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HIV-1 RNA at failure (c/mL)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525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Protocol-defined 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  <a:latin typeface="+mn-lt"/>
                        </a:rPr>
                        <a:t>virologic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 failure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W48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window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At baseline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At W24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130 ; 68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80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988, confirmed at 259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116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; 79</a:t>
                      </a:r>
                    </a:p>
                    <a:p>
                      <a:pPr algn="ctr"/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-</a:t>
                      </a:r>
                    </a:p>
                    <a:p>
                      <a:pPr algn="ctr"/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-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911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Viral load blips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3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DUAL Study: switch to DRV/r + 3TC</a:t>
            </a:r>
          </a:p>
        </p:txBody>
      </p:sp>
      <p:sp>
        <p:nvSpPr>
          <p:cNvPr id="40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DUAL</a:t>
            </a:r>
          </a:p>
        </p:txBody>
      </p:sp>
      <p:sp>
        <p:nvSpPr>
          <p:cNvPr id="42" name="Espace réservé du contenu 2"/>
          <p:cNvSpPr>
            <a:spLocks noGrp="1"/>
          </p:cNvSpPr>
          <p:nvPr>
            <p:ph idx="1"/>
          </p:nvPr>
        </p:nvSpPr>
        <p:spPr>
          <a:xfrm>
            <a:off x="50800" y="1206873"/>
            <a:ext cx="9024938" cy="1079126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fr-FR" sz="2400" b="1" dirty="0" err="1">
                <a:latin typeface="+mj-lt"/>
                <a:ea typeface="ＭＳ Ｐゴシック" pitchFamily="34" charset="-128"/>
              </a:rPr>
              <a:t>Virologic</a:t>
            </a:r>
            <a:r>
              <a:rPr lang="en-US" altLang="fr-FR" sz="2400" b="1" dirty="0">
                <a:latin typeface="+mj-lt"/>
                <a:ea typeface="ＭＳ Ｐゴシック" pitchFamily="34" charset="-128"/>
              </a:rPr>
              <a:t> failure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fr-FR" sz="1800" dirty="0">
                <a:ea typeface="ＭＳ Ｐゴシック" pitchFamily="34" charset="-128"/>
              </a:rPr>
              <a:t>HIV RNA &gt; 50 c/mL in the W48 window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fr-FR" sz="1800" dirty="0">
                <a:ea typeface="ＭＳ Ｐゴシック" pitchFamily="34" charset="-128"/>
              </a:rPr>
              <a:t>Discontinuation before W48 due to lack of efficacy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348965"/>
              </p:ext>
            </p:extLst>
          </p:nvPr>
        </p:nvGraphicFramePr>
        <p:xfrm>
          <a:off x="494633" y="5388431"/>
          <a:ext cx="820113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3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989">
                <a:tc>
                  <a:txBody>
                    <a:bodyPr/>
                    <a:lstStyle/>
                    <a:p>
                      <a:endParaRPr lang="en-US" sz="1400" b="1" baseline="300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DRV/r + 3TC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DRV/r + 2 NRTI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049">
                <a:tc>
                  <a:txBody>
                    <a:bodyPr/>
                    <a:lstStyle/>
                    <a:p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HIV RNA &gt; 400 c/mL, N</a:t>
                      </a:r>
                    </a:p>
                    <a:p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Samples amplified, N</a:t>
                      </a:r>
                    </a:p>
                    <a:p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Emergence of resistance, 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2/3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1/2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1/1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(PRO: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V10I, W71T, D76W ; no RT mutation)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1673412" y="5036362"/>
            <a:ext cx="6722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HIV- 1 RNA &gt; 400 c/mL and emergence of resistance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Pulido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F, Clin Infect Dis 2017; 65:2112-8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34693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1637348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Adverse events, %</a:t>
            </a:r>
          </a:p>
        </p:txBody>
      </p:sp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869781"/>
              </p:ext>
            </p:extLst>
          </p:nvPr>
        </p:nvGraphicFramePr>
        <p:xfrm>
          <a:off x="494632" y="1577638"/>
          <a:ext cx="8383149" cy="502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6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6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911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lang="en-US" sz="16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DRV/r</a:t>
                      </a:r>
                      <a:r>
                        <a:rPr lang="en-US" sz="1600" b="1" baseline="0" noProof="0" dirty="0">
                          <a:solidFill>
                            <a:schemeClr val="bg1"/>
                          </a:solidFill>
                          <a:latin typeface="+mj-lt"/>
                        </a:rPr>
                        <a:t> + 3TC, N = 126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6B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DRV/r + 2 NRTI,</a:t>
                      </a:r>
                      <a:r>
                        <a:rPr lang="en-US" sz="16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 N</a:t>
                      </a:r>
                      <a:r>
                        <a:rPr lang="en-US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 = 123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773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≥ 1 adverse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event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77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Grade 2-4 adverse events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11.9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14.6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96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AEs leading to discontinuation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0.8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(N = 1: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hyperlipidemia)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1.6 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(N = 2: diarrhea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;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Hodgkin)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73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Serious adverse events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84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Adverse events occurring in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≥ 5% of patients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in either group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Respiratory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Infections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Digestive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Muscular or skeletal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Neuropsychiatric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Metabolic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Genitourinary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General disorders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Ear, nose and throat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Oral cavity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25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14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13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24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15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18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18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752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Grade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3-4 laboratory abnormalities</a:t>
                      </a:r>
                    </a:p>
                    <a:p>
                      <a:pPr lvl="1">
                        <a:lnSpc>
                          <a:spcPts val="150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ALT &gt; 5 x ULN</a:t>
                      </a:r>
                      <a:b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AST &gt; 5 x ULN</a:t>
                      </a:r>
                    </a:p>
                    <a:p>
                      <a:pPr lvl="1">
                        <a:lnSpc>
                          <a:spcPts val="150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Total cholesterol &gt; 300 mg/</a:t>
                      </a:r>
                      <a:r>
                        <a:rPr lang="en-US" sz="1400" b="1" baseline="0" noProof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endParaRPr lang="en-US" sz="1400" b="1" baseline="0" noProof="0" dirty="0">
                        <a:solidFill>
                          <a:srgbClr val="000066"/>
                        </a:solidFill>
                      </a:endParaRPr>
                    </a:p>
                    <a:p>
                      <a:pPr lvl="1">
                        <a:lnSpc>
                          <a:spcPts val="150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Triglycerides &gt; 750 mg/</a:t>
                      </a:r>
                      <a:r>
                        <a:rPr lang="en-US" sz="1400" b="1" baseline="0" noProof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3.2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3.2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3.3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0.8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2.4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DUAL Study: switch to DRV/r + 3TC</a:t>
            </a:r>
          </a:p>
        </p:txBody>
      </p:sp>
      <p:sp>
        <p:nvSpPr>
          <p:cNvPr id="40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DUAL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Pulido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F, Clin Infect Dis 2017; 65:2112-8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381468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Pulido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F, Clin Infect Dis 2017; 65:2112-8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GB" sz="3200" dirty="0">
                <a:ea typeface="ＭＳ Ｐゴシック" pitchFamily="34" charset="-128"/>
              </a:rPr>
              <a:t>DUAL Study: switch to DRV/r + 3TC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DUAL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AF3F249-D768-43B6-BAA4-2BC84F515724}"/>
              </a:ext>
            </a:extLst>
          </p:cNvPr>
          <p:cNvGrpSpPr/>
          <p:nvPr/>
        </p:nvGrpSpPr>
        <p:grpSpPr>
          <a:xfrm>
            <a:off x="187951" y="2226465"/>
            <a:ext cx="5096523" cy="4110089"/>
            <a:chOff x="187951" y="1672555"/>
            <a:chExt cx="5096523" cy="4110089"/>
          </a:xfrm>
        </p:grpSpPr>
        <p:sp>
          <p:nvSpPr>
            <p:cNvPr id="106" name="AutoShape 165">
              <a:extLst>
                <a:ext uri="{FF2B5EF4-FFF2-40B4-BE49-F238E27FC236}">
                  <a16:creationId xmlns:a16="http://schemas.microsoft.com/office/drawing/2014/main" id="{A7FF91E7-1B82-4AEF-8E2C-82C7A9E72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641" y="1672555"/>
              <a:ext cx="4492320" cy="83870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113071E4-359C-4773-AA63-7FF38F132D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8365" y="2124075"/>
              <a:ext cx="4579938" cy="3263900"/>
            </a:xfrm>
            <a:custGeom>
              <a:avLst/>
              <a:gdLst>
                <a:gd name="T0" fmla="*/ 0 w 2885"/>
                <a:gd name="T1" fmla="*/ 1546 h 2056"/>
                <a:gd name="T2" fmla="*/ 2885 w 2885"/>
                <a:gd name="T3" fmla="*/ 1546 h 2056"/>
                <a:gd name="T4" fmla="*/ 0 w 2885"/>
                <a:gd name="T5" fmla="*/ 1546 h 2056"/>
                <a:gd name="T6" fmla="*/ 0 w 2885"/>
                <a:gd name="T7" fmla="*/ 0 h 2056"/>
                <a:gd name="T8" fmla="*/ 0 w 2885"/>
                <a:gd name="T9" fmla="*/ 2056 h 2056"/>
                <a:gd name="T10" fmla="*/ 0 w 2885"/>
                <a:gd name="T11" fmla="*/ 1546 h 2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5" h="2056">
                  <a:moveTo>
                    <a:pt x="0" y="1546"/>
                  </a:moveTo>
                  <a:lnTo>
                    <a:pt x="2885" y="1546"/>
                  </a:lnTo>
                  <a:moveTo>
                    <a:pt x="0" y="1546"/>
                  </a:moveTo>
                  <a:lnTo>
                    <a:pt x="0" y="0"/>
                  </a:lnTo>
                  <a:moveTo>
                    <a:pt x="0" y="2056"/>
                  </a:moveTo>
                  <a:lnTo>
                    <a:pt x="0" y="1546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62E71FD-ECB5-45FF-A8B6-E4FA01134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60" y="2196298"/>
              <a:ext cx="140775" cy="144000"/>
            </a:xfrm>
            <a:custGeom>
              <a:avLst/>
              <a:gdLst>
                <a:gd name="T0" fmla="*/ 66 w 66"/>
                <a:gd name="T1" fmla="*/ 0 h 64"/>
                <a:gd name="T2" fmla="*/ 0 w 66"/>
                <a:gd name="T3" fmla="*/ 0 h 64"/>
                <a:gd name="T4" fmla="*/ 0 w 66"/>
                <a:gd name="T5" fmla="*/ 64 h 64"/>
                <a:gd name="T6" fmla="*/ 66 w 66"/>
                <a:gd name="T7" fmla="*/ 64 h 64"/>
                <a:gd name="T8" fmla="*/ 66 w 66"/>
                <a:gd name="T9" fmla="*/ 0 h 64"/>
                <a:gd name="T10" fmla="*/ 66 w 66"/>
                <a:gd name="T1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64">
                  <a:moveTo>
                    <a:pt x="66" y="0"/>
                  </a:moveTo>
                  <a:lnTo>
                    <a:pt x="0" y="0"/>
                  </a:lnTo>
                  <a:lnTo>
                    <a:pt x="0" y="64"/>
                  </a:lnTo>
                  <a:lnTo>
                    <a:pt x="66" y="64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67F2E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10B79D13-5263-45D8-8B70-20FC8D8545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4553" y="2195505"/>
              <a:ext cx="140775" cy="144000"/>
            </a:xfrm>
            <a:custGeom>
              <a:avLst/>
              <a:gdLst>
                <a:gd name="T0" fmla="*/ 66 w 66"/>
                <a:gd name="T1" fmla="*/ 0 h 65"/>
                <a:gd name="T2" fmla="*/ 0 w 66"/>
                <a:gd name="T3" fmla="*/ 0 h 65"/>
                <a:gd name="T4" fmla="*/ 0 w 66"/>
                <a:gd name="T5" fmla="*/ 65 h 65"/>
                <a:gd name="T6" fmla="*/ 66 w 66"/>
                <a:gd name="T7" fmla="*/ 65 h 65"/>
                <a:gd name="T8" fmla="*/ 66 w 66"/>
                <a:gd name="T9" fmla="*/ 0 h 65"/>
                <a:gd name="T10" fmla="*/ 66 w 66"/>
                <a:gd name="T1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65">
                  <a:moveTo>
                    <a:pt x="66" y="0"/>
                  </a:moveTo>
                  <a:lnTo>
                    <a:pt x="0" y="0"/>
                  </a:lnTo>
                  <a:lnTo>
                    <a:pt x="0" y="65"/>
                  </a:lnTo>
                  <a:lnTo>
                    <a:pt x="66" y="65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B7B707"/>
            </a:solidFill>
            <a:ln w="9525">
              <a:solidFill>
                <a:srgbClr val="B7B707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 dirty="0">
                <a:solidFill>
                  <a:srgbClr val="000066"/>
                </a:solidFill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085DE04-CDCD-4009-A8F3-2E9666AB57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2165" y="2243138"/>
              <a:ext cx="76200" cy="3119437"/>
            </a:xfrm>
            <a:custGeom>
              <a:avLst/>
              <a:gdLst>
                <a:gd name="T0" fmla="*/ 0 w 48"/>
                <a:gd name="T1" fmla="*/ 0 h 1965"/>
                <a:gd name="T2" fmla="*/ 48 w 48"/>
                <a:gd name="T3" fmla="*/ 0 h 1965"/>
                <a:gd name="T4" fmla="*/ 0 w 48"/>
                <a:gd name="T5" fmla="*/ 246 h 1965"/>
                <a:gd name="T6" fmla="*/ 48 w 48"/>
                <a:gd name="T7" fmla="*/ 246 h 1965"/>
                <a:gd name="T8" fmla="*/ 0 w 48"/>
                <a:gd name="T9" fmla="*/ 491 h 1965"/>
                <a:gd name="T10" fmla="*/ 48 w 48"/>
                <a:gd name="T11" fmla="*/ 491 h 1965"/>
                <a:gd name="T12" fmla="*/ 0 w 48"/>
                <a:gd name="T13" fmla="*/ 737 h 1965"/>
                <a:gd name="T14" fmla="*/ 48 w 48"/>
                <a:gd name="T15" fmla="*/ 737 h 1965"/>
                <a:gd name="T16" fmla="*/ 0 w 48"/>
                <a:gd name="T17" fmla="*/ 983 h 1965"/>
                <a:gd name="T18" fmla="*/ 48 w 48"/>
                <a:gd name="T19" fmla="*/ 983 h 1965"/>
                <a:gd name="T20" fmla="*/ 0 w 48"/>
                <a:gd name="T21" fmla="*/ 1228 h 1965"/>
                <a:gd name="T22" fmla="*/ 48 w 48"/>
                <a:gd name="T23" fmla="*/ 1228 h 1965"/>
                <a:gd name="T24" fmla="*/ 0 w 48"/>
                <a:gd name="T25" fmla="*/ 1474 h 1965"/>
                <a:gd name="T26" fmla="*/ 48 w 48"/>
                <a:gd name="T27" fmla="*/ 1474 h 1965"/>
                <a:gd name="T28" fmla="*/ 0 w 48"/>
                <a:gd name="T29" fmla="*/ 1720 h 1965"/>
                <a:gd name="T30" fmla="*/ 48 w 48"/>
                <a:gd name="T31" fmla="*/ 1720 h 1965"/>
                <a:gd name="T32" fmla="*/ 0 w 48"/>
                <a:gd name="T33" fmla="*/ 1965 h 1965"/>
                <a:gd name="T34" fmla="*/ 48 w 48"/>
                <a:gd name="T35" fmla="*/ 1965 h 1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8" h="1965">
                  <a:moveTo>
                    <a:pt x="0" y="0"/>
                  </a:moveTo>
                  <a:lnTo>
                    <a:pt x="48" y="0"/>
                  </a:lnTo>
                  <a:moveTo>
                    <a:pt x="0" y="246"/>
                  </a:moveTo>
                  <a:lnTo>
                    <a:pt x="48" y="246"/>
                  </a:lnTo>
                  <a:moveTo>
                    <a:pt x="0" y="491"/>
                  </a:moveTo>
                  <a:lnTo>
                    <a:pt x="48" y="491"/>
                  </a:lnTo>
                  <a:moveTo>
                    <a:pt x="0" y="737"/>
                  </a:moveTo>
                  <a:lnTo>
                    <a:pt x="48" y="737"/>
                  </a:lnTo>
                  <a:moveTo>
                    <a:pt x="0" y="983"/>
                  </a:moveTo>
                  <a:lnTo>
                    <a:pt x="48" y="983"/>
                  </a:lnTo>
                  <a:moveTo>
                    <a:pt x="0" y="1228"/>
                  </a:moveTo>
                  <a:lnTo>
                    <a:pt x="48" y="1228"/>
                  </a:lnTo>
                  <a:moveTo>
                    <a:pt x="0" y="1474"/>
                  </a:moveTo>
                  <a:lnTo>
                    <a:pt x="48" y="1474"/>
                  </a:lnTo>
                  <a:moveTo>
                    <a:pt x="0" y="1720"/>
                  </a:moveTo>
                  <a:lnTo>
                    <a:pt x="48" y="1720"/>
                  </a:lnTo>
                  <a:moveTo>
                    <a:pt x="0" y="1965"/>
                  </a:moveTo>
                  <a:lnTo>
                    <a:pt x="48" y="1965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3FDF8257-9503-4CF4-918A-0FC2B54B2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60" y="1898013"/>
              <a:ext cx="140775" cy="144000"/>
            </a:xfrm>
            <a:custGeom>
              <a:avLst/>
              <a:gdLst>
                <a:gd name="T0" fmla="*/ 0 w 66"/>
                <a:gd name="T1" fmla="*/ 65 h 65"/>
                <a:gd name="T2" fmla="*/ 66 w 66"/>
                <a:gd name="T3" fmla="*/ 65 h 65"/>
                <a:gd name="T4" fmla="*/ 66 w 66"/>
                <a:gd name="T5" fmla="*/ 0 h 65"/>
                <a:gd name="T6" fmla="*/ 0 w 66"/>
                <a:gd name="T7" fmla="*/ 0 h 65"/>
                <a:gd name="T8" fmla="*/ 0 w 66"/>
                <a:gd name="T9" fmla="*/ 65 h 65"/>
                <a:gd name="T10" fmla="*/ 0 w 66"/>
                <a:gd name="T1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65">
                  <a:moveTo>
                    <a:pt x="0" y="65"/>
                  </a:moveTo>
                  <a:lnTo>
                    <a:pt x="66" y="65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4F5098"/>
            </a:solidFill>
            <a:ln w="9525">
              <a:solidFill>
                <a:srgbClr val="4F5098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6AFF7E67-F2A0-4EAE-84A4-D3053A17F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620" y="1889020"/>
              <a:ext cx="140775" cy="144000"/>
            </a:xfrm>
            <a:custGeom>
              <a:avLst/>
              <a:gdLst>
                <a:gd name="T0" fmla="*/ 0 w 66"/>
                <a:gd name="T1" fmla="*/ 65 h 65"/>
                <a:gd name="T2" fmla="*/ 66 w 66"/>
                <a:gd name="T3" fmla="*/ 65 h 65"/>
                <a:gd name="T4" fmla="*/ 66 w 66"/>
                <a:gd name="T5" fmla="*/ 0 h 65"/>
                <a:gd name="T6" fmla="*/ 0 w 66"/>
                <a:gd name="T7" fmla="*/ 0 h 65"/>
                <a:gd name="T8" fmla="*/ 0 w 66"/>
                <a:gd name="T9" fmla="*/ 65 h 65"/>
                <a:gd name="T10" fmla="*/ 0 w 66"/>
                <a:gd name="T1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65">
                  <a:moveTo>
                    <a:pt x="0" y="65"/>
                  </a:moveTo>
                  <a:lnTo>
                    <a:pt x="66" y="65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00763891-5C2B-4C47-A1A0-3B5ADFED8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190" y="3624263"/>
              <a:ext cx="158750" cy="954087"/>
            </a:xfrm>
            <a:custGeom>
              <a:avLst/>
              <a:gdLst>
                <a:gd name="T0" fmla="*/ 100 w 100"/>
                <a:gd name="T1" fmla="*/ 0 h 601"/>
                <a:gd name="T2" fmla="*/ 0 w 100"/>
                <a:gd name="T3" fmla="*/ 0 h 601"/>
                <a:gd name="T4" fmla="*/ 0 w 100"/>
                <a:gd name="T5" fmla="*/ 601 h 601"/>
                <a:gd name="T6" fmla="*/ 100 w 100"/>
                <a:gd name="T7" fmla="*/ 601 h 601"/>
                <a:gd name="T8" fmla="*/ 100 w 100"/>
                <a:gd name="T9" fmla="*/ 0 h 601"/>
                <a:gd name="T10" fmla="*/ 100 w 100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601">
                  <a:moveTo>
                    <a:pt x="100" y="0"/>
                  </a:moveTo>
                  <a:lnTo>
                    <a:pt x="0" y="0"/>
                  </a:lnTo>
                  <a:lnTo>
                    <a:pt x="0" y="601"/>
                  </a:lnTo>
                  <a:lnTo>
                    <a:pt x="100" y="601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F5098"/>
            </a:solidFill>
            <a:ln w="9525">
              <a:solidFill>
                <a:srgbClr val="4F5098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4C75749F-9EFC-4361-9B70-CD9BBD4D9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4952" y="4578350"/>
              <a:ext cx="158750" cy="46037"/>
            </a:xfrm>
            <a:custGeom>
              <a:avLst/>
              <a:gdLst>
                <a:gd name="T0" fmla="*/ 100 w 100"/>
                <a:gd name="T1" fmla="*/ 29 h 29"/>
                <a:gd name="T2" fmla="*/ 100 w 100"/>
                <a:gd name="T3" fmla="*/ 0 h 29"/>
                <a:gd name="T4" fmla="*/ 0 w 100"/>
                <a:gd name="T5" fmla="*/ 0 h 29"/>
                <a:gd name="T6" fmla="*/ 0 w 100"/>
                <a:gd name="T7" fmla="*/ 29 h 29"/>
                <a:gd name="T8" fmla="*/ 100 w 100"/>
                <a:gd name="T9" fmla="*/ 29 h 29"/>
                <a:gd name="T10" fmla="*/ 100 w 100"/>
                <a:gd name="T1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29">
                  <a:moveTo>
                    <a:pt x="100" y="29"/>
                  </a:moveTo>
                  <a:lnTo>
                    <a:pt x="100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100" y="29"/>
                  </a:lnTo>
                  <a:lnTo>
                    <a:pt x="100" y="29"/>
                  </a:lnTo>
                  <a:close/>
                </a:path>
              </a:pathLst>
            </a:custGeom>
            <a:solidFill>
              <a:srgbClr val="B7B707"/>
            </a:solidFill>
            <a:ln w="9525">
              <a:solidFill>
                <a:srgbClr val="B7B707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FACA144-FF3A-4B71-8AE6-35D89177D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9352" y="4578350"/>
              <a:ext cx="157163" cy="68262"/>
            </a:xfrm>
            <a:custGeom>
              <a:avLst/>
              <a:gdLst>
                <a:gd name="T0" fmla="*/ 0 w 99"/>
                <a:gd name="T1" fmla="*/ 0 h 43"/>
                <a:gd name="T2" fmla="*/ 0 w 99"/>
                <a:gd name="T3" fmla="*/ 43 h 43"/>
                <a:gd name="T4" fmla="*/ 99 w 99"/>
                <a:gd name="T5" fmla="*/ 43 h 43"/>
                <a:gd name="T6" fmla="*/ 99 w 99"/>
                <a:gd name="T7" fmla="*/ 0 h 43"/>
                <a:gd name="T8" fmla="*/ 0 w 99"/>
                <a:gd name="T9" fmla="*/ 0 h 43"/>
                <a:gd name="T10" fmla="*/ 0 w 99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43">
                  <a:moveTo>
                    <a:pt x="0" y="0"/>
                  </a:moveTo>
                  <a:lnTo>
                    <a:pt x="0" y="43"/>
                  </a:lnTo>
                  <a:lnTo>
                    <a:pt x="99" y="43"/>
                  </a:lnTo>
                  <a:lnTo>
                    <a:pt x="99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B707"/>
            </a:solidFill>
            <a:ln w="9525">
              <a:solidFill>
                <a:srgbClr val="B7B707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F0A37548-CCF6-4C68-8E02-006D85586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165" y="4578350"/>
              <a:ext cx="158750" cy="673100"/>
            </a:xfrm>
            <a:custGeom>
              <a:avLst/>
              <a:gdLst>
                <a:gd name="T0" fmla="*/ 100 w 100"/>
                <a:gd name="T1" fmla="*/ 0 h 424"/>
                <a:gd name="T2" fmla="*/ 0 w 100"/>
                <a:gd name="T3" fmla="*/ 0 h 424"/>
                <a:gd name="T4" fmla="*/ 0 w 100"/>
                <a:gd name="T5" fmla="*/ 424 h 424"/>
                <a:gd name="T6" fmla="*/ 100 w 100"/>
                <a:gd name="T7" fmla="*/ 424 h 424"/>
                <a:gd name="T8" fmla="*/ 100 w 100"/>
                <a:gd name="T9" fmla="*/ 0 h 424"/>
                <a:gd name="T10" fmla="*/ 100 w 100"/>
                <a:gd name="T11" fmla="*/ 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424">
                  <a:moveTo>
                    <a:pt x="100" y="0"/>
                  </a:moveTo>
                  <a:lnTo>
                    <a:pt x="0" y="0"/>
                  </a:lnTo>
                  <a:lnTo>
                    <a:pt x="0" y="424"/>
                  </a:lnTo>
                  <a:lnTo>
                    <a:pt x="100" y="424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B7B707"/>
            </a:solidFill>
            <a:ln w="9525">
              <a:solidFill>
                <a:srgbClr val="B7B707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169A3C92-20E8-46DD-9532-79E691F81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302" y="4578350"/>
              <a:ext cx="158750" cy="212725"/>
            </a:xfrm>
            <a:custGeom>
              <a:avLst/>
              <a:gdLst>
                <a:gd name="T0" fmla="*/ 100 w 100"/>
                <a:gd name="T1" fmla="*/ 0 h 134"/>
                <a:gd name="T2" fmla="*/ 0 w 100"/>
                <a:gd name="T3" fmla="*/ 0 h 134"/>
                <a:gd name="T4" fmla="*/ 0 w 100"/>
                <a:gd name="T5" fmla="*/ 134 h 134"/>
                <a:gd name="T6" fmla="*/ 100 w 100"/>
                <a:gd name="T7" fmla="*/ 134 h 134"/>
                <a:gd name="T8" fmla="*/ 100 w 100"/>
                <a:gd name="T9" fmla="*/ 0 h 134"/>
                <a:gd name="T10" fmla="*/ 100 w 100"/>
                <a:gd name="T1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34">
                  <a:moveTo>
                    <a:pt x="100" y="0"/>
                  </a:moveTo>
                  <a:lnTo>
                    <a:pt x="0" y="0"/>
                  </a:lnTo>
                  <a:lnTo>
                    <a:pt x="0" y="134"/>
                  </a:lnTo>
                  <a:lnTo>
                    <a:pt x="100" y="134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67F2EF"/>
            </a:solidFill>
            <a:ln w="9525">
              <a:solidFill>
                <a:srgbClr val="67F2EF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F47ADD0B-794E-4FAD-A5B9-F7E4AE504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102" y="4578350"/>
              <a:ext cx="158750" cy="387350"/>
            </a:xfrm>
            <a:custGeom>
              <a:avLst/>
              <a:gdLst>
                <a:gd name="T0" fmla="*/ 100 w 100"/>
                <a:gd name="T1" fmla="*/ 0 h 244"/>
                <a:gd name="T2" fmla="*/ 0 w 100"/>
                <a:gd name="T3" fmla="*/ 0 h 244"/>
                <a:gd name="T4" fmla="*/ 0 w 100"/>
                <a:gd name="T5" fmla="*/ 244 h 244"/>
                <a:gd name="T6" fmla="*/ 100 w 100"/>
                <a:gd name="T7" fmla="*/ 244 h 244"/>
                <a:gd name="T8" fmla="*/ 100 w 100"/>
                <a:gd name="T9" fmla="*/ 0 h 244"/>
                <a:gd name="T10" fmla="*/ 100 w 100"/>
                <a:gd name="T11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244">
                  <a:moveTo>
                    <a:pt x="100" y="0"/>
                  </a:moveTo>
                  <a:lnTo>
                    <a:pt x="0" y="0"/>
                  </a:lnTo>
                  <a:lnTo>
                    <a:pt x="0" y="244"/>
                  </a:lnTo>
                  <a:lnTo>
                    <a:pt x="100" y="244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67F2EF"/>
            </a:solidFill>
            <a:ln w="9525">
              <a:solidFill>
                <a:srgbClr val="67F2EF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1C3A9BAB-5AB5-4D81-94EC-16818765A2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2552" y="4578350"/>
              <a:ext cx="158750" cy="150812"/>
            </a:xfrm>
            <a:custGeom>
              <a:avLst/>
              <a:gdLst>
                <a:gd name="T0" fmla="*/ 100 w 100"/>
                <a:gd name="T1" fmla="*/ 95 h 95"/>
                <a:gd name="T2" fmla="*/ 100 w 100"/>
                <a:gd name="T3" fmla="*/ 0 h 95"/>
                <a:gd name="T4" fmla="*/ 0 w 100"/>
                <a:gd name="T5" fmla="*/ 0 h 95"/>
                <a:gd name="T6" fmla="*/ 0 w 100"/>
                <a:gd name="T7" fmla="*/ 95 h 95"/>
                <a:gd name="T8" fmla="*/ 100 w 100"/>
                <a:gd name="T9" fmla="*/ 95 h 95"/>
                <a:gd name="T10" fmla="*/ 100 w 100"/>
                <a:gd name="T11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95">
                  <a:moveTo>
                    <a:pt x="100" y="95"/>
                  </a:moveTo>
                  <a:lnTo>
                    <a:pt x="100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00" y="95"/>
                  </a:lnTo>
                  <a:lnTo>
                    <a:pt x="100" y="95"/>
                  </a:lnTo>
                  <a:close/>
                </a:path>
              </a:pathLst>
            </a:custGeom>
            <a:solidFill>
              <a:srgbClr val="B7B707"/>
            </a:solidFill>
            <a:ln w="9525">
              <a:solidFill>
                <a:srgbClr val="B7B707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EB5EF289-F4E7-4DE0-957C-A42A1F2D6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790" y="3963988"/>
              <a:ext cx="158750" cy="614362"/>
            </a:xfrm>
            <a:custGeom>
              <a:avLst/>
              <a:gdLst>
                <a:gd name="T0" fmla="*/ 100 w 100"/>
                <a:gd name="T1" fmla="*/ 0 h 387"/>
                <a:gd name="T2" fmla="*/ 0 w 100"/>
                <a:gd name="T3" fmla="*/ 0 h 387"/>
                <a:gd name="T4" fmla="*/ 0 w 100"/>
                <a:gd name="T5" fmla="*/ 387 h 387"/>
                <a:gd name="T6" fmla="*/ 100 w 100"/>
                <a:gd name="T7" fmla="*/ 387 h 387"/>
                <a:gd name="T8" fmla="*/ 100 w 100"/>
                <a:gd name="T9" fmla="*/ 0 h 387"/>
                <a:gd name="T10" fmla="*/ 100 w 100"/>
                <a:gd name="T1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387">
                  <a:moveTo>
                    <a:pt x="100" y="0"/>
                  </a:moveTo>
                  <a:lnTo>
                    <a:pt x="0" y="0"/>
                  </a:lnTo>
                  <a:lnTo>
                    <a:pt x="0" y="387"/>
                  </a:lnTo>
                  <a:lnTo>
                    <a:pt x="100" y="387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F5098"/>
            </a:solidFill>
            <a:ln w="9525">
              <a:solidFill>
                <a:srgbClr val="4F5098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FC799B3C-F5BF-40F0-9609-BE5B6253E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6565" y="3883025"/>
              <a:ext cx="158750" cy="695325"/>
            </a:xfrm>
            <a:custGeom>
              <a:avLst/>
              <a:gdLst>
                <a:gd name="T0" fmla="*/ 100 w 100"/>
                <a:gd name="T1" fmla="*/ 0 h 438"/>
                <a:gd name="T2" fmla="*/ 0 w 100"/>
                <a:gd name="T3" fmla="*/ 0 h 438"/>
                <a:gd name="T4" fmla="*/ 0 w 100"/>
                <a:gd name="T5" fmla="*/ 438 h 438"/>
                <a:gd name="T6" fmla="*/ 100 w 100"/>
                <a:gd name="T7" fmla="*/ 438 h 438"/>
                <a:gd name="T8" fmla="*/ 100 w 100"/>
                <a:gd name="T9" fmla="*/ 0 h 438"/>
                <a:gd name="T10" fmla="*/ 100 w 100"/>
                <a:gd name="T11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438">
                  <a:moveTo>
                    <a:pt x="100" y="0"/>
                  </a:moveTo>
                  <a:lnTo>
                    <a:pt x="0" y="0"/>
                  </a:lnTo>
                  <a:lnTo>
                    <a:pt x="0" y="438"/>
                  </a:lnTo>
                  <a:lnTo>
                    <a:pt x="100" y="438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B7B707"/>
            </a:solidFill>
            <a:ln w="9525">
              <a:solidFill>
                <a:srgbClr val="B7B707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0AD8FDBE-660A-4388-B3EB-8CEF57345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702" y="4340225"/>
              <a:ext cx="158750" cy="238125"/>
            </a:xfrm>
            <a:custGeom>
              <a:avLst/>
              <a:gdLst>
                <a:gd name="T0" fmla="*/ 100 w 100"/>
                <a:gd name="T1" fmla="*/ 150 h 150"/>
                <a:gd name="T2" fmla="*/ 100 w 100"/>
                <a:gd name="T3" fmla="*/ 0 h 150"/>
                <a:gd name="T4" fmla="*/ 0 w 100"/>
                <a:gd name="T5" fmla="*/ 0 h 150"/>
                <a:gd name="T6" fmla="*/ 0 w 100"/>
                <a:gd name="T7" fmla="*/ 150 h 150"/>
                <a:gd name="T8" fmla="*/ 100 w 100"/>
                <a:gd name="T9" fmla="*/ 150 h 150"/>
                <a:gd name="T10" fmla="*/ 100 w 100"/>
                <a:gd name="T1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50">
                  <a:moveTo>
                    <a:pt x="100" y="150"/>
                  </a:moveTo>
                  <a:lnTo>
                    <a:pt x="100" y="0"/>
                  </a:lnTo>
                  <a:lnTo>
                    <a:pt x="0" y="0"/>
                  </a:lnTo>
                  <a:lnTo>
                    <a:pt x="0" y="150"/>
                  </a:lnTo>
                  <a:lnTo>
                    <a:pt x="100" y="150"/>
                  </a:lnTo>
                  <a:lnTo>
                    <a:pt x="100" y="150"/>
                  </a:lnTo>
                  <a:close/>
                </a:path>
              </a:pathLst>
            </a:custGeom>
            <a:solidFill>
              <a:srgbClr val="67F2EF"/>
            </a:solidFill>
            <a:ln w="9525">
              <a:solidFill>
                <a:srgbClr val="67F2EF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F2C9179B-009C-42AD-81D5-64E67B17D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840" y="4113213"/>
              <a:ext cx="158750" cy="465137"/>
            </a:xfrm>
            <a:custGeom>
              <a:avLst/>
              <a:gdLst>
                <a:gd name="T0" fmla="*/ 100 w 100"/>
                <a:gd name="T1" fmla="*/ 0 h 293"/>
                <a:gd name="T2" fmla="*/ 0 w 100"/>
                <a:gd name="T3" fmla="*/ 0 h 293"/>
                <a:gd name="T4" fmla="*/ 0 w 100"/>
                <a:gd name="T5" fmla="*/ 293 h 293"/>
                <a:gd name="T6" fmla="*/ 100 w 100"/>
                <a:gd name="T7" fmla="*/ 293 h 293"/>
                <a:gd name="T8" fmla="*/ 100 w 100"/>
                <a:gd name="T9" fmla="*/ 0 h 293"/>
                <a:gd name="T10" fmla="*/ 100 w 100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293">
                  <a:moveTo>
                    <a:pt x="100" y="0"/>
                  </a:moveTo>
                  <a:lnTo>
                    <a:pt x="0" y="0"/>
                  </a:lnTo>
                  <a:lnTo>
                    <a:pt x="0" y="293"/>
                  </a:lnTo>
                  <a:lnTo>
                    <a:pt x="100" y="293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1FFCF5A0-543C-4A82-BECE-2FDC95188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6977" y="4349750"/>
              <a:ext cx="157163" cy="228600"/>
            </a:xfrm>
            <a:custGeom>
              <a:avLst/>
              <a:gdLst>
                <a:gd name="T0" fmla="*/ 99 w 99"/>
                <a:gd name="T1" fmla="*/ 144 h 144"/>
                <a:gd name="T2" fmla="*/ 99 w 99"/>
                <a:gd name="T3" fmla="*/ 0 h 144"/>
                <a:gd name="T4" fmla="*/ 0 w 99"/>
                <a:gd name="T5" fmla="*/ 0 h 144"/>
                <a:gd name="T6" fmla="*/ 0 w 99"/>
                <a:gd name="T7" fmla="*/ 144 h 144"/>
                <a:gd name="T8" fmla="*/ 99 w 99"/>
                <a:gd name="T9" fmla="*/ 144 h 144"/>
                <a:gd name="T10" fmla="*/ 99 w 99"/>
                <a:gd name="T11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144">
                  <a:moveTo>
                    <a:pt x="99" y="144"/>
                  </a:moveTo>
                  <a:lnTo>
                    <a:pt x="99" y="0"/>
                  </a:lnTo>
                  <a:lnTo>
                    <a:pt x="0" y="0"/>
                  </a:lnTo>
                  <a:lnTo>
                    <a:pt x="0" y="144"/>
                  </a:lnTo>
                  <a:lnTo>
                    <a:pt x="99" y="144"/>
                  </a:lnTo>
                  <a:lnTo>
                    <a:pt x="99" y="144"/>
                  </a:lnTo>
                  <a:close/>
                </a:path>
              </a:pathLst>
            </a:custGeom>
            <a:solidFill>
              <a:srgbClr val="4F5098"/>
            </a:solidFill>
            <a:ln w="9525">
              <a:solidFill>
                <a:srgbClr val="4F5098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FC39791C-A0F7-48EA-BE1A-473B6D830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2577" y="3589338"/>
              <a:ext cx="158750" cy="989012"/>
            </a:xfrm>
            <a:custGeom>
              <a:avLst/>
              <a:gdLst>
                <a:gd name="T0" fmla="*/ 100 w 100"/>
                <a:gd name="T1" fmla="*/ 0 h 623"/>
                <a:gd name="T2" fmla="*/ 0 w 100"/>
                <a:gd name="T3" fmla="*/ 0 h 623"/>
                <a:gd name="T4" fmla="*/ 0 w 100"/>
                <a:gd name="T5" fmla="*/ 623 h 623"/>
                <a:gd name="T6" fmla="*/ 100 w 100"/>
                <a:gd name="T7" fmla="*/ 623 h 623"/>
                <a:gd name="T8" fmla="*/ 100 w 100"/>
                <a:gd name="T9" fmla="*/ 0 h 623"/>
                <a:gd name="T10" fmla="*/ 100 w 100"/>
                <a:gd name="T11" fmla="*/ 0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623">
                  <a:moveTo>
                    <a:pt x="100" y="0"/>
                  </a:moveTo>
                  <a:lnTo>
                    <a:pt x="0" y="0"/>
                  </a:lnTo>
                  <a:lnTo>
                    <a:pt x="0" y="623"/>
                  </a:lnTo>
                  <a:lnTo>
                    <a:pt x="100" y="623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F5098"/>
            </a:solidFill>
            <a:ln w="9525">
              <a:solidFill>
                <a:srgbClr val="4F5098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7081943C-7837-40B3-8440-C73A2597A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440" y="4535488"/>
              <a:ext cx="158750" cy="42862"/>
            </a:xfrm>
            <a:custGeom>
              <a:avLst/>
              <a:gdLst>
                <a:gd name="T0" fmla="*/ 100 w 100"/>
                <a:gd name="T1" fmla="*/ 27 h 27"/>
                <a:gd name="T2" fmla="*/ 100 w 100"/>
                <a:gd name="T3" fmla="*/ 0 h 27"/>
                <a:gd name="T4" fmla="*/ 0 w 100"/>
                <a:gd name="T5" fmla="*/ 0 h 27"/>
                <a:gd name="T6" fmla="*/ 0 w 100"/>
                <a:gd name="T7" fmla="*/ 27 h 27"/>
                <a:gd name="T8" fmla="*/ 100 w 100"/>
                <a:gd name="T9" fmla="*/ 27 h 27"/>
                <a:gd name="T10" fmla="*/ 100 w 100"/>
                <a:gd name="T1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27">
                  <a:moveTo>
                    <a:pt x="100" y="27"/>
                  </a:moveTo>
                  <a:lnTo>
                    <a:pt x="100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100" y="27"/>
                  </a:lnTo>
                  <a:lnTo>
                    <a:pt x="100" y="27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DCE93073-C6DE-4FCE-80D4-5C71D29E4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7902" y="4446588"/>
              <a:ext cx="158750" cy="131762"/>
            </a:xfrm>
            <a:custGeom>
              <a:avLst/>
              <a:gdLst>
                <a:gd name="T0" fmla="*/ 100 w 100"/>
                <a:gd name="T1" fmla="*/ 83 h 83"/>
                <a:gd name="T2" fmla="*/ 100 w 100"/>
                <a:gd name="T3" fmla="*/ 0 h 83"/>
                <a:gd name="T4" fmla="*/ 0 w 100"/>
                <a:gd name="T5" fmla="*/ 0 h 83"/>
                <a:gd name="T6" fmla="*/ 0 w 100"/>
                <a:gd name="T7" fmla="*/ 83 h 83"/>
                <a:gd name="T8" fmla="*/ 100 w 100"/>
                <a:gd name="T9" fmla="*/ 83 h 83"/>
                <a:gd name="T10" fmla="*/ 100 w 100"/>
                <a:gd name="T1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83">
                  <a:moveTo>
                    <a:pt x="100" y="83"/>
                  </a:moveTo>
                  <a:lnTo>
                    <a:pt x="100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100" y="83"/>
                  </a:lnTo>
                  <a:lnTo>
                    <a:pt x="100" y="83"/>
                  </a:lnTo>
                  <a:close/>
                </a:path>
              </a:pathLst>
            </a:custGeom>
            <a:solidFill>
              <a:srgbClr val="67F2EF"/>
            </a:solidFill>
            <a:ln w="9525">
              <a:solidFill>
                <a:srgbClr val="67F2EF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CE60755C-970D-46EC-B4F7-BD2950BF4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8177" y="3487738"/>
              <a:ext cx="158750" cy="1090612"/>
            </a:xfrm>
            <a:custGeom>
              <a:avLst/>
              <a:gdLst>
                <a:gd name="T0" fmla="*/ 100 w 100"/>
                <a:gd name="T1" fmla="*/ 0 h 687"/>
                <a:gd name="T2" fmla="*/ 0 w 100"/>
                <a:gd name="T3" fmla="*/ 0 h 687"/>
                <a:gd name="T4" fmla="*/ 0 w 100"/>
                <a:gd name="T5" fmla="*/ 687 h 687"/>
                <a:gd name="T6" fmla="*/ 100 w 100"/>
                <a:gd name="T7" fmla="*/ 687 h 687"/>
                <a:gd name="T8" fmla="*/ 100 w 100"/>
                <a:gd name="T9" fmla="*/ 0 h 687"/>
                <a:gd name="T10" fmla="*/ 100 w 100"/>
                <a:gd name="T11" fmla="*/ 0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687">
                  <a:moveTo>
                    <a:pt x="100" y="0"/>
                  </a:moveTo>
                  <a:lnTo>
                    <a:pt x="0" y="0"/>
                  </a:lnTo>
                  <a:lnTo>
                    <a:pt x="0" y="687"/>
                  </a:lnTo>
                  <a:lnTo>
                    <a:pt x="100" y="687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4F5098"/>
            </a:solidFill>
            <a:ln w="9525">
              <a:solidFill>
                <a:srgbClr val="4F5098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0C00A233-DA39-4496-A9E6-102F96AA4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8040" y="4184650"/>
              <a:ext cx="158750" cy="393700"/>
            </a:xfrm>
            <a:custGeom>
              <a:avLst/>
              <a:gdLst>
                <a:gd name="T0" fmla="*/ 100 w 100"/>
                <a:gd name="T1" fmla="*/ 0 h 248"/>
                <a:gd name="T2" fmla="*/ 0 w 100"/>
                <a:gd name="T3" fmla="*/ 0 h 248"/>
                <a:gd name="T4" fmla="*/ 0 w 100"/>
                <a:gd name="T5" fmla="*/ 248 h 248"/>
                <a:gd name="T6" fmla="*/ 100 w 100"/>
                <a:gd name="T7" fmla="*/ 248 h 248"/>
                <a:gd name="T8" fmla="*/ 100 w 100"/>
                <a:gd name="T9" fmla="*/ 0 h 248"/>
                <a:gd name="T10" fmla="*/ 100 w 100"/>
                <a:gd name="T11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248">
                  <a:moveTo>
                    <a:pt x="100" y="0"/>
                  </a:moveTo>
                  <a:lnTo>
                    <a:pt x="0" y="0"/>
                  </a:lnTo>
                  <a:lnTo>
                    <a:pt x="0" y="248"/>
                  </a:lnTo>
                  <a:lnTo>
                    <a:pt x="100" y="248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C7E1FFA7-7383-4055-B4AF-E0DFE72E2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052" y="4343400"/>
              <a:ext cx="158750" cy="234950"/>
            </a:xfrm>
            <a:custGeom>
              <a:avLst/>
              <a:gdLst>
                <a:gd name="T0" fmla="*/ 100 w 100"/>
                <a:gd name="T1" fmla="*/ 148 h 148"/>
                <a:gd name="T2" fmla="*/ 100 w 100"/>
                <a:gd name="T3" fmla="*/ 0 h 148"/>
                <a:gd name="T4" fmla="*/ 0 w 100"/>
                <a:gd name="T5" fmla="*/ 0 h 148"/>
                <a:gd name="T6" fmla="*/ 0 w 100"/>
                <a:gd name="T7" fmla="*/ 148 h 148"/>
                <a:gd name="T8" fmla="*/ 100 w 100"/>
                <a:gd name="T9" fmla="*/ 148 h 148"/>
                <a:gd name="T10" fmla="*/ 100 w 100"/>
                <a:gd name="T11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148">
                  <a:moveTo>
                    <a:pt x="100" y="148"/>
                  </a:moveTo>
                  <a:lnTo>
                    <a:pt x="100" y="0"/>
                  </a:lnTo>
                  <a:lnTo>
                    <a:pt x="0" y="0"/>
                  </a:lnTo>
                  <a:lnTo>
                    <a:pt x="0" y="148"/>
                  </a:lnTo>
                  <a:lnTo>
                    <a:pt x="100" y="148"/>
                  </a:lnTo>
                  <a:lnTo>
                    <a:pt x="100" y="148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CC288583-F032-4F81-B8C9-49F210FEF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915" y="4545013"/>
              <a:ext cx="158750" cy="33337"/>
            </a:xfrm>
            <a:custGeom>
              <a:avLst/>
              <a:gdLst>
                <a:gd name="T0" fmla="*/ 100 w 100"/>
                <a:gd name="T1" fmla="*/ 21 h 21"/>
                <a:gd name="T2" fmla="*/ 100 w 100"/>
                <a:gd name="T3" fmla="*/ 0 h 21"/>
                <a:gd name="T4" fmla="*/ 0 w 100"/>
                <a:gd name="T5" fmla="*/ 0 h 21"/>
                <a:gd name="T6" fmla="*/ 0 w 100"/>
                <a:gd name="T7" fmla="*/ 21 h 21"/>
                <a:gd name="T8" fmla="*/ 100 w 100"/>
                <a:gd name="T9" fmla="*/ 21 h 21"/>
                <a:gd name="T10" fmla="*/ 100 w 100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21">
                  <a:moveTo>
                    <a:pt x="100" y="21"/>
                  </a:moveTo>
                  <a:lnTo>
                    <a:pt x="100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100" y="21"/>
                  </a:lnTo>
                  <a:lnTo>
                    <a:pt x="100" y="21"/>
                  </a:lnTo>
                  <a:close/>
                </a:path>
              </a:pathLst>
            </a:custGeom>
            <a:solidFill>
              <a:srgbClr val="67F2EF"/>
            </a:solidFill>
            <a:ln w="9525">
              <a:solidFill>
                <a:srgbClr val="67F2EF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406ECE8B-29E0-4769-BC88-784544F8A164}"/>
                </a:ext>
              </a:extLst>
            </p:cNvPr>
            <p:cNvSpPr txBox="1"/>
            <p:nvPr/>
          </p:nvSpPr>
          <p:spPr>
            <a:xfrm>
              <a:off x="484862" y="5320979"/>
              <a:ext cx="10054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Total </a:t>
              </a:r>
              <a:br>
                <a:rPr lang="en-US" sz="1200" b="1">
                  <a:solidFill>
                    <a:srgbClr val="000066"/>
                  </a:solidFill>
                </a:rPr>
              </a:br>
              <a:r>
                <a:rPr lang="en-US" sz="12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98332FE4-0516-46BD-A5F6-87F6FD6A6482}"/>
                </a:ext>
              </a:extLst>
            </p:cNvPr>
            <p:cNvSpPr txBox="1"/>
            <p:nvPr/>
          </p:nvSpPr>
          <p:spPr>
            <a:xfrm>
              <a:off x="1586288" y="5320979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LDL-C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235A450C-E5C5-4CDE-8AD9-BB3D004B35D4}"/>
                </a:ext>
              </a:extLst>
            </p:cNvPr>
            <p:cNvSpPr txBox="1"/>
            <p:nvPr/>
          </p:nvSpPr>
          <p:spPr>
            <a:xfrm>
              <a:off x="2521103" y="5320979"/>
              <a:ext cx="6623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HDL-C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4DE9CAA8-00DE-4EC3-9515-4CD8BA9D85FF}"/>
                </a:ext>
              </a:extLst>
            </p:cNvPr>
            <p:cNvSpPr txBox="1"/>
            <p:nvPr/>
          </p:nvSpPr>
          <p:spPr>
            <a:xfrm>
              <a:off x="4120766" y="5320979"/>
              <a:ext cx="11331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Triglycerides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8DD01029-3EF3-4256-80B9-B65E8EF0EB04}"/>
                </a:ext>
              </a:extLst>
            </p:cNvPr>
            <p:cNvSpPr txBox="1"/>
            <p:nvPr/>
          </p:nvSpPr>
          <p:spPr>
            <a:xfrm>
              <a:off x="3302030" y="5320979"/>
              <a:ext cx="9511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Total </a:t>
              </a:r>
              <a:r>
                <a:rPr lang="en-US" sz="1200" b="1" dirty="0" err="1">
                  <a:solidFill>
                    <a:srgbClr val="000066"/>
                  </a:solidFill>
                </a:rPr>
                <a:t>chol</a:t>
              </a:r>
              <a:r>
                <a:rPr lang="en-US" sz="1200" b="1" dirty="0">
                  <a:solidFill>
                    <a:srgbClr val="000066"/>
                  </a:solidFill>
                </a:rPr>
                <a:t>: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HDL-C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820190-BF89-4E5E-9A9C-5361BA1A8F6E}"/>
                </a:ext>
              </a:extLst>
            </p:cNvPr>
            <p:cNvSpPr txBox="1"/>
            <p:nvPr/>
          </p:nvSpPr>
          <p:spPr>
            <a:xfrm>
              <a:off x="573026" y="3204488"/>
              <a:ext cx="8290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D11F6C54-67CF-4350-BF99-DA6F1291FD63}"/>
                </a:ext>
              </a:extLst>
            </p:cNvPr>
            <p:cNvSpPr txBox="1"/>
            <p:nvPr/>
          </p:nvSpPr>
          <p:spPr>
            <a:xfrm>
              <a:off x="1446053" y="3123458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0.01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5D84A040-94BA-4D45-8B58-1D5FD497FA90}"/>
                </a:ext>
              </a:extLst>
            </p:cNvPr>
            <p:cNvSpPr txBox="1"/>
            <p:nvPr/>
          </p:nvSpPr>
          <p:spPr>
            <a:xfrm>
              <a:off x="1828394" y="3969524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0.83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611809D-B81F-4AFB-B6A5-1BEF5F209AAD}"/>
                </a:ext>
              </a:extLst>
            </p:cNvPr>
            <p:cNvSpPr txBox="1"/>
            <p:nvPr/>
          </p:nvSpPr>
          <p:spPr>
            <a:xfrm>
              <a:off x="3122517" y="3739171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0.45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F479E81A-872A-4AD9-9A1F-126AC3ACD58F}"/>
                </a:ext>
              </a:extLst>
            </p:cNvPr>
            <p:cNvSpPr txBox="1"/>
            <p:nvPr/>
          </p:nvSpPr>
          <p:spPr>
            <a:xfrm>
              <a:off x="859264" y="4063226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0.93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270FA411-57C0-4D83-A488-CBFC19258F3E}"/>
                </a:ext>
              </a:extLst>
            </p:cNvPr>
            <p:cNvSpPr txBox="1"/>
            <p:nvPr/>
          </p:nvSpPr>
          <p:spPr>
            <a:xfrm>
              <a:off x="2637721" y="4115033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0.17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4CA544D-B5AB-4C8F-846B-DA09A123C2D1}"/>
                </a:ext>
              </a:extLst>
            </p:cNvPr>
            <p:cNvSpPr txBox="1"/>
            <p:nvPr/>
          </p:nvSpPr>
          <p:spPr>
            <a:xfrm>
              <a:off x="3589866" y="3543756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0.42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D105CC8A-130A-466C-8D79-C0F8436173A6}"/>
                </a:ext>
              </a:extLst>
            </p:cNvPr>
            <p:cNvSpPr txBox="1"/>
            <p:nvPr/>
          </p:nvSpPr>
          <p:spPr>
            <a:xfrm>
              <a:off x="4540360" y="4122125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0.71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E7D35C76-3DDD-4E37-9857-995DA34E42B2}"/>
                </a:ext>
              </a:extLst>
            </p:cNvPr>
            <p:cNvSpPr txBox="1"/>
            <p:nvPr/>
          </p:nvSpPr>
          <p:spPr>
            <a:xfrm>
              <a:off x="4203292" y="3516478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0.71</a:t>
              </a:r>
            </a:p>
          </p:txBody>
        </p:sp>
        <p:sp>
          <p:nvSpPr>
            <p:cNvPr id="8" name="Parenthèse fermante 7">
              <a:extLst>
                <a:ext uri="{FF2B5EF4-FFF2-40B4-BE49-F238E27FC236}">
                  <a16:creationId xmlns:a16="http://schemas.microsoft.com/office/drawing/2014/main" id="{EA01602C-CF95-4E9B-A429-C1359771B108}"/>
                </a:ext>
              </a:extLst>
            </p:cNvPr>
            <p:cNvSpPr/>
            <p:nvPr/>
          </p:nvSpPr>
          <p:spPr bwMode="auto">
            <a:xfrm rot="16200000">
              <a:off x="804860" y="3473847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49" name="Parenthèse fermante 48">
              <a:extLst>
                <a:ext uri="{FF2B5EF4-FFF2-40B4-BE49-F238E27FC236}">
                  <a16:creationId xmlns:a16="http://schemas.microsoft.com/office/drawing/2014/main" id="{9BB331C2-B8CB-4E81-A956-B190FE34C581}"/>
                </a:ext>
              </a:extLst>
            </p:cNvPr>
            <p:cNvSpPr/>
            <p:nvPr/>
          </p:nvSpPr>
          <p:spPr bwMode="auto">
            <a:xfrm rot="16200000">
              <a:off x="1147404" y="4296923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0" name="Parenthèse fermante 49">
              <a:extLst>
                <a:ext uri="{FF2B5EF4-FFF2-40B4-BE49-F238E27FC236}">
                  <a16:creationId xmlns:a16="http://schemas.microsoft.com/office/drawing/2014/main" id="{4C90F597-7CB3-4D52-B7D4-0E9971FBA855}"/>
                </a:ext>
              </a:extLst>
            </p:cNvPr>
            <p:cNvSpPr/>
            <p:nvPr/>
          </p:nvSpPr>
          <p:spPr bwMode="auto">
            <a:xfrm rot="16200000">
              <a:off x="1720492" y="3337355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1" name="Parenthèse fermante 50">
              <a:extLst>
                <a:ext uri="{FF2B5EF4-FFF2-40B4-BE49-F238E27FC236}">
                  <a16:creationId xmlns:a16="http://schemas.microsoft.com/office/drawing/2014/main" id="{4DB0CFE2-1422-43D9-BB83-C0C2C15DBEED}"/>
                </a:ext>
              </a:extLst>
            </p:cNvPr>
            <p:cNvSpPr/>
            <p:nvPr/>
          </p:nvSpPr>
          <p:spPr bwMode="auto">
            <a:xfrm rot="16200000">
              <a:off x="2080658" y="4215065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2" name="Parenthèse fermante 51">
              <a:extLst>
                <a:ext uri="{FF2B5EF4-FFF2-40B4-BE49-F238E27FC236}">
                  <a16:creationId xmlns:a16="http://schemas.microsoft.com/office/drawing/2014/main" id="{37224C0E-D7DC-4EB5-8771-3323E73E41FC}"/>
                </a:ext>
              </a:extLst>
            </p:cNvPr>
            <p:cNvSpPr/>
            <p:nvPr/>
          </p:nvSpPr>
          <p:spPr bwMode="auto">
            <a:xfrm rot="16200000">
              <a:off x="2619835" y="3429008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3" name="Parenthèse fermante 52">
              <a:extLst>
                <a:ext uri="{FF2B5EF4-FFF2-40B4-BE49-F238E27FC236}">
                  <a16:creationId xmlns:a16="http://schemas.microsoft.com/office/drawing/2014/main" id="{7A4AD903-6C9A-4026-9A0C-665193805488}"/>
                </a:ext>
              </a:extLst>
            </p:cNvPr>
            <p:cNvSpPr/>
            <p:nvPr/>
          </p:nvSpPr>
          <p:spPr bwMode="auto">
            <a:xfrm rot="16200000">
              <a:off x="2973928" y="4334480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4" name="Parenthèse fermante 53">
              <a:extLst>
                <a:ext uri="{FF2B5EF4-FFF2-40B4-BE49-F238E27FC236}">
                  <a16:creationId xmlns:a16="http://schemas.microsoft.com/office/drawing/2014/main" id="{FCF0CD86-8B8D-4699-A821-6142C53EDB7A}"/>
                </a:ext>
              </a:extLst>
            </p:cNvPr>
            <p:cNvSpPr/>
            <p:nvPr/>
          </p:nvSpPr>
          <p:spPr bwMode="auto">
            <a:xfrm rot="16200000">
              <a:off x="3524047" y="3930724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5" name="Parenthèse fermante 54">
              <a:extLst>
                <a:ext uri="{FF2B5EF4-FFF2-40B4-BE49-F238E27FC236}">
                  <a16:creationId xmlns:a16="http://schemas.microsoft.com/office/drawing/2014/main" id="{59A5E621-0707-4B42-A54B-9DF2E96D8F71}"/>
                </a:ext>
              </a:extLst>
            </p:cNvPr>
            <p:cNvSpPr/>
            <p:nvPr/>
          </p:nvSpPr>
          <p:spPr bwMode="auto">
            <a:xfrm rot="16200000">
              <a:off x="3885471" y="3699596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6" name="Parenthèse fermante 55">
              <a:extLst>
                <a:ext uri="{FF2B5EF4-FFF2-40B4-BE49-F238E27FC236}">
                  <a16:creationId xmlns:a16="http://schemas.microsoft.com/office/drawing/2014/main" id="{939A6F04-123B-45B8-A1CC-FB3402D2AEF2}"/>
                </a:ext>
              </a:extLst>
            </p:cNvPr>
            <p:cNvSpPr/>
            <p:nvPr/>
          </p:nvSpPr>
          <p:spPr bwMode="auto">
            <a:xfrm rot="16200000">
              <a:off x="4482268" y="3736420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7" name="Parenthèse fermante 56">
              <a:extLst>
                <a:ext uri="{FF2B5EF4-FFF2-40B4-BE49-F238E27FC236}">
                  <a16:creationId xmlns:a16="http://schemas.microsoft.com/office/drawing/2014/main" id="{F56B99B4-A512-447C-A2C7-0B6C7B45D330}"/>
                </a:ext>
              </a:extLst>
            </p:cNvPr>
            <p:cNvSpPr/>
            <p:nvPr/>
          </p:nvSpPr>
          <p:spPr bwMode="auto">
            <a:xfrm rot="16200000">
              <a:off x="4817468" y="4364273"/>
              <a:ext cx="63821" cy="190026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63FDD548-C59C-440A-881E-214BDBDB3FCA}"/>
                </a:ext>
              </a:extLst>
            </p:cNvPr>
            <p:cNvSpPr txBox="1"/>
            <p:nvPr/>
          </p:nvSpPr>
          <p:spPr>
            <a:xfrm>
              <a:off x="2230069" y="3204488"/>
              <a:ext cx="8290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1B720F98-4BE1-4975-AD3F-BF5DB14D3C4D}"/>
                </a:ext>
              </a:extLst>
            </p:cNvPr>
            <p:cNvSpPr txBox="1"/>
            <p:nvPr/>
          </p:nvSpPr>
          <p:spPr>
            <a:xfrm>
              <a:off x="221614" y="523715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-8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9F64C096-877E-451E-86C8-1C3E87854BA0}"/>
                </a:ext>
              </a:extLst>
            </p:cNvPr>
            <p:cNvSpPr txBox="1"/>
            <p:nvPr/>
          </p:nvSpPr>
          <p:spPr>
            <a:xfrm>
              <a:off x="221614" y="484774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EFAE9C2B-CEDA-4A3E-8B12-FE4718A085B5}"/>
                </a:ext>
              </a:extLst>
            </p:cNvPr>
            <p:cNvSpPr txBox="1"/>
            <p:nvPr/>
          </p:nvSpPr>
          <p:spPr>
            <a:xfrm>
              <a:off x="272910" y="445832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DBC5BD35-F617-4383-8F3B-EAB7B0DB02E6}"/>
                </a:ext>
              </a:extLst>
            </p:cNvPr>
            <p:cNvSpPr txBox="1"/>
            <p:nvPr/>
          </p:nvSpPr>
          <p:spPr>
            <a:xfrm>
              <a:off x="272910" y="406891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7E288182-ED8C-4FE7-8846-A75B7D610E58}"/>
                </a:ext>
              </a:extLst>
            </p:cNvPr>
            <p:cNvSpPr txBox="1"/>
            <p:nvPr/>
          </p:nvSpPr>
          <p:spPr>
            <a:xfrm>
              <a:off x="272910" y="367950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F7590B17-F017-4D86-B74B-01B9758AD8BB}"/>
                </a:ext>
              </a:extLst>
            </p:cNvPr>
            <p:cNvSpPr txBox="1"/>
            <p:nvPr/>
          </p:nvSpPr>
          <p:spPr>
            <a:xfrm>
              <a:off x="187951" y="3290088"/>
              <a:ext cx="3545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1ED4AA1E-731D-4521-B1D9-13205E6192AE}"/>
                </a:ext>
              </a:extLst>
            </p:cNvPr>
            <p:cNvSpPr txBox="1"/>
            <p:nvPr/>
          </p:nvSpPr>
          <p:spPr>
            <a:xfrm>
              <a:off x="187951" y="2900675"/>
              <a:ext cx="3545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9277A7D-9000-4BC5-B25D-F743701611B2}"/>
                </a:ext>
              </a:extLst>
            </p:cNvPr>
            <p:cNvSpPr txBox="1"/>
            <p:nvPr/>
          </p:nvSpPr>
          <p:spPr>
            <a:xfrm>
              <a:off x="187951" y="2511262"/>
              <a:ext cx="3545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07064605-1B99-4A89-9541-61F34307E1D7}"/>
                </a:ext>
              </a:extLst>
            </p:cNvPr>
            <p:cNvSpPr txBox="1"/>
            <p:nvPr/>
          </p:nvSpPr>
          <p:spPr>
            <a:xfrm>
              <a:off x="187951" y="2121849"/>
              <a:ext cx="3545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3D6E6CF0-48A9-44B5-859C-90C8D845B311}"/>
                </a:ext>
              </a:extLst>
            </p:cNvPr>
            <p:cNvSpPr txBox="1"/>
            <p:nvPr/>
          </p:nvSpPr>
          <p:spPr>
            <a:xfrm>
              <a:off x="1053830" y="1775371"/>
              <a:ext cx="17862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333399"/>
                  </a:solidFill>
                  <a:latin typeface="+mj-lt"/>
                </a:rPr>
                <a:t>Dual-TDF at screen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0F05D632-C943-4364-AB9B-4D7EC6C14563}"/>
                </a:ext>
              </a:extLst>
            </p:cNvPr>
            <p:cNvSpPr txBox="1"/>
            <p:nvPr/>
          </p:nvSpPr>
          <p:spPr>
            <a:xfrm>
              <a:off x="3153390" y="1769243"/>
              <a:ext cx="18838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333399"/>
                  </a:solidFill>
                  <a:latin typeface="+mj-lt"/>
                </a:rPr>
                <a:t>Triple-TDF at screen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A6E8EEF8-00A5-4F76-98E6-441E9D8E795C}"/>
                </a:ext>
              </a:extLst>
            </p:cNvPr>
            <p:cNvSpPr txBox="1"/>
            <p:nvPr/>
          </p:nvSpPr>
          <p:spPr>
            <a:xfrm>
              <a:off x="1053830" y="2100971"/>
              <a:ext cx="18091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333399"/>
                  </a:solidFill>
                  <a:latin typeface="+mj-lt"/>
                </a:rPr>
                <a:t>Dual-ABC at screen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87CCF2F-58A2-407E-A7E5-F248C7918798}"/>
                </a:ext>
              </a:extLst>
            </p:cNvPr>
            <p:cNvSpPr txBox="1"/>
            <p:nvPr/>
          </p:nvSpPr>
          <p:spPr>
            <a:xfrm>
              <a:off x="3184835" y="2100971"/>
              <a:ext cx="19066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>
                  <a:solidFill>
                    <a:srgbClr val="333399"/>
                  </a:solidFill>
                  <a:latin typeface="+mj-lt"/>
                </a:rPr>
                <a:t>Triple-ABC at screen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DFD8F4AD-535A-480E-AF6C-88A3879E2E45}"/>
              </a:ext>
            </a:extLst>
          </p:cNvPr>
          <p:cNvGrpSpPr/>
          <p:nvPr/>
        </p:nvGrpSpPr>
        <p:grpSpPr>
          <a:xfrm>
            <a:off x="5499422" y="2214082"/>
            <a:ext cx="3342954" cy="3564737"/>
            <a:chOff x="5499422" y="2214082"/>
            <a:chExt cx="3342954" cy="3564737"/>
          </a:xfrm>
        </p:grpSpPr>
        <p:sp>
          <p:nvSpPr>
            <p:cNvPr id="107" name="AutoShape 165">
              <a:extLst>
                <a:ext uri="{FF2B5EF4-FFF2-40B4-BE49-F238E27FC236}">
                  <a16:creationId xmlns:a16="http://schemas.microsoft.com/office/drawing/2014/main" id="{957B7C7D-FEAD-4A5A-B79F-C411175BE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1624" y="2249984"/>
              <a:ext cx="2385047" cy="6462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BA644C1A-6C10-404D-A0D7-7DF4CEB3E03C}"/>
                </a:ext>
              </a:extLst>
            </p:cNvPr>
            <p:cNvSpPr txBox="1"/>
            <p:nvPr/>
          </p:nvSpPr>
          <p:spPr>
            <a:xfrm>
              <a:off x="6463515" y="2214082"/>
              <a:ext cx="1786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Dual (DRV/r + 3TC)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A73C9164-CF56-443C-B4F5-D1617BD47C38}"/>
                </a:ext>
              </a:extLst>
            </p:cNvPr>
            <p:cNvSpPr txBox="1"/>
            <p:nvPr/>
          </p:nvSpPr>
          <p:spPr>
            <a:xfrm>
              <a:off x="6463515" y="2547945"/>
              <a:ext cx="21272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Triple (DRV/r + 2 NRTI)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1381A33B-DFF7-42D3-BE4A-BEC0A12FE260}"/>
                </a:ext>
              </a:extLst>
            </p:cNvPr>
            <p:cNvSpPr txBox="1"/>
            <p:nvPr/>
          </p:nvSpPr>
          <p:spPr>
            <a:xfrm>
              <a:off x="5584381" y="493099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F990F91E-BAD9-4710-AD2C-8F2E37C63507}"/>
                </a:ext>
              </a:extLst>
            </p:cNvPr>
            <p:cNvSpPr txBox="1"/>
            <p:nvPr/>
          </p:nvSpPr>
          <p:spPr>
            <a:xfrm>
              <a:off x="5584381" y="471106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CEC074F4-D484-4B5C-B5CD-0E625E36DE79}"/>
                </a:ext>
              </a:extLst>
            </p:cNvPr>
            <p:cNvSpPr txBox="1"/>
            <p:nvPr/>
          </p:nvSpPr>
          <p:spPr>
            <a:xfrm>
              <a:off x="5584381" y="449112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7B62073A-3A88-4335-A650-C0DE06A06818}"/>
                </a:ext>
              </a:extLst>
            </p:cNvPr>
            <p:cNvSpPr txBox="1"/>
            <p:nvPr/>
          </p:nvSpPr>
          <p:spPr>
            <a:xfrm>
              <a:off x="5584381" y="427119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AFFC10B5-00D2-4C08-AB93-4B50DEFF1AB2}"/>
                </a:ext>
              </a:extLst>
            </p:cNvPr>
            <p:cNvSpPr txBox="1"/>
            <p:nvPr/>
          </p:nvSpPr>
          <p:spPr>
            <a:xfrm>
              <a:off x="5584381" y="405126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22EFA968-5919-4318-88F2-E1A87E68482B}"/>
                </a:ext>
              </a:extLst>
            </p:cNvPr>
            <p:cNvSpPr txBox="1"/>
            <p:nvPr/>
          </p:nvSpPr>
          <p:spPr>
            <a:xfrm>
              <a:off x="5584381" y="38313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AEF027B0-6C8A-46C6-BB0F-F69B1420EA4F}"/>
                </a:ext>
              </a:extLst>
            </p:cNvPr>
            <p:cNvSpPr txBox="1"/>
            <p:nvPr/>
          </p:nvSpPr>
          <p:spPr>
            <a:xfrm>
              <a:off x="5584381" y="361140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5454F545-6C65-4CF7-8E99-B0054CDC8DA8}"/>
                </a:ext>
              </a:extLst>
            </p:cNvPr>
            <p:cNvSpPr txBox="1"/>
            <p:nvPr/>
          </p:nvSpPr>
          <p:spPr>
            <a:xfrm>
              <a:off x="5584381" y="339146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7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5B9A42EF-F898-4AF1-9E1A-E407BB39DC3C}"/>
                </a:ext>
              </a:extLst>
            </p:cNvPr>
            <p:cNvSpPr txBox="1"/>
            <p:nvPr/>
          </p:nvSpPr>
          <p:spPr>
            <a:xfrm>
              <a:off x="5584381" y="317153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27D2E01-F72E-453E-A550-189E1BA38799}"/>
                </a:ext>
              </a:extLst>
            </p:cNvPr>
            <p:cNvSpPr txBox="1"/>
            <p:nvPr/>
          </p:nvSpPr>
          <p:spPr>
            <a:xfrm>
              <a:off x="5584381" y="295160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9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485CA66F-ABA5-4B14-9D57-4174D1BC67FA}"/>
                </a:ext>
              </a:extLst>
            </p:cNvPr>
            <p:cNvSpPr txBox="1"/>
            <p:nvPr/>
          </p:nvSpPr>
          <p:spPr>
            <a:xfrm>
              <a:off x="5499422" y="2731672"/>
              <a:ext cx="3545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0946E616-A64F-4BCE-8EA3-018319B1CDB9}"/>
                </a:ext>
              </a:extLst>
            </p:cNvPr>
            <p:cNvSpPr txBox="1"/>
            <p:nvPr/>
          </p:nvSpPr>
          <p:spPr>
            <a:xfrm>
              <a:off x="5533085" y="515092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0F39E90D-8CAF-4EF6-8560-DDD740515E83}"/>
                </a:ext>
              </a:extLst>
            </p:cNvPr>
            <p:cNvSpPr txBox="1"/>
            <p:nvPr/>
          </p:nvSpPr>
          <p:spPr>
            <a:xfrm>
              <a:off x="6040217" y="3616167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0.19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5266DADB-2783-48E4-86A8-1250D1CD52C3}"/>
                </a:ext>
              </a:extLst>
            </p:cNvPr>
            <p:cNvSpPr txBox="1"/>
            <p:nvPr/>
          </p:nvSpPr>
          <p:spPr>
            <a:xfrm>
              <a:off x="7097655" y="3339370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0.12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E9ACC034-129B-4E5F-AA15-2E3814E94316}"/>
                </a:ext>
              </a:extLst>
            </p:cNvPr>
            <p:cNvSpPr txBox="1"/>
            <p:nvPr/>
          </p:nvSpPr>
          <p:spPr>
            <a:xfrm>
              <a:off x="6151625" y="5317154"/>
              <a:ext cx="3818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All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DE30512E-63BC-4D2C-8E24-DF3746072061}"/>
                </a:ext>
              </a:extLst>
            </p:cNvPr>
            <p:cNvSpPr txBox="1"/>
            <p:nvPr/>
          </p:nvSpPr>
          <p:spPr>
            <a:xfrm>
              <a:off x="6932115" y="5317154"/>
              <a:ext cx="860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TDF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at screen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4D518477-F084-4FB1-B184-F3679C24844C}"/>
                </a:ext>
              </a:extLst>
            </p:cNvPr>
            <p:cNvSpPr txBox="1"/>
            <p:nvPr/>
          </p:nvSpPr>
          <p:spPr>
            <a:xfrm>
              <a:off x="7951929" y="5317154"/>
              <a:ext cx="860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ABC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at screen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299A1FB0-36DE-42BF-8844-82B047CC55D9}"/>
                </a:ext>
              </a:extLst>
            </p:cNvPr>
            <p:cNvSpPr txBox="1"/>
            <p:nvPr/>
          </p:nvSpPr>
          <p:spPr>
            <a:xfrm>
              <a:off x="8027958" y="4494327"/>
              <a:ext cx="7441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p = 0.96</a:t>
              </a:r>
            </a:p>
          </p:txBody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CBBA758A-0B06-49F8-8F40-32A8E32407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08663" y="2832361"/>
              <a:ext cx="3033713" cy="2466975"/>
            </a:xfrm>
            <a:custGeom>
              <a:avLst/>
              <a:gdLst>
                <a:gd name="T0" fmla="*/ 40 w 1911"/>
                <a:gd name="T1" fmla="*/ 1398 h 1554"/>
                <a:gd name="T2" fmla="*/ 40 w 1911"/>
                <a:gd name="T3" fmla="*/ 0 h 1554"/>
                <a:gd name="T4" fmla="*/ 40 w 1911"/>
                <a:gd name="T5" fmla="*/ 1398 h 1554"/>
                <a:gd name="T6" fmla="*/ 1911 w 1911"/>
                <a:gd name="T7" fmla="*/ 1398 h 1554"/>
                <a:gd name="T8" fmla="*/ 40 w 1911"/>
                <a:gd name="T9" fmla="*/ 1554 h 1554"/>
                <a:gd name="T10" fmla="*/ 40 w 1911"/>
                <a:gd name="T11" fmla="*/ 1398 h 1554"/>
                <a:gd name="T12" fmla="*/ 0 w 1911"/>
                <a:gd name="T13" fmla="*/ 9 h 1554"/>
                <a:gd name="T14" fmla="*/ 40 w 1911"/>
                <a:gd name="T15" fmla="*/ 9 h 1554"/>
                <a:gd name="T16" fmla="*/ 0 w 1911"/>
                <a:gd name="T17" fmla="*/ 148 h 1554"/>
                <a:gd name="T18" fmla="*/ 40 w 1911"/>
                <a:gd name="T19" fmla="*/ 148 h 1554"/>
                <a:gd name="T20" fmla="*/ 0 w 1911"/>
                <a:gd name="T21" fmla="*/ 288 h 1554"/>
                <a:gd name="T22" fmla="*/ 40 w 1911"/>
                <a:gd name="T23" fmla="*/ 288 h 1554"/>
                <a:gd name="T24" fmla="*/ 0 w 1911"/>
                <a:gd name="T25" fmla="*/ 427 h 1554"/>
                <a:gd name="T26" fmla="*/ 40 w 1911"/>
                <a:gd name="T27" fmla="*/ 427 h 1554"/>
                <a:gd name="T28" fmla="*/ 0 w 1911"/>
                <a:gd name="T29" fmla="*/ 565 h 1554"/>
                <a:gd name="T30" fmla="*/ 40 w 1911"/>
                <a:gd name="T31" fmla="*/ 565 h 1554"/>
                <a:gd name="T32" fmla="*/ 0 w 1911"/>
                <a:gd name="T33" fmla="*/ 704 h 1554"/>
                <a:gd name="T34" fmla="*/ 40 w 1911"/>
                <a:gd name="T35" fmla="*/ 704 h 1554"/>
                <a:gd name="T36" fmla="*/ 0 w 1911"/>
                <a:gd name="T37" fmla="*/ 843 h 1554"/>
                <a:gd name="T38" fmla="*/ 40 w 1911"/>
                <a:gd name="T39" fmla="*/ 843 h 1554"/>
                <a:gd name="T40" fmla="*/ 0 w 1911"/>
                <a:gd name="T41" fmla="*/ 982 h 1554"/>
                <a:gd name="T42" fmla="*/ 40 w 1911"/>
                <a:gd name="T43" fmla="*/ 982 h 1554"/>
                <a:gd name="T44" fmla="*/ 0 w 1911"/>
                <a:gd name="T45" fmla="*/ 1120 h 1554"/>
                <a:gd name="T46" fmla="*/ 40 w 1911"/>
                <a:gd name="T47" fmla="*/ 1120 h 1554"/>
                <a:gd name="T48" fmla="*/ 0 w 1911"/>
                <a:gd name="T49" fmla="*/ 1259 h 1554"/>
                <a:gd name="T50" fmla="*/ 40 w 1911"/>
                <a:gd name="T51" fmla="*/ 1259 h 1554"/>
                <a:gd name="T52" fmla="*/ 0 w 1911"/>
                <a:gd name="T53" fmla="*/ 1398 h 1554"/>
                <a:gd name="T54" fmla="*/ 40 w 1911"/>
                <a:gd name="T55" fmla="*/ 1398 h 1554"/>
                <a:gd name="T56" fmla="*/ 0 w 1911"/>
                <a:gd name="T57" fmla="*/ 1539 h 1554"/>
                <a:gd name="T58" fmla="*/ 40 w 1911"/>
                <a:gd name="T59" fmla="*/ 1539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11" h="1554">
                  <a:moveTo>
                    <a:pt x="40" y="1398"/>
                  </a:moveTo>
                  <a:lnTo>
                    <a:pt x="40" y="0"/>
                  </a:lnTo>
                  <a:moveTo>
                    <a:pt x="40" y="1398"/>
                  </a:moveTo>
                  <a:lnTo>
                    <a:pt x="1911" y="1398"/>
                  </a:lnTo>
                  <a:moveTo>
                    <a:pt x="40" y="1554"/>
                  </a:moveTo>
                  <a:lnTo>
                    <a:pt x="40" y="1398"/>
                  </a:lnTo>
                  <a:moveTo>
                    <a:pt x="0" y="9"/>
                  </a:moveTo>
                  <a:lnTo>
                    <a:pt x="40" y="9"/>
                  </a:lnTo>
                  <a:moveTo>
                    <a:pt x="0" y="148"/>
                  </a:moveTo>
                  <a:lnTo>
                    <a:pt x="40" y="148"/>
                  </a:lnTo>
                  <a:moveTo>
                    <a:pt x="0" y="288"/>
                  </a:moveTo>
                  <a:lnTo>
                    <a:pt x="40" y="288"/>
                  </a:lnTo>
                  <a:moveTo>
                    <a:pt x="0" y="427"/>
                  </a:moveTo>
                  <a:lnTo>
                    <a:pt x="40" y="427"/>
                  </a:lnTo>
                  <a:moveTo>
                    <a:pt x="0" y="565"/>
                  </a:moveTo>
                  <a:lnTo>
                    <a:pt x="40" y="565"/>
                  </a:lnTo>
                  <a:moveTo>
                    <a:pt x="0" y="704"/>
                  </a:moveTo>
                  <a:lnTo>
                    <a:pt x="40" y="704"/>
                  </a:lnTo>
                  <a:moveTo>
                    <a:pt x="0" y="843"/>
                  </a:moveTo>
                  <a:lnTo>
                    <a:pt x="40" y="843"/>
                  </a:lnTo>
                  <a:moveTo>
                    <a:pt x="0" y="982"/>
                  </a:moveTo>
                  <a:lnTo>
                    <a:pt x="40" y="982"/>
                  </a:lnTo>
                  <a:moveTo>
                    <a:pt x="0" y="1120"/>
                  </a:moveTo>
                  <a:lnTo>
                    <a:pt x="40" y="1120"/>
                  </a:lnTo>
                  <a:moveTo>
                    <a:pt x="0" y="1259"/>
                  </a:moveTo>
                  <a:lnTo>
                    <a:pt x="40" y="1259"/>
                  </a:lnTo>
                  <a:moveTo>
                    <a:pt x="0" y="1398"/>
                  </a:moveTo>
                  <a:lnTo>
                    <a:pt x="40" y="1398"/>
                  </a:lnTo>
                  <a:moveTo>
                    <a:pt x="0" y="1539"/>
                  </a:moveTo>
                  <a:lnTo>
                    <a:pt x="40" y="153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7" name="Freeform 6">
              <a:extLst>
                <a:ext uri="{FF2B5EF4-FFF2-40B4-BE49-F238E27FC236}">
                  <a16:creationId xmlns:a16="http://schemas.microsoft.com/office/drawing/2014/main" id="{EB8EEC0D-2237-4B54-9E62-24628FA8A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0" y="3956311"/>
              <a:ext cx="257175" cy="1095375"/>
            </a:xfrm>
            <a:custGeom>
              <a:avLst/>
              <a:gdLst>
                <a:gd name="T0" fmla="*/ 162 w 162"/>
                <a:gd name="T1" fmla="*/ 0 h 690"/>
                <a:gd name="T2" fmla="*/ 0 w 162"/>
                <a:gd name="T3" fmla="*/ 0 h 690"/>
                <a:gd name="T4" fmla="*/ 0 w 162"/>
                <a:gd name="T5" fmla="*/ 690 h 690"/>
                <a:gd name="T6" fmla="*/ 162 w 162"/>
                <a:gd name="T7" fmla="*/ 690 h 690"/>
                <a:gd name="T8" fmla="*/ 162 w 162"/>
                <a:gd name="T9" fmla="*/ 0 h 690"/>
                <a:gd name="T10" fmla="*/ 162 w 162"/>
                <a:gd name="T11" fmla="*/ 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690">
                  <a:moveTo>
                    <a:pt x="162" y="0"/>
                  </a:moveTo>
                  <a:lnTo>
                    <a:pt x="0" y="0"/>
                  </a:lnTo>
                  <a:lnTo>
                    <a:pt x="0" y="690"/>
                  </a:lnTo>
                  <a:lnTo>
                    <a:pt x="162" y="690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8" name="Freeform 7">
              <a:extLst>
                <a:ext uri="{FF2B5EF4-FFF2-40B4-BE49-F238E27FC236}">
                  <a16:creationId xmlns:a16="http://schemas.microsoft.com/office/drawing/2014/main" id="{D2E008E1-6B36-4A9A-881C-05EFD2583F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6513" y="4861186"/>
              <a:ext cx="258763" cy="190500"/>
            </a:xfrm>
            <a:custGeom>
              <a:avLst/>
              <a:gdLst>
                <a:gd name="T0" fmla="*/ 0 w 163"/>
                <a:gd name="T1" fmla="*/ 0 h 120"/>
                <a:gd name="T2" fmla="*/ 0 w 163"/>
                <a:gd name="T3" fmla="*/ 120 h 120"/>
                <a:gd name="T4" fmla="*/ 163 w 163"/>
                <a:gd name="T5" fmla="*/ 120 h 120"/>
                <a:gd name="T6" fmla="*/ 163 w 163"/>
                <a:gd name="T7" fmla="*/ 0 h 120"/>
                <a:gd name="T8" fmla="*/ 0 w 163"/>
                <a:gd name="T9" fmla="*/ 0 h 120"/>
                <a:gd name="T10" fmla="*/ 0 w 163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20">
                  <a:moveTo>
                    <a:pt x="0" y="0"/>
                  </a:moveTo>
                  <a:lnTo>
                    <a:pt x="0" y="120"/>
                  </a:lnTo>
                  <a:lnTo>
                    <a:pt x="163" y="120"/>
                  </a:lnTo>
                  <a:lnTo>
                    <a:pt x="16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DEBD4951-9D0F-4C0C-923B-E6AB39BD5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3425" y="3641986"/>
              <a:ext cx="255588" cy="1409700"/>
            </a:xfrm>
            <a:custGeom>
              <a:avLst/>
              <a:gdLst>
                <a:gd name="T0" fmla="*/ 161 w 161"/>
                <a:gd name="T1" fmla="*/ 0 h 888"/>
                <a:gd name="T2" fmla="*/ 0 w 161"/>
                <a:gd name="T3" fmla="*/ 0 h 888"/>
                <a:gd name="T4" fmla="*/ 0 w 161"/>
                <a:gd name="T5" fmla="*/ 888 h 888"/>
                <a:gd name="T6" fmla="*/ 161 w 161"/>
                <a:gd name="T7" fmla="*/ 888 h 888"/>
                <a:gd name="T8" fmla="*/ 161 w 161"/>
                <a:gd name="T9" fmla="*/ 0 h 888"/>
                <a:gd name="T10" fmla="*/ 161 w 161"/>
                <a:gd name="T1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888">
                  <a:moveTo>
                    <a:pt x="161" y="0"/>
                  </a:moveTo>
                  <a:lnTo>
                    <a:pt x="0" y="0"/>
                  </a:lnTo>
                  <a:lnTo>
                    <a:pt x="0" y="888"/>
                  </a:lnTo>
                  <a:lnTo>
                    <a:pt x="161" y="888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0" name="Freeform 9">
              <a:extLst>
                <a:ext uri="{FF2B5EF4-FFF2-40B4-BE49-F238E27FC236}">
                  <a16:creationId xmlns:a16="http://schemas.microsoft.com/office/drawing/2014/main" id="{9D11D117-8D1B-4A99-A788-4CA3E4241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0" y="4731011"/>
              <a:ext cx="257175" cy="320675"/>
            </a:xfrm>
            <a:custGeom>
              <a:avLst/>
              <a:gdLst>
                <a:gd name="T0" fmla="*/ 162 w 162"/>
                <a:gd name="T1" fmla="*/ 202 h 202"/>
                <a:gd name="T2" fmla="*/ 162 w 162"/>
                <a:gd name="T3" fmla="*/ 0 h 202"/>
                <a:gd name="T4" fmla="*/ 0 w 162"/>
                <a:gd name="T5" fmla="*/ 0 h 202"/>
                <a:gd name="T6" fmla="*/ 0 w 162"/>
                <a:gd name="T7" fmla="*/ 202 h 202"/>
                <a:gd name="T8" fmla="*/ 162 w 162"/>
                <a:gd name="T9" fmla="*/ 202 h 202"/>
                <a:gd name="T10" fmla="*/ 162 w 162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202">
                  <a:moveTo>
                    <a:pt x="162" y="202"/>
                  </a:moveTo>
                  <a:lnTo>
                    <a:pt x="162" y="0"/>
                  </a:lnTo>
                  <a:lnTo>
                    <a:pt x="0" y="0"/>
                  </a:lnTo>
                  <a:lnTo>
                    <a:pt x="0" y="202"/>
                  </a:lnTo>
                  <a:lnTo>
                    <a:pt x="162" y="202"/>
                  </a:lnTo>
                  <a:lnTo>
                    <a:pt x="162" y="202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1" name="Freeform 10">
              <a:extLst>
                <a:ext uri="{FF2B5EF4-FFF2-40B4-BE49-F238E27FC236}">
                  <a16:creationId xmlns:a16="http://schemas.microsoft.com/office/drawing/2014/main" id="{47AB9130-3D7C-48EC-97C1-CBA663A41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8788" y="4856423"/>
              <a:ext cx="257175" cy="195263"/>
            </a:xfrm>
            <a:custGeom>
              <a:avLst/>
              <a:gdLst>
                <a:gd name="T0" fmla="*/ 162 w 162"/>
                <a:gd name="T1" fmla="*/ 0 h 123"/>
                <a:gd name="T2" fmla="*/ 0 w 162"/>
                <a:gd name="T3" fmla="*/ 0 h 123"/>
                <a:gd name="T4" fmla="*/ 0 w 162"/>
                <a:gd name="T5" fmla="*/ 123 h 123"/>
                <a:gd name="T6" fmla="*/ 162 w 162"/>
                <a:gd name="T7" fmla="*/ 123 h 123"/>
                <a:gd name="T8" fmla="*/ 162 w 162"/>
                <a:gd name="T9" fmla="*/ 0 h 123"/>
                <a:gd name="T10" fmla="*/ 162 w 162"/>
                <a:gd name="T1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123">
                  <a:moveTo>
                    <a:pt x="162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162" y="123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2" name="Freeform 11">
              <a:extLst>
                <a:ext uri="{FF2B5EF4-FFF2-40B4-BE49-F238E27FC236}">
                  <a16:creationId xmlns:a16="http://schemas.microsoft.com/office/drawing/2014/main" id="{61123A72-7B7B-4A54-A51F-FAE2EFC13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4063" y="5051686"/>
              <a:ext cx="258763" cy="223838"/>
            </a:xfrm>
            <a:custGeom>
              <a:avLst/>
              <a:gdLst>
                <a:gd name="T0" fmla="*/ 0 w 163"/>
                <a:gd name="T1" fmla="*/ 0 h 141"/>
                <a:gd name="T2" fmla="*/ 0 w 163"/>
                <a:gd name="T3" fmla="*/ 141 h 141"/>
                <a:gd name="T4" fmla="*/ 163 w 163"/>
                <a:gd name="T5" fmla="*/ 141 h 141"/>
                <a:gd name="T6" fmla="*/ 163 w 163"/>
                <a:gd name="T7" fmla="*/ 0 h 141"/>
                <a:gd name="T8" fmla="*/ 0 w 163"/>
                <a:gd name="T9" fmla="*/ 0 h 141"/>
                <a:gd name="T10" fmla="*/ 0 w 163"/>
                <a:gd name="T1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41">
                  <a:moveTo>
                    <a:pt x="0" y="0"/>
                  </a:moveTo>
                  <a:lnTo>
                    <a:pt x="0" y="141"/>
                  </a:lnTo>
                  <a:lnTo>
                    <a:pt x="163" y="141"/>
                  </a:lnTo>
                  <a:lnTo>
                    <a:pt x="16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49F92C1D-22E5-461A-BF9F-CC951A099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3454" y="2344789"/>
              <a:ext cx="144000" cy="144000"/>
            </a:xfrm>
            <a:custGeom>
              <a:avLst/>
              <a:gdLst>
                <a:gd name="T0" fmla="*/ 54 w 54"/>
                <a:gd name="T1" fmla="*/ 54 h 54"/>
                <a:gd name="T2" fmla="*/ 54 w 54"/>
                <a:gd name="T3" fmla="*/ 0 h 54"/>
                <a:gd name="T4" fmla="*/ 0 w 54"/>
                <a:gd name="T5" fmla="*/ 0 h 54"/>
                <a:gd name="T6" fmla="*/ 0 w 54"/>
                <a:gd name="T7" fmla="*/ 54 h 54"/>
                <a:gd name="T8" fmla="*/ 54 w 54"/>
                <a:gd name="T9" fmla="*/ 54 h 54"/>
                <a:gd name="T10" fmla="*/ 54 w 54"/>
                <a:gd name="T1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54">
                  <a:moveTo>
                    <a:pt x="54" y="54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54" y="54"/>
                  </a:lnTo>
                  <a:lnTo>
                    <a:pt x="54" y="54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4" name="Freeform 13">
              <a:extLst>
                <a:ext uri="{FF2B5EF4-FFF2-40B4-BE49-F238E27FC236}">
                  <a16:creationId xmlns:a16="http://schemas.microsoft.com/office/drawing/2014/main" id="{B53038EF-7B5D-4709-89D5-8EF80E7197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3454" y="2674341"/>
              <a:ext cx="144000" cy="144000"/>
            </a:xfrm>
            <a:custGeom>
              <a:avLst/>
              <a:gdLst>
                <a:gd name="T0" fmla="*/ 54 w 54"/>
                <a:gd name="T1" fmla="*/ 55 h 55"/>
                <a:gd name="T2" fmla="*/ 54 w 54"/>
                <a:gd name="T3" fmla="*/ 0 h 55"/>
                <a:gd name="T4" fmla="*/ 0 w 54"/>
                <a:gd name="T5" fmla="*/ 0 h 55"/>
                <a:gd name="T6" fmla="*/ 0 w 54"/>
                <a:gd name="T7" fmla="*/ 55 h 55"/>
                <a:gd name="T8" fmla="*/ 54 w 54"/>
                <a:gd name="T9" fmla="*/ 55 h 55"/>
                <a:gd name="T10" fmla="*/ 54 w 54"/>
                <a:gd name="T1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55">
                  <a:moveTo>
                    <a:pt x="54" y="55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55"/>
                  </a:lnTo>
                  <a:lnTo>
                    <a:pt x="54" y="55"/>
                  </a:lnTo>
                  <a:lnTo>
                    <a:pt x="54" y="5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</p:grpSp>
      <p:sp>
        <p:nvSpPr>
          <p:cNvPr id="105" name="ZoneTexte 104">
            <a:extLst>
              <a:ext uri="{FF2B5EF4-FFF2-40B4-BE49-F238E27FC236}">
                <a16:creationId xmlns:a16="http://schemas.microsoft.com/office/drawing/2014/main" id="{1533297A-863D-46C4-BF85-70492B4CC63D}"/>
              </a:ext>
            </a:extLst>
          </p:cNvPr>
          <p:cNvSpPr txBox="1"/>
          <p:nvPr/>
        </p:nvSpPr>
        <p:spPr>
          <a:xfrm>
            <a:off x="482166" y="1153103"/>
            <a:ext cx="4802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CC3300"/>
                </a:solidFill>
                <a:latin typeface="+mj-lt"/>
              </a:rPr>
              <a:t>Percent mean change in fasting lipids according to NRTI backbone at screen</a:t>
            </a:r>
          </a:p>
        </p:txBody>
      </p:sp>
      <p:sp>
        <p:nvSpPr>
          <p:cNvPr id="108" name="ZoneTexte 107">
            <a:extLst>
              <a:ext uri="{FF2B5EF4-FFF2-40B4-BE49-F238E27FC236}">
                <a16:creationId xmlns:a16="http://schemas.microsoft.com/office/drawing/2014/main" id="{1B3C99DA-AE64-4F36-81F7-04177175F4F5}"/>
              </a:ext>
            </a:extLst>
          </p:cNvPr>
          <p:cNvSpPr txBox="1"/>
          <p:nvPr/>
        </p:nvSpPr>
        <p:spPr>
          <a:xfrm>
            <a:off x="5284474" y="1257231"/>
            <a:ext cx="39574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CC3300"/>
                </a:solidFill>
                <a:latin typeface="+mj-lt"/>
              </a:rPr>
              <a:t>Mean change in eGFR </a:t>
            </a:r>
          </a:p>
          <a:p>
            <a:pPr algn="ctr"/>
            <a:r>
              <a:rPr lang="en-US" sz="2000" b="1">
                <a:solidFill>
                  <a:srgbClr val="CC3300"/>
                </a:solidFill>
                <a:latin typeface="+mj-lt"/>
              </a:rPr>
              <a:t>(Cockroft-Gault), mL/min</a:t>
            </a:r>
          </a:p>
        </p:txBody>
      </p:sp>
    </p:spTree>
    <p:extLst>
      <p:ext uri="{BB962C8B-B14F-4D97-AF65-F5344CB8AC3E}">
        <p14:creationId xmlns:p14="http://schemas.microsoft.com/office/powerpoint/2010/main" val="337653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68400"/>
            <a:ext cx="8193088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dirty="0"/>
          </a:p>
          <a:p>
            <a:pPr lvl="1"/>
            <a:r>
              <a:rPr lang="en-US" sz="2000" dirty="0">
                <a:latin typeface=""/>
              </a:rPr>
              <a:t>Dual therapy with DRV/r plus 3TC was non-inferior regarding maintenance of viral suppression and equally well tolerated as DRV/r plus TDF/FTC (or ABC/3TC)</a:t>
            </a:r>
          </a:p>
          <a:p>
            <a:pPr lvl="1"/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Persistent </a:t>
            </a:r>
            <a:r>
              <a:rPr lang="en-US" sz="2000" dirty="0" err="1">
                <a:latin typeface=""/>
              </a:rPr>
              <a:t>virological</a:t>
            </a:r>
            <a:r>
              <a:rPr lang="en-US" sz="2000" dirty="0">
                <a:latin typeface=""/>
              </a:rPr>
              <a:t> suppression was maintained after switching to dual therapy with DRV/r plus 3TC </a:t>
            </a:r>
          </a:p>
          <a:p>
            <a:pPr lvl="1"/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These results reinforce the efficacy of dual therapy with a fully active boosted PI and 3TC for maintenance of </a:t>
            </a:r>
            <a:r>
              <a:rPr lang="en-US" sz="2000" dirty="0" err="1">
                <a:latin typeface=""/>
              </a:rPr>
              <a:t>virological</a:t>
            </a:r>
            <a:r>
              <a:rPr lang="en-US" sz="2000" dirty="0">
                <a:latin typeface=""/>
              </a:rPr>
              <a:t> suppression 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DUAL Study: switch to DRV/r + 3TC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DUAL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Pulido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F, Clin Infect Dis 2017; 65:2112-8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965</Words>
  <Application>Microsoft Office PowerPoint</Application>
  <PresentationFormat>Affichage à l'écran (4:3)</PresentationFormat>
  <Paragraphs>292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Times New Roman</vt:lpstr>
      <vt:lpstr>Wingdings</vt:lpstr>
      <vt:lpstr>ARV_trials_2017</vt:lpstr>
      <vt:lpstr>Switch to DRV/r + 3TC</vt:lpstr>
      <vt:lpstr>DUAL Study: switch to DRV/r + 3TC</vt:lpstr>
      <vt:lpstr>Présentation PowerPoint</vt:lpstr>
      <vt:lpstr>DUAL Study: switch to DRV/r + 3TC</vt:lpstr>
      <vt:lpstr>Présentation PowerPoint</vt:lpstr>
      <vt:lpstr>DUAL Study: switch to DRV/r + 3TC</vt:lpstr>
      <vt:lpstr>DUAL Study: switch to DRV/r + 3TC</vt:lpstr>
      <vt:lpstr>Présentation PowerPoint</vt:lpstr>
      <vt:lpstr>DUAL Study: switch to DRV/r + 3TC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Pilar</cp:lastModifiedBy>
  <cp:revision>113</cp:revision>
  <dcterms:created xsi:type="dcterms:W3CDTF">2015-05-20T10:06:58Z</dcterms:created>
  <dcterms:modified xsi:type="dcterms:W3CDTF">2017-12-22T12:50:53Z</dcterms:modified>
</cp:coreProperties>
</file>