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300" r:id="rId2"/>
    <p:sldId id="289" r:id="rId3"/>
    <p:sldId id="273" r:id="rId4"/>
    <p:sldId id="298" r:id="rId5"/>
    <p:sldId id="307" r:id="rId6"/>
    <p:sldId id="303" r:id="rId7"/>
  </p:sldIdLst>
  <p:sldSz cx="9144000" cy="6858000" type="screen4x3"/>
  <p:notesSz cx="6759575" cy="9867900"/>
  <p:custDataLst>
    <p:tags r:id="rId9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5738" userDrawn="1">
          <p15:clr>
            <a:srgbClr val="A4A3A4"/>
          </p15:clr>
        </p15:guide>
        <p15:guide id="5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37" clrIdx="0"/>
  <p:cmAuthor id="2" name="Pozniak, Anton" initials="PA" lastIdx="4" clrIdx="1"/>
  <p:cmAuthor id="3" name="Mélanie HUET" initials="MH" lastIdx="2" clrIdx="2"/>
  <p:cmAuthor id="4" name="Mélanie HUET" initials="MH [2]" lastIdx="1" clrIdx="3"/>
  <p:cmAuthor id="5" name="anton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333399"/>
    <a:srgbClr val="298006"/>
    <a:srgbClr val="0070C0"/>
    <a:srgbClr val="FFFFFF"/>
    <a:srgbClr val="000066"/>
    <a:srgbClr val="006699"/>
    <a:srgbClr val="CC3300"/>
    <a:srgbClr val="0000CC"/>
    <a:srgbClr val="E2E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0" autoAdjust="0"/>
    <p:restoredTop sz="98510" autoAdjust="0"/>
  </p:normalViewPr>
  <p:slideViewPr>
    <p:cSldViewPr snapToObjects="1" showGuides="1">
      <p:cViewPr varScale="1">
        <p:scale>
          <a:sx n="104" d="100"/>
          <a:sy n="104" d="100"/>
        </p:scale>
        <p:origin x="1392" y="96"/>
      </p:cViewPr>
      <p:guideLst>
        <p:guide pos="5738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2880" y="84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04/07/2019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7064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fr-FR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244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7688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36A25B0-ACF8-41B3-8305-6BF4D6EF8273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302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 smtClean="0"/>
            </a:lvl1pPr>
          </a:lstStyle>
          <a:p>
            <a:pPr>
              <a:defRPr/>
            </a:pPr>
            <a:fld id="{81BDC13F-3D19-4AB9-A48D-0CEE81AD1B1D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847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/>
              <a:t>Switch to DTG monotherapy</a:t>
            </a:r>
            <a:endParaRPr lang="en-US" altLang="fr-FR" sz="3200">
              <a:latin typeface="Calibri" panose="020F0502020204030204" pitchFamily="34" charset="0"/>
            </a:endParaRP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DOMONO Study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cs-CZ" sz="2800" b="1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MONCAY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Study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EARLY-SIMPLIFIED Study</a:t>
            </a:r>
            <a:r>
              <a:rPr lang="en-US" sz="2800" b="1" dirty="0">
                <a:solidFill>
                  <a:srgbClr val="DDDDDD"/>
                </a:solidFill>
                <a:latin typeface="Calibri" pitchFamily="34" charset="0"/>
              </a:rPr>
              <a:t>	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29069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88418" y="4869160"/>
            <a:ext cx="8676000" cy="11521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2400" b="1" dirty="0">
                <a:latin typeface="+mj-lt"/>
              </a:rPr>
              <a:t>Objective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Primary: % HIV RNA &lt; 50 c/mL at W48, by ITT, LOCF </a:t>
            </a:r>
            <a:r>
              <a:rPr lang="en-GB" altLang="fr-FR" sz="1800" dirty="0"/>
              <a:t>; non-inferiority </a:t>
            </a:r>
            <a:r>
              <a:rPr lang="en-GB" altLang="fr-FR" sz="1800"/>
              <a:t>if upper margin </a:t>
            </a:r>
            <a:r>
              <a:rPr lang="en-GB" altLang="fr-FR" sz="1800" dirty="0"/>
              <a:t>of a one-sided 95% CI for the difference = 10%, power 80%</a:t>
            </a:r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 bwMode="auto">
          <a:xfrm>
            <a:off x="288420" y="1152093"/>
            <a:ext cx="1811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14400">
              <a:spcBef>
                <a:spcPct val="200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endParaRPr lang="en-GB" b="1" kern="0" dirty="0">
              <a:solidFill>
                <a:srgbClr val="000066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 bwMode="auto">
          <a:xfrm>
            <a:off x="288419" y="1125538"/>
            <a:ext cx="1811339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en-GB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4" name="AutoShape 162"/>
          <p:cNvSpPr>
            <a:spLocks noChangeArrowheads="1"/>
          </p:cNvSpPr>
          <p:nvPr/>
        </p:nvSpPr>
        <p:spPr bwMode="auto">
          <a:xfrm>
            <a:off x="-4" y="6605389"/>
            <a:ext cx="1367997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EARLY-SIMPLIFIED</a:t>
            </a:r>
          </a:p>
        </p:txBody>
      </p:sp>
      <p:sp>
        <p:nvSpPr>
          <p:cNvPr id="41" name="Text Box 3">
            <a:extLst>
              <a:ext uri="{FF2B5EF4-FFF2-40B4-BE49-F238E27FC236}">
                <a16:creationId xmlns:a16="http://schemas.microsoft.com/office/drawing/2014/main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Braun DL,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Clin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Infect Dis 2019,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Janv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2,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Epub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ahead of print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51" name="ZoneTexte 69"/>
          <p:cNvSpPr txBox="1">
            <a:spLocks noChangeArrowheads="1"/>
          </p:cNvSpPr>
          <p:nvPr/>
        </p:nvSpPr>
        <p:spPr bwMode="auto">
          <a:xfrm>
            <a:off x="8952412" y="6286310"/>
            <a:ext cx="1846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842FB07D-5814-4F23-B99E-ECC10469C04D}"/>
              </a:ext>
            </a:extLst>
          </p:cNvPr>
          <p:cNvGrpSpPr/>
          <p:nvPr/>
        </p:nvGrpSpPr>
        <p:grpSpPr>
          <a:xfrm>
            <a:off x="249532" y="1412776"/>
            <a:ext cx="8426924" cy="3240360"/>
            <a:chOff x="-110508" y="798492"/>
            <a:chExt cx="8426924" cy="3240360"/>
          </a:xfrm>
        </p:grpSpPr>
        <p:sp>
          <p:nvSpPr>
            <p:cNvPr id="26652" name="Oval 170"/>
            <p:cNvSpPr>
              <a:spLocks noChangeArrowheads="1"/>
            </p:cNvSpPr>
            <p:nvPr/>
          </p:nvSpPr>
          <p:spPr bwMode="auto">
            <a:xfrm>
              <a:off x="2627784" y="798492"/>
              <a:ext cx="1420031" cy="69707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989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Randomisation</a:t>
              </a:r>
            </a:p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1</a:t>
              </a:r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:2</a:t>
              </a:r>
            </a:p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Open label</a:t>
              </a:r>
            </a:p>
          </p:txBody>
        </p: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B64EC5E1-C566-4C12-A32C-195DEC5D3DF9}"/>
                </a:ext>
              </a:extLst>
            </p:cNvPr>
            <p:cNvGrpSpPr/>
            <p:nvPr/>
          </p:nvGrpSpPr>
          <p:grpSpPr>
            <a:xfrm>
              <a:off x="-110508" y="1495562"/>
              <a:ext cx="8426924" cy="2543290"/>
              <a:chOff x="-110508" y="1495562"/>
              <a:chExt cx="8426924" cy="2543290"/>
            </a:xfrm>
          </p:grpSpPr>
          <p:sp>
            <p:nvSpPr>
              <p:cNvPr id="30" name="Text Box 7"/>
              <p:cNvSpPr txBox="1">
                <a:spLocks noChangeArrowheads="1"/>
              </p:cNvSpPr>
              <p:nvPr/>
            </p:nvSpPr>
            <p:spPr bwMode="auto">
              <a:xfrm>
                <a:off x="3981722" y="1952912"/>
                <a:ext cx="4118670" cy="684000"/>
              </a:xfrm>
              <a:prstGeom prst="roundRect">
                <a:avLst/>
              </a:prstGeom>
              <a:solidFill>
                <a:srgbClr val="CC3300"/>
              </a:solidFill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 anchorCtr="0"/>
              <a:lstStyle/>
              <a:p>
                <a:pPr marL="284163" indent="-284163" algn="ctr" defTabSz="796925" eaLnBrk="0" hangingPunct="0">
                  <a:spcBef>
                    <a:spcPct val="5000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b="1" dirty="0">
                    <a:solidFill>
                      <a:schemeClr val="bg1"/>
                    </a:solidFill>
                    <a:latin typeface="+mj-lt"/>
                  </a:rPr>
                  <a:t>Continuation </a:t>
                </a:r>
                <a:r>
                  <a:rPr lang="en-GB" b="1" dirty="0" err="1">
                    <a:solidFill>
                      <a:schemeClr val="bg1"/>
                    </a:solidFill>
                    <a:latin typeface="+mj-lt"/>
                  </a:rPr>
                  <a:t>cART</a:t>
                </a:r>
                <a:r>
                  <a:rPr lang="en-GB" b="1" dirty="0">
                    <a:solidFill>
                      <a:schemeClr val="bg1"/>
                    </a:solidFill>
                    <a:latin typeface="+mj-lt"/>
                  </a:rPr>
                  <a:t> (N = 33)</a:t>
                </a:r>
              </a:p>
            </p:txBody>
          </p:sp>
          <p:sp>
            <p:nvSpPr>
              <p:cNvPr id="32" name="Text Box 7"/>
              <p:cNvSpPr txBox="1">
                <a:spLocks noChangeArrowheads="1"/>
              </p:cNvSpPr>
              <p:nvPr/>
            </p:nvSpPr>
            <p:spPr bwMode="auto">
              <a:xfrm>
                <a:off x="3981723" y="2757918"/>
                <a:ext cx="4118669" cy="684000"/>
              </a:xfrm>
              <a:prstGeom prst="roundRect">
                <a:avLst/>
              </a:prstGeom>
              <a:solidFill>
                <a:srgbClr val="298006"/>
              </a:solidFill>
              <a:ln>
                <a:solidFill>
                  <a:srgbClr val="008000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 anchorCtr="0"/>
              <a:lstStyle/>
              <a:p>
                <a:pPr marL="284163" indent="-284163" algn="ctr" defTabSz="796925" eaLnBrk="0" hangingPunct="0">
                  <a:spcBef>
                    <a:spcPct val="5000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b="1" dirty="0">
                    <a:solidFill>
                      <a:schemeClr val="bg1"/>
                    </a:solidFill>
                    <a:latin typeface="+mj-lt"/>
                  </a:rPr>
                  <a:t>DTG monotherapy (N = 68)</a:t>
                </a:r>
              </a:p>
            </p:txBody>
          </p:sp>
          <p:sp>
            <p:nvSpPr>
              <p:cNvPr id="26653" name="AutoShape 162"/>
              <p:cNvSpPr>
                <a:spLocks noChangeArrowheads="1"/>
              </p:cNvSpPr>
              <p:nvPr/>
            </p:nvSpPr>
            <p:spPr bwMode="auto">
              <a:xfrm>
                <a:off x="-110508" y="1908114"/>
                <a:ext cx="3258387" cy="1770698"/>
              </a:xfrm>
              <a:prstGeom prst="roundRect">
                <a:avLst>
                  <a:gd name="adj" fmla="val 16667"/>
                </a:avLst>
              </a:prstGeom>
              <a:solidFill>
                <a:srgbClr val="E2E2F6"/>
              </a:solidFill>
              <a:ln>
                <a:noFill/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>
                <a:spAutoFit/>
              </a:bodyPr>
              <a:lstStyle/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≥ 18 years</a:t>
                </a:r>
              </a:p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Documented primary HIV-1 infection</a:t>
                </a:r>
              </a:p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No previous treatment failure</a:t>
                </a:r>
              </a:p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No major resistance mutations to INSTI</a:t>
                </a:r>
              </a:p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On 2 NRTI + NNRTI or PI/r or INSTI</a:t>
                </a:r>
              </a:p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HIV RNA &lt; 50 c/mL ≥ 48 weeks</a:t>
                </a:r>
              </a:p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Negative HBs Ag</a:t>
                </a:r>
              </a:p>
            </p:txBody>
          </p:sp>
          <p:cxnSp>
            <p:nvCxnSpPr>
              <p:cNvPr id="33" name="Straight Arrow Connector 38"/>
              <p:cNvCxnSpPr>
                <a:cxnSpLocks noChangeShapeType="1"/>
                <a:stCxn id="26652" idx="4"/>
              </p:cNvCxnSpPr>
              <p:nvPr/>
            </p:nvCxnSpPr>
            <p:spPr bwMode="auto">
              <a:xfrm flipH="1">
                <a:off x="3337799" y="1495562"/>
                <a:ext cx="1" cy="781286"/>
              </a:xfrm>
              <a:prstGeom prst="straightConnector1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48" name="Oval 109"/>
              <p:cNvSpPr>
                <a:spLocks noChangeArrowheads="1"/>
              </p:cNvSpPr>
              <p:nvPr/>
            </p:nvSpPr>
            <p:spPr bwMode="auto">
              <a:xfrm>
                <a:off x="7939054" y="3641910"/>
                <a:ext cx="377362" cy="39694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  <a:alpha val="74998"/>
                  </a:scheme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altLang="fr-FR" sz="1400" b="1" dirty="0">
                    <a:solidFill>
                      <a:srgbClr val="0066FF"/>
                    </a:solidFill>
                    <a:latin typeface="Calibri" pitchFamily="-65" charset="0"/>
                    <a:cs typeface="ＭＳ Ｐゴシック"/>
                  </a:rPr>
                  <a:t>W48</a:t>
                </a:r>
                <a:endParaRPr lang="en-GB" altLang="fr-FR" sz="1400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endParaRPr>
              </a:p>
            </p:txBody>
          </p:sp>
          <p:sp>
            <p:nvSpPr>
              <p:cNvPr id="50" name="Oval 109"/>
              <p:cNvSpPr>
                <a:spLocks noChangeArrowheads="1"/>
              </p:cNvSpPr>
              <p:nvPr/>
            </p:nvSpPr>
            <p:spPr bwMode="auto">
              <a:xfrm>
                <a:off x="3776879" y="3651137"/>
                <a:ext cx="377362" cy="37848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  <a:alpha val="74998"/>
                  </a:scheme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altLang="fr-FR" sz="1400" b="1" dirty="0">
                    <a:solidFill>
                      <a:srgbClr val="0066FF"/>
                    </a:solidFill>
                    <a:latin typeface="Calibri" pitchFamily="-65" charset="0"/>
                    <a:cs typeface="ＭＳ Ｐゴシック"/>
                  </a:rPr>
                  <a:t>D1</a:t>
                </a:r>
                <a:endParaRPr lang="en-GB" altLang="fr-FR" sz="1400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endParaRPr>
              </a:p>
            </p:txBody>
          </p:sp>
          <p:grpSp>
            <p:nvGrpSpPr>
              <p:cNvPr id="14" name="Groupe 13">
                <a:extLst>
                  <a:ext uri="{FF2B5EF4-FFF2-40B4-BE49-F238E27FC236}">
                    <a16:creationId xmlns:a16="http://schemas.microsoft.com/office/drawing/2014/main" id="{CAEEF571-7901-4202-8B13-F3C715C3B45D}"/>
                  </a:ext>
                </a:extLst>
              </p:cNvPr>
              <p:cNvGrpSpPr/>
              <p:nvPr/>
            </p:nvGrpSpPr>
            <p:grpSpPr>
              <a:xfrm>
                <a:off x="3963208" y="3496392"/>
                <a:ext cx="4175997" cy="129146"/>
                <a:chOff x="3963208" y="3496392"/>
                <a:chExt cx="4175997" cy="129146"/>
              </a:xfrm>
            </p:grpSpPr>
            <p:cxnSp>
              <p:nvCxnSpPr>
                <p:cNvPr id="5" name="Connecteur droit 4"/>
                <p:cNvCxnSpPr>
                  <a:cxnSpLocks/>
                </p:cNvCxnSpPr>
                <p:nvPr/>
              </p:nvCxnSpPr>
              <p:spPr bwMode="auto">
                <a:xfrm>
                  <a:off x="3963209" y="3625538"/>
                  <a:ext cx="4175996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3" name="Connecteur droit 42"/>
                <p:cNvCxnSpPr/>
                <p:nvPr/>
              </p:nvCxnSpPr>
              <p:spPr bwMode="auto">
                <a:xfrm>
                  <a:off x="8127735" y="3496392"/>
                  <a:ext cx="0" cy="12914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4" name="Connecteur droit 43"/>
                <p:cNvCxnSpPr/>
                <p:nvPr/>
              </p:nvCxnSpPr>
              <p:spPr bwMode="auto">
                <a:xfrm>
                  <a:off x="3963208" y="3496392"/>
                  <a:ext cx="0" cy="12914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57" name="AutoShape 60"/>
              <p:cNvCxnSpPr>
                <a:cxnSpLocks noChangeShapeType="1"/>
                <a:stCxn id="30" idx="1"/>
                <a:endCxn id="26653" idx="3"/>
              </p:cNvCxnSpPr>
              <p:nvPr/>
            </p:nvCxnSpPr>
            <p:spPr bwMode="auto">
              <a:xfrm rot="10800000" flipV="1">
                <a:off x="3147880" y="2294911"/>
                <a:ext cx="833843" cy="498551"/>
              </a:xfrm>
              <a:prstGeom prst="bentConnector3">
                <a:avLst>
                  <a:gd name="adj1" fmla="val 50000"/>
                </a:avLst>
              </a:prstGeom>
              <a:noFill/>
              <a:ln w="38100">
                <a:solidFill>
                  <a:schemeClr val="accent2"/>
                </a:solidFill>
                <a:miter lim="800000"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9" name="AutoShape 60">
                <a:extLst>
                  <a:ext uri="{FF2B5EF4-FFF2-40B4-BE49-F238E27FC236}">
                    <a16:creationId xmlns:a16="http://schemas.microsoft.com/office/drawing/2014/main" id="{C10144A6-F74F-404B-AF47-23F8AAA65607}"/>
                  </a:ext>
                </a:extLst>
              </p:cNvPr>
              <p:cNvCxnSpPr>
                <a:cxnSpLocks noChangeShapeType="1"/>
                <a:endCxn id="26653" idx="3"/>
              </p:cNvCxnSpPr>
              <p:nvPr/>
            </p:nvCxnSpPr>
            <p:spPr bwMode="auto">
              <a:xfrm rot="10800000">
                <a:off x="3147880" y="2793464"/>
                <a:ext cx="833935" cy="554317"/>
              </a:xfrm>
              <a:prstGeom prst="bentConnector3">
                <a:avLst>
                  <a:gd name="adj1" fmla="val 50000"/>
                </a:avLst>
              </a:prstGeom>
              <a:noFill/>
              <a:ln w="38100">
                <a:solidFill>
                  <a:schemeClr val="accent2"/>
                </a:solidFill>
                <a:miter lim="800000"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6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en-GB" dirty="0"/>
              <a:t>EARLY-SIMPLIFIED Study: DTG monotherapy </a:t>
            </a:r>
            <a:br>
              <a:rPr lang="en-GB" dirty="0"/>
            </a:br>
            <a:r>
              <a:rPr lang="en-GB" dirty="0"/>
              <a:t>for maintenance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705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459828"/>
              </p:ext>
            </p:extLst>
          </p:nvPr>
        </p:nvGraphicFramePr>
        <p:xfrm>
          <a:off x="395537" y="2132856"/>
          <a:ext cx="8280920" cy="4176464"/>
        </p:xfrm>
        <a:graphic>
          <a:graphicData uri="http://schemas.openxmlformats.org/drawingml/2006/table">
            <a:tbl>
              <a:tblPr/>
              <a:tblGrid>
                <a:gridCol w="3816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cART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monotherapy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68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80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42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4.4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Days from infection to ART start, median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36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39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Nadir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median (IQR)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329 (269 - 442)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376 (263 - 496)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 duration on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cART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years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3.3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3.8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Current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median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669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9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ART regimen at baseline,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INSTI-based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DTG-based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45.5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39.4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58.8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48.5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4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D1-W48, N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 (moved abroad)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 (protocol violation)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470849" y="1311151"/>
            <a:ext cx="61896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patient disposition 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-4" y="6605389"/>
            <a:ext cx="1367997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EARLY-SIMPLIFIED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Braun DL,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Clin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Infect Dis 2019,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Janv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2,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Epub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ahead of print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en-GB" dirty="0"/>
              <a:t>EARLY-SIMPLIFIED Study: DTG monotherapy </a:t>
            </a:r>
            <a:br>
              <a:rPr lang="en-GB" dirty="0"/>
            </a:br>
            <a:r>
              <a:rPr lang="en-GB" dirty="0"/>
              <a:t>for maintenance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80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 Box 2"/>
          <p:cNvSpPr txBox="1">
            <a:spLocks noChangeArrowheads="1"/>
          </p:cNvSpPr>
          <p:nvPr/>
        </p:nvSpPr>
        <p:spPr bwMode="auto">
          <a:xfrm>
            <a:off x="2774144" y="1151863"/>
            <a:ext cx="3583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HIV RNA &lt; 50 c/mL at W48</a:t>
            </a:r>
          </a:p>
        </p:txBody>
      </p:sp>
      <p:sp>
        <p:nvSpPr>
          <p:cNvPr id="72" name="Espace réservé du contenu 2">
            <a:extLst>
              <a:ext uri="{FF2B5EF4-FFF2-40B4-BE49-F238E27FC236}">
                <a16:creationId xmlns:a16="http://schemas.microsoft.com/office/drawing/2014/main" id="{AE63305D-BBE0-46EC-A7FF-72455474BE7A}"/>
              </a:ext>
            </a:extLst>
          </p:cNvPr>
          <p:cNvSpPr txBox="1">
            <a:spLocks/>
          </p:cNvSpPr>
          <p:nvPr/>
        </p:nvSpPr>
        <p:spPr bwMode="auto">
          <a:xfrm>
            <a:off x="650413" y="6111866"/>
            <a:ext cx="7882028" cy="470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</a:pPr>
            <a:r>
              <a:rPr lang="en-US" altLang="fr-FR" sz="2000" kern="0" dirty="0">
                <a:ea typeface="ＭＳ Ｐゴシック" charset="-128"/>
              </a:rPr>
              <a:t>Non inferiority achieved at W48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B53A0139-3624-4685-AA32-1E122910328A}"/>
              </a:ext>
            </a:extLst>
          </p:cNvPr>
          <p:cNvGrpSpPr/>
          <p:nvPr/>
        </p:nvGrpSpPr>
        <p:grpSpPr>
          <a:xfrm>
            <a:off x="350864" y="1772816"/>
            <a:ext cx="3852028" cy="4176464"/>
            <a:chOff x="350864" y="1772816"/>
            <a:chExt cx="3852028" cy="4176464"/>
          </a:xfrm>
        </p:grpSpPr>
        <p:sp>
          <p:nvSpPr>
            <p:cNvPr id="75" name="AutoShape 165">
              <a:extLst>
                <a:ext uri="{FF2B5EF4-FFF2-40B4-BE49-F238E27FC236}">
                  <a16:creationId xmlns:a16="http://schemas.microsoft.com/office/drawing/2014/main" id="{20D8DAE5-129C-4ABE-9F86-447EAC0D8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632" y="1772816"/>
              <a:ext cx="2713209" cy="68055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89" name="Rectangle 57"/>
            <p:cNvSpPr>
              <a:spLocks noChangeArrowheads="1"/>
            </p:cNvSpPr>
            <p:nvPr/>
          </p:nvSpPr>
          <p:spPr bwMode="auto">
            <a:xfrm>
              <a:off x="1563605" y="1844824"/>
              <a:ext cx="229607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Continuation </a:t>
              </a:r>
              <a:r>
                <a:rPr lang="en-GB" sz="1600" b="1" dirty="0" err="1">
                  <a:solidFill>
                    <a:srgbClr val="333399"/>
                  </a:solidFill>
                  <a:latin typeface="+mj-lt"/>
                </a:rPr>
                <a:t>cART</a:t>
              </a:r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 (N = 33)</a:t>
              </a:r>
            </a:p>
          </p:txBody>
        </p:sp>
        <p:sp>
          <p:nvSpPr>
            <p:cNvPr id="93" name="Rectangle 60"/>
            <p:cNvSpPr>
              <a:spLocks noChangeArrowheads="1"/>
            </p:cNvSpPr>
            <p:nvPr/>
          </p:nvSpPr>
          <p:spPr bwMode="auto">
            <a:xfrm>
              <a:off x="1572904" y="2132856"/>
              <a:ext cx="227337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DTG </a:t>
              </a:r>
              <a:r>
                <a:rPr lang="en-GB" sz="1600" b="1" dirty="0" err="1">
                  <a:solidFill>
                    <a:srgbClr val="333399"/>
                  </a:solidFill>
                  <a:latin typeface="+mj-lt"/>
                </a:rPr>
                <a:t>monotherapy</a:t>
              </a:r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 (N = 68)</a:t>
              </a:r>
            </a:p>
          </p:txBody>
        </p:sp>
        <p:sp>
          <p:nvSpPr>
            <p:cNvPr id="94" name="Rectangle 21"/>
            <p:cNvSpPr>
              <a:spLocks noChangeArrowheads="1"/>
            </p:cNvSpPr>
            <p:nvPr/>
          </p:nvSpPr>
          <p:spPr bwMode="auto">
            <a:xfrm>
              <a:off x="1348116" y="1895934"/>
              <a:ext cx="144000" cy="144000"/>
            </a:xfrm>
            <a:prstGeom prst="rect">
              <a:avLst/>
            </a:prstGeom>
            <a:solidFill>
              <a:srgbClr val="CC3300"/>
            </a:solidFill>
            <a:ln w="0">
              <a:solidFill>
                <a:srgbClr val="CC3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95" name="Rectangle 22"/>
            <p:cNvSpPr>
              <a:spLocks noChangeArrowheads="1"/>
            </p:cNvSpPr>
            <p:nvPr/>
          </p:nvSpPr>
          <p:spPr bwMode="auto">
            <a:xfrm>
              <a:off x="1348116" y="2183966"/>
              <a:ext cx="144000" cy="144000"/>
            </a:xfrm>
            <a:prstGeom prst="rect">
              <a:avLst/>
            </a:prstGeom>
            <a:solidFill>
              <a:srgbClr val="298006"/>
            </a:solidFill>
            <a:ln w="0">
              <a:solidFill>
                <a:srgbClr val="29800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57374" name="Rectangle 46"/>
            <p:cNvSpPr>
              <a:spLocks noChangeArrowheads="1"/>
            </p:cNvSpPr>
            <p:nvPr/>
          </p:nvSpPr>
          <p:spPr bwMode="auto">
            <a:xfrm>
              <a:off x="550563" y="5500794"/>
              <a:ext cx="9985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 dirty="0">
                  <a:solidFill>
                    <a:srgbClr val="000066"/>
                  </a:solidFill>
                </a:rPr>
                <a:t>0</a:t>
              </a:r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57375" name="Rectangle 47"/>
            <p:cNvSpPr>
              <a:spLocks noChangeArrowheads="1"/>
            </p:cNvSpPr>
            <p:nvPr/>
          </p:nvSpPr>
          <p:spPr bwMode="auto">
            <a:xfrm>
              <a:off x="450714" y="4972630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 dirty="0">
                  <a:solidFill>
                    <a:srgbClr val="000066"/>
                  </a:solidFill>
                </a:rPr>
                <a:t>20</a:t>
              </a:r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57376" name="Rectangle 48"/>
            <p:cNvSpPr>
              <a:spLocks noChangeArrowheads="1"/>
            </p:cNvSpPr>
            <p:nvPr/>
          </p:nvSpPr>
          <p:spPr bwMode="auto">
            <a:xfrm>
              <a:off x="450714" y="4445958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 dirty="0">
                  <a:solidFill>
                    <a:srgbClr val="000066"/>
                  </a:solidFill>
                </a:rPr>
                <a:t>40</a:t>
              </a:r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57377" name="Rectangle 49"/>
            <p:cNvSpPr>
              <a:spLocks noChangeArrowheads="1"/>
            </p:cNvSpPr>
            <p:nvPr/>
          </p:nvSpPr>
          <p:spPr bwMode="auto">
            <a:xfrm>
              <a:off x="450714" y="3917793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 dirty="0">
                  <a:solidFill>
                    <a:srgbClr val="000066"/>
                  </a:solidFill>
                </a:rPr>
                <a:t>60</a:t>
              </a:r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57378" name="Rectangle 50"/>
            <p:cNvSpPr>
              <a:spLocks noChangeArrowheads="1"/>
            </p:cNvSpPr>
            <p:nvPr/>
          </p:nvSpPr>
          <p:spPr bwMode="auto">
            <a:xfrm>
              <a:off x="450714" y="3391120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 dirty="0">
                  <a:solidFill>
                    <a:srgbClr val="000066"/>
                  </a:solidFill>
                </a:rPr>
                <a:t>80</a:t>
              </a:r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57379" name="Rectangle 51"/>
            <p:cNvSpPr>
              <a:spLocks noChangeArrowheads="1"/>
            </p:cNvSpPr>
            <p:nvPr/>
          </p:nvSpPr>
          <p:spPr bwMode="auto">
            <a:xfrm>
              <a:off x="350864" y="2861376"/>
              <a:ext cx="29954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 dirty="0">
                  <a:solidFill>
                    <a:srgbClr val="000066"/>
                  </a:solidFill>
                </a:rPr>
                <a:t>100</a:t>
              </a:r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57381" name="Rectangle 53"/>
            <p:cNvSpPr>
              <a:spLocks noChangeArrowheads="1"/>
            </p:cNvSpPr>
            <p:nvPr/>
          </p:nvSpPr>
          <p:spPr bwMode="auto">
            <a:xfrm>
              <a:off x="1812159" y="5733836"/>
              <a:ext cx="26921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000066"/>
                  </a:solidFill>
                </a:rPr>
                <a:t>ITT</a:t>
              </a:r>
            </a:p>
          </p:txBody>
        </p:sp>
        <p:sp>
          <p:nvSpPr>
            <p:cNvPr id="57382" name="Rectangle 54"/>
            <p:cNvSpPr>
              <a:spLocks noChangeArrowheads="1"/>
            </p:cNvSpPr>
            <p:nvPr/>
          </p:nvSpPr>
          <p:spPr bwMode="auto">
            <a:xfrm>
              <a:off x="2987824" y="5733836"/>
              <a:ext cx="105740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000066"/>
                  </a:solidFill>
                </a:rPr>
                <a:t>Per protocol</a:t>
              </a:r>
              <a:endParaRPr lang="en-GB" b="1" dirty="0">
                <a:solidFill>
                  <a:srgbClr val="000066"/>
                </a:solidFill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574602" y="2597128"/>
              <a:ext cx="3770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3528588" y="2945712"/>
              <a:ext cx="444253" cy="2664000"/>
            </a:xfrm>
            <a:prstGeom prst="rect">
              <a:avLst/>
            </a:prstGeom>
            <a:solidFill>
              <a:srgbClr val="298006"/>
            </a:solidFill>
            <a:ln w="0">
              <a:solidFill>
                <a:srgbClr val="29800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3059832" y="2945712"/>
              <a:ext cx="444253" cy="2664000"/>
            </a:xfrm>
            <a:prstGeom prst="rect">
              <a:avLst/>
            </a:prstGeom>
            <a:solidFill>
              <a:srgbClr val="CC3300"/>
            </a:solidFill>
            <a:ln w="0">
              <a:solidFill>
                <a:srgbClr val="CC3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1969637" y="3017712"/>
              <a:ext cx="442123" cy="2592000"/>
            </a:xfrm>
            <a:prstGeom prst="rect">
              <a:avLst/>
            </a:prstGeom>
            <a:solidFill>
              <a:srgbClr val="298006"/>
            </a:solidFill>
            <a:ln w="0">
              <a:solidFill>
                <a:srgbClr val="29800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1500880" y="2945712"/>
              <a:ext cx="442123" cy="2664000"/>
            </a:xfrm>
            <a:prstGeom prst="rect">
              <a:avLst/>
            </a:prstGeom>
            <a:solidFill>
              <a:srgbClr val="CC3300"/>
            </a:solidFill>
            <a:ln w="0">
              <a:solidFill>
                <a:srgbClr val="CC3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4614C989-F676-419B-97D8-C08CBCF42EF3}"/>
                </a:ext>
              </a:extLst>
            </p:cNvPr>
            <p:cNvGrpSpPr/>
            <p:nvPr/>
          </p:nvGrpSpPr>
          <p:grpSpPr>
            <a:xfrm>
              <a:off x="690572" y="2935348"/>
              <a:ext cx="3512320" cy="2674364"/>
              <a:chOff x="690572" y="2399068"/>
              <a:chExt cx="3512320" cy="2674364"/>
            </a:xfrm>
          </p:grpSpPr>
          <p:sp>
            <p:nvSpPr>
              <p:cNvPr id="7" name="Line 9"/>
              <p:cNvSpPr>
                <a:spLocks noChangeShapeType="1"/>
              </p:cNvSpPr>
              <p:nvPr/>
            </p:nvSpPr>
            <p:spPr bwMode="auto">
              <a:xfrm>
                <a:off x="690572" y="2946756"/>
                <a:ext cx="75641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8" name="Line 10"/>
              <p:cNvSpPr>
                <a:spLocks noChangeShapeType="1"/>
              </p:cNvSpPr>
              <p:nvPr/>
            </p:nvSpPr>
            <p:spPr bwMode="auto">
              <a:xfrm>
                <a:off x="690572" y="3477423"/>
                <a:ext cx="75641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9" name="Line 11"/>
              <p:cNvSpPr>
                <a:spLocks noChangeShapeType="1"/>
              </p:cNvSpPr>
              <p:nvPr/>
            </p:nvSpPr>
            <p:spPr bwMode="auto">
              <a:xfrm>
                <a:off x="690572" y="4009093"/>
                <a:ext cx="75641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0" name="Line 12"/>
              <p:cNvSpPr>
                <a:spLocks noChangeShapeType="1"/>
              </p:cNvSpPr>
              <p:nvPr/>
            </p:nvSpPr>
            <p:spPr bwMode="auto">
              <a:xfrm>
                <a:off x="690572" y="4540761"/>
                <a:ext cx="75641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1" name="Line 13"/>
              <p:cNvSpPr>
                <a:spLocks noChangeShapeType="1"/>
              </p:cNvSpPr>
              <p:nvPr/>
            </p:nvSpPr>
            <p:spPr bwMode="auto">
              <a:xfrm>
                <a:off x="690572" y="5073431"/>
                <a:ext cx="75641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2" name="Line 14"/>
              <p:cNvSpPr>
                <a:spLocks noChangeShapeType="1"/>
              </p:cNvSpPr>
              <p:nvPr/>
            </p:nvSpPr>
            <p:spPr bwMode="auto">
              <a:xfrm>
                <a:off x="690572" y="2415088"/>
                <a:ext cx="75641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6" name="Freeform 8"/>
              <p:cNvSpPr>
                <a:spLocks/>
              </p:cNvSpPr>
              <p:nvPr/>
            </p:nvSpPr>
            <p:spPr bwMode="auto">
              <a:xfrm>
                <a:off x="766212" y="2399068"/>
                <a:ext cx="3436680" cy="2674364"/>
              </a:xfrm>
              <a:custGeom>
                <a:avLst/>
                <a:gdLst>
                  <a:gd name="T0" fmla="*/ 3239 w 3239"/>
                  <a:gd name="T1" fmla="*/ 2671 h 2671"/>
                  <a:gd name="T2" fmla="*/ 0 w 3239"/>
                  <a:gd name="T3" fmla="*/ 2671 h 2671"/>
                  <a:gd name="T4" fmla="*/ 0 w 3239"/>
                  <a:gd name="T5" fmla="*/ 0 h 2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39" h="2671">
                    <a:moveTo>
                      <a:pt x="3239" y="2671"/>
                    </a:moveTo>
                    <a:lnTo>
                      <a:pt x="0" y="2671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76" name="Rectangle 40"/>
            <p:cNvSpPr>
              <a:spLocks noChangeArrowheads="1"/>
            </p:cNvSpPr>
            <p:nvPr/>
          </p:nvSpPr>
          <p:spPr bwMode="auto">
            <a:xfrm>
              <a:off x="1569173" y="2669136"/>
              <a:ext cx="31198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000066"/>
                  </a:solidFill>
                  <a:latin typeface="+mj-lt"/>
                </a:rPr>
                <a:t>100</a:t>
              </a:r>
            </a:p>
          </p:txBody>
        </p:sp>
        <p:sp>
          <p:nvSpPr>
            <p:cNvPr id="77" name="Rectangle 43"/>
            <p:cNvSpPr>
              <a:spLocks noChangeArrowheads="1"/>
            </p:cNvSpPr>
            <p:nvPr/>
          </p:nvSpPr>
          <p:spPr bwMode="auto">
            <a:xfrm>
              <a:off x="2033982" y="2776911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000066"/>
                  </a:solidFill>
                  <a:latin typeface="+mj-lt"/>
                </a:rPr>
                <a:t>98.5</a:t>
              </a:r>
              <a:endParaRPr lang="en-GB" sz="2000" b="1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87" name="Rectangle 40"/>
            <p:cNvSpPr>
              <a:spLocks noChangeArrowheads="1"/>
            </p:cNvSpPr>
            <p:nvPr/>
          </p:nvSpPr>
          <p:spPr bwMode="auto">
            <a:xfrm>
              <a:off x="3131840" y="2669136"/>
              <a:ext cx="31198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000066"/>
                  </a:solidFill>
                  <a:latin typeface="+mj-lt"/>
                </a:rPr>
                <a:t>100</a:t>
              </a:r>
            </a:p>
          </p:txBody>
        </p:sp>
        <p:sp>
          <p:nvSpPr>
            <p:cNvPr id="91" name="Rectangle 43"/>
            <p:cNvSpPr>
              <a:spLocks noChangeArrowheads="1"/>
            </p:cNvSpPr>
            <p:nvPr/>
          </p:nvSpPr>
          <p:spPr bwMode="auto">
            <a:xfrm>
              <a:off x="3647052" y="2683230"/>
              <a:ext cx="31198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000066"/>
                  </a:solidFill>
                  <a:latin typeface="+mj-lt"/>
                </a:rPr>
                <a:t>100</a:t>
              </a:r>
              <a:endParaRPr lang="en-GB" sz="2000" b="1" dirty="0">
                <a:solidFill>
                  <a:srgbClr val="000066"/>
                </a:solidFill>
                <a:latin typeface="+mj-lt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E71570CC-C009-4960-8B5E-B739D3165F38}"/>
              </a:ext>
            </a:extLst>
          </p:cNvPr>
          <p:cNvGrpSpPr/>
          <p:nvPr/>
        </p:nvGrpSpPr>
        <p:grpSpPr>
          <a:xfrm>
            <a:off x="4995992" y="1700807"/>
            <a:ext cx="4048560" cy="3786228"/>
            <a:chOff x="4995992" y="1700807"/>
            <a:chExt cx="4048560" cy="3786228"/>
          </a:xfrm>
        </p:grpSpPr>
        <p:sp>
          <p:nvSpPr>
            <p:cNvPr id="65" name="Line 14"/>
            <p:cNvSpPr>
              <a:spLocks noChangeShapeType="1"/>
            </p:cNvSpPr>
            <p:nvPr/>
          </p:nvSpPr>
          <p:spPr bwMode="auto">
            <a:xfrm flipV="1">
              <a:off x="8684512" y="2218958"/>
              <a:ext cx="0" cy="229387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66" name="Line 92"/>
            <p:cNvSpPr>
              <a:spLocks noChangeShapeType="1"/>
            </p:cNvSpPr>
            <p:nvPr/>
          </p:nvSpPr>
          <p:spPr bwMode="auto">
            <a:xfrm>
              <a:off x="7224106" y="2204864"/>
              <a:ext cx="0" cy="231091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78" name="Text Box 10"/>
            <p:cNvSpPr txBox="1">
              <a:spLocks noChangeArrowheads="1"/>
            </p:cNvSpPr>
            <p:nvPr/>
          </p:nvSpPr>
          <p:spPr bwMode="auto">
            <a:xfrm>
              <a:off x="7089170" y="4447049"/>
              <a:ext cx="295275" cy="406525"/>
            </a:xfrm>
            <a:prstGeom prst="rect">
              <a:avLst/>
            </a:prstGeom>
            <a:noFill/>
            <a:ln>
              <a:noFill/>
            </a:ln>
          </p:spPr>
          <p:txBody>
            <a:bodyPr tIns="9144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kern="0" dirty="0">
                  <a:solidFill>
                    <a:srgbClr val="000066"/>
                  </a:solidFill>
                  <a:latin typeface="Arial" panose="020B0604020202020204" pitchFamily="34" charset="0"/>
                  <a:ea typeface="MS PGothic"/>
                  <a:cs typeface="Arial" panose="020B0604020202020204" pitchFamily="34" charset="0"/>
                </a:rPr>
                <a:t>0 </a:t>
              </a:r>
            </a:p>
          </p:txBody>
        </p:sp>
        <p:sp>
          <p:nvSpPr>
            <p:cNvPr id="79" name="TextBox 70"/>
            <p:cNvSpPr txBox="1">
              <a:spLocks noChangeArrowheads="1"/>
            </p:cNvSpPr>
            <p:nvPr/>
          </p:nvSpPr>
          <p:spPr bwMode="auto">
            <a:xfrm>
              <a:off x="5615232" y="4473340"/>
              <a:ext cx="621008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‒ 12%</a:t>
              </a:r>
            </a:p>
          </p:txBody>
        </p:sp>
        <p:sp>
          <p:nvSpPr>
            <p:cNvPr id="80" name="TextBox 70"/>
            <p:cNvSpPr txBox="1">
              <a:spLocks noChangeArrowheads="1"/>
            </p:cNvSpPr>
            <p:nvPr/>
          </p:nvSpPr>
          <p:spPr bwMode="auto">
            <a:xfrm>
              <a:off x="8419261" y="4473340"/>
              <a:ext cx="625291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+ 10%</a:t>
              </a:r>
            </a:p>
          </p:txBody>
        </p:sp>
        <p:sp>
          <p:nvSpPr>
            <p:cNvPr id="81" name="Text Box 99"/>
            <p:cNvSpPr txBox="1">
              <a:spLocks noChangeArrowheads="1"/>
            </p:cNvSpPr>
            <p:nvPr/>
          </p:nvSpPr>
          <p:spPr bwMode="auto">
            <a:xfrm>
              <a:off x="7956376" y="2702764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000066"/>
                  </a:solidFill>
                  <a:latin typeface="+mn-lt"/>
                  <a:ea typeface="MS PGothic"/>
                </a:rPr>
                <a:t>6.85</a:t>
              </a:r>
            </a:p>
          </p:txBody>
        </p:sp>
        <p:sp>
          <p:nvSpPr>
            <p:cNvPr id="83" name="Text Box 99"/>
            <p:cNvSpPr txBox="1">
              <a:spLocks noChangeArrowheads="1"/>
            </p:cNvSpPr>
            <p:nvPr/>
          </p:nvSpPr>
          <p:spPr bwMode="auto">
            <a:xfrm>
              <a:off x="7154564" y="2348880"/>
              <a:ext cx="585788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400" b="1" kern="0" dirty="0">
                  <a:solidFill>
                    <a:srgbClr val="000066"/>
                  </a:solidFill>
                  <a:latin typeface="+mn-lt"/>
                  <a:ea typeface="MS PGothic"/>
                </a:rPr>
                <a:t>1.47</a:t>
              </a:r>
            </a:p>
          </p:txBody>
        </p:sp>
        <p:cxnSp>
          <p:nvCxnSpPr>
            <p:cNvPr id="84" name="Straight Connector 28"/>
            <p:cNvCxnSpPr/>
            <p:nvPr/>
          </p:nvCxnSpPr>
          <p:spPr bwMode="auto">
            <a:xfrm flipV="1">
              <a:off x="6524273" y="2694847"/>
              <a:ext cx="1689953" cy="4309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"/>
            <p:cNvCxnSpPr/>
            <p:nvPr/>
          </p:nvCxnSpPr>
          <p:spPr bwMode="auto">
            <a:xfrm rot="16200000">
              <a:off x="7251934" y="2719945"/>
              <a:ext cx="201925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Line 92"/>
            <p:cNvSpPr>
              <a:spLocks noChangeShapeType="1"/>
            </p:cNvSpPr>
            <p:nvPr/>
          </p:nvSpPr>
          <p:spPr bwMode="auto">
            <a:xfrm rot="16200000" flipH="1">
              <a:off x="7278530" y="3117024"/>
              <a:ext cx="0" cy="280465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2" name="AutoShape 106"/>
            <p:cNvSpPr>
              <a:spLocks noChangeArrowheads="1"/>
            </p:cNvSpPr>
            <p:nvPr/>
          </p:nvSpPr>
          <p:spPr bwMode="auto">
            <a:xfrm flipH="1">
              <a:off x="5637984" y="5037685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29800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DTG </a:t>
              </a:r>
              <a:r>
                <a:rPr lang="en-GB" sz="1200" b="1" kern="0" dirty="0" err="1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monotherapy</a:t>
              </a:r>
              <a:endParaRPr lang="en-GB" sz="1200" b="1" kern="0" dirty="0">
                <a:solidFill>
                  <a:schemeClr val="bg1"/>
                </a:solidFill>
                <a:latin typeface="Arial" pitchFamily="34" charset="0"/>
                <a:ea typeface="MS PGothic"/>
                <a:cs typeface="Arial" pitchFamily="34" charset="0"/>
              </a:endParaRPr>
            </a:p>
          </p:txBody>
        </p:sp>
        <p:sp>
          <p:nvSpPr>
            <p:cNvPr id="59" name="AutoShape 106"/>
            <p:cNvSpPr>
              <a:spLocks noChangeArrowheads="1"/>
            </p:cNvSpPr>
            <p:nvPr/>
          </p:nvSpPr>
          <p:spPr bwMode="auto">
            <a:xfrm>
              <a:off x="7265152" y="5037685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Continuation </a:t>
              </a:r>
              <a:r>
                <a:rPr lang="en-GB" sz="1200" b="1" kern="0" dirty="0" err="1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cART</a:t>
              </a:r>
              <a:endParaRPr lang="en-GB" sz="1200" b="1" kern="0" dirty="0">
                <a:solidFill>
                  <a:schemeClr val="bg1"/>
                </a:solidFill>
                <a:latin typeface="Arial" pitchFamily="34" charset="0"/>
                <a:ea typeface="MS PGothic"/>
                <a:cs typeface="Arial" pitchFamily="34" charset="0"/>
              </a:endParaRPr>
            </a:p>
          </p:txBody>
        </p:sp>
        <p:sp>
          <p:nvSpPr>
            <p:cNvPr id="57360" name="Rectangle 6"/>
            <p:cNvSpPr>
              <a:spLocks noChangeArrowheads="1"/>
            </p:cNvSpPr>
            <p:nvPr/>
          </p:nvSpPr>
          <p:spPr bwMode="auto">
            <a:xfrm>
              <a:off x="5913728" y="1700807"/>
              <a:ext cx="2663999" cy="324000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lIns="72000" tIns="36000" rIns="72000" bIns="36000" anchor="ctr"/>
            <a:lstStyle/>
            <a:p>
              <a:pPr algn="ctr">
                <a:lnSpc>
                  <a:spcPct val="90000"/>
                </a:lnSpc>
              </a:pPr>
              <a:r>
                <a:rPr lang="en-GB" sz="1600" b="1" dirty="0">
                  <a:solidFill>
                    <a:schemeClr val="bg1"/>
                  </a:solidFill>
                  <a:latin typeface="+mj-lt"/>
                  <a:ea typeface="MS PGothic" pitchFamily="34" charset="-128"/>
                </a:rPr>
                <a:t>Difference  (95% CI)</a:t>
              </a:r>
            </a:p>
          </p:txBody>
        </p:sp>
        <p:sp>
          <p:nvSpPr>
            <p:cNvPr id="104" name="Text Box 99"/>
            <p:cNvSpPr txBox="1">
              <a:spLocks noChangeArrowheads="1"/>
            </p:cNvSpPr>
            <p:nvPr/>
          </p:nvSpPr>
          <p:spPr bwMode="auto">
            <a:xfrm>
              <a:off x="7596336" y="4016097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000066"/>
                  </a:solidFill>
                  <a:latin typeface="+mn-lt"/>
                  <a:ea typeface="MS PGothic"/>
                </a:rPr>
                <a:t>4.76</a:t>
              </a:r>
            </a:p>
          </p:txBody>
        </p:sp>
        <p:sp>
          <p:nvSpPr>
            <p:cNvPr id="106" name="Text Box 99"/>
            <p:cNvSpPr txBox="1">
              <a:spLocks noChangeArrowheads="1"/>
            </p:cNvSpPr>
            <p:nvPr/>
          </p:nvSpPr>
          <p:spPr bwMode="auto">
            <a:xfrm>
              <a:off x="7069782" y="3632016"/>
              <a:ext cx="585788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400" b="1" kern="0" dirty="0">
                  <a:solidFill>
                    <a:srgbClr val="000066"/>
                  </a:solidFill>
                  <a:latin typeface="+mn-lt"/>
                  <a:ea typeface="MS PGothic"/>
                </a:rPr>
                <a:t>0.0</a:t>
              </a:r>
            </a:p>
          </p:txBody>
        </p:sp>
        <p:cxnSp>
          <p:nvCxnSpPr>
            <p:cNvPr id="107" name="Straight Connector 28"/>
            <p:cNvCxnSpPr/>
            <p:nvPr/>
          </p:nvCxnSpPr>
          <p:spPr bwMode="auto">
            <a:xfrm flipV="1">
              <a:off x="6634519" y="4013644"/>
              <a:ext cx="1293953" cy="4309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29"/>
            <p:cNvCxnSpPr/>
            <p:nvPr/>
          </p:nvCxnSpPr>
          <p:spPr bwMode="auto">
            <a:xfrm rot="16200000">
              <a:off x="7135334" y="4003081"/>
              <a:ext cx="201925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ZoneTexte 109"/>
            <p:cNvSpPr txBox="1"/>
            <p:nvPr/>
          </p:nvSpPr>
          <p:spPr>
            <a:xfrm>
              <a:off x="5380713" y="2564904"/>
              <a:ext cx="415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ITT</a:t>
              </a:r>
              <a:endParaRPr lang="en-US" sz="1200" dirty="0">
                <a:solidFill>
                  <a:srgbClr val="000066"/>
                </a:solidFill>
              </a:endParaRPr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4995992" y="3778007"/>
              <a:ext cx="8001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Per</a:t>
              </a:r>
            </a:p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protocol</a:t>
              </a:r>
              <a:endParaRPr lang="en-US" sz="1200" dirty="0">
                <a:solidFill>
                  <a:srgbClr val="000066"/>
                </a:solidFill>
              </a:endParaRPr>
            </a:p>
          </p:txBody>
        </p:sp>
        <p:cxnSp>
          <p:nvCxnSpPr>
            <p:cNvPr id="113" name="Straight Connector 28"/>
            <p:cNvCxnSpPr/>
            <p:nvPr/>
          </p:nvCxnSpPr>
          <p:spPr bwMode="auto">
            <a:xfrm flipV="1">
              <a:off x="5914519" y="4013644"/>
              <a:ext cx="720000" cy="4309"/>
            </a:xfrm>
            <a:prstGeom prst="line">
              <a:avLst/>
            </a:prstGeom>
            <a:ln w="31750">
              <a:solidFill>
                <a:schemeClr val="tx1"/>
              </a:solidFill>
              <a:prstDash val="dot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28"/>
            <p:cNvCxnSpPr/>
            <p:nvPr/>
          </p:nvCxnSpPr>
          <p:spPr bwMode="auto">
            <a:xfrm flipV="1">
              <a:off x="5863389" y="2694847"/>
              <a:ext cx="720000" cy="4309"/>
            </a:xfrm>
            <a:prstGeom prst="line">
              <a:avLst/>
            </a:prstGeom>
            <a:ln w="31750">
              <a:solidFill>
                <a:schemeClr val="tx1"/>
              </a:solidFill>
              <a:prstDash val="dot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AutoShape 162"/>
          <p:cNvSpPr>
            <a:spLocks noChangeArrowheads="1"/>
          </p:cNvSpPr>
          <p:nvPr/>
        </p:nvSpPr>
        <p:spPr bwMode="auto">
          <a:xfrm>
            <a:off x="-4" y="6605389"/>
            <a:ext cx="1367997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EARLY-SIMPLIFIED</a:t>
            </a:r>
          </a:p>
        </p:txBody>
      </p:sp>
      <p:sp>
        <p:nvSpPr>
          <p:cNvPr id="56" name="Text Box 3">
            <a:extLst>
              <a:ext uri="{FF2B5EF4-FFF2-40B4-BE49-F238E27FC236}">
                <a16:creationId xmlns:a16="http://schemas.microsoft.com/office/drawing/2014/main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Braun DL,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Clin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Infect Dis 2019,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Janv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2,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Epub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ahead of print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57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en-GB" dirty="0"/>
              <a:t>EARLY-SIMPLIFIED Study: DTG monotherapy </a:t>
            </a:r>
            <a:br>
              <a:rPr lang="en-GB" dirty="0"/>
            </a:br>
            <a:r>
              <a:rPr lang="en-GB" dirty="0"/>
              <a:t>for maintenance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9834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4362349"/>
              </p:ext>
            </p:extLst>
          </p:nvPr>
        </p:nvGraphicFramePr>
        <p:xfrm>
          <a:off x="395537" y="2132856"/>
          <a:ext cx="8280920" cy="3395486"/>
        </p:xfrm>
        <a:graphic>
          <a:graphicData uri="http://schemas.openxmlformats.org/drawingml/2006/table">
            <a:tbl>
              <a:tblPr/>
              <a:tblGrid>
                <a:gridCol w="4536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cART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monotherapy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68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80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 related to study drug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18.2%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13.2%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 leading to switch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Any serious adverse event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6.1%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8.8%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3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Serious adverse event related to study drug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493791" y="1311151"/>
            <a:ext cx="21437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Adverse events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-4" y="6605389"/>
            <a:ext cx="1367997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EARLY-SIMPLIFIED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Braun DL,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Clin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Infect Dis 2019,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Janv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2,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Epub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ahead of print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en-GB" dirty="0"/>
              <a:t>EARLY-SIMPLIFIED Study: DTG monotherapy </a:t>
            </a:r>
            <a:br>
              <a:rPr lang="en-GB" dirty="0"/>
            </a:br>
            <a:r>
              <a:rPr lang="en-GB" dirty="0"/>
              <a:t>for maintenance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921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EARLY-SIMPLIFIED Study: DTG monotherapy </a:t>
            </a:r>
            <a:br>
              <a:rPr lang="en-GB" dirty="0"/>
            </a:br>
            <a:r>
              <a:rPr lang="en-GB" dirty="0"/>
              <a:t>for maintenance</a:t>
            </a:r>
            <a:endParaRPr lang="fr-FR" dirty="0"/>
          </a:p>
        </p:txBody>
      </p:sp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b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24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In patients who initiated </a:t>
            </a:r>
            <a:r>
              <a:rPr lang="en-US" altLang="fr-FR" sz="2000" dirty="0" err="1">
                <a:ea typeface="ＭＳ Ｐゴシック" charset="-128"/>
              </a:rPr>
              <a:t>cART</a:t>
            </a:r>
            <a:r>
              <a:rPr lang="en-US" altLang="fr-FR" sz="2000" dirty="0">
                <a:ea typeface="ＭＳ Ｐゴシック" charset="-128"/>
              </a:rPr>
              <a:t> &lt; 180 days after the estimated day of </a:t>
            </a:r>
            <a:br>
              <a:rPr lang="en-US" altLang="fr-FR" sz="2000" dirty="0">
                <a:ea typeface="ＭＳ Ｐゴシック" charset="-128"/>
              </a:rPr>
            </a:br>
            <a:r>
              <a:rPr lang="en-US" altLang="fr-FR" sz="2000" dirty="0">
                <a:ea typeface="ＭＳ Ｐゴシック" charset="-128"/>
              </a:rPr>
              <a:t>a document primary HIV-1 infection and had HIV-1 RNA &lt; 50 c/mL </a:t>
            </a:r>
            <a:br>
              <a:rPr lang="en-US" altLang="fr-FR" sz="2000" dirty="0">
                <a:ea typeface="ＭＳ Ｐゴシック" charset="-128"/>
              </a:rPr>
            </a:br>
            <a:r>
              <a:rPr lang="en-US" altLang="fr-FR" sz="2000" dirty="0">
                <a:ea typeface="ＭＳ Ｐゴシック" charset="-128"/>
              </a:rPr>
              <a:t>for more than 48 weeks, DTG monotherapy was non-inferior to </a:t>
            </a:r>
            <a:r>
              <a:rPr lang="en-US" altLang="fr-FR" sz="2000" dirty="0" err="1">
                <a:ea typeface="ＭＳ Ｐゴシック" charset="-128"/>
              </a:rPr>
              <a:t>cART</a:t>
            </a:r>
            <a:endParaRPr lang="en-US" altLang="fr-FR" sz="2000" dirty="0">
              <a:ea typeface="ＭＳ Ｐゴシック" charset="-128"/>
            </a:endParaRPr>
          </a:p>
        </p:txBody>
      </p:sp>
      <p:sp>
        <p:nvSpPr>
          <p:cNvPr id="3" name="AutoShape 162"/>
          <p:cNvSpPr>
            <a:spLocks noChangeArrowheads="1"/>
          </p:cNvSpPr>
          <p:nvPr/>
        </p:nvSpPr>
        <p:spPr bwMode="auto">
          <a:xfrm>
            <a:off x="-4" y="6605389"/>
            <a:ext cx="1367997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EARLY-SIMPLIFIED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Braun DL,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Clin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Infect Dis 2019,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Janv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2,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Epub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ahead of print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737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9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</TotalTime>
  <Words>435</Words>
  <Application>Microsoft Office PowerPoint</Application>
  <PresentationFormat>Affichage à l'écran (4:3)</PresentationFormat>
  <Paragraphs>120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</vt:lpstr>
      <vt:lpstr>Wingdings</vt:lpstr>
      <vt:lpstr>ARV_trials_2019</vt:lpstr>
      <vt:lpstr>Switch to DTG monotherapy</vt:lpstr>
      <vt:lpstr>EARLY-SIMPLIFIED Study: DTG monotherapy  for maintenance</vt:lpstr>
      <vt:lpstr>EARLY-SIMPLIFIED Study: DTG monotherapy  for maintenance</vt:lpstr>
      <vt:lpstr>EARLY-SIMPLIFIED Study: DTG monotherapy  for maintenance</vt:lpstr>
      <vt:lpstr>EARLY-SIMPLIFIED Study: DTG monotherapy  for maintenance</vt:lpstr>
      <vt:lpstr>EARLY-SIMPLIFIED Study: DTG monotherapy  for maintenance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2019</dc:title>
  <dc:subject>AEI - www.aei.fr</dc:subject>
  <dc:creator>www.arv-trial.com</dc:creator>
  <cp:lastModifiedBy>Pilar</cp:lastModifiedBy>
  <cp:revision>384</cp:revision>
  <dcterms:created xsi:type="dcterms:W3CDTF">2014-10-03T08:50:57Z</dcterms:created>
  <dcterms:modified xsi:type="dcterms:W3CDTF">2019-07-04T09:15:03Z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