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401" r:id="rId2"/>
    <p:sldId id="390" r:id="rId3"/>
    <p:sldId id="391" r:id="rId4"/>
    <p:sldId id="392" r:id="rId5"/>
    <p:sldId id="393" r:id="rId6"/>
    <p:sldId id="394" r:id="rId7"/>
    <p:sldId id="396" r:id="rId8"/>
    <p:sldId id="397" r:id="rId9"/>
    <p:sldId id="398" r:id="rId10"/>
    <p:sldId id="399" r:id="rId11"/>
    <p:sldId id="400" r:id="rId12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85F5F2E-85AC-4C1E-B932-824107E367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150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3904387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722AEC05-46CF-4FD6-B213-4A88CBDC5F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368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73" tIns="49986" rIns="99973" bIns="49986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44" tIns="46021" rIns="92044" bIns="46021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A7AE5589-5241-4E52-8649-7653A676B257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42B34E3-502D-45BD-856D-8CE8E294F226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6C6618BF-4F59-4BC2-A43A-3C8D67D949A9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A9890506-B23E-43CC-B685-5C9721B06106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4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F7FBEBD-17DC-4A1A-B542-8B7EC9F8407D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53E048FE-912C-4D5A-97BB-77471D8B1880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2048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81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49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8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361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8" r:id="rId3"/>
    <p:sldLayoutId id="2147483677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RAL-containing regimen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Canadian Study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CHEER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Montreal Study</a:t>
            </a:r>
          </a:p>
          <a:p>
            <a:pPr>
              <a:buClr>
                <a:srgbClr val="C00000"/>
              </a:buClr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EASIER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SWITCHMRK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SPIRAL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 ER</a:t>
            </a:r>
            <a:endParaRPr lang="fr-FR" sz="2800" b="1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b="1" smtClean="0">
                <a:latin typeface="Calibri" pitchFamily="34" charset="0"/>
                <a:ea typeface="ＭＳ Ｐゴシック" pitchFamily="-1" charset="-128"/>
              </a:rPr>
              <a:t>164 patients, Immediate switch (n = 83) ; deferred switch (n = 81)</a:t>
            </a:r>
            <a:br>
              <a:rPr lang="en-US" b="1" smtClean="0">
                <a:latin typeface="Calibri" pitchFamily="34" charset="0"/>
                <a:ea typeface="ＭＳ Ｐゴシック" pitchFamily="-1" charset="-128"/>
              </a:rPr>
            </a:br>
            <a:endParaRPr lang="en-US" b="1" smtClean="0">
              <a:latin typeface="Calibri" pitchFamily="34" charset="0"/>
              <a:ea typeface="ＭＳ Ｐゴシック" pitchFamily="-1" charset="-128"/>
            </a:endParaRPr>
          </a:p>
          <a:p>
            <a:pPr>
              <a:spcBef>
                <a:spcPct val="0"/>
              </a:spcBef>
            </a:pPr>
            <a:r>
              <a:rPr lang="en-US" b="1" smtClean="0">
                <a:latin typeface="Calibri" pitchFamily="34" charset="0"/>
                <a:ea typeface="ＭＳ Ｐゴシック" pitchFamily="-1" charset="-128"/>
              </a:rPr>
              <a:t>Biomarkers 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-1" charset="-128"/>
              </a:rPr>
              <a:t>IL-6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-1" charset="-128"/>
              </a:rPr>
              <a:t>hsCRP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-1" charset="-128"/>
              </a:rPr>
              <a:t>D-dimer</a:t>
            </a:r>
            <a:br>
              <a:rPr lang="en-US" sz="2000" smtClean="0">
                <a:ea typeface="ＭＳ Ｐゴシック" pitchFamily="-1" charset="-128"/>
              </a:rPr>
            </a:br>
            <a:endParaRPr lang="en-US" sz="2000" smtClean="0">
              <a:ea typeface="ＭＳ Ｐゴシック" pitchFamily="-1" charset="-128"/>
            </a:endParaRPr>
          </a:p>
          <a:p>
            <a:pPr>
              <a:spcBef>
                <a:spcPct val="0"/>
              </a:spcBef>
            </a:pPr>
            <a:r>
              <a:rPr lang="en-US" b="1" smtClean="0">
                <a:latin typeface="Calibri" pitchFamily="34" charset="0"/>
                <a:ea typeface="ＭＳ Ｐゴシック" pitchFamily="-1" charset="-128"/>
              </a:rPr>
              <a:t>Primary objective : changes in IL-6, hsCRP and D-dimer plasma levels from baseline to W24 between the immediate and deferred arms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-1" charset="-128"/>
              </a:rPr>
              <a:t>Log</a:t>
            </a:r>
            <a:r>
              <a:rPr lang="en-US" sz="2000" baseline="-25000" smtClean="0">
                <a:ea typeface="ＭＳ Ｐゴシック" pitchFamily="-1" charset="-128"/>
              </a:rPr>
              <a:t>10</a:t>
            </a:r>
            <a:r>
              <a:rPr lang="en-US" sz="2000" smtClean="0">
                <a:ea typeface="ＭＳ Ｐゴシック" pitchFamily="-1" charset="-128"/>
              </a:rPr>
              <a:t> transformation of levels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-1" charset="-128"/>
              </a:rPr>
              <a:t>Median changes from baseline assessed by 1-sample t tests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-1" charset="-128"/>
              </a:rPr>
              <a:t>Comparison between arms used 2-sample t tests with no adjustment for baseline factors</a:t>
            </a:r>
            <a:br>
              <a:rPr lang="en-US" sz="2000" smtClean="0">
                <a:ea typeface="ＭＳ Ｐゴシック" pitchFamily="-1" charset="-128"/>
              </a:rPr>
            </a:br>
            <a:endParaRPr lang="en-US" sz="2000" b="1" smtClean="0">
              <a:latin typeface="Calibri" pitchFamily="34" charset="0"/>
              <a:ea typeface="ＭＳ Ｐゴシック" pitchFamily="-1" charset="-128"/>
            </a:endParaRPr>
          </a:p>
          <a:p>
            <a:pPr>
              <a:spcBef>
                <a:spcPct val="0"/>
              </a:spcBef>
            </a:pPr>
            <a:r>
              <a:rPr lang="en-US" b="1" smtClean="0">
                <a:latin typeface="Calibri" pitchFamily="34" charset="0"/>
                <a:ea typeface="ＭＳ Ｐゴシック" pitchFamily="-1" charset="-128"/>
              </a:rPr>
              <a:t>Similar analyses to compare changes from baseline to W48</a:t>
            </a:r>
          </a:p>
        </p:txBody>
      </p:sp>
      <p:sp>
        <p:nvSpPr>
          <p:cNvPr id="12291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Silva EF, JID 2013;208:892-7</a:t>
            </a:r>
          </a:p>
        </p:txBody>
      </p:sp>
      <p:sp>
        <p:nvSpPr>
          <p:cNvPr id="1229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/>
          <a:lstStyle/>
          <a:p>
            <a:pPr algn="l" defTabSz="914400" eaLnBrk="0" hangingPunct="0">
              <a:defRPr/>
            </a:pPr>
            <a:r>
              <a:rPr lang="en-US" sz="3000" b="1" kern="0" dirty="0">
                <a:solidFill>
                  <a:srgbClr val="333399"/>
                </a:solidFill>
                <a:latin typeface="+mj-lt"/>
                <a:cs typeface="ＭＳ Ｐゴシック" pitchFamily="-109" charset="-128"/>
              </a:rPr>
              <a:t>EASIER </a:t>
            </a:r>
            <a:r>
              <a:rPr lang="en-US" sz="3000" b="1" kern="0" dirty="0" err="1">
                <a:solidFill>
                  <a:srgbClr val="333399"/>
                </a:solidFill>
                <a:latin typeface="+mj-lt"/>
                <a:cs typeface="ＭＳ Ｐゴシック" pitchFamily="-109" charset="-128"/>
              </a:rPr>
              <a:t>substudy</a:t>
            </a:r>
            <a:r>
              <a:rPr lang="en-US" sz="3000" b="1" kern="0" dirty="0">
                <a:solidFill>
                  <a:srgbClr val="333399"/>
                </a:solidFill>
                <a:latin typeface="+mj-lt"/>
                <a:cs typeface="ＭＳ Ｐゴシック" pitchFamily="-109" charset="-128"/>
              </a:rPr>
              <a:t>: Inflammatory and coagulation biomarkers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Silva EF, JID 2013;208:892-7</a:t>
            </a:r>
          </a:p>
        </p:txBody>
      </p:sp>
      <p:sp>
        <p:nvSpPr>
          <p:cNvPr id="13315" name="ZoneTexte 5"/>
          <p:cNvSpPr txBox="1">
            <a:spLocks noChangeArrowheads="1"/>
          </p:cNvSpPr>
          <p:nvPr/>
        </p:nvSpPr>
        <p:spPr bwMode="auto">
          <a:xfrm>
            <a:off x="3987800" y="3929063"/>
            <a:ext cx="1581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600" b="1">
                <a:solidFill>
                  <a:srgbClr val="0066FF"/>
                </a:solidFill>
                <a:latin typeface="Calibri" pitchFamily="34" charset="0"/>
              </a:rPr>
              <a:t>D-dimer (</a:t>
            </a:r>
            <a:r>
              <a:rPr lang="fr-FR" sz="1600" b="1">
                <a:solidFill>
                  <a:srgbClr val="0066FF"/>
                </a:solidFill>
                <a:latin typeface="Symbol" pitchFamily="18" charset="2"/>
              </a:rPr>
              <a:t>m</a:t>
            </a:r>
            <a:r>
              <a:rPr lang="fr-FR" sz="1600" b="1">
                <a:solidFill>
                  <a:srgbClr val="0066FF"/>
                </a:solidFill>
                <a:latin typeface="Calibri" pitchFamily="34" charset="0"/>
              </a:rPr>
              <a:t>g/ml)</a:t>
            </a:r>
          </a:p>
        </p:txBody>
      </p:sp>
      <p:grpSp>
        <p:nvGrpSpPr>
          <p:cNvPr id="13316" name="Grouper 413"/>
          <p:cNvGrpSpPr>
            <a:grpSpLocks/>
          </p:cNvGrpSpPr>
          <p:nvPr/>
        </p:nvGrpSpPr>
        <p:grpSpPr bwMode="auto">
          <a:xfrm>
            <a:off x="152400" y="4114800"/>
            <a:ext cx="2152650" cy="738188"/>
            <a:chOff x="220663" y="4757738"/>
            <a:chExt cx="2152650" cy="738188"/>
          </a:xfrm>
        </p:grpSpPr>
        <p:sp>
          <p:nvSpPr>
            <p:cNvPr id="13738" name="AutoShape 165"/>
            <p:cNvSpPr>
              <a:spLocks noChangeArrowheads="1"/>
            </p:cNvSpPr>
            <p:nvPr/>
          </p:nvSpPr>
          <p:spPr bwMode="auto">
            <a:xfrm>
              <a:off x="220663" y="4757738"/>
              <a:ext cx="2152650" cy="7381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3739" name="Rectangle 3"/>
            <p:cNvSpPr>
              <a:spLocks noChangeArrowheads="1"/>
            </p:cNvSpPr>
            <p:nvPr/>
          </p:nvSpPr>
          <p:spPr bwMode="auto">
            <a:xfrm>
              <a:off x="393700" y="4878388"/>
              <a:ext cx="177800" cy="144462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C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13740" name="Rectangle 4"/>
            <p:cNvSpPr>
              <a:spLocks noChangeArrowheads="1"/>
            </p:cNvSpPr>
            <p:nvPr/>
          </p:nvSpPr>
          <p:spPr bwMode="auto">
            <a:xfrm>
              <a:off x="393700" y="5158343"/>
              <a:ext cx="17780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13741" name="ZoneTexte 84"/>
            <p:cNvSpPr txBox="1">
              <a:spLocks noChangeArrowheads="1"/>
            </p:cNvSpPr>
            <p:nvPr/>
          </p:nvSpPr>
          <p:spPr bwMode="auto">
            <a:xfrm>
              <a:off x="527016" y="4780040"/>
              <a:ext cx="154754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Deferred Switch</a:t>
              </a:r>
            </a:p>
          </p:txBody>
        </p:sp>
        <p:sp>
          <p:nvSpPr>
            <p:cNvPr id="13742" name="ZoneTexte 85"/>
            <p:cNvSpPr txBox="1">
              <a:spLocks noChangeArrowheads="1"/>
            </p:cNvSpPr>
            <p:nvPr/>
          </p:nvSpPr>
          <p:spPr bwMode="auto">
            <a:xfrm>
              <a:off x="527016" y="5063170"/>
              <a:ext cx="171394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Immediate Switch</a:t>
              </a:r>
            </a:p>
          </p:txBody>
        </p:sp>
      </p:grpSp>
      <p:sp>
        <p:nvSpPr>
          <p:cNvPr id="1331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  <p:sp>
        <p:nvSpPr>
          <p:cNvPr id="13318" name="ZoneTexte 5"/>
          <p:cNvSpPr txBox="1">
            <a:spLocks noChangeArrowheads="1"/>
          </p:cNvSpPr>
          <p:nvPr/>
        </p:nvSpPr>
        <p:spPr bwMode="auto">
          <a:xfrm>
            <a:off x="1328738" y="1335088"/>
            <a:ext cx="16303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600" b="1">
                <a:solidFill>
                  <a:srgbClr val="0066FF"/>
                </a:solidFill>
                <a:latin typeface="Calibri" pitchFamily="34" charset="0"/>
              </a:rPr>
              <a:t>IL-6 (log</a:t>
            </a:r>
            <a:r>
              <a:rPr lang="fr-FR" sz="1600" b="1" baseline="-25000">
                <a:solidFill>
                  <a:srgbClr val="0066FF"/>
                </a:solidFill>
                <a:latin typeface="Calibri" pitchFamily="34" charset="0"/>
              </a:rPr>
              <a:t>10</a:t>
            </a:r>
            <a:r>
              <a:rPr lang="fr-FR" sz="1600" b="1">
                <a:solidFill>
                  <a:srgbClr val="0066FF"/>
                </a:solidFill>
                <a:latin typeface="Calibri" pitchFamily="34" charset="0"/>
              </a:rPr>
              <a:t> pg/ml)</a:t>
            </a:r>
          </a:p>
        </p:txBody>
      </p:sp>
      <p:sp>
        <p:nvSpPr>
          <p:cNvPr id="13319" name="ZoneTexte 5"/>
          <p:cNvSpPr txBox="1">
            <a:spLocks noChangeArrowheads="1"/>
          </p:cNvSpPr>
          <p:nvPr/>
        </p:nvSpPr>
        <p:spPr bwMode="auto">
          <a:xfrm>
            <a:off x="5972175" y="1335088"/>
            <a:ext cx="1901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600" b="1">
                <a:solidFill>
                  <a:srgbClr val="0066FF"/>
                </a:solidFill>
                <a:latin typeface="Calibri" pitchFamily="34" charset="0"/>
              </a:rPr>
              <a:t>hsCRP (log</a:t>
            </a:r>
            <a:r>
              <a:rPr lang="fr-FR" sz="1600" b="1" baseline="-25000">
                <a:solidFill>
                  <a:srgbClr val="0066FF"/>
                </a:solidFill>
                <a:latin typeface="Calibri" pitchFamily="34" charset="0"/>
              </a:rPr>
              <a:t>10</a:t>
            </a:r>
            <a:r>
              <a:rPr lang="fr-FR" sz="1600" b="1">
                <a:solidFill>
                  <a:srgbClr val="0066FF"/>
                </a:solidFill>
                <a:latin typeface="Calibri" pitchFamily="34" charset="0"/>
              </a:rPr>
              <a:t> </a:t>
            </a:r>
            <a:r>
              <a:rPr lang="fr-FR" sz="1600" b="1">
                <a:solidFill>
                  <a:srgbClr val="0066FF"/>
                </a:solidFill>
                <a:latin typeface="Symbol" pitchFamily="18" charset="2"/>
              </a:rPr>
              <a:t>m</a:t>
            </a:r>
            <a:r>
              <a:rPr lang="fr-FR" sz="1600" b="1">
                <a:solidFill>
                  <a:srgbClr val="0066FF"/>
                </a:solidFill>
                <a:latin typeface="Calibri" pitchFamily="34" charset="0"/>
              </a:rPr>
              <a:t>g/ml)</a:t>
            </a:r>
          </a:p>
        </p:txBody>
      </p:sp>
      <p:sp>
        <p:nvSpPr>
          <p:cNvPr id="13320" name="ZoneTexte 425"/>
          <p:cNvSpPr txBox="1">
            <a:spLocks noChangeArrowheads="1"/>
          </p:cNvSpPr>
          <p:nvPr/>
        </p:nvSpPr>
        <p:spPr bwMode="auto">
          <a:xfrm>
            <a:off x="6291263" y="5584825"/>
            <a:ext cx="5016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000" b="1">
                <a:solidFill>
                  <a:srgbClr val="000066"/>
                </a:solidFill>
              </a:rPr>
              <a:t>0.198</a:t>
            </a:r>
          </a:p>
        </p:txBody>
      </p:sp>
      <p:sp>
        <p:nvSpPr>
          <p:cNvPr id="13321" name="ZoneTexte 412"/>
          <p:cNvSpPr txBox="1">
            <a:spLocks noChangeArrowheads="1"/>
          </p:cNvSpPr>
          <p:nvPr/>
        </p:nvSpPr>
        <p:spPr bwMode="auto">
          <a:xfrm>
            <a:off x="6773863" y="4325938"/>
            <a:ext cx="21494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US" sz="1400">
                <a:solidFill>
                  <a:srgbClr val="002060"/>
                </a:solidFill>
              </a:rPr>
              <a:t>Values are median (IQR)</a:t>
            </a:r>
          </a:p>
        </p:txBody>
      </p:sp>
      <p:grpSp>
        <p:nvGrpSpPr>
          <p:cNvPr id="13322" name="Groupe 427"/>
          <p:cNvGrpSpPr>
            <a:grpSpLocks/>
          </p:cNvGrpSpPr>
          <p:nvPr/>
        </p:nvGrpSpPr>
        <p:grpSpPr bwMode="auto">
          <a:xfrm>
            <a:off x="4572000" y="1700213"/>
            <a:ext cx="4470400" cy="2139950"/>
            <a:chOff x="4572000" y="1700213"/>
            <a:chExt cx="4470400" cy="2139950"/>
          </a:xfrm>
        </p:grpSpPr>
        <p:cxnSp>
          <p:nvCxnSpPr>
            <p:cNvPr id="429" name="Connecteur droit 428"/>
            <p:cNvCxnSpPr/>
            <p:nvPr/>
          </p:nvCxnSpPr>
          <p:spPr bwMode="auto">
            <a:xfrm>
              <a:off x="6764338" y="2441575"/>
              <a:ext cx="1768475" cy="207963"/>
            </a:xfrm>
            <a:prstGeom prst="line">
              <a:avLst/>
            </a:prstGeom>
            <a:ln w="19050">
              <a:solidFill>
                <a:srgbClr val="00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3571" name="Groupe 27888"/>
            <p:cNvGrpSpPr>
              <a:grpSpLocks/>
            </p:cNvGrpSpPr>
            <p:nvPr/>
          </p:nvGrpSpPr>
          <p:grpSpPr bwMode="auto">
            <a:xfrm>
              <a:off x="4929188" y="1700213"/>
              <a:ext cx="3763962" cy="1622425"/>
              <a:chOff x="9872663" y="1455738"/>
              <a:chExt cx="3763962" cy="1622425"/>
            </a:xfrm>
          </p:grpSpPr>
          <p:sp>
            <p:nvSpPr>
              <p:cNvPr id="13596" name="Line 131"/>
              <p:cNvSpPr>
                <a:spLocks noChangeShapeType="1"/>
              </p:cNvSpPr>
              <p:nvPr/>
            </p:nvSpPr>
            <p:spPr bwMode="auto">
              <a:xfrm flipV="1">
                <a:off x="13468350" y="3024188"/>
                <a:ext cx="0" cy="53975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97" name="Line 132"/>
              <p:cNvSpPr>
                <a:spLocks noChangeShapeType="1"/>
              </p:cNvSpPr>
              <p:nvPr/>
            </p:nvSpPr>
            <p:spPr bwMode="auto">
              <a:xfrm>
                <a:off x="13468350" y="3024188"/>
                <a:ext cx="16827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98" name="Line 133"/>
              <p:cNvSpPr>
                <a:spLocks noChangeShapeType="1"/>
              </p:cNvSpPr>
              <p:nvPr/>
            </p:nvSpPr>
            <p:spPr bwMode="auto">
              <a:xfrm>
                <a:off x="9872663" y="1489076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99" name="Line 134"/>
              <p:cNvSpPr>
                <a:spLocks noChangeShapeType="1"/>
              </p:cNvSpPr>
              <p:nvPr/>
            </p:nvSpPr>
            <p:spPr bwMode="auto">
              <a:xfrm flipV="1">
                <a:off x="9920288" y="1489076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0" name="Line 135"/>
              <p:cNvSpPr>
                <a:spLocks noChangeShapeType="1"/>
              </p:cNvSpPr>
              <p:nvPr/>
            </p:nvSpPr>
            <p:spPr bwMode="auto">
              <a:xfrm flipV="1">
                <a:off x="9920288" y="1455738"/>
                <a:ext cx="0" cy="33338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1" name="Line 136"/>
              <p:cNvSpPr>
                <a:spLocks noChangeShapeType="1"/>
              </p:cNvSpPr>
              <p:nvPr/>
            </p:nvSpPr>
            <p:spPr bwMode="auto">
              <a:xfrm>
                <a:off x="9872663" y="1582738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2" name="Line 137"/>
              <p:cNvSpPr>
                <a:spLocks noChangeShapeType="1"/>
              </p:cNvSpPr>
              <p:nvPr/>
            </p:nvSpPr>
            <p:spPr bwMode="auto">
              <a:xfrm>
                <a:off x="9872663" y="1676401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3" name="Line 138"/>
              <p:cNvSpPr>
                <a:spLocks noChangeShapeType="1"/>
              </p:cNvSpPr>
              <p:nvPr/>
            </p:nvSpPr>
            <p:spPr bwMode="auto">
              <a:xfrm flipV="1">
                <a:off x="9920288" y="1676401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4" name="Line 139"/>
              <p:cNvSpPr>
                <a:spLocks noChangeShapeType="1"/>
              </p:cNvSpPr>
              <p:nvPr/>
            </p:nvSpPr>
            <p:spPr bwMode="auto">
              <a:xfrm>
                <a:off x="9872663" y="1770063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5" name="Line 140"/>
              <p:cNvSpPr>
                <a:spLocks noChangeShapeType="1"/>
              </p:cNvSpPr>
              <p:nvPr/>
            </p:nvSpPr>
            <p:spPr bwMode="auto">
              <a:xfrm flipV="1">
                <a:off x="9920288" y="1770063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6" name="Line 141"/>
              <p:cNvSpPr>
                <a:spLocks noChangeShapeType="1"/>
              </p:cNvSpPr>
              <p:nvPr/>
            </p:nvSpPr>
            <p:spPr bwMode="auto">
              <a:xfrm>
                <a:off x="9872663" y="1863726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7" name="Line 142"/>
              <p:cNvSpPr>
                <a:spLocks noChangeShapeType="1"/>
              </p:cNvSpPr>
              <p:nvPr/>
            </p:nvSpPr>
            <p:spPr bwMode="auto">
              <a:xfrm>
                <a:off x="9872663" y="1957388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8" name="Line 143"/>
              <p:cNvSpPr>
                <a:spLocks noChangeShapeType="1"/>
              </p:cNvSpPr>
              <p:nvPr/>
            </p:nvSpPr>
            <p:spPr bwMode="auto">
              <a:xfrm flipV="1">
                <a:off x="9920288" y="1957388"/>
                <a:ext cx="0" cy="92075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09" name="Line 144"/>
              <p:cNvSpPr>
                <a:spLocks noChangeShapeType="1"/>
              </p:cNvSpPr>
              <p:nvPr/>
            </p:nvSpPr>
            <p:spPr bwMode="auto">
              <a:xfrm>
                <a:off x="9872663" y="2049463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0" name="Line 145"/>
              <p:cNvSpPr>
                <a:spLocks noChangeShapeType="1"/>
              </p:cNvSpPr>
              <p:nvPr/>
            </p:nvSpPr>
            <p:spPr bwMode="auto">
              <a:xfrm flipV="1">
                <a:off x="9920288" y="2049463"/>
                <a:ext cx="0" cy="9525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1" name="Line 146"/>
              <p:cNvSpPr>
                <a:spLocks noChangeShapeType="1"/>
              </p:cNvSpPr>
              <p:nvPr/>
            </p:nvSpPr>
            <p:spPr bwMode="auto">
              <a:xfrm>
                <a:off x="9872663" y="2144713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2" name="Line 147"/>
              <p:cNvSpPr>
                <a:spLocks noChangeShapeType="1"/>
              </p:cNvSpPr>
              <p:nvPr/>
            </p:nvSpPr>
            <p:spPr bwMode="auto">
              <a:xfrm flipV="1">
                <a:off x="9920288" y="1863726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3" name="Line 148"/>
              <p:cNvSpPr>
                <a:spLocks noChangeShapeType="1"/>
              </p:cNvSpPr>
              <p:nvPr/>
            </p:nvSpPr>
            <p:spPr bwMode="auto">
              <a:xfrm flipV="1">
                <a:off x="9920288" y="1582738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4" name="Line 149"/>
              <p:cNvSpPr>
                <a:spLocks noChangeShapeType="1"/>
              </p:cNvSpPr>
              <p:nvPr/>
            </p:nvSpPr>
            <p:spPr bwMode="auto">
              <a:xfrm>
                <a:off x="9872663" y="2519363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5" name="Line 150"/>
              <p:cNvSpPr>
                <a:spLocks noChangeShapeType="1"/>
              </p:cNvSpPr>
              <p:nvPr/>
            </p:nvSpPr>
            <p:spPr bwMode="auto">
              <a:xfrm flipV="1">
                <a:off x="9920288" y="2425701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6" name="Line 151"/>
              <p:cNvSpPr>
                <a:spLocks noChangeShapeType="1"/>
              </p:cNvSpPr>
              <p:nvPr/>
            </p:nvSpPr>
            <p:spPr bwMode="auto">
              <a:xfrm>
                <a:off x="9872663" y="2238376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7" name="Line 152"/>
              <p:cNvSpPr>
                <a:spLocks noChangeShapeType="1"/>
              </p:cNvSpPr>
              <p:nvPr/>
            </p:nvSpPr>
            <p:spPr bwMode="auto">
              <a:xfrm flipV="1">
                <a:off x="9920288" y="2238376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8" name="Line 153"/>
              <p:cNvSpPr>
                <a:spLocks noChangeShapeType="1"/>
              </p:cNvSpPr>
              <p:nvPr/>
            </p:nvSpPr>
            <p:spPr bwMode="auto">
              <a:xfrm>
                <a:off x="9872663" y="2332038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19" name="Line 154"/>
              <p:cNvSpPr>
                <a:spLocks noChangeShapeType="1"/>
              </p:cNvSpPr>
              <p:nvPr/>
            </p:nvSpPr>
            <p:spPr bwMode="auto">
              <a:xfrm flipV="1">
                <a:off x="9920288" y="2332038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0" name="Line 155"/>
              <p:cNvSpPr>
                <a:spLocks noChangeShapeType="1"/>
              </p:cNvSpPr>
              <p:nvPr/>
            </p:nvSpPr>
            <p:spPr bwMode="auto">
              <a:xfrm>
                <a:off x="9872663" y="2425701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1" name="Line 156"/>
              <p:cNvSpPr>
                <a:spLocks noChangeShapeType="1"/>
              </p:cNvSpPr>
              <p:nvPr/>
            </p:nvSpPr>
            <p:spPr bwMode="auto">
              <a:xfrm>
                <a:off x="9872663" y="2613026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2" name="Line 157"/>
              <p:cNvSpPr>
                <a:spLocks noChangeShapeType="1"/>
              </p:cNvSpPr>
              <p:nvPr/>
            </p:nvSpPr>
            <p:spPr bwMode="auto">
              <a:xfrm flipV="1">
                <a:off x="9920288" y="2613026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3" name="Line 158"/>
              <p:cNvSpPr>
                <a:spLocks noChangeShapeType="1"/>
              </p:cNvSpPr>
              <p:nvPr/>
            </p:nvSpPr>
            <p:spPr bwMode="auto">
              <a:xfrm>
                <a:off x="9872663" y="2706688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4" name="Line 159"/>
              <p:cNvSpPr>
                <a:spLocks noChangeShapeType="1"/>
              </p:cNvSpPr>
              <p:nvPr/>
            </p:nvSpPr>
            <p:spPr bwMode="auto">
              <a:xfrm flipV="1">
                <a:off x="9920288" y="2706688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5" name="Line 160"/>
              <p:cNvSpPr>
                <a:spLocks noChangeShapeType="1"/>
              </p:cNvSpPr>
              <p:nvPr/>
            </p:nvSpPr>
            <p:spPr bwMode="auto">
              <a:xfrm>
                <a:off x="9872663" y="2800351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6" name="Line 161"/>
              <p:cNvSpPr>
                <a:spLocks noChangeShapeType="1"/>
              </p:cNvSpPr>
              <p:nvPr/>
            </p:nvSpPr>
            <p:spPr bwMode="auto">
              <a:xfrm flipV="1">
                <a:off x="9920288" y="2519363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7" name="Line 162"/>
              <p:cNvSpPr>
                <a:spLocks noChangeShapeType="1"/>
              </p:cNvSpPr>
              <p:nvPr/>
            </p:nvSpPr>
            <p:spPr bwMode="auto">
              <a:xfrm>
                <a:off x="9872663" y="2894013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8" name="Line 163"/>
              <p:cNvSpPr>
                <a:spLocks noChangeShapeType="1"/>
              </p:cNvSpPr>
              <p:nvPr/>
            </p:nvSpPr>
            <p:spPr bwMode="auto">
              <a:xfrm flipV="1">
                <a:off x="9920288" y="2894013"/>
                <a:ext cx="0" cy="96838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29" name="Line 164"/>
              <p:cNvSpPr>
                <a:spLocks noChangeShapeType="1"/>
              </p:cNvSpPr>
              <p:nvPr/>
            </p:nvSpPr>
            <p:spPr bwMode="auto">
              <a:xfrm>
                <a:off x="9872663" y="2990851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0" name="Line 165"/>
              <p:cNvSpPr>
                <a:spLocks noChangeShapeType="1"/>
              </p:cNvSpPr>
              <p:nvPr/>
            </p:nvSpPr>
            <p:spPr bwMode="auto">
              <a:xfrm flipV="1">
                <a:off x="9920288" y="2990851"/>
                <a:ext cx="0" cy="33338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1" name="Line 166"/>
              <p:cNvSpPr>
                <a:spLocks noChangeShapeType="1"/>
              </p:cNvSpPr>
              <p:nvPr/>
            </p:nvSpPr>
            <p:spPr bwMode="auto">
              <a:xfrm flipV="1">
                <a:off x="9920288" y="3024188"/>
                <a:ext cx="0" cy="53975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2" name="Line 167"/>
              <p:cNvSpPr>
                <a:spLocks noChangeShapeType="1"/>
              </p:cNvSpPr>
              <p:nvPr/>
            </p:nvSpPr>
            <p:spPr bwMode="auto">
              <a:xfrm flipV="1">
                <a:off x="9920288" y="2800351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3" name="Line 168"/>
              <p:cNvSpPr>
                <a:spLocks noChangeShapeType="1"/>
              </p:cNvSpPr>
              <p:nvPr/>
            </p:nvSpPr>
            <p:spPr bwMode="auto">
              <a:xfrm flipV="1">
                <a:off x="11693525" y="3024188"/>
                <a:ext cx="0" cy="53975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4" name="Line 169"/>
              <p:cNvSpPr>
                <a:spLocks noChangeShapeType="1"/>
              </p:cNvSpPr>
              <p:nvPr/>
            </p:nvSpPr>
            <p:spPr bwMode="auto">
              <a:xfrm flipV="1">
                <a:off x="9920288" y="2144713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5" name="Line 170"/>
              <p:cNvSpPr>
                <a:spLocks noChangeShapeType="1"/>
              </p:cNvSpPr>
              <p:nvPr/>
            </p:nvSpPr>
            <p:spPr bwMode="auto">
              <a:xfrm>
                <a:off x="9920288" y="3024188"/>
                <a:ext cx="1773237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6" name="Line 171"/>
              <p:cNvSpPr>
                <a:spLocks noChangeShapeType="1"/>
              </p:cNvSpPr>
              <p:nvPr/>
            </p:nvSpPr>
            <p:spPr bwMode="auto">
              <a:xfrm>
                <a:off x="11693525" y="3024188"/>
                <a:ext cx="17748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7" name="Freeform 172"/>
              <p:cNvSpPr>
                <a:spLocks/>
              </p:cNvSpPr>
              <p:nvPr/>
            </p:nvSpPr>
            <p:spPr bwMode="auto">
              <a:xfrm>
                <a:off x="9990138" y="2035176"/>
                <a:ext cx="57150" cy="293688"/>
              </a:xfrm>
              <a:custGeom>
                <a:avLst/>
                <a:gdLst>
                  <a:gd name="T0" fmla="*/ 2147483647 w 72"/>
                  <a:gd name="T1" fmla="*/ 0 h 369"/>
                  <a:gd name="T2" fmla="*/ 0 w 72"/>
                  <a:gd name="T3" fmla="*/ 0 h 369"/>
                  <a:gd name="T4" fmla="*/ 0 w 72"/>
                  <a:gd name="T5" fmla="*/ 2147483647 h 369"/>
                  <a:gd name="T6" fmla="*/ 2147483647 w 72"/>
                  <a:gd name="T7" fmla="*/ 2147483647 h 369"/>
                  <a:gd name="T8" fmla="*/ 2147483647 w 72"/>
                  <a:gd name="T9" fmla="*/ 2147483647 h 369"/>
                  <a:gd name="T10" fmla="*/ 2147483647 w 72"/>
                  <a:gd name="T11" fmla="*/ 2147483647 h 369"/>
                  <a:gd name="T12" fmla="*/ 2147483647 w 72"/>
                  <a:gd name="T13" fmla="*/ 2147483647 h 369"/>
                  <a:gd name="T14" fmla="*/ 2147483647 w 72"/>
                  <a:gd name="T15" fmla="*/ 0 h 369"/>
                  <a:gd name="T16" fmla="*/ 2147483647 w 72"/>
                  <a:gd name="T17" fmla="*/ 0 h 369"/>
                  <a:gd name="T18" fmla="*/ 2147483647 w 72"/>
                  <a:gd name="T19" fmla="*/ 0 h 3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2"/>
                  <a:gd name="T31" fmla="*/ 0 h 369"/>
                  <a:gd name="T32" fmla="*/ 72 w 72"/>
                  <a:gd name="T33" fmla="*/ 369 h 36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2" h="369">
                    <a:moveTo>
                      <a:pt x="36" y="0"/>
                    </a:moveTo>
                    <a:lnTo>
                      <a:pt x="0" y="0"/>
                    </a:lnTo>
                    <a:lnTo>
                      <a:pt x="0" y="369"/>
                    </a:lnTo>
                    <a:lnTo>
                      <a:pt x="72" y="369"/>
                    </a:lnTo>
                    <a:lnTo>
                      <a:pt x="72" y="227"/>
                    </a:lnTo>
                    <a:lnTo>
                      <a:pt x="46" y="224"/>
                    </a:lnTo>
                    <a:lnTo>
                      <a:pt x="72" y="227"/>
                    </a:lnTo>
                    <a:lnTo>
                      <a:pt x="72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8" name="Freeform 173"/>
              <p:cNvSpPr>
                <a:spLocks/>
              </p:cNvSpPr>
              <p:nvPr/>
            </p:nvSpPr>
            <p:spPr bwMode="auto">
              <a:xfrm>
                <a:off x="11766550" y="2171701"/>
                <a:ext cx="57150" cy="203200"/>
              </a:xfrm>
              <a:custGeom>
                <a:avLst/>
                <a:gdLst>
                  <a:gd name="T0" fmla="*/ 2147483647 w 73"/>
                  <a:gd name="T1" fmla="*/ 0 h 256"/>
                  <a:gd name="T2" fmla="*/ 0 w 73"/>
                  <a:gd name="T3" fmla="*/ 0 h 256"/>
                  <a:gd name="T4" fmla="*/ 0 w 73"/>
                  <a:gd name="T5" fmla="*/ 2147483647 h 256"/>
                  <a:gd name="T6" fmla="*/ 2147483647 w 73"/>
                  <a:gd name="T7" fmla="*/ 2147483647 h 256"/>
                  <a:gd name="T8" fmla="*/ 2147483647 w 73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"/>
                  <a:gd name="T16" fmla="*/ 0 h 256"/>
                  <a:gd name="T17" fmla="*/ 73 w 73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" h="256">
                    <a:moveTo>
                      <a:pt x="73" y="0"/>
                    </a:moveTo>
                    <a:lnTo>
                      <a:pt x="0" y="0"/>
                    </a:lnTo>
                    <a:lnTo>
                      <a:pt x="0" y="251"/>
                    </a:lnTo>
                    <a:lnTo>
                      <a:pt x="73" y="256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39" name="Freeform 174"/>
              <p:cNvSpPr>
                <a:spLocks/>
              </p:cNvSpPr>
              <p:nvPr/>
            </p:nvSpPr>
            <p:spPr bwMode="auto">
              <a:xfrm>
                <a:off x="11766550" y="2370138"/>
                <a:ext cx="57150" cy="106363"/>
              </a:xfrm>
              <a:custGeom>
                <a:avLst/>
                <a:gdLst>
                  <a:gd name="T0" fmla="*/ 2147483647 w 73"/>
                  <a:gd name="T1" fmla="*/ 2147483647 h 133"/>
                  <a:gd name="T2" fmla="*/ 0 w 73"/>
                  <a:gd name="T3" fmla="*/ 0 h 133"/>
                  <a:gd name="T4" fmla="*/ 0 w 73"/>
                  <a:gd name="T5" fmla="*/ 2147483647 h 133"/>
                  <a:gd name="T6" fmla="*/ 2147483647 w 73"/>
                  <a:gd name="T7" fmla="*/ 2147483647 h 133"/>
                  <a:gd name="T8" fmla="*/ 2147483647 w 73"/>
                  <a:gd name="T9" fmla="*/ 2147483647 h 1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"/>
                  <a:gd name="T16" fmla="*/ 0 h 133"/>
                  <a:gd name="T17" fmla="*/ 73 w 73"/>
                  <a:gd name="T18" fmla="*/ 133 h 1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" h="133">
                    <a:moveTo>
                      <a:pt x="73" y="5"/>
                    </a:moveTo>
                    <a:lnTo>
                      <a:pt x="0" y="0"/>
                    </a:lnTo>
                    <a:lnTo>
                      <a:pt x="0" y="133"/>
                    </a:lnTo>
                    <a:lnTo>
                      <a:pt x="73" y="133"/>
                    </a:lnTo>
                    <a:lnTo>
                      <a:pt x="73" y="5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0" name="Freeform 175"/>
              <p:cNvSpPr>
                <a:spLocks/>
              </p:cNvSpPr>
              <p:nvPr/>
            </p:nvSpPr>
            <p:spPr bwMode="auto">
              <a:xfrm>
                <a:off x="13547725" y="2286001"/>
                <a:ext cx="57150" cy="274638"/>
              </a:xfrm>
              <a:custGeom>
                <a:avLst/>
                <a:gdLst>
                  <a:gd name="T0" fmla="*/ 0 w 72"/>
                  <a:gd name="T1" fmla="*/ 2147483647 h 345"/>
                  <a:gd name="T2" fmla="*/ 2147483647 w 72"/>
                  <a:gd name="T3" fmla="*/ 2147483647 h 345"/>
                  <a:gd name="T4" fmla="*/ 0 w 72"/>
                  <a:gd name="T5" fmla="*/ 2147483647 h 345"/>
                  <a:gd name="T6" fmla="*/ 0 w 72"/>
                  <a:gd name="T7" fmla="*/ 2147483647 h 345"/>
                  <a:gd name="T8" fmla="*/ 2147483647 w 72"/>
                  <a:gd name="T9" fmla="*/ 2147483647 h 345"/>
                  <a:gd name="T10" fmla="*/ 2147483647 w 72"/>
                  <a:gd name="T11" fmla="*/ 0 h 345"/>
                  <a:gd name="T12" fmla="*/ 0 w 72"/>
                  <a:gd name="T13" fmla="*/ 0 h 345"/>
                  <a:gd name="T14" fmla="*/ 0 w 72"/>
                  <a:gd name="T15" fmla="*/ 2147483647 h 34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2"/>
                  <a:gd name="T25" fmla="*/ 0 h 345"/>
                  <a:gd name="T26" fmla="*/ 72 w 72"/>
                  <a:gd name="T27" fmla="*/ 345 h 34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2" h="345">
                    <a:moveTo>
                      <a:pt x="0" y="177"/>
                    </a:moveTo>
                    <a:lnTo>
                      <a:pt x="31" y="179"/>
                    </a:lnTo>
                    <a:lnTo>
                      <a:pt x="0" y="177"/>
                    </a:lnTo>
                    <a:lnTo>
                      <a:pt x="0" y="345"/>
                    </a:lnTo>
                    <a:lnTo>
                      <a:pt x="72" y="345"/>
                    </a:lnTo>
                    <a:lnTo>
                      <a:pt x="72" y="0"/>
                    </a:lnTo>
                    <a:lnTo>
                      <a:pt x="0" y="0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1" name="Line 176"/>
              <p:cNvSpPr>
                <a:spLocks noChangeShapeType="1"/>
              </p:cNvSpPr>
              <p:nvPr/>
            </p:nvSpPr>
            <p:spPr bwMode="auto">
              <a:xfrm flipH="1">
                <a:off x="13576300" y="2116138"/>
                <a:ext cx="26987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2" name="Line 177"/>
              <p:cNvSpPr>
                <a:spLocks noChangeShapeType="1"/>
              </p:cNvSpPr>
              <p:nvPr/>
            </p:nvSpPr>
            <p:spPr bwMode="auto">
              <a:xfrm flipH="1">
                <a:off x="13550900" y="2116138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3" name="Line 178"/>
              <p:cNvSpPr>
                <a:spLocks noChangeShapeType="1"/>
              </p:cNvSpPr>
              <p:nvPr/>
            </p:nvSpPr>
            <p:spPr bwMode="auto">
              <a:xfrm flipH="1">
                <a:off x="11795125" y="2008188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4" name="Line 179"/>
              <p:cNvSpPr>
                <a:spLocks noChangeShapeType="1"/>
              </p:cNvSpPr>
              <p:nvPr/>
            </p:nvSpPr>
            <p:spPr bwMode="auto">
              <a:xfrm flipH="1">
                <a:off x="11768138" y="2008188"/>
                <a:ext cx="26987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5" name="Line 180"/>
              <p:cNvSpPr>
                <a:spLocks noChangeShapeType="1"/>
              </p:cNvSpPr>
              <p:nvPr/>
            </p:nvSpPr>
            <p:spPr bwMode="auto">
              <a:xfrm>
                <a:off x="11795125" y="2008188"/>
                <a:ext cx="0" cy="163513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6" name="Freeform 181"/>
              <p:cNvSpPr>
                <a:spLocks/>
              </p:cNvSpPr>
              <p:nvPr/>
            </p:nvSpPr>
            <p:spPr bwMode="auto">
              <a:xfrm>
                <a:off x="10026650" y="2212976"/>
                <a:ext cx="3546475" cy="215900"/>
              </a:xfrm>
              <a:custGeom>
                <a:avLst/>
                <a:gdLst>
                  <a:gd name="T0" fmla="*/ 2147483647 w 4467"/>
                  <a:gd name="T1" fmla="*/ 2147483647 h 270"/>
                  <a:gd name="T2" fmla="*/ 2147483647 w 4467"/>
                  <a:gd name="T3" fmla="*/ 2147483647 h 270"/>
                  <a:gd name="T4" fmla="*/ 2147483647 w 4467"/>
                  <a:gd name="T5" fmla="*/ 2147483647 h 270"/>
                  <a:gd name="T6" fmla="*/ 2147483647 w 4467"/>
                  <a:gd name="T7" fmla="*/ 2147483647 h 270"/>
                  <a:gd name="T8" fmla="*/ 2147483647 w 4467"/>
                  <a:gd name="T9" fmla="*/ 2147483647 h 270"/>
                  <a:gd name="T10" fmla="*/ 0 w 4467"/>
                  <a:gd name="T11" fmla="*/ 0 h 2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467"/>
                  <a:gd name="T19" fmla="*/ 0 h 270"/>
                  <a:gd name="T20" fmla="*/ 4467 w 4467"/>
                  <a:gd name="T21" fmla="*/ 270 h 2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467" h="270">
                    <a:moveTo>
                      <a:pt x="4467" y="270"/>
                    </a:moveTo>
                    <a:lnTo>
                      <a:pt x="4436" y="268"/>
                    </a:lnTo>
                    <a:lnTo>
                      <a:pt x="2264" y="203"/>
                    </a:lnTo>
                    <a:lnTo>
                      <a:pt x="2191" y="198"/>
                    </a:lnTo>
                    <a:lnTo>
                      <a:pt x="26" y="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7" name="Line 182"/>
              <p:cNvSpPr>
                <a:spLocks noChangeShapeType="1"/>
              </p:cNvSpPr>
              <p:nvPr/>
            </p:nvSpPr>
            <p:spPr bwMode="auto">
              <a:xfrm flipH="1">
                <a:off x="11795125" y="2627313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8" name="Line 183"/>
              <p:cNvSpPr>
                <a:spLocks noChangeShapeType="1"/>
              </p:cNvSpPr>
              <p:nvPr/>
            </p:nvSpPr>
            <p:spPr bwMode="auto">
              <a:xfrm flipH="1">
                <a:off x="11768138" y="2627313"/>
                <a:ext cx="26987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49" name="Line 184"/>
              <p:cNvSpPr>
                <a:spLocks noChangeShapeType="1"/>
              </p:cNvSpPr>
              <p:nvPr/>
            </p:nvSpPr>
            <p:spPr bwMode="auto">
              <a:xfrm flipV="1">
                <a:off x="11795125" y="2476501"/>
                <a:ext cx="0" cy="150813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0" name="Line 185"/>
              <p:cNvSpPr>
                <a:spLocks noChangeShapeType="1"/>
              </p:cNvSpPr>
              <p:nvPr/>
            </p:nvSpPr>
            <p:spPr bwMode="auto">
              <a:xfrm flipH="1">
                <a:off x="13576300" y="2630488"/>
                <a:ext cx="26987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1" name="Line 186"/>
              <p:cNvSpPr>
                <a:spLocks noChangeShapeType="1"/>
              </p:cNvSpPr>
              <p:nvPr/>
            </p:nvSpPr>
            <p:spPr bwMode="auto">
              <a:xfrm flipH="1">
                <a:off x="13550900" y="2630488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2" name="Line 187"/>
              <p:cNvSpPr>
                <a:spLocks noChangeShapeType="1"/>
              </p:cNvSpPr>
              <p:nvPr/>
            </p:nvSpPr>
            <p:spPr bwMode="auto">
              <a:xfrm flipV="1">
                <a:off x="13576300" y="2560638"/>
                <a:ext cx="0" cy="6985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3" name="Line 188"/>
              <p:cNvSpPr>
                <a:spLocks noChangeShapeType="1"/>
              </p:cNvSpPr>
              <p:nvPr/>
            </p:nvSpPr>
            <p:spPr bwMode="auto">
              <a:xfrm>
                <a:off x="13576300" y="2116138"/>
                <a:ext cx="0" cy="169863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4" name="Line 189"/>
              <p:cNvSpPr>
                <a:spLocks noChangeShapeType="1"/>
              </p:cNvSpPr>
              <p:nvPr/>
            </p:nvSpPr>
            <p:spPr bwMode="auto">
              <a:xfrm flipH="1">
                <a:off x="9991725" y="1954213"/>
                <a:ext cx="26987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5" name="Line 190"/>
              <p:cNvSpPr>
                <a:spLocks noChangeShapeType="1"/>
              </p:cNvSpPr>
              <p:nvPr/>
            </p:nvSpPr>
            <p:spPr bwMode="auto">
              <a:xfrm>
                <a:off x="10018713" y="1954213"/>
                <a:ext cx="0" cy="80963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6" name="Line 191"/>
              <p:cNvSpPr>
                <a:spLocks noChangeShapeType="1"/>
              </p:cNvSpPr>
              <p:nvPr/>
            </p:nvSpPr>
            <p:spPr bwMode="auto">
              <a:xfrm flipH="1">
                <a:off x="10018713" y="1954213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7" name="Line 192"/>
              <p:cNvSpPr>
                <a:spLocks noChangeShapeType="1"/>
              </p:cNvSpPr>
              <p:nvPr/>
            </p:nvSpPr>
            <p:spPr bwMode="auto">
              <a:xfrm flipH="1">
                <a:off x="9991725" y="2481263"/>
                <a:ext cx="26987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8" name="Line 193"/>
              <p:cNvSpPr>
                <a:spLocks noChangeShapeType="1"/>
              </p:cNvSpPr>
              <p:nvPr/>
            </p:nvSpPr>
            <p:spPr bwMode="auto">
              <a:xfrm flipV="1">
                <a:off x="10018713" y="2328863"/>
                <a:ext cx="0" cy="15240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59" name="Line 194"/>
              <p:cNvSpPr>
                <a:spLocks noChangeShapeType="1"/>
              </p:cNvSpPr>
              <p:nvPr/>
            </p:nvSpPr>
            <p:spPr bwMode="auto">
              <a:xfrm flipH="1">
                <a:off x="10018713" y="2481263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0" name="Freeform 195"/>
              <p:cNvSpPr>
                <a:spLocks/>
              </p:cNvSpPr>
              <p:nvPr/>
            </p:nvSpPr>
            <p:spPr bwMode="auto">
              <a:xfrm>
                <a:off x="13563600" y="1536701"/>
                <a:ext cx="30162" cy="28575"/>
              </a:xfrm>
              <a:custGeom>
                <a:avLst/>
                <a:gdLst>
                  <a:gd name="T0" fmla="*/ 2147483647 w 37"/>
                  <a:gd name="T1" fmla="*/ 2147483647 h 36"/>
                  <a:gd name="T2" fmla="*/ 2147483647 w 37"/>
                  <a:gd name="T3" fmla="*/ 2147483647 h 36"/>
                  <a:gd name="T4" fmla="*/ 2147483647 w 37"/>
                  <a:gd name="T5" fmla="*/ 2147483647 h 36"/>
                  <a:gd name="T6" fmla="*/ 2147483647 w 37"/>
                  <a:gd name="T7" fmla="*/ 2147483647 h 36"/>
                  <a:gd name="T8" fmla="*/ 2147483647 w 37"/>
                  <a:gd name="T9" fmla="*/ 2147483647 h 36"/>
                  <a:gd name="T10" fmla="*/ 2147483647 w 37"/>
                  <a:gd name="T11" fmla="*/ 2147483647 h 36"/>
                  <a:gd name="T12" fmla="*/ 2147483647 w 37"/>
                  <a:gd name="T13" fmla="*/ 2147483647 h 36"/>
                  <a:gd name="T14" fmla="*/ 2147483647 w 37"/>
                  <a:gd name="T15" fmla="*/ 2147483647 h 36"/>
                  <a:gd name="T16" fmla="*/ 2147483647 w 37"/>
                  <a:gd name="T17" fmla="*/ 0 h 36"/>
                  <a:gd name="T18" fmla="*/ 2147483647 w 37"/>
                  <a:gd name="T19" fmla="*/ 0 h 36"/>
                  <a:gd name="T20" fmla="*/ 2147483647 w 37"/>
                  <a:gd name="T21" fmla="*/ 0 h 36"/>
                  <a:gd name="T22" fmla="*/ 2147483647 w 37"/>
                  <a:gd name="T23" fmla="*/ 2147483647 h 36"/>
                  <a:gd name="T24" fmla="*/ 2147483647 w 37"/>
                  <a:gd name="T25" fmla="*/ 2147483647 h 36"/>
                  <a:gd name="T26" fmla="*/ 2147483647 w 37"/>
                  <a:gd name="T27" fmla="*/ 2147483647 h 36"/>
                  <a:gd name="T28" fmla="*/ 2147483647 w 37"/>
                  <a:gd name="T29" fmla="*/ 2147483647 h 36"/>
                  <a:gd name="T30" fmla="*/ 0 w 37"/>
                  <a:gd name="T31" fmla="*/ 2147483647 h 36"/>
                  <a:gd name="T32" fmla="*/ 2147483647 w 37"/>
                  <a:gd name="T33" fmla="*/ 2147483647 h 36"/>
                  <a:gd name="T34" fmla="*/ 2147483647 w 37"/>
                  <a:gd name="T35" fmla="*/ 2147483647 h 36"/>
                  <a:gd name="T36" fmla="*/ 2147483647 w 37"/>
                  <a:gd name="T37" fmla="*/ 2147483647 h 36"/>
                  <a:gd name="T38" fmla="*/ 2147483647 w 37"/>
                  <a:gd name="T39" fmla="*/ 2147483647 h 36"/>
                  <a:gd name="T40" fmla="*/ 2147483647 w 37"/>
                  <a:gd name="T41" fmla="*/ 2147483647 h 36"/>
                  <a:gd name="T42" fmla="*/ 2147483647 w 37"/>
                  <a:gd name="T43" fmla="*/ 2147483647 h 36"/>
                  <a:gd name="T44" fmla="*/ 2147483647 w 37"/>
                  <a:gd name="T45" fmla="*/ 2147483647 h 36"/>
                  <a:gd name="T46" fmla="*/ 2147483647 w 37"/>
                  <a:gd name="T47" fmla="*/ 2147483647 h 36"/>
                  <a:gd name="T48" fmla="*/ 2147483647 w 37"/>
                  <a:gd name="T49" fmla="*/ 2147483647 h 36"/>
                  <a:gd name="T50" fmla="*/ 2147483647 w 37"/>
                  <a:gd name="T51" fmla="*/ 2147483647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7"/>
                  <a:gd name="T79" fmla="*/ 0 h 36"/>
                  <a:gd name="T80" fmla="*/ 37 w 37"/>
                  <a:gd name="T81" fmla="*/ 36 h 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7" h="36">
                    <a:moveTo>
                      <a:pt x="33" y="31"/>
                    </a:moveTo>
                    <a:lnTo>
                      <a:pt x="34" y="28"/>
                    </a:lnTo>
                    <a:lnTo>
                      <a:pt x="37" y="23"/>
                    </a:lnTo>
                    <a:lnTo>
                      <a:pt x="37" y="18"/>
                    </a:lnTo>
                    <a:lnTo>
                      <a:pt x="37" y="13"/>
                    </a:lnTo>
                    <a:lnTo>
                      <a:pt x="34" y="8"/>
                    </a:lnTo>
                    <a:lnTo>
                      <a:pt x="33" y="4"/>
                    </a:lnTo>
                    <a:lnTo>
                      <a:pt x="28" y="1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1"/>
                    </a:lnTo>
                    <a:lnTo>
                      <a:pt x="6" y="4"/>
                    </a:lnTo>
                    <a:lnTo>
                      <a:pt x="3" y="8"/>
                    </a:lnTo>
                    <a:lnTo>
                      <a:pt x="1" y="13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3" y="28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6"/>
                    </a:lnTo>
                    <a:lnTo>
                      <a:pt x="19" y="36"/>
                    </a:lnTo>
                    <a:lnTo>
                      <a:pt x="24" y="36"/>
                    </a:lnTo>
                    <a:lnTo>
                      <a:pt x="28" y="34"/>
                    </a:lnTo>
                    <a:lnTo>
                      <a:pt x="33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1" name="Freeform 196"/>
              <p:cNvSpPr>
                <a:spLocks/>
              </p:cNvSpPr>
              <p:nvPr/>
            </p:nvSpPr>
            <p:spPr bwMode="auto">
              <a:xfrm>
                <a:off x="13563600" y="1922463"/>
                <a:ext cx="30162" cy="28575"/>
              </a:xfrm>
              <a:custGeom>
                <a:avLst/>
                <a:gdLst>
                  <a:gd name="T0" fmla="*/ 2147483647 w 37"/>
                  <a:gd name="T1" fmla="*/ 2147483647 h 36"/>
                  <a:gd name="T2" fmla="*/ 2147483647 w 37"/>
                  <a:gd name="T3" fmla="*/ 2147483647 h 36"/>
                  <a:gd name="T4" fmla="*/ 2147483647 w 37"/>
                  <a:gd name="T5" fmla="*/ 2147483647 h 36"/>
                  <a:gd name="T6" fmla="*/ 2147483647 w 37"/>
                  <a:gd name="T7" fmla="*/ 2147483647 h 36"/>
                  <a:gd name="T8" fmla="*/ 2147483647 w 37"/>
                  <a:gd name="T9" fmla="*/ 2147483647 h 36"/>
                  <a:gd name="T10" fmla="*/ 2147483647 w 37"/>
                  <a:gd name="T11" fmla="*/ 2147483647 h 36"/>
                  <a:gd name="T12" fmla="*/ 2147483647 w 37"/>
                  <a:gd name="T13" fmla="*/ 2147483647 h 36"/>
                  <a:gd name="T14" fmla="*/ 2147483647 w 37"/>
                  <a:gd name="T15" fmla="*/ 2147483647 h 36"/>
                  <a:gd name="T16" fmla="*/ 2147483647 w 37"/>
                  <a:gd name="T17" fmla="*/ 0 h 36"/>
                  <a:gd name="T18" fmla="*/ 2147483647 w 37"/>
                  <a:gd name="T19" fmla="*/ 0 h 36"/>
                  <a:gd name="T20" fmla="*/ 2147483647 w 37"/>
                  <a:gd name="T21" fmla="*/ 0 h 36"/>
                  <a:gd name="T22" fmla="*/ 2147483647 w 37"/>
                  <a:gd name="T23" fmla="*/ 2147483647 h 36"/>
                  <a:gd name="T24" fmla="*/ 2147483647 w 37"/>
                  <a:gd name="T25" fmla="*/ 2147483647 h 36"/>
                  <a:gd name="T26" fmla="*/ 2147483647 w 37"/>
                  <a:gd name="T27" fmla="*/ 2147483647 h 36"/>
                  <a:gd name="T28" fmla="*/ 2147483647 w 37"/>
                  <a:gd name="T29" fmla="*/ 2147483647 h 36"/>
                  <a:gd name="T30" fmla="*/ 0 w 37"/>
                  <a:gd name="T31" fmla="*/ 2147483647 h 36"/>
                  <a:gd name="T32" fmla="*/ 2147483647 w 37"/>
                  <a:gd name="T33" fmla="*/ 2147483647 h 36"/>
                  <a:gd name="T34" fmla="*/ 2147483647 w 37"/>
                  <a:gd name="T35" fmla="*/ 2147483647 h 36"/>
                  <a:gd name="T36" fmla="*/ 2147483647 w 37"/>
                  <a:gd name="T37" fmla="*/ 2147483647 h 36"/>
                  <a:gd name="T38" fmla="*/ 2147483647 w 37"/>
                  <a:gd name="T39" fmla="*/ 2147483647 h 36"/>
                  <a:gd name="T40" fmla="*/ 2147483647 w 37"/>
                  <a:gd name="T41" fmla="*/ 2147483647 h 36"/>
                  <a:gd name="T42" fmla="*/ 2147483647 w 37"/>
                  <a:gd name="T43" fmla="*/ 2147483647 h 36"/>
                  <a:gd name="T44" fmla="*/ 2147483647 w 37"/>
                  <a:gd name="T45" fmla="*/ 2147483647 h 36"/>
                  <a:gd name="T46" fmla="*/ 2147483647 w 37"/>
                  <a:gd name="T47" fmla="*/ 2147483647 h 36"/>
                  <a:gd name="T48" fmla="*/ 2147483647 w 37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6"/>
                  <a:gd name="T77" fmla="*/ 37 w 37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6">
                    <a:moveTo>
                      <a:pt x="33" y="31"/>
                    </a:moveTo>
                    <a:lnTo>
                      <a:pt x="34" y="28"/>
                    </a:lnTo>
                    <a:lnTo>
                      <a:pt x="37" y="23"/>
                    </a:lnTo>
                    <a:lnTo>
                      <a:pt x="37" y="18"/>
                    </a:lnTo>
                    <a:lnTo>
                      <a:pt x="37" y="13"/>
                    </a:lnTo>
                    <a:lnTo>
                      <a:pt x="34" y="8"/>
                    </a:lnTo>
                    <a:lnTo>
                      <a:pt x="33" y="4"/>
                    </a:lnTo>
                    <a:lnTo>
                      <a:pt x="28" y="1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1"/>
                    </a:lnTo>
                    <a:lnTo>
                      <a:pt x="6" y="4"/>
                    </a:lnTo>
                    <a:lnTo>
                      <a:pt x="3" y="8"/>
                    </a:lnTo>
                    <a:lnTo>
                      <a:pt x="1" y="13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3" y="28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6"/>
                    </a:lnTo>
                    <a:lnTo>
                      <a:pt x="19" y="36"/>
                    </a:lnTo>
                    <a:lnTo>
                      <a:pt x="24" y="36"/>
                    </a:lnTo>
                    <a:lnTo>
                      <a:pt x="28" y="34"/>
                    </a:lnTo>
                    <a:lnTo>
                      <a:pt x="33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2" name="Freeform 197"/>
              <p:cNvSpPr>
                <a:spLocks/>
              </p:cNvSpPr>
              <p:nvPr/>
            </p:nvSpPr>
            <p:spPr bwMode="auto">
              <a:xfrm>
                <a:off x="13563600" y="1943101"/>
                <a:ext cx="30162" cy="28575"/>
              </a:xfrm>
              <a:custGeom>
                <a:avLst/>
                <a:gdLst>
                  <a:gd name="T0" fmla="*/ 2147483647 w 37"/>
                  <a:gd name="T1" fmla="*/ 2147483647 h 36"/>
                  <a:gd name="T2" fmla="*/ 2147483647 w 37"/>
                  <a:gd name="T3" fmla="*/ 2147483647 h 36"/>
                  <a:gd name="T4" fmla="*/ 2147483647 w 37"/>
                  <a:gd name="T5" fmla="*/ 2147483647 h 36"/>
                  <a:gd name="T6" fmla="*/ 2147483647 w 37"/>
                  <a:gd name="T7" fmla="*/ 2147483647 h 36"/>
                  <a:gd name="T8" fmla="*/ 2147483647 w 37"/>
                  <a:gd name="T9" fmla="*/ 2147483647 h 36"/>
                  <a:gd name="T10" fmla="*/ 2147483647 w 37"/>
                  <a:gd name="T11" fmla="*/ 2147483647 h 36"/>
                  <a:gd name="T12" fmla="*/ 2147483647 w 37"/>
                  <a:gd name="T13" fmla="*/ 2147483647 h 36"/>
                  <a:gd name="T14" fmla="*/ 2147483647 w 37"/>
                  <a:gd name="T15" fmla="*/ 2147483647 h 36"/>
                  <a:gd name="T16" fmla="*/ 2147483647 w 37"/>
                  <a:gd name="T17" fmla="*/ 0 h 36"/>
                  <a:gd name="T18" fmla="*/ 2147483647 w 37"/>
                  <a:gd name="T19" fmla="*/ 0 h 36"/>
                  <a:gd name="T20" fmla="*/ 2147483647 w 37"/>
                  <a:gd name="T21" fmla="*/ 0 h 36"/>
                  <a:gd name="T22" fmla="*/ 2147483647 w 37"/>
                  <a:gd name="T23" fmla="*/ 2147483647 h 36"/>
                  <a:gd name="T24" fmla="*/ 2147483647 w 37"/>
                  <a:gd name="T25" fmla="*/ 2147483647 h 36"/>
                  <a:gd name="T26" fmla="*/ 2147483647 w 37"/>
                  <a:gd name="T27" fmla="*/ 2147483647 h 36"/>
                  <a:gd name="T28" fmla="*/ 2147483647 w 37"/>
                  <a:gd name="T29" fmla="*/ 2147483647 h 36"/>
                  <a:gd name="T30" fmla="*/ 0 w 37"/>
                  <a:gd name="T31" fmla="*/ 2147483647 h 36"/>
                  <a:gd name="T32" fmla="*/ 2147483647 w 37"/>
                  <a:gd name="T33" fmla="*/ 2147483647 h 36"/>
                  <a:gd name="T34" fmla="*/ 2147483647 w 37"/>
                  <a:gd name="T35" fmla="*/ 2147483647 h 36"/>
                  <a:gd name="T36" fmla="*/ 2147483647 w 37"/>
                  <a:gd name="T37" fmla="*/ 2147483647 h 36"/>
                  <a:gd name="T38" fmla="*/ 2147483647 w 37"/>
                  <a:gd name="T39" fmla="*/ 2147483647 h 36"/>
                  <a:gd name="T40" fmla="*/ 2147483647 w 37"/>
                  <a:gd name="T41" fmla="*/ 2147483647 h 36"/>
                  <a:gd name="T42" fmla="*/ 2147483647 w 37"/>
                  <a:gd name="T43" fmla="*/ 2147483647 h 36"/>
                  <a:gd name="T44" fmla="*/ 2147483647 w 37"/>
                  <a:gd name="T45" fmla="*/ 2147483647 h 36"/>
                  <a:gd name="T46" fmla="*/ 2147483647 w 37"/>
                  <a:gd name="T47" fmla="*/ 2147483647 h 36"/>
                  <a:gd name="T48" fmla="*/ 2147483647 w 37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6"/>
                  <a:gd name="T77" fmla="*/ 37 w 37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6">
                    <a:moveTo>
                      <a:pt x="33" y="31"/>
                    </a:moveTo>
                    <a:lnTo>
                      <a:pt x="34" y="28"/>
                    </a:lnTo>
                    <a:lnTo>
                      <a:pt x="37" y="23"/>
                    </a:lnTo>
                    <a:lnTo>
                      <a:pt x="37" y="18"/>
                    </a:lnTo>
                    <a:lnTo>
                      <a:pt x="37" y="13"/>
                    </a:lnTo>
                    <a:lnTo>
                      <a:pt x="34" y="8"/>
                    </a:lnTo>
                    <a:lnTo>
                      <a:pt x="33" y="5"/>
                    </a:lnTo>
                    <a:lnTo>
                      <a:pt x="28" y="2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2"/>
                    </a:lnTo>
                    <a:lnTo>
                      <a:pt x="6" y="5"/>
                    </a:lnTo>
                    <a:lnTo>
                      <a:pt x="3" y="8"/>
                    </a:lnTo>
                    <a:lnTo>
                      <a:pt x="1" y="13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3" y="28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6"/>
                    </a:lnTo>
                    <a:lnTo>
                      <a:pt x="19" y="36"/>
                    </a:lnTo>
                    <a:lnTo>
                      <a:pt x="24" y="36"/>
                    </a:lnTo>
                    <a:lnTo>
                      <a:pt x="28" y="34"/>
                    </a:lnTo>
                    <a:lnTo>
                      <a:pt x="33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3" name="Freeform 198"/>
              <p:cNvSpPr>
                <a:spLocks/>
              </p:cNvSpPr>
              <p:nvPr/>
            </p:nvSpPr>
            <p:spPr bwMode="auto">
              <a:xfrm>
                <a:off x="13563600" y="1978026"/>
                <a:ext cx="30162" cy="30163"/>
              </a:xfrm>
              <a:custGeom>
                <a:avLst/>
                <a:gdLst>
                  <a:gd name="T0" fmla="*/ 2147483647 w 37"/>
                  <a:gd name="T1" fmla="*/ 2147483647 h 38"/>
                  <a:gd name="T2" fmla="*/ 2147483647 w 37"/>
                  <a:gd name="T3" fmla="*/ 2147483647 h 38"/>
                  <a:gd name="T4" fmla="*/ 2147483647 w 37"/>
                  <a:gd name="T5" fmla="*/ 2147483647 h 38"/>
                  <a:gd name="T6" fmla="*/ 2147483647 w 37"/>
                  <a:gd name="T7" fmla="*/ 2147483647 h 38"/>
                  <a:gd name="T8" fmla="*/ 2147483647 w 37"/>
                  <a:gd name="T9" fmla="*/ 2147483647 h 38"/>
                  <a:gd name="T10" fmla="*/ 2147483647 w 37"/>
                  <a:gd name="T11" fmla="*/ 2147483647 h 38"/>
                  <a:gd name="T12" fmla="*/ 2147483647 w 37"/>
                  <a:gd name="T13" fmla="*/ 2147483647 h 38"/>
                  <a:gd name="T14" fmla="*/ 2147483647 w 37"/>
                  <a:gd name="T15" fmla="*/ 2147483647 h 38"/>
                  <a:gd name="T16" fmla="*/ 2147483647 w 37"/>
                  <a:gd name="T17" fmla="*/ 2147483647 h 38"/>
                  <a:gd name="T18" fmla="*/ 2147483647 w 37"/>
                  <a:gd name="T19" fmla="*/ 0 h 38"/>
                  <a:gd name="T20" fmla="*/ 2147483647 w 37"/>
                  <a:gd name="T21" fmla="*/ 2147483647 h 38"/>
                  <a:gd name="T22" fmla="*/ 2147483647 w 37"/>
                  <a:gd name="T23" fmla="*/ 2147483647 h 38"/>
                  <a:gd name="T24" fmla="*/ 2147483647 w 37"/>
                  <a:gd name="T25" fmla="*/ 2147483647 h 38"/>
                  <a:gd name="T26" fmla="*/ 2147483647 w 37"/>
                  <a:gd name="T27" fmla="*/ 2147483647 h 38"/>
                  <a:gd name="T28" fmla="*/ 2147483647 w 37"/>
                  <a:gd name="T29" fmla="*/ 2147483647 h 38"/>
                  <a:gd name="T30" fmla="*/ 0 w 37"/>
                  <a:gd name="T31" fmla="*/ 2147483647 h 38"/>
                  <a:gd name="T32" fmla="*/ 2147483647 w 37"/>
                  <a:gd name="T33" fmla="*/ 2147483647 h 38"/>
                  <a:gd name="T34" fmla="*/ 2147483647 w 37"/>
                  <a:gd name="T35" fmla="*/ 2147483647 h 38"/>
                  <a:gd name="T36" fmla="*/ 2147483647 w 37"/>
                  <a:gd name="T37" fmla="*/ 2147483647 h 38"/>
                  <a:gd name="T38" fmla="*/ 2147483647 w 37"/>
                  <a:gd name="T39" fmla="*/ 2147483647 h 38"/>
                  <a:gd name="T40" fmla="*/ 2147483647 w 37"/>
                  <a:gd name="T41" fmla="*/ 2147483647 h 38"/>
                  <a:gd name="T42" fmla="*/ 2147483647 w 37"/>
                  <a:gd name="T43" fmla="*/ 2147483647 h 38"/>
                  <a:gd name="T44" fmla="*/ 2147483647 w 37"/>
                  <a:gd name="T45" fmla="*/ 2147483647 h 38"/>
                  <a:gd name="T46" fmla="*/ 2147483647 w 37"/>
                  <a:gd name="T47" fmla="*/ 2147483647 h 38"/>
                  <a:gd name="T48" fmla="*/ 2147483647 w 37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8"/>
                  <a:gd name="T77" fmla="*/ 37 w 37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8">
                    <a:moveTo>
                      <a:pt x="33" y="33"/>
                    </a:moveTo>
                    <a:lnTo>
                      <a:pt x="34" y="28"/>
                    </a:lnTo>
                    <a:lnTo>
                      <a:pt x="37" y="25"/>
                    </a:lnTo>
                    <a:lnTo>
                      <a:pt x="37" y="20"/>
                    </a:lnTo>
                    <a:lnTo>
                      <a:pt x="37" y="15"/>
                    </a:lnTo>
                    <a:lnTo>
                      <a:pt x="34" y="10"/>
                    </a:lnTo>
                    <a:lnTo>
                      <a:pt x="33" y="7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19" y="0"/>
                    </a:lnTo>
                    <a:lnTo>
                      <a:pt x="14" y="2"/>
                    </a:lnTo>
                    <a:lnTo>
                      <a:pt x="9" y="4"/>
                    </a:lnTo>
                    <a:lnTo>
                      <a:pt x="6" y="7"/>
                    </a:lnTo>
                    <a:lnTo>
                      <a:pt x="3" y="10"/>
                    </a:lnTo>
                    <a:lnTo>
                      <a:pt x="1" y="15"/>
                    </a:lnTo>
                    <a:lnTo>
                      <a:pt x="0" y="20"/>
                    </a:lnTo>
                    <a:lnTo>
                      <a:pt x="1" y="25"/>
                    </a:lnTo>
                    <a:lnTo>
                      <a:pt x="3" y="28"/>
                    </a:lnTo>
                    <a:lnTo>
                      <a:pt x="6" y="33"/>
                    </a:lnTo>
                    <a:lnTo>
                      <a:pt x="9" y="35"/>
                    </a:lnTo>
                    <a:lnTo>
                      <a:pt x="14" y="38"/>
                    </a:lnTo>
                    <a:lnTo>
                      <a:pt x="19" y="38"/>
                    </a:lnTo>
                    <a:lnTo>
                      <a:pt x="24" y="38"/>
                    </a:lnTo>
                    <a:lnTo>
                      <a:pt x="28" y="35"/>
                    </a:lnTo>
                    <a:lnTo>
                      <a:pt x="33" y="33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4" name="Freeform 199"/>
              <p:cNvSpPr>
                <a:spLocks/>
              </p:cNvSpPr>
              <p:nvPr/>
            </p:nvSpPr>
            <p:spPr bwMode="auto">
              <a:xfrm>
                <a:off x="13563600" y="2006601"/>
                <a:ext cx="30162" cy="28575"/>
              </a:xfrm>
              <a:custGeom>
                <a:avLst/>
                <a:gdLst>
                  <a:gd name="T0" fmla="*/ 2147483647 w 37"/>
                  <a:gd name="T1" fmla="*/ 2147483647 h 36"/>
                  <a:gd name="T2" fmla="*/ 2147483647 w 37"/>
                  <a:gd name="T3" fmla="*/ 2147483647 h 36"/>
                  <a:gd name="T4" fmla="*/ 2147483647 w 37"/>
                  <a:gd name="T5" fmla="*/ 2147483647 h 36"/>
                  <a:gd name="T6" fmla="*/ 2147483647 w 37"/>
                  <a:gd name="T7" fmla="*/ 2147483647 h 36"/>
                  <a:gd name="T8" fmla="*/ 2147483647 w 37"/>
                  <a:gd name="T9" fmla="*/ 2147483647 h 36"/>
                  <a:gd name="T10" fmla="*/ 2147483647 w 37"/>
                  <a:gd name="T11" fmla="*/ 2147483647 h 36"/>
                  <a:gd name="T12" fmla="*/ 2147483647 w 37"/>
                  <a:gd name="T13" fmla="*/ 2147483647 h 36"/>
                  <a:gd name="T14" fmla="*/ 2147483647 w 37"/>
                  <a:gd name="T15" fmla="*/ 2147483647 h 36"/>
                  <a:gd name="T16" fmla="*/ 2147483647 w 37"/>
                  <a:gd name="T17" fmla="*/ 0 h 36"/>
                  <a:gd name="T18" fmla="*/ 2147483647 w 37"/>
                  <a:gd name="T19" fmla="*/ 0 h 36"/>
                  <a:gd name="T20" fmla="*/ 2147483647 w 37"/>
                  <a:gd name="T21" fmla="*/ 0 h 36"/>
                  <a:gd name="T22" fmla="*/ 2147483647 w 37"/>
                  <a:gd name="T23" fmla="*/ 2147483647 h 36"/>
                  <a:gd name="T24" fmla="*/ 2147483647 w 37"/>
                  <a:gd name="T25" fmla="*/ 2147483647 h 36"/>
                  <a:gd name="T26" fmla="*/ 2147483647 w 37"/>
                  <a:gd name="T27" fmla="*/ 2147483647 h 36"/>
                  <a:gd name="T28" fmla="*/ 2147483647 w 37"/>
                  <a:gd name="T29" fmla="*/ 2147483647 h 36"/>
                  <a:gd name="T30" fmla="*/ 0 w 37"/>
                  <a:gd name="T31" fmla="*/ 2147483647 h 36"/>
                  <a:gd name="T32" fmla="*/ 2147483647 w 37"/>
                  <a:gd name="T33" fmla="*/ 2147483647 h 36"/>
                  <a:gd name="T34" fmla="*/ 2147483647 w 37"/>
                  <a:gd name="T35" fmla="*/ 2147483647 h 36"/>
                  <a:gd name="T36" fmla="*/ 2147483647 w 37"/>
                  <a:gd name="T37" fmla="*/ 2147483647 h 36"/>
                  <a:gd name="T38" fmla="*/ 2147483647 w 37"/>
                  <a:gd name="T39" fmla="*/ 2147483647 h 36"/>
                  <a:gd name="T40" fmla="*/ 2147483647 w 37"/>
                  <a:gd name="T41" fmla="*/ 2147483647 h 36"/>
                  <a:gd name="T42" fmla="*/ 2147483647 w 37"/>
                  <a:gd name="T43" fmla="*/ 2147483647 h 36"/>
                  <a:gd name="T44" fmla="*/ 2147483647 w 37"/>
                  <a:gd name="T45" fmla="*/ 2147483647 h 36"/>
                  <a:gd name="T46" fmla="*/ 2147483647 w 37"/>
                  <a:gd name="T47" fmla="*/ 2147483647 h 36"/>
                  <a:gd name="T48" fmla="*/ 2147483647 w 37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6"/>
                  <a:gd name="T77" fmla="*/ 37 w 37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6">
                    <a:moveTo>
                      <a:pt x="33" y="31"/>
                    </a:moveTo>
                    <a:lnTo>
                      <a:pt x="34" y="26"/>
                    </a:lnTo>
                    <a:lnTo>
                      <a:pt x="37" y="23"/>
                    </a:lnTo>
                    <a:lnTo>
                      <a:pt x="37" y="18"/>
                    </a:lnTo>
                    <a:lnTo>
                      <a:pt x="37" y="13"/>
                    </a:lnTo>
                    <a:lnTo>
                      <a:pt x="34" y="8"/>
                    </a:lnTo>
                    <a:lnTo>
                      <a:pt x="33" y="5"/>
                    </a:lnTo>
                    <a:lnTo>
                      <a:pt x="28" y="1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1"/>
                    </a:lnTo>
                    <a:lnTo>
                      <a:pt x="6" y="5"/>
                    </a:lnTo>
                    <a:lnTo>
                      <a:pt x="3" y="8"/>
                    </a:lnTo>
                    <a:lnTo>
                      <a:pt x="1" y="13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3" y="26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6"/>
                    </a:lnTo>
                    <a:lnTo>
                      <a:pt x="19" y="36"/>
                    </a:lnTo>
                    <a:lnTo>
                      <a:pt x="24" y="36"/>
                    </a:lnTo>
                    <a:lnTo>
                      <a:pt x="28" y="34"/>
                    </a:lnTo>
                    <a:lnTo>
                      <a:pt x="33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5" name="Freeform 200"/>
              <p:cNvSpPr>
                <a:spLocks/>
              </p:cNvSpPr>
              <p:nvPr/>
            </p:nvSpPr>
            <p:spPr bwMode="auto">
              <a:xfrm>
                <a:off x="13563600" y="2035176"/>
                <a:ext cx="30162" cy="30163"/>
              </a:xfrm>
              <a:custGeom>
                <a:avLst/>
                <a:gdLst>
                  <a:gd name="T0" fmla="*/ 2147483647 w 37"/>
                  <a:gd name="T1" fmla="*/ 2147483647 h 38"/>
                  <a:gd name="T2" fmla="*/ 2147483647 w 37"/>
                  <a:gd name="T3" fmla="*/ 2147483647 h 38"/>
                  <a:gd name="T4" fmla="*/ 2147483647 w 37"/>
                  <a:gd name="T5" fmla="*/ 2147483647 h 38"/>
                  <a:gd name="T6" fmla="*/ 2147483647 w 37"/>
                  <a:gd name="T7" fmla="*/ 2147483647 h 38"/>
                  <a:gd name="T8" fmla="*/ 2147483647 w 37"/>
                  <a:gd name="T9" fmla="*/ 2147483647 h 38"/>
                  <a:gd name="T10" fmla="*/ 2147483647 w 37"/>
                  <a:gd name="T11" fmla="*/ 2147483647 h 38"/>
                  <a:gd name="T12" fmla="*/ 2147483647 w 37"/>
                  <a:gd name="T13" fmla="*/ 2147483647 h 38"/>
                  <a:gd name="T14" fmla="*/ 2147483647 w 37"/>
                  <a:gd name="T15" fmla="*/ 2147483647 h 38"/>
                  <a:gd name="T16" fmla="*/ 2147483647 w 37"/>
                  <a:gd name="T17" fmla="*/ 2147483647 h 38"/>
                  <a:gd name="T18" fmla="*/ 2147483647 w 37"/>
                  <a:gd name="T19" fmla="*/ 0 h 38"/>
                  <a:gd name="T20" fmla="*/ 2147483647 w 37"/>
                  <a:gd name="T21" fmla="*/ 2147483647 h 38"/>
                  <a:gd name="T22" fmla="*/ 2147483647 w 37"/>
                  <a:gd name="T23" fmla="*/ 2147483647 h 38"/>
                  <a:gd name="T24" fmla="*/ 2147483647 w 37"/>
                  <a:gd name="T25" fmla="*/ 2147483647 h 38"/>
                  <a:gd name="T26" fmla="*/ 2147483647 w 37"/>
                  <a:gd name="T27" fmla="*/ 2147483647 h 38"/>
                  <a:gd name="T28" fmla="*/ 2147483647 w 37"/>
                  <a:gd name="T29" fmla="*/ 2147483647 h 38"/>
                  <a:gd name="T30" fmla="*/ 0 w 37"/>
                  <a:gd name="T31" fmla="*/ 2147483647 h 38"/>
                  <a:gd name="T32" fmla="*/ 2147483647 w 37"/>
                  <a:gd name="T33" fmla="*/ 2147483647 h 38"/>
                  <a:gd name="T34" fmla="*/ 2147483647 w 37"/>
                  <a:gd name="T35" fmla="*/ 2147483647 h 38"/>
                  <a:gd name="T36" fmla="*/ 2147483647 w 37"/>
                  <a:gd name="T37" fmla="*/ 2147483647 h 38"/>
                  <a:gd name="T38" fmla="*/ 2147483647 w 37"/>
                  <a:gd name="T39" fmla="*/ 2147483647 h 38"/>
                  <a:gd name="T40" fmla="*/ 2147483647 w 37"/>
                  <a:gd name="T41" fmla="*/ 2147483647 h 38"/>
                  <a:gd name="T42" fmla="*/ 2147483647 w 37"/>
                  <a:gd name="T43" fmla="*/ 2147483647 h 38"/>
                  <a:gd name="T44" fmla="*/ 2147483647 w 37"/>
                  <a:gd name="T45" fmla="*/ 2147483647 h 38"/>
                  <a:gd name="T46" fmla="*/ 2147483647 w 37"/>
                  <a:gd name="T47" fmla="*/ 2147483647 h 38"/>
                  <a:gd name="T48" fmla="*/ 2147483647 w 37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8"/>
                  <a:gd name="T77" fmla="*/ 37 w 37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8">
                    <a:moveTo>
                      <a:pt x="33" y="31"/>
                    </a:moveTo>
                    <a:lnTo>
                      <a:pt x="34" y="28"/>
                    </a:lnTo>
                    <a:lnTo>
                      <a:pt x="37" y="23"/>
                    </a:lnTo>
                    <a:lnTo>
                      <a:pt x="37" y="18"/>
                    </a:lnTo>
                    <a:lnTo>
                      <a:pt x="37" y="15"/>
                    </a:lnTo>
                    <a:lnTo>
                      <a:pt x="34" y="10"/>
                    </a:lnTo>
                    <a:lnTo>
                      <a:pt x="33" y="5"/>
                    </a:lnTo>
                    <a:lnTo>
                      <a:pt x="28" y="3"/>
                    </a:lnTo>
                    <a:lnTo>
                      <a:pt x="24" y="2"/>
                    </a:lnTo>
                    <a:lnTo>
                      <a:pt x="19" y="0"/>
                    </a:lnTo>
                    <a:lnTo>
                      <a:pt x="14" y="2"/>
                    </a:lnTo>
                    <a:lnTo>
                      <a:pt x="9" y="3"/>
                    </a:lnTo>
                    <a:lnTo>
                      <a:pt x="6" y="5"/>
                    </a:lnTo>
                    <a:lnTo>
                      <a:pt x="3" y="10"/>
                    </a:lnTo>
                    <a:lnTo>
                      <a:pt x="1" y="15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3" y="28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6"/>
                    </a:lnTo>
                    <a:lnTo>
                      <a:pt x="19" y="38"/>
                    </a:lnTo>
                    <a:lnTo>
                      <a:pt x="24" y="36"/>
                    </a:lnTo>
                    <a:lnTo>
                      <a:pt x="28" y="34"/>
                    </a:lnTo>
                    <a:lnTo>
                      <a:pt x="33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6" name="Freeform 201"/>
              <p:cNvSpPr>
                <a:spLocks/>
              </p:cNvSpPr>
              <p:nvPr/>
            </p:nvSpPr>
            <p:spPr bwMode="auto">
              <a:xfrm>
                <a:off x="13563600" y="2065338"/>
                <a:ext cx="30162" cy="30163"/>
              </a:xfrm>
              <a:custGeom>
                <a:avLst/>
                <a:gdLst>
                  <a:gd name="T0" fmla="*/ 2147483647 w 37"/>
                  <a:gd name="T1" fmla="*/ 2147483647 h 38"/>
                  <a:gd name="T2" fmla="*/ 2147483647 w 37"/>
                  <a:gd name="T3" fmla="*/ 2147483647 h 38"/>
                  <a:gd name="T4" fmla="*/ 2147483647 w 37"/>
                  <a:gd name="T5" fmla="*/ 2147483647 h 38"/>
                  <a:gd name="T6" fmla="*/ 2147483647 w 37"/>
                  <a:gd name="T7" fmla="*/ 2147483647 h 38"/>
                  <a:gd name="T8" fmla="*/ 2147483647 w 37"/>
                  <a:gd name="T9" fmla="*/ 2147483647 h 38"/>
                  <a:gd name="T10" fmla="*/ 2147483647 w 37"/>
                  <a:gd name="T11" fmla="*/ 2147483647 h 38"/>
                  <a:gd name="T12" fmla="*/ 2147483647 w 37"/>
                  <a:gd name="T13" fmla="*/ 2147483647 h 38"/>
                  <a:gd name="T14" fmla="*/ 2147483647 w 37"/>
                  <a:gd name="T15" fmla="*/ 2147483647 h 38"/>
                  <a:gd name="T16" fmla="*/ 2147483647 w 37"/>
                  <a:gd name="T17" fmla="*/ 2147483647 h 38"/>
                  <a:gd name="T18" fmla="*/ 2147483647 w 37"/>
                  <a:gd name="T19" fmla="*/ 0 h 38"/>
                  <a:gd name="T20" fmla="*/ 2147483647 w 37"/>
                  <a:gd name="T21" fmla="*/ 2147483647 h 38"/>
                  <a:gd name="T22" fmla="*/ 2147483647 w 37"/>
                  <a:gd name="T23" fmla="*/ 2147483647 h 38"/>
                  <a:gd name="T24" fmla="*/ 2147483647 w 37"/>
                  <a:gd name="T25" fmla="*/ 2147483647 h 38"/>
                  <a:gd name="T26" fmla="*/ 2147483647 w 37"/>
                  <a:gd name="T27" fmla="*/ 2147483647 h 38"/>
                  <a:gd name="T28" fmla="*/ 2147483647 w 37"/>
                  <a:gd name="T29" fmla="*/ 2147483647 h 38"/>
                  <a:gd name="T30" fmla="*/ 0 w 37"/>
                  <a:gd name="T31" fmla="*/ 2147483647 h 38"/>
                  <a:gd name="T32" fmla="*/ 2147483647 w 37"/>
                  <a:gd name="T33" fmla="*/ 2147483647 h 38"/>
                  <a:gd name="T34" fmla="*/ 2147483647 w 37"/>
                  <a:gd name="T35" fmla="*/ 2147483647 h 38"/>
                  <a:gd name="T36" fmla="*/ 2147483647 w 37"/>
                  <a:gd name="T37" fmla="*/ 2147483647 h 38"/>
                  <a:gd name="T38" fmla="*/ 2147483647 w 37"/>
                  <a:gd name="T39" fmla="*/ 2147483647 h 38"/>
                  <a:gd name="T40" fmla="*/ 2147483647 w 37"/>
                  <a:gd name="T41" fmla="*/ 2147483647 h 38"/>
                  <a:gd name="T42" fmla="*/ 2147483647 w 37"/>
                  <a:gd name="T43" fmla="*/ 2147483647 h 38"/>
                  <a:gd name="T44" fmla="*/ 2147483647 w 37"/>
                  <a:gd name="T45" fmla="*/ 2147483647 h 38"/>
                  <a:gd name="T46" fmla="*/ 2147483647 w 37"/>
                  <a:gd name="T47" fmla="*/ 2147483647 h 38"/>
                  <a:gd name="T48" fmla="*/ 2147483647 w 37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8"/>
                  <a:gd name="T77" fmla="*/ 37 w 37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8">
                    <a:moveTo>
                      <a:pt x="33" y="31"/>
                    </a:moveTo>
                    <a:lnTo>
                      <a:pt x="34" y="28"/>
                    </a:lnTo>
                    <a:lnTo>
                      <a:pt x="37" y="23"/>
                    </a:lnTo>
                    <a:lnTo>
                      <a:pt x="37" y="20"/>
                    </a:lnTo>
                    <a:lnTo>
                      <a:pt x="37" y="15"/>
                    </a:lnTo>
                    <a:lnTo>
                      <a:pt x="34" y="10"/>
                    </a:lnTo>
                    <a:lnTo>
                      <a:pt x="33" y="5"/>
                    </a:lnTo>
                    <a:lnTo>
                      <a:pt x="28" y="3"/>
                    </a:lnTo>
                    <a:lnTo>
                      <a:pt x="24" y="1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9" y="3"/>
                    </a:lnTo>
                    <a:lnTo>
                      <a:pt x="6" y="5"/>
                    </a:lnTo>
                    <a:lnTo>
                      <a:pt x="3" y="10"/>
                    </a:lnTo>
                    <a:lnTo>
                      <a:pt x="1" y="15"/>
                    </a:lnTo>
                    <a:lnTo>
                      <a:pt x="0" y="20"/>
                    </a:lnTo>
                    <a:lnTo>
                      <a:pt x="1" y="23"/>
                    </a:lnTo>
                    <a:lnTo>
                      <a:pt x="3" y="28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6"/>
                    </a:lnTo>
                    <a:lnTo>
                      <a:pt x="19" y="38"/>
                    </a:lnTo>
                    <a:lnTo>
                      <a:pt x="24" y="36"/>
                    </a:lnTo>
                    <a:lnTo>
                      <a:pt x="28" y="34"/>
                    </a:lnTo>
                    <a:lnTo>
                      <a:pt x="33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7" name="Freeform 202"/>
              <p:cNvSpPr>
                <a:spLocks/>
              </p:cNvSpPr>
              <p:nvPr/>
            </p:nvSpPr>
            <p:spPr bwMode="auto">
              <a:xfrm>
                <a:off x="13563600" y="2759076"/>
                <a:ext cx="30162" cy="30163"/>
              </a:xfrm>
              <a:custGeom>
                <a:avLst/>
                <a:gdLst>
                  <a:gd name="T0" fmla="*/ 2147483647 w 37"/>
                  <a:gd name="T1" fmla="*/ 2147483647 h 38"/>
                  <a:gd name="T2" fmla="*/ 2147483647 w 37"/>
                  <a:gd name="T3" fmla="*/ 2147483647 h 38"/>
                  <a:gd name="T4" fmla="*/ 2147483647 w 37"/>
                  <a:gd name="T5" fmla="*/ 2147483647 h 38"/>
                  <a:gd name="T6" fmla="*/ 2147483647 w 37"/>
                  <a:gd name="T7" fmla="*/ 2147483647 h 38"/>
                  <a:gd name="T8" fmla="*/ 2147483647 w 37"/>
                  <a:gd name="T9" fmla="*/ 2147483647 h 38"/>
                  <a:gd name="T10" fmla="*/ 2147483647 w 37"/>
                  <a:gd name="T11" fmla="*/ 2147483647 h 38"/>
                  <a:gd name="T12" fmla="*/ 2147483647 w 37"/>
                  <a:gd name="T13" fmla="*/ 2147483647 h 38"/>
                  <a:gd name="T14" fmla="*/ 2147483647 w 37"/>
                  <a:gd name="T15" fmla="*/ 2147483647 h 38"/>
                  <a:gd name="T16" fmla="*/ 2147483647 w 37"/>
                  <a:gd name="T17" fmla="*/ 0 h 38"/>
                  <a:gd name="T18" fmla="*/ 2147483647 w 37"/>
                  <a:gd name="T19" fmla="*/ 0 h 38"/>
                  <a:gd name="T20" fmla="*/ 2147483647 w 37"/>
                  <a:gd name="T21" fmla="*/ 0 h 38"/>
                  <a:gd name="T22" fmla="*/ 2147483647 w 37"/>
                  <a:gd name="T23" fmla="*/ 2147483647 h 38"/>
                  <a:gd name="T24" fmla="*/ 2147483647 w 37"/>
                  <a:gd name="T25" fmla="*/ 2147483647 h 38"/>
                  <a:gd name="T26" fmla="*/ 2147483647 w 37"/>
                  <a:gd name="T27" fmla="*/ 2147483647 h 38"/>
                  <a:gd name="T28" fmla="*/ 2147483647 w 37"/>
                  <a:gd name="T29" fmla="*/ 2147483647 h 38"/>
                  <a:gd name="T30" fmla="*/ 0 w 37"/>
                  <a:gd name="T31" fmla="*/ 2147483647 h 38"/>
                  <a:gd name="T32" fmla="*/ 2147483647 w 37"/>
                  <a:gd name="T33" fmla="*/ 2147483647 h 38"/>
                  <a:gd name="T34" fmla="*/ 2147483647 w 37"/>
                  <a:gd name="T35" fmla="*/ 2147483647 h 38"/>
                  <a:gd name="T36" fmla="*/ 2147483647 w 37"/>
                  <a:gd name="T37" fmla="*/ 2147483647 h 38"/>
                  <a:gd name="T38" fmla="*/ 2147483647 w 37"/>
                  <a:gd name="T39" fmla="*/ 2147483647 h 38"/>
                  <a:gd name="T40" fmla="*/ 2147483647 w 37"/>
                  <a:gd name="T41" fmla="*/ 2147483647 h 38"/>
                  <a:gd name="T42" fmla="*/ 2147483647 w 37"/>
                  <a:gd name="T43" fmla="*/ 2147483647 h 38"/>
                  <a:gd name="T44" fmla="*/ 2147483647 w 37"/>
                  <a:gd name="T45" fmla="*/ 2147483647 h 38"/>
                  <a:gd name="T46" fmla="*/ 2147483647 w 37"/>
                  <a:gd name="T47" fmla="*/ 2147483647 h 38"/>
                  <a:gd name="T48" fmla="*/ 2147483647 w 37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8"/>
                  <a:gd name="T77" fmla="*/ 37 w 37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8">
                    <a:moveTo>
                      <a:pt x="33" y="31"/>
                    </a:moveTo>
                    <a:lnTo>
                      <a:pt x="34" y="28"/>
                    </a:lnTo>
                    <a:lnTo>
                      <a:pt x="37" y="23"/>
                    </a:lnTo>
                    <a:lnTo>
                      <a:pt x="37" y="18"/>
                    </a:lnTo>
                    <a:lnTo>
                      <a:pt x="37" y="13"/>
                    </a:lnTo>
                    <a:lnTo>
                      <a:pt x="34" y="10"/>
                    </a:lnTo>
                    <a:lnTo>
                      <a:pt x="33" y="5"/>
                    </a:lnTo>
                    <a:lnTo>
                      <a:pt x="28" y="3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3"/>
                    </a:lnTo>
                    <a:lnTo>
                      <a:pt x="6" y="5"/>
                    </a:lnTo>
                    <a:lnTo>
                      <a:pt x="3" y="10"/>
                    </a:lnTo>
                    <a:lnTo>
                      <a:pt x="1" y="13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3" y="28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6"/>
                    </a:lnTo>
                    <a:lnTo>
                      <a:pt x="19" y="38"/>
                    </a:lnTo>
                    <a:lnTo>
                      <a:pt x="24" y="36"/>
                    </a:lnTo>
                    <a:lnTo>
                      <a:pt x="28" y="34"/>
                    </a:lnTo>
                    <a:lnTo>
                      <a:pt x="33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8" name="Freeform 203"/>
              <p:cNvSpPr>
                <a:spLocks/>
              </p:cNvSpPr>
              <p:nvPr/>
            </p:nvSpPr>
            <p:spPr bwMode="auto">
              <a:xfrm>
                <a:off x="13563600" y="2840038"/>
                <a:ext cx="30162" cy="30163"/>
              </a:xfrm>
              <a:custGeom>
                <a:avLst/>
                <a:gdLst>
                  <a:gd name="T0" fmla="*/ 2147483647 w 37"/>
                  <a:gd name="T1" fmla="*/ 2147483647 h 38"/>
                  <a:gd name="T2" fmla="*/ 2147483647 w 37"/>
                  <a:gd name="T3" fmla="*/ 2147483647 h 38"/>
                  <a:gd name="T4" fmla="*/ 2147483647 w 37"/>
                  <a:gd name="T5" fmla="*/ 2147483647 h 38"/>
                  <a:gd name="T6" fmla="*/ 2147483647 w 37"/>
                  <a:gd name="T7" fmla="*/ 2147483647 h 38"/>
                  <a:gd name="T8" fmla="*/ 2147483647 w 37"/>
                  <a:gd name="T9" fmla="*/ 2147483647 h 38"/>
                  <a:gd name="T10" fmla="*/ 2147483647 w 37"/>
                  <a:gd name="T11" fmla="*/ 2147483647 h 38"/>
                  <a:gd name="T12" fmla="*/ 2147483647 w 37"/>
                  <a:gd name="T13" fmla="*/ 2147483647 h 38"/>
                  <a:gd name="T14" fmla="*/ 2147483647 w 37"/>
                  <a:gd name="T15" fmla="*/ 2147483647 h 38"/>
                  <a:gd name="T16" fmla="*/ 2147483647 w 37"/>
                  <a:gd name="T17" fmla="*/ 2147483647 h 38"/>
                  <a:gd name="T18" fmla="*/ 2147483647 w 37"/>
                  <a:gd name="T19" fmla="*/ 0 h 38"/>
                  <a:gd name="T20" fmla="*/ 2147483647 w 37"/>
                  <a:gd name="T21" fmla="*/ 2147483647 h 38"/>
                  <a:gd name="T22" fmla="*/ 2147483647 w 37"/>
                  <a:gd name="T23" fmla="*/ 2147483647 h 38"/>
                  <a:gd name="T24" fmla="*/ 2147483647 w 37"/>
                  <a:gd name="T25" fmla="*/ 2147483647 h 38"/>
                  <a:gd name="T26" fmla="*/ 2147483647 w 37"/>
                  <a:gd name="T27" fmla="*/ 2147483647 h 38"/>
                  <a:gd name="T28" fmla="*/ 2147483647 w 37"/>
                  <a:gd name="T29" fmla="*/ 2147483647 h 38"/>
                  <a:gd name="T30" fmla="*/ 0 w 37"/>
                  <a:gd name="T31" fmla="*/ 2147483647 h 38"/>
                  <a:gd name="T32" fmla="*/ 2147483647 w 37"/>
                  <a:gd name="T33" fmla="*/ 2147483647 h 38"/>
                  <a:gd name="T34" fmla="*/ 2147483647 w 37"/>
                  <a:gd name="T35" fmla="*/ 2147483647 h 38"/>
                  <a:gd name="T36" fmla="*/ 2147483647 w 37"/>
                  <a:gd name="T37" fmla="*/ 2147483647 h 38"/>
                  <a:gd name="T38" fmla="*/ 2147483647 w 37"/>
                  <a:gd name="T39" fmla="*/ 2147483647 h 38"/>
                  <a:gd name="T40" fmla="*/ 2147483647 w 37"/>
                  <a:gd name="T41" fmla="*/ 2147483647 h 38"/>
                  <a:gd name="T42" fmla="*/ 2147483647 w 37"/>
                  <a:gd name="T43" fmla="*/ 2147483647 h 38"/>
                  <a:gd name="T44" fmla="*/ 2147483647 w 37"/>
                  <a:gd name="T45" fmla="*/ 2147483647 h 38"/>
                  <a:gd name="T46" fmla="*/ 2147483647 w 37"/>
                  <a:gd name="T47" fmla="*/ 2147483647 h 38"/>
                  <a:gd name="T48" fmla="*/ 2147483647 w 37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8"/>
                  <a:gd name="T77" fmla="*/ 37 w 37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8">
                    <a:moveTo>
                      <a:pt x="33" y="31"/>
                    </a:moveTo>
                    <a:lnTo>
                      <a:pt x="34" y="28"/>
                    </a:lnTo>
                    <a:lnTo>
                      <a:pt x="37" y="23"/>
                    </a:lnTo>
                    <a:lnTo>
                      <a:pt x="37" y="20"/>
                    </a:lnTo>
                    <a:lnTo>
                      <a:pt x="37" y="15"/>
                    </a:lnTo>
                    <a:lnTo>
                      <a:pt x="34" y="10"/>
                    </a:lnTo>
                    <a:lnTo>
                      <a:pt x="33" y="5"/>
                    </a:lnTo>
                    <a:lnTo>
                      <a:pt x="28" y="3"/>
                    </a:lnTo>
                    <a:lnTo>
                      <a:pt x="24" y="2"/>
                    </a:lnTo>
                    <a:lnTo>
                      <a:pt x="19" y="0"/>
                    </a:lnTo>
                    <a:lnTo>
                      <a:pt x="14" y="2"/>
                    </a:lnTo>
                    <a:lnTo>
                      <a:pt x="9" y="3"/>
                    </a:lnTo>
                    <a:lnTo>
                      <a:pt x="6" y="5"/>
                    </a:lnTo>
                    <a:lnTo>
                      <a:pt x="3" y="10"/>
                    </a:lnTo>
                    <a:lnTo>
                      <a:pt x="1" y="15"/>
                    </a:lnTo>
                    <a:lnTo>
                      <a:pt x="0" y="20"/>
                    </a:lnTo>
                    <a:lnTo>
                      <a:pt x="1" y="23"/>
                    </a:lnTo>
                    <a:lnTo>
                      <a:pt x="3" y="28"/>
                    </a:lnTo>
                    <a:lnTo>
                      <a:pt x="6" y="31"/>
                    </a:lnTo>
                    <a:lnTo>
                      <a:pt x="9" y="35"/>
                    </a:lnTo>
                    <a:lnTo>
                      <a:pt x="14" y="36"/>
                    </a:lnTo>
                    <a:lnTo>
                      <a:pt x="19" y="38"/>
                    </a:lnTo>
                    <a:lnTo>
                      <a:pt x="24" y="36"/>
                    </a:lnTo>
                    <a:lnTo>
                      <a:pt x="28" y="35"/>
                    </a:lnTo>
                    <a:lnTo>
                      <a:pt x="33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69" name="Freeform 204"/>
              <p:cNvSpPr>
                <a:spLocks/>
              </p:cNvSpPr>
              <p:nvPr/>
            </p:nvSpPr>
            <p:spPr bwMode="auto">
              <a:xfrm>
                <a:off x="13563600" y="2976563"/>
                <a:ext cx="30162" cy="28575"/>
              </a:xfrm>
              <a:custGeom>
                <a:avLst/>
                <a:gdLst>
                  <a:gd name="T0" fmla="*/ 2147483647 w 37"/>
                  <a:gd name="T1" fmla="*/ 2147483647 h 37"/>
                  <a:gd name="T2" fmla="*/ 2147483647 w 37"/>
                  <a:gd name="T3" fmla="*/ 2147483647 h 37"/>
                  <a:gd name="T4" fmla="*/ 2147483647 w 37"/>
                  <a:gd name="T5" fmla="*/ 2147483647 h 37"/>
                  <a:gd name="T6" fmla="*/ 2147483647 w 37"/>
                  <a:gd name="T7" fmla="*/ 2147483647 h 37"/>
                  <a:gd name="T8" fmla="*/ 2147483647 w 37"/>
                  <a:gd name="T9" fmla="*/ 2147483647 h 37"/>
                  <a:gd name="T10" fmla="*/ 2147483647 w 37"/>
                  <a:gd name="T11" fmla="*/ 2147483647 h 37"/>
                  <a:gd name="T12" fmla="*/ 2147483647 w 37"/>
                  <a:gd name="T13" fmla="*/ 2147483647 h 37"/>
                  <a:gd name="T14" fmla="*/ 2147483647 w 37"/>
                  <a:gd name="T15" fmla="*/ 2147483647 h 37"/>
                  <a:gd name="T16" fmla="*/ 2147483647 w 37"/>
                  <a:gd name="T17" fmla="*/ 0 h 37"/>
                  <a:gd name="T18" fmla="*/ 2147483647 w 37"/>
                  <a:gd name="T19" fmla="*/ 0 h 37"/>
                  <a:gd name="T20" fmla="*/ 2147483647 w 37"/>
                  <a:gd name="T21" fmla="*/ 0 h 37"/>
                  <a:gd name="T22" fmla="*/ 2147483647 w 37"/>
                  <a:gd name="T23" fmla="*/ 2147483647 h 37"/>
                  <a:gd name="T24" fmla="*/ 2147483647 w 37"/>
                  <a:gd name="T25" fmla="*/ 2147483647 h 37"/>
                  <a:gd name="T26" fmla="*/ 2147483647 w 37"/>
                  <a:gd name="T27" fmla="*/ 2147483647 h 37"/>
                  <a:gd name="T28" fmla="*/ 2147483647 w 37"/>
                  <a:gd name="T29" fmla="*/ 2147483647 h 37"/>
                  <a:gd name="T30" fmla="*/ 0 w 37"/>
                  <a:gd name="T31" fmla="*/ 2147483647 h 37"/>
                  <a:gd name="T32" fmla="*/ 2147483647 w 37"/>
                  <a:gd name="T33" fmla="*/ 2147483647 h 37"/>
                  <a:gd name="T34" fmla="*/ 2147483647 w 37"/>
                  <a:gd name="T35" fmla="*/ 2147483647 h 37"/>
                  <a:gd name="T36" fmla="*/ 2147483647 w 37"/>
                  <a:gd name="T37" fmla="*/ 2147483647 h 37"/>
                  <a:gd name="T38" fmla="*/ 2147483647 w 37"/>
                  <a:gd name="T39" fmla="*/ 2147483647 h 37"/>
                  <a:gd name="T40" fmla="*/ 2147483647 w 37"/>
                  <a:gd name="T41" fmla="*/ 2147483647 h 37"/>
                  <a:gd name="T42" fmla="*/ 2147483647 w 37"/>
                  <a:gd name="T43" fmla="*/ 2147483647 h 37"/>
                  <a:gd name="T44" fmla="*/ 2147483647 w 37"/>
                  <a:gd name="T45" fmla="*/ 2147483647 h 37"/>
                  <a:gd name="T46" fmla="*/ 2147483647 w 37"/>
                  <a:gd name="T47" fmla="*/ 2147483647 h 37"/>
                  <a:gd name="T48" fmla="*/ 2147483647 w 37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7"/>
                  <a:gd name="T77" fmla="*/ 37 w 37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7">
                    <a:moveTo>
                      <a:pt x="33" y="32"/>
                    </a:moveTo>
                    <a:lnTo>
                      <a:pt x="34" y="28"/>
                    </a:lnTo>
                    <a:lnTo>
                      <a:pt x="37" y="23"/>
                    </a:lnTo>
                    <a:lnTo>
                      <a:pt x="37" y="18"/>
                    </a:lnTo>
                    <a:lnTo>
                      <a:pt x="37" y="14"/>
                    </a:lnTo>
                    <a:lnTo>
                      <a:pt x="34" y="10"/>
                    </a:lnTo>
                    <a:lnTo>
                      <a:pt x="33" y="5"/>
                    </a:lnTo>
                    <a:lnTo>
                      <a:pt x="28" y="2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2"/>
                    </a:lnTo>
                    <a:lnTo>
                      <a:pt x="6" y="5"/>
                    </a:lnTo>
                    <a:lnTo>
                      <a:pt x="3" y="10"/>
                    </a:lnTo>
                    <a:lnTo>
                      <a:pt x="1" y="14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3" y="28"/>
                    </a:lnTo>
                    <a:lnTo>
                      <a:pt x="6" y="32"/>
                    </a:lnTo>
                    <a:lnTo>
                      <a:pt x="9" y="35"/>
                    </a:lnTo>
                    <a:lnTo>
                      <a:pt x="14" y="37"/>
                    </a:lnTo>
                    <a:lnTo>
                      <a:pt x="19" y="37"/>
                    </a:lnTo>
                    <a:lnTo>
                      <a:pt x="24" y="37"/>
                    </a:lnTo>
                    <a:lnTo>
                      <a:pt x="28" y="35"/>
                    </a:lnTo>
                    <a:lnTo>
                      <a:pt x="33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0" name="Freeform 205"/>
              <p:cNvSpPr>
                <a:spLocks/>
              </p:cNvSpPr>
              <p:nvPr/>
            </p:nvSpPr>
            <p:spPr bwMode="auto">
              <a:xfrm>
                <a:off x="11785600" y="2978151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0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0 w 38"/>
                  <a:gd name="T31" fmla="*/ 2147483647 h 38"/>
                  <a:gd name="T32" fmla="*/ 2147483647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1" y="31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8" y="19"/>
                    </a:lnTo>
                    <a:lnTo>
                      <a:pt x="36" y="14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20" y="0"/>
                    </a:lnTo>
                    <a:lnTo>
                      <a:pt x="15" y="1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4"/>
                    </a:lnTo>
                    <a:lnTo>
                      <a:pt x="0" y="19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8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1" name="Freeform 206"/>
              <p:cNvSpPr>
                <a:spLocks/>
              </p:cNvSpPr>
              <p:nvPr/>
            </p:nvSpPr>
            <p:spPr bwMode="auto">
              <a:xfrm>
                <a:off x="11785600" y="2759076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0 h 38"/>
                  <a:gd name="T18" fmla="*/ 2147483647 w 38"/>
                  <a:gd name="T19" fmla="*/ 0 h 38"/>
                  <a:gd name="T20" fmla="*/ 2147483647 w 38"/>
                  <a:gd name="T21" fmla="*/ 0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0 w 38"/>
                  <a:gd name="T31" fmla="*/ 2147483647 h 38"/>
                  <a:gd name="T32" fmla="*/ 2147483647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1" y="31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8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2" name="Freeform 207"/>
              <p:cNvSpPr>
                <a:spLocks/>
              </p:cNvSpPr>
              <p:nvPr/>
            </p:nvSpPr>
            <p:spPr bwMode="auto">
              <a:xfrm>
                <a:off x="11785600" y="2695576"/>
                <a:ext cx="30162" cy="30163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0 h 36"/>
                  <a:gd name="T18" fmla="*/ 2147483647 w 38"/>
                  <a:gd name="T19" fmla="*/ 0 h 36"/>
                  <a:gd name="T20" fmla="*/ 2147483647 w 38"/>
                  <a:gd name="T21" fmla="*/ 0 h 36"/>
                  <a:gd name="T22" fmla="*/ 2147483647 w 38"/>
                  <a:gd name="T23" fmla="*/ 2147483647 h 36"/>
                  <a:gd name="T24" fmla="*/ 2147483647 w 38"/>
                  <a:gd name="T25" fmla="*/ 2147483647 h 36"/>
                  <a:gd name="T26" fmla="*/ 2147483647 w 38"/>
                  <a:gd name="T27" fmla="*/ 2147483647 h 36"/>
                  <a:gd name="T28" fmla="*/ 2147483647 w 38"/>
                  <a:gd name="T29" fmla="*/ 2147483647 h 36"/>
                  <a:gd name="T30" fmla="*/ 0 w 38"/>
                  <a:gd name="T31" fmla="*/ 2147483647 h 36"/>
                  <a:gd name="T32" fmla="*/ 2147483647 w 38"/>
                  <a:gd name="T33" fmla="*/ 2147483647 h 36"/>
                  <a:gd name="T34" fmla="*/ 2147483647 w 38"/>
                  <a:gd name="T35" fmla="*/ 2147483647 h 36"/>
                  <a:gd name="T36" fmla="*/ 2147483647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6"/>
                  <a:gd name="T77" fmla="*/ 38 w 38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6">
                    <a:moveTo>
                      <a:pt x="31" y="31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8"/>
                    </a:lnTo>
                    <a:lnTo>
                      <a:pt x="31" y="5"/>
                    </a:lnTo>
                    <a:lnTo>
                      <a:pt x="28" y="1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3" y="8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6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3" name="Freeform 208"/>
              <p:cNvSpPr>
                <a:spLocks/>
              </p:cNvSpPr>
              <p:nvPr/>
            </p:nvSpPr>
            <p:spPr bwMode="auto">
              <a:xfrm>
                <a:off x="11785600" y="1644651"/>
                <a:ext cx="30162" cy="28575"/>
              </a:xfrm>
              <a:custGeom>
                <a:avLst/>
                <a:gdLst>
                  <a:gd name="T0" fmla="*/ 2147483647 w 38"/>
                  <a:gd name="T1" fmla="*/ 2147483647 h 37"/>
                  <a:gd name="T2" fmla="*/ 2147483647 w 38"/>
                  <a:gd name="T3" fmla="*/ 2147483647 h 37"/>
                  <a:gd name="T4" fmla="*/ 2147483647 w 38"/>
                  <a:gd name="T5" fmla="*/ 2147483647 h 37"/>
                  <a:gd name="T6" fmla="*/ 2147483647 w 38"/>
                  <a:gd name="T7" fmla="*/ 2147483647 h 37"/>
                  <a:gd name="T8" fmla="*/ 2147483647 w 38"/>
                  <a:gd name="T9" fmla="*/ 2147483647 h 37"/>
                  <a:gd name="T10" fmla="*/ 2147483647 w 38"/>
                  <a:gd name="T11" fmla="*/ 2147483647 h 37"/>
                  <a:gd name="T12" fmla="*/ 2147483647 w 38"/>
                  <a:gd name="T13" fmla="*/ 2147483647 h 37"/>
                  <a:gd name="T14" fmla="*/ 2147483647 w 38"/>
                  <a:gd name="T15" fmla="*/ 2147483647 h 37"/>
                  <a:gd name="T16" fmla="*/ 2147483647 w 38"/>
                  <a:gd name="T17" fmla="*/ 0 h 37"/>
                  <a:gd name="T18" fmla="*/ 2147483647 w 38"/>
                  <a:gd name="T19" fmla="*/ 0 h 37"/>
                  <a:gd name="T20" fmla="*/ 2147483647 w 38"/>
                  <a:gd name="T21" fmla="*/ 0 h 37"/>
                  <a:gd name="T22" fmla="*/ 2147483647 w 38"/>
                  <a:gd name="T23" fmla="*/ 2147483647 h 37"/>
                  <a:gd name="T24" fmla="*/ 2147483647 w 38"/>
                  <a:gd name="T25" fmla="*/ 2147483647 h 37"/>
                  <a:gd name="T26" fmla="*/ 2147483647 w 38"/>
                  <a:gd name="T27" fmla="*/ 2147483647 h 37"/>
                  <a:gd name="T28" fmla="*/ 2147483647 w 38"/>
                  <a:gd name="T29" fmla="*/ 2147483647 h 37"/>
                  <a:gd name="T30" fmla="*/ 0 w 38"/>
                  <a:gd name="T31" fmla="*/ 2147483647 h 37"/>
                  <a:gd name="T32" fmla="*/ 2147483647 w 38"/>
                  <a:gd name="T33" fmla="*/ 2147483647 h 37"/>
                  <a:gd name="T34" fmla="*/ 2147483647 w 38"/>
                  <a:gd name="T35" fmla="*/ 2147483647 h 37"/>
                  <a:gd name="T36" fmla="*/ 2147483647 w 38"/>
                  <a:gd name="T37" fmla="*/ 2147483647 h 37"/>
                  <a:gd name="T38" fmla="*/ 2147483647 w 38"/>
                  <a:gd name="T39" fmla="*/ 2147483647 h 37"/>
                  <a:gd name="T40" fmla="*/ 2147483647 w 38"/>
                  <a:gd name="T41" fmla="*/ 2147483647 h 37"/>
                  <a:gd name="T42" fmla="*/ 2147483647 w 38"/>
                  <a:gd name="T43" fmla="*/ 2147483647 h 37"/>
                  <a:gd name="T44" fmla="*/ 2147483647 w 38"/>
                  <a:gd name="T45" fmla="*/ 2147483647 h 37"/>
                  <a:gd name="T46" fmla="*/ 2147483647 w 38"/>
                  <a:gd name="T47" fmla="*/ 2147483647 h 37"/>
                  <a:gd name="T48" fmla="*/ 2147483647 w 38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7"/>
                  <a:gd name="T77" fmla="*/ 38 w 38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7">
                    <a:moveTo>
                      <a:pt x="31" y="32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9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3" y="9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5" y="37"/>
                    </a:lnTo>
                    <a:lnTo>
                      <a:pt x="20" y="37"/>
                    </a:lnTo>
                    <a:lnTo>
                      <a:pt x="23" y="37"/>
                    </a:lnTo>
                    <a:lnTo>
                      <a:pt x="28" y="35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4" name="Freeform 209"/>
              <p:cNvSpPr>
                <a:spLocks/>
              </p:cNvSpPr>
              <p:nvPr/>
            </p:nvSpPr>
            <p:spPr bwMode="auto">
              <a:xfrm>
                <a:off x="11785600" y="1792288"/>
                <a:ext cx="30162" cy="28575"/>
              </a:xfrm>
              <a:custGeom>
                <a:avLst/>
                <a:gdLst>
                  <a:gd name="T0" fmla="*/ 2147483647 w 38"/>
                  <a:gd name="T1" fmla="*/ 2147483647 h 37"/>
                  <a:gd name="T2" fmla="*/ 2147483647 w 38"/>
                  <a:gd name="T3" fmla="*/ 2147483647 h 37"/>
                  <a:gd name="T4" fmla="*/ 2147483647 w 38"/>
                  <a:gd name="T5" fmla="*/ 2147483647 h 37"/>
                  <a:gd name="T6" fmla="*/ 2147483647 w 38"/>
                  <a:gd name="T7" fmla="*/ 2147483647 h 37"/>
                  <a:gd name="T8" fmla="*/ 2147483647 w 38"/>
                  <a:gd name="T9" fmla="*/ 2147483647 h 37"/>
                  <a:gd name="T10" fmla="*/ 2147483647 w 38"/>
                  <a:gd name="T11" fmla="*/ 2147483647 h 37"/>
                  <a:gd name="T12" fmla="*/ 2147483647 w 38"/>
                  <a:gd name="T13" fmla="*/ 2147483647 h 37"/>
                  <a:gd name="T14" fmla="*/ 2147483647 w 38"/>
                  <a:gd name="T15" fmla="*/ 2147483647 h 37"/>
                  <a:gd name="T16" fmla="*/ 2147483647 w 38"/>
                  <a:gd name="T17" fmla="*/ 0 h 37"/>
                  <a:gd name="T18" fmla="*/ 2147483647 w 38"/>
                  <a:gd name="T19" fmla="*/ 0 h 37"/>
                  <a:gd name="T20" fmla="*/ 2147483647 w 38"/>
                  <a:gd name="T21" fmla="*/ 0 h 37"/>
                  <a:gd name="T22" fmla="*/ 2147483647 w 38"/>
                  <a:gd name="T23" fmla="*/ 2147483647 h 37"/>
                  <a:gd name="T24" fmla="*/ 2147483647 w 38"/>
                  <a:gd name="T25" fmla="*/ 2147483647 h 37"/>
                  <a:gd name="T26" fmla="*/ 2147483647 w 38"/>
                  <a:gd name="T27" fmla="*/ 2147483647 h 37"/>
                  <a:gd name="T28" fmla="*/ 2147483647 w 38"/>
                  <a:gd name="T29" fmla="*/ 2147483647 h 37"/>
                  <a:gd name="T30" fmla="*/ 0 w 38"/>
                  <a:gd name="T31" fmla="*/ 2147483647 h 37"/>
                  <a:gd name="T32" fmla="*/ 2147483647 w 38"/>
                  <a:gd name="T33" fmla="*/ 2147483647 h 37"/>
                  <a:gd name="T34" fmla="*/ 2147483647 w 38"/>
                  <a:gd name="T35" fmla="*/ 2147483647 h 37"/>
                  <a:gd name="T36" fmla="*/ 2147483647 w 38"/>
                  <a:gd name="T37" fmla="*/ 2147483647 h 37"/>
                  <a:gd name="T38" fmla="*/ 2147483647 w 38"/>
                  <a:gd name="T39" fmla="*/ 2147483647 h 37"/>
                  <a:gd name="T40" fmla="*/ 2147483647 w 38"/>
                  <a:gd name="T41" fmla="*/ 2147483647 h 37"/>
                  <a:gd name="T42" fmla="*/ 2147483647 w 38"/>
                  <a:gd name="T43" fmla="*/ 2147483647 h 37"/>
                  <a:gd name="T44" fmla="*/ 2147483647 w 38"/>
                  <a:gd name="T45" fmla="*/ 2147483647 h 37"/>
                  <a:gd name="T46" fmla="*/ 2147483647 w 38"/>
                  <a:gd name="T47" fmla="*/ 2147483647 h 37"/>
                  <a:gd name="T48" fmla="*/ 2147483647 w 38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7"/>
                  <a:gd name="T77" fmla="*/ 38 w 38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7">
                    <a:moveTo>
                      <a:pt x="31" y="32"/>
                    </a:moveTo>
                    <a:lnTo>
                      <a:pt x="35" y="27"/>
                    </a:lnTo>
                    <a:lnTo>
                      <a:pt x="36" y="24"/>
                    </a:lnTo>
                    <a:lnTo>
                      <a:pt x="38" y="19"/>
                    </a:lnTo>
                    <a:lnTo>
                      <a:pt x="36" y="14"/>
                    </a:lnTo>
                    <a:lnTo>
                      <a:pt x="35" y="9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3" y="9"/>
                    </a:lnTo>
                    <a:lnTo>
                      <a:pt x="2" y="14"/>
                    </a:lnTo>
                    <a:lnTo>
                      <a:pt x="0" y="19"/>
                    </a:lnTo>
                    <a:lnTo>
                      <a:pt x="2" y="24"/>
                    </a:lnTo>
                    <a:lnTo>
                      <a:pt x="3" y="27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5" y="37"/>
                    </a:lnTo>
                    <a:lnTo>
                      <a:pt x="20" y="37"/>
                    </a:lnTo>
                    <a:lnTo>
                      <a:pt x="23" y="37"/>
                    </a:lnTo>
                    <a:lnTo>
                      <a:pt x="28" y="35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5" name="Freeform 210"/>
              <p:cNvSpPr>
                <a:spLocks/>
              </p:cNvSpPr>
              <p:nvPr/>
            </p:nvSpPr>
            <p:spPr bwMode="auto">
              <a:xfrm>
                <a:off x="11785600" y="1809751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0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0 w 38"/>
                  <a:gd name="T31" fmla="*/ 2147483647 h 38"/>
                  <a:gd name="T32" fmla="*/ 2147483647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1" y="33"/>
                    </a:moveTo>
                    <a:lnTo>
                      <a:pt x="35" y="28"/>
                    </a:lnTo>
                    <a:lnTo>
                      <a:pt x="36" y="25"/>
                    </a:lnTo>
                    <a:lnTo>
                      <a:pt x="38" y="20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1" y="6"/>
                    </a:lnTo>
                    <a:lnTo>
                      <a:pt x="28" y="3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5" y="2"/>
                    </a:lnTo>
                    <a:lnTo>
                      <a:pt x="10" y="3"/>
                    </a:lnTo>
                    <a:lnTo>
                      <a:pt x="5" y="6"/>
                    </a:lnTo>
                    <a:lnTo>
                      <a:pt x="3" y="10"/>
                    </a:lnTo>
                    <a:lnTo>
                      <a:pt x="2" y="15"/>
                    </a:lnTo>
                    <a:lnTo>
                      <a:pt x="0" y="20"/>
                    </a:lnTo>
                    <a:lnTo>
                      <a:pt x="2" y="25"/>
                    </a:lnTo>
                    <a:lnTo>
                      <a:pt x="3" y="28"/>
                    </a:lnTo>
                    <a:lnTo>
                      <a:pt x="5" y="33"/>
                    </a:lnTo>
                    <a:lnTo>
                      <a:pt x="10" y="34"/>
                    </a:lnTo>
                    <a:lnTo>
                      <a:pt x="15" y="38"/>
                    </a:lnTo>
                    <a:lnTo>
                      <a:pt x="20" y="38"/>
                    </a:lnTo>
                    <a:lnTo>
                      <a:pt x="23" y="38"/>
                    </a:lnTo>
                    <a:lnTo>
                      <a:pt x="28" y="34"/>
                    </a:lnTo>
                    <a:lnTo>
                      <a:pt x="31" y="33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6" name="Freeform 211"/>
              <p:cNvSpPr>
                <a:spLocks/>
              </p:cNvSpPr>
              <p:nvPr/>
            </p:nvSpPr>
            <p:spPr bwMode="auto">
              <a:xfrm>
                <a:off x="11785600" y="1836738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0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0 w 38"/>
                  <a:gd name="T31" fmla="*/ 2147483647 h 38"/>
                  <a:gd name="T32" fmla="*/ 2147483647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1" y="32"/>
                    </a:moveTo>
                    <a:lnTo>
                      <a:pt x="35" y="28"/>
                    </a:lnTo>
                    <a:lnTo>
                      <a:pt x="36" y="24"/>
                    </a:lnTo>
                    <a:lnTo>
                      <a:pt x="38" y="19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4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5" y="2"/>
                    </a:lnTo>
                    <a:lnTo>
                      <a:pt x="10" y="4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5"/>
                    </a:lnTo>
                    <a:lnTo>
                      <a:pt x="0" y="19"/>
                    </a:lnTo>
                    <a:lnTo>
                      <a:pt x="2" y="24"/>
                    </a:lnTo>
                    <a:lnTo>
                      <a:pt x="3" y="28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5" y="37"/>
                    </a:lnTo>
                    <a:lnTo>
                      <a:pt x="20" y="38"/>
                    </a:lnTo>
                    <a:lnTo>
                      <a:pt x="23" y="37"/>
                    </a:lnTo>
                    <a:lnTo>
                      <a:pt x="28" y="35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7" name="Freeform 212"/>
              <p:cNvSpPr>
                <a:spLocks/>
              </p:cNvSpPr>
              <p:nvPr/>
            </p:nvSpPr>
            <p:spPr bwMode="auto">
              <a:xfrm>
                <a:off x="11785600" y="1876426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0 h 38"/>
                  <a:gd name="T18" fmla="*/ 2147483647 w 38"/>
                  <a:gd name="T19" fmla="*/ 0 h 38"/>
                  <a:gd name="T20" fmla="*/ 2147483647 w 38"/>
                  <a:gd name="T21" fmla="*/ 0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0 w 38"/>
                  <a:gd name="T31" fmla="*/ 2147483647 h 38"/>
                  <a:gd name="T32" fmla="*/ 2147483647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1" y="31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8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8" name="Freeform 213"/>
              <p:cNvSpPr>
                <a:spLocks/>
              </p:cNvSpPr>
              <p:nvPr/>
            </p:nvSpPr>
            <p:spPr bwMode="auto">
              <a:xfrm>
                <a:off x="11785600" y="1943101"/>
                <a:ext cx="30162" cy="28575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0 h 36"/>
                  <a:gd name="T18" fmla="*/ 2147483647 w 38"/>
                  <a:gd name="T19" fmla="*/ 0 h 36"/>
                  <a:gd name="T20" fmla="*/ 2147483647 w 38"/>
                  <a:gd name="T21" fmla="*/ 0 h 36"/>
                  <a:gd name="T22" fmla="*/ 2147483647 w 38"/>
                  <a:gd name="T23" fmla="*/ 2147483647 h 36"/>
                  <a:gd name="T24" fmla="*/ 2147483647 w 38"/>
                  <a:gd name="T25" fmla="*/ 2147483647 h 36"/>
                  <a:gd name="T26" fmla="*/ 2147483647 w 38"/>
                  <a:gd name="T27" fmla="*/ 2147483647 h 36"/>
                  <a:gd name="T28" fmla="*/ 2147483647 w 38"/>
                  <a:gd name="T29" fmla="*/ 2147483647 h 36"/>
                  <a:gd name="T30" fmla="*/ 0 w 38"/>
                  <a:gd name="T31" fmla="*/ 2147483647 h 36"/>
                  <a:gd name="T32" fmla="*/ 2147483647 w 38"/>
                  <a:gd name="T33" fmla="*/ 2147483647 h 36"/>
                  <a:gd name="T34" fmla="*/ 2147483647 w 38"/>
                  <a:gd name="T35" fmla="*/ 2147483647 h 36"/>
                  <a:gd name="T36" fmla="*/ 2147483647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6"/>
                  <a:gd name="T77" fmla="*/ 38 w 38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6">
                    <a:moveTo>
                      <a:pt x="31" y="31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8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3" y="8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6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79" name="Freeform 214"/>
              <p:cNvSpPr>
                <a:spLocks/>
              </p:cNvSpPr>
              <p:nvPr/>
            </p:nvSpPr>
            <p:spPr bwMode="auto">
              <a:xfrm>
                <a:off x="11785600" y="1968501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0 h 38"/>
                  <a:gd name="T18" fmla="*/ 2147483647 w 38"/>
                  <a:gd name="T19" fmla="*/ 0 h 38"/>
                  <a:gd name="T20" fmla="*/ 2147483647 w 38"/>
                  <a:gd name="T21" fmla="*/ 0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0 w 38"/>
                  <a:gd name="T31" fmla="*/ 2147483647 h 38"/>
                  <a:gd name="T32" fmla="*/ 2147483647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1" y="31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8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0" name="Freeform 215"/>
              <p:cNvSpPr>
                <a:spLocks/>
              </p:cNvSpPr>
              <p:nvPr/>
            </p:nvSpPr>
            <p:spPr bwMode="auto">
              <a:xfrm>
                <a:off x="10010775" y="1677988"/>
                <a:ext cx="28575" cy="30163"/>
              </a:xfrm>
              <a:custGeom>
                <a:avLst/>
                <a:gdLst>
                  <a:gd name="T0" fmla="*/ 2147483647 w 36"/>
                  <a:gd name="T1" fmla="*/ 2147483647 h 38"/>
                  <a:gd name="T2" fmla="*/ 2147483647 w 36"/>
                  <a:gd name="T3" fmla="*/ 2147483647 h 38"/>
                  <a:gd name="T4" fmla="*/ 2147483647 w 36"/>
                  <a:gd name="T5" fmla="*/ 2147483647 h 38"/>
                  <a:gd name="T6" fmla="*/ 2147483647 w 36"/>
                  <a:gd name="T7" fmla="*/ 2147483647 h 38"/>
                  <a:gd name="T8" fmla="*/ 2147483647 w 36"/>
                  <a:gd name="T9" fmla="*/ 2147483647 h 38"/>
                  <a:gd name="T10" fmla="*/ 2147483647 w 36"/>
                  <a:gd name="T11" fmla="*/ 2147483647 h 38"/>
                  <a:gd name="T12" fmla="*/ 2147483647 w 36"/>
                  <a:gd name="T13" fmla="*/ 2147483647 h 38"/>
                  <a:gd name="T14" fmla="*/ 2147483647 w 36"/>
                  <a:gd name="T15" fmla="*/ 2147483647 h 38"/>
                  <a:gd name="T16" fmla="*/ 2147483647 w 36"/>
                  <a:gd name="T17" fmla="*/ 0 h 38"/>
                  <a:gd name="T18" fmla="*/ 2147483647 w 36"/>
                  <a:gd name="T19" fmla="*/ 0 h 38"/>
                  <a:gd name="T20" fmla="*/ 2147483647 w 36"/>
                  <a:gd name="T21" fmla="*/ 0 h 38"/>
                  <a:gd name="T22" fmla="*/ 2147483647 w 36"/>
                  <a:gd name="T23" fmla="*/ 2147483647 h 38"/>
                  <a:gd name="T24" fmla="*/ 2147483647 w 36"/>
                  <a:gd name="T25" fmla="*/ 2147483647 h 38"/>
                  <a:gd name="T26" fmla="*/ 2147483647 w 36"/>
                  <a:gd name="T27" fmla="*/ 2147483647 h 38"/>
                  <a:gd name="T28" fmla="*/ 0 w 36"/>
                  <a:gd name="T29" fmla="*/ 2147483647 h 38"/>
                  <a:gd name="T30" fmla="*/ 0 w 36"/>
                  <a:gd name="T31" fmla="*/ 2147483647 h 38"/>
                  <a:gd name="T32" fmla="*/ 0 w 36"/>
                  <a:gd name="T33" fmla="*/ 2147483647 h 38"/>
                  <a:gd name="T34" fmla="*/ 2147483647 w 36"/>
                  <a:gd name="T35" fmla="*/ 2147483647 h 38"/>
                  <a:gd name="T36" fmla="*/ 2147483647 w 36"/>
                  <a:gd name="T37" fmla="*/ 2147483647 h 38"/>
                  <a:gd name="T38" fmla="*/ 2147483647 w 36"/>
                  <a:gd name="T39" fmla="*/ 2147483647 h 38"/>
                  <a:gd name="T40" fmla="*/ 2147483647 w 36"/>
                  <a:gd name="T41" fmla="*/ 2147483647 h 38"/>
                  <a:gd name="T42" fmla="*/ 2147483647 w 36"/>
                  <a:gd name="T43" fmla="*/ 2147483647 h 38"/>
                  <a:gd name="T44" fmla="*/ 2147483647 w 36"/>
                  <a:gd name="T45" fmla="*/ 2147483647 h 38"/>
                  <a:gd name="T46" fmla="*/ 2147483647 w 36"/>
                  <a:gd name="T47" fmla="*/ 2147483647 h 38"/>
                  <a:gd name="T48" fmla="*/ 2147483647 w 36"/>
                  <a:gd name="T49" fmla="*/ 2147483647 h 38"/>
                  <a:gd name="T50" fmla="*/ 2147483647 w 36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8"/>
                  <a:gd name="T80" fmla="*/ 36 w 36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8">
                    <a:moveTo>
                      <a:pt x="31" y="32"/>
                    </a:moveTo>
                    <a:lnTo>
                      <a:pt x="35" y="28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4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4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4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5" y="32"/>
                    </a:lnTo>
                    <a:lnTo>
                      <a:pt x="8" y="35"/>
                    </a:lnTo>
                    <a:lnTo>
                      <a:pt x="13" y="37"/>
                    </a:lnTo>
                    <a:lnTo>
                      <a:pt x="18" y="38"/>
                    </a:lnTo>
                    <a:lnTo>
                      <a:pt x="23" y="37"/>
                    </a:lnTo>
                    <a:lnTo>
                      <a:pt x="28" y="35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1" name="Freeform 216"/>
              <p:cNvSpPr>
                <a:spLocks/>
              </p:cNvSpPr>
              <p:nvPr/>
            </p:nvSpPr>
            <p:spPr bwMode="auto">
              <a:xfrm>
                <a:off x="10010775" y="1863726"/>
                <a:ext cx="28575" cy="30163"/>
              </a:xfrm>
              <a:custGeom>
                <a:avLst/>
                <a:gdLst>
                  <a:gd name="T0" fmla="*/ 2147483647 w 36"/>
                  <a:gd name="T1" fmla="*/ 2147483647 h 38"/>
                  <a:gd name="T2" fmla="*/ 2147483647 w 36"/>
                  <a:gd name="T3" fmla="*/ 2147483647 h 38"/>
                  <a:gd name="T4" fmla="*/ 2147483647 w 36"/>
                  <a:gd name="T5" fmla="*/ 2147483647 h 38"/>
                  <a:gd name="T6" fmla="*/ 2147483647 w 36"/>
                  <a:gd name="T7" fmla="*/ 2147483647 h 38"/>
                  <a:gd name="T8" fmla="*/ 2147483647 w 36"/>
                  <a:gd name="T9" fmla="*/ 2147483647 h 38"/>
                  <a:gd name="T10" fmla="*/ 2147483647 w 36"/>
                  <a:gd name="T11" fmla="*/ 2147483647 h 38"/>
                  <a:gd name="T12" fmla="*/ 2147483647 w 36"/>
                  <a:gd name="T13" fmla="*/ 2147483647 h 38"/>
                  <a:gd name="T14" fmla="*/ 2147483647 w 36"/>
                  <a:gd name="T15" fmla="*/ 2147483647 h 38"/>
                  <a:gd name="T16" fmla="*/ 2147483647 w 36"/>
                  <a:gd name="T17" fmla="*/ 2147483647 h 38"/>
                  <a:gd name="T18" fmla="*/ 2147483647 w 36"/>
                  <a:gd name="T19" fmla="*/ 0 h 38"/>
                  <a:gd name="T20" fmla="*/ 2147483647 w 36"/>
                  <a:gd name="T21" fmla="*/ 2147483647 h 38"/>
                  <a:gd name="T22" fmla="*/ 2147483647 w 36"/>
                  <a:gd name="T23" fmla="*/ 2147483647 h 38"/>
                  <a:gd name="T24" fmla="*/ 2147483647 w 36"/>
                  <a:gd name="T25" fmla="*/ 2147483647 h 38"/>
                  <a:gd name="T26" fmla="*/ 2147483647 w 36"/>
                  <a:gd name="T27" fmla="*/ 2147483647 h 38"/>
                  <a:gd name="T28" fmla="*/ 0 w 36"/>
                  <a:gd name="T29" fmla="*/ 2147483647 h 38"/>
                  <a:gd name="T30" fmla="*/ 0 w 36"/>
                  <a:gd name="T31" fmla="*/ 2147483647 h 38"/>
                  <a:gd name="T32" fmla="*/ 0 w 36"/>
                  <a:gd name="T33" fmla="*/ 2147483647 h 38"/>
                  <a:gd name="T34" fmla="*/ 2147483647 w 36"/>
                  <a:gd name="T35" fmla="*/ 2147483647 h 38"/>
                  <a:gd name="T36" fmla="*/ 2147483647 w 36"/>
                  <a:gd name="T37" fmla="*/ 2147483647 h 38"/>
                  <a:gd name="T38" fmla="*/ 2147483647 w 36"/>
                  <a:gd name="T39" fmla="*/ 2147483647 h 38"/>
                  <a:gd name="T40" fmla="*/ 2147483647 w 36"/>
                  <a:gd name="T41" fmla="*/ 2147483647 h 38"/>
                  <a:gd name="T42" fmla="*/ 2147483647 w 36"/>
                  <a:gd name="T43" fmla="*/ 2147483647 h 38"/>
                  <a:gd name="T44" fmla="*/ 2147483647 w 36"/>
                  <a:gd name="T45" fmla="*/ 2147483647 h 38"/>
                  <a:gd name="T46" fmla="*/ 2147483647 w 36"/>
                  <a:gd name="T47" fmla="*/ 2147483647 h 38"/>
                  <a:gd name="T48" fmla="*/ 2147483647 w 36"/>
                  <a:gd name="T49" fmla="*/ 2147483647 h 38"/>
                  <a:gd name="T50" fmla="*/ 2147483647 w 36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8"/>
                  <a:gd name="T80" fmla="*/ 36 w 36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8">
                    <a:moveTo>
                      <a:pt x="31" y="33"/>
                    </a:moveTo>
                    <a:lnTo>
                      <a:pt x="35" y="28"/>
                    </a:lnTo>
                    <a:lnTo>
                      <a:pt x="36" y="25"/>
                    </a:lnTo>
                    <a:lnTo>
                      <a:pt x="36" y="20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8" y="4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3" y="2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0"/>
                    </a:lnTo>
                    <a:lnTo>
                      <a:pt x="0" y="25"/>
                    </a:lnTo>
                    <a:lnTo>
                      <a:pt x="2" y="28"/>
                    </a:lnTo>
                    <a:lnTo>
                      <a:pt x="5" y="33"/>
                    </a:lnTo>
                    <a:lnTo>
                      <a:pt x="8" y="35"/>
                    </a:lnTo>
                    <a:lnTo>
                      <a:pt x="13" y="38"/>
                    </a:lnTo>
                    <a:lnTo>
                      <a:pt x="18" y="38"/>
                    </a:lnTo>
                    <a:lnTo>
                      <a:pt x="23" y="38"/>
                    </a:lnTo>
                    <a:lnTo>
                      <a:pt x="28" y="35"/>
                    </a:lnTo>
                    <a:lnTo>
                      <a:pt x="31" y="33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2" name="Freeform 217"/>
              <p:cNvSpPr>
                <a:spLocks/>
              </p:cNvSpPr>
              <p:nvPr/>
            </p:nvSpPr>
            <p:spPr bwMode="auto">
              <a:xfrm>
                <a:off x="10010775" y="1892301"/>
                <a:ext cx="28575" cy="30163"/>
              </a:xfrm>
              <a:custGeom>
                <a:avLst/>
                <a:gdLst>
                  <a:gd name="T0" fmla="*/ 2147483647 w 36"/>
                  <a:gd name="T1" fmla="*/ 2147483647 h 38"/>
                  <a:gd name="T2" fmla="*/ 2147483647 w 36"/>
                  <a:gd name="T3" fmla="*/ 2147483647 h 38"/>
                  <a:gd name="T4" fmla="*/ 2147483647 w 36"/>
                  <a:gd name="T5" fmla="*/ 2147483647 h 38"/>
                  <a:gd name="T6" fmla="*/ 2147483647 w 36"/>
                  <a:gd name="T7" fmla="*/ 2147483647 h 38"/>
                  <a:gd name="T8" fmla="*/ 2147483647 w 36"/>
                  <a:gd name="T9" fmla="*/ 2147483647 h 38"/>
                  <a:gd name="T10" fmla="*/ 2147483647 w 36"/>
                  <a:gd name="T11" fmla="*/ 2147483647 h 38"/>
                  <a:gd name="T12" fmla="*/ 2147483647 w 36"/>
                  <a:gd name="T13" fmla="*/ 2147483647 h 38"/>
                  <a:gd name="T14" fmla="*/ 2147483647 w 36"/>
                  <a:gd name="T15" fmla="*/ 2147483647 h 38"/>
                  <a:gd name="T16" fmla="*/ 2147483647 w 36"/>
                  <a:gd name="T17" fmla="*/ 0 h 38"/>
                  <a:gd name="T18" fmla="*/ 2147483647 w 36"/>
                  <a:gd name="T19" fmla="*/ 0 h 38"/>
                  <a:gd name="T20" fmla="*/ 2147483647 w 36"/>
                  <a:gd name="T21" fmla="*/ 0 h 38"/>
                  <a:gd name="T22" fmla="*/ 2147483647 w 36"/>
                  <a:gd name="T23" fmla="*/ 2147483647 h 38"/>
                  <a:gd name="T24" fmla="*/ 2147483647 w 36"/>
                  <a:gd name="T25" fmla="*/ 2147483647 h 38"/>
                  <a:gd name="T26" fmla="*/ 2147483647 w 36"/>
                  <a:gd name="T27" fmla="*/ 2147483647 h 38"/>
                  <a:gd name="T28" fmla="*/ 0 w 36"/>
                  <a:gd name="T29" fmla="*/ 2147483647 h 38"/>
                  <a:gd name="T30" fmla="*/ 0 w 36"/>
                  <a:gd name="T31" fmla="*/ 2147483647 h 38"/>
                  <a:gd name="T32" fmla="*/ 0 w 36"/>
                  <a:gd name="T33" fmla="*/ 2147483647 h 38"/>
                  <a:gd name="T34" fmla="*/ 2147483647 w 36"/>
                  <a:gd name="T35" fmla="*/ 2147483647 h 38"/>
                  <a:gd name="T36" fmla="*/ 2147483647 w 36"/>
                  <a:gd name="T37" fmla="*/ 2147483647 h 38"/>
                  <a:gd name="T38" fmla="*/ 2147483647 w 36"/>
                  <a:gd name="T39" fmla="*/ 2147483647 h 38"/>
                  <a:gd name="T40" fmla="*/ 2147483647 w 36"/>
                  <a:gd name="T41" fmla="*/ 2147483647 h 38"/>
                  <a:gd name="T42" fmla="*/ 2147483647 w 36"/>
                  <a:gd name="T43" fmla="*/ 2147483647 h 38"/>
                  <a:gd name="T44" fmla="*/ 2147483647 w 36"/>
                  <a:gd name="T45" fmla="*/ 2147483647 h 38"/>
                  <a:gd name="T46" fmla="*/ 2147483647 w 36"/>
                  <a:gd name="T47" fmla="*/ 2147483647 h 38"/>
                  <a:gd name="T48" fmla="*/ 2147483647 w 36"/>
                  <a:gd name="T49" fmla="*/ 2147483647 h 38"/>
                  <a:gd name="T50" fmla="*/ 2147483647 w 36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8"/>
                  <a:gd name="T80" fmla="*/ 36 w 36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8">
                    <a:moveTo>
                      <a:pt x="31" y="31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6" y="18"/>
                    </a:lnTo>
                    <a:lnTo>
                      <a:pt x="36" y="13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8" y="34"/>
                    </a:lnTo>
                    <a:lnTo>
                      <a:pt x="13" y="36"/>
                    </a:lnTo>
                    <a:lnTo>
                      <a:pt x="18" y="38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3" name="Freeform 218"/>
              <p:cNvSpPr>
                <a:spLocks/>
              </p:cNvSpPr>
              <p:nvPr/>
            </p:nvSpPr>
            <p:spPr bwMode="auto">
              <a:xfrm>
                <a:off x="10010775" y="1908176"/>
                <a:ext cx="28575" cy="28575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0 h 37"/>
                  <a:gd name="T18" fmla="*/ 2147483647 w 36"/>
                  <a:gd name="T19" fmla="*/ 0 h 37"/>
                  <a:gd name="T20" fmla="*/ 2147483647 w 36"/>
                  <a:gd name="T21" fmla="*/ 0 h 37"/>
                  <a:gd name="T22" fmla="*/ 2147483647 w 36"/>
                  <a:gd name="T23" fmla="*/ 2147483647 h 37"/>
                  <a:gd name="T24" fmla="*/ 2147483647 w 36"/>
                  <a:gd name="T25" fmla="*/ 2147483647 h 37"/>
                  <a:gd name="T26" fmla="*/ 2147483647 w 36"/>
                  <a:gd name="T27" fmla="*/ 2147483647 h 37"/>
                  <a:gd name="T28" fmla="*/ 0 w 36"/>
                  <a:gd name="T29" fmla="*/ 2147483647 h 37"/>
                  <a:gd name="T30" fmla="*/ 0 w 36"/>
                  <a:gd name="T31" fmla="*/ 2147483647 h 37"/>
                  <a:gd name="T32" fmla="*/ 0 w 36"/>
                  <a:gd name="T33" fmla="*/ 2147483647 h 37"/>
                  <a:gd name="T34" fmla="*/ 2147483647 w 36"/>
                  <a:gd name="T35" fmla="*/ 2147483647 h 37"/>
                  <a:gd name="T36" fmla="*/ 2147483647 w 36"/>
                  <a:gd name="T37" fmla="*/ 2147483647 h 37"/>
                  <a:gd name="T38" fmla="*/ 2147483647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2147483647 w 36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7"/>
                  <a:gd name="T80" fmla="*/ 36 w 36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7">
                    <a:moveTo>
                      <a:pt x="31" y="32"/>
                    </a:moveTo>
                    <a:lnTo>
                      <a:pt x="35" y="27"/>
                    </a:lnTo>
                    <a:lnTo>
                      <a:pt x="36" y="23"/>
                    </a:lnTo>
                    <a:lnTo>
                      <a:pt x="36" y="19"/>
                    </a:lnTo>
                    <a:lnTo>
                      <a:pt x="36" y="14"/>
                    </a:lnTo>
                    <a:lnTo>
                      <a:pt x="35" y="9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2"/>
                    </a:lnTo>
                    <a:lnTo>
                      <a:pt x="5" y="5"/>
                    </a:lnTo>
                    <a:lnTo>
                      <a:pt x="2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5" y="32"/>
                    </a:lnTo>
                    <a:lnTo>
                      <a:pt x="8" y="35"/>
                    </a:lnTo>
                    <a:lnTo>
                      <a:pt x="13" y="37"/>
                    </a:lnTo>
                    <a:lnTo>
                      <a:pt x="18" y="37"/>
                    </a:lnTo>
                    <a:lnTo>
                      <a:pt x="23" y="37"/>
                    </a:lnTo>
                    <a:lnTo>
                      <a:pt x="28" y="35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4" name="Freeform 219"/>
              <p:cNvSpPr>
                <a:spLocks/>
              </p:cNvSpPr>
              <p:nvPr/>
            </p:nvSpPr>
            <p:spPr bwMode="auto">
              <a:xfrm>
                <a:off x="10010775" y="2495551"/>
                <a:ext cx="28575" cy="28575"/>
              </a:xfrm>
              <a:custGeom>
                <a:avLst/>
                <a:gdLst>
                  <a:gd name="T0" fmla="*/ 2147483647 w 36"/>
                  <a:gd name="T1" fmla="*/ 2147483647 h 36"/>
                  <a:gd name="T2" fmla="*/ 2147483647 w 36"/>
                  <a:gd name="T3" fmla="*/ 2147483647 h 36"/>
                  <a:gd name="T4" fmla="*/ 2147483647 w 36"/>
                  <a:gd name="T5" fmla="*/ 2147483647 h 36"/>
                  <a:gd name="T6" fmla="*/ 2147483647 w 36"/>
                  <a:gd name="T7" fmla="*/ 2147483647 h 36"/>
                  <a:gd name="T8" fmla="*/ 2147483647 w 36"/>
                  <a:gd name="T9" fmla="*/ 2147483647 h 36"/>
                  <a:gd name="T10" fmla="*/ 2147483647 w 36"/>
                  <a:gd name="T11" fmla="*/ 2147483647 h 36"/>
                  <a:gd name="T12" fmla="*/ 2147483647 w 36"/>
                  <a:gd name="T13" fmla="*/ 2147483647 h 36"/>
                  <a:gd name="T14" fmla="*/ 2147483647 w 36"/>
                  <a:gd name="T15" fmla="*/ 2147483647 h 36"/>
                  <a:gd name="T16" fmla="*/ 2147483647 w 36"/>
                  <a:gd name="T17" fmla="*/ 0 h 36"/>
                  <a:gd name="T18" fmla="*/ 2147483647 w 36"/>
                  <a:gd name="T19" fmla="*/ 0 h 36"/>
                  <a:gd name="T20" fmla="*/ 2147483647 w 36"/>
                  <a:gd name="T21" fmla="*/ 0 h 36"/>
                  <a:gd name="T22" fmla="*/ 2147483647 w 36"/>
                  <a:gd name="T23" fmla="*/ 2147483647 h 36"/>
                  <a:gd name="T24" fmla="*/ 2147483647 w 36"/>
                  <a:gd name="T25" fmla="*/ 2147483647 h 36"/>
                  <a:gd name="T26" fmla="*/ 2147483647 w 36"/>
                  <a:gd name="T27" fmla="*/ 2147483647 h 36"/>
                  <a:gd name="T28" fmla="*/ 0 w 36"/>
                  <a:gd name="T29" fmla="*/ 2147483647 h 36"/>
                  <a:gd name="T30" fmla="*/ 0 w 36"/>
                  <a:gd name="T31" fmla="*/ 2147483647 h 36"/>
                  <a:gd name="T32" fmla="*/ 0 w 36"/>
                  <a:gd name="T33" fmla="*/ 2147483647 h 36"/>
                  <a:gd name="T34" fmla="*/ 2147483647 w 36"/>
                  <a:gd name="T35" fmla="*/ 2147483647 h 36"/>
                  <a:gd name="T36" fmla="*/ 2147483647 w 36"/>
                  <a:gd name="T37" fmla="*/ 2147483647 h 36"/>
                  <a:gd name="T38" fmla="*/ 2147483647 w 36"/>
                  <a:gd name="T39" fmla="*/ 2147483647 h 36"/>
                  <a:gd name="T40" fmla="*/ 2147483647 w 36"/>
                  <a:gd name="T41" fmla="*/ 2147483647 h 36"/>
                  <a:gd name="T42" fmla="*/ 2147483647 w 36"/>
                  <a:gd name="T43" fmla="*/ 2147483647 h 36"/>
                  <a:gd name="T44" fmla="*/ 2147483647 w 36"/>
                  <a:gd name="T45" fmla="*/ 2147483647 h 36"/>
                  <a:gd name="T46" fmla="*/ 2147483647 w 36"/>
                  <a:gd name="T47" fmla="*/ 2147483647 h 36"/>
                  <a:gd name="T48" fmla="*/ 2147483647 w 36"/>
                  <a:gd name="T49" fmla="*/ 2147483647 h 36"/>
                  <a:gd name="T50" fmla="*/ 2147483647 w 36"/>
                  <a:gd name="T51" fmla="*/ 2147483647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6"/>
                  <a:gd name="T80" fmla="*/ 36 w 36"/>
                  <a:gd name="T81" fmla="*/ 36 h 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6">
                    <a:moveTo>
                      <a:pt x="31" y="31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6" y="18"/>
                    </a:lnTo>
                    <a:lnTo>
                      <a:pt x="36" y="13"/>
                    </a:lnTo>
                    <a:lnTo>
                      <a:pt x="35" y="8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2"/>
                    </a:lnTo>
                    <a:lnTo>
                      <a:pt x="5" y="5"/>
                    </a:lnTo>
                    <a:lnTo>
                      <a:pt x="2" y="8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8" y="35"/>
                    </a:lnTo>
                    <a:lnTo>
                      <a:pt x="13" y="36"/>
                    </a:lnTo>
                    <a:lnTo>
                      <a:pt x="18" y="36"/>
                    </a:lnTo>
                    <a:lnTo>
                      <a:pt x="23" y="36"/>
                    </a:lnTo>
                    <a:lnTo>
                      <a:pt x="28" y="35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5" name="Freeform 220"/>
              <p:cNvSpPr>
                <a:spLocks/>
              </p:cNvSpPr>
              <p:nvPr/>
            </p:nvSpPr>
            <p:spPr bwMode="auto">
              <a:xfrm>
                <a:off x="10010775" y="2530476"/>
                <a:ext cx="28575" cy="30163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2147483647 h 37"/>
                  <a:gd name="T18" fmla="*/ 2147483647 w 36"/>
                  <a:gd name="T19" fmla="*/ 0 h 37"/>
                  <a:gd name="T20" fmla="*/ 2147483647 w 36"/>
                  <a:gd name="T21" fmla="*/ 2147483647 h 37"/>
                  <a:gd name="T22" fmla="*/ 2147483647 w 36"/>
                  <a:gd name="T23" fmla="*/ 2147483647 h 37"/>
                  <a:gd name="T24" fmla="*/ 2147483647 w 36"/>
                  <a:gd name="T25" fmla="*/ 2147483647 h 37"/>
                  <a:gd name="T26" fmla="*/ 2147483647 w 36"/>
                  <a:gd name="T27" fmla="*/ 2147483647 h 37"/>
                  <a:gd name="T28" fmla="*/ 0 w 36"/>
                  <a:gd name="T29" fmla="*/ 2147483647 h 37"/>
                  <a:gd name="T30" fmla="*/ 0 w 36"/>
                  <a:gd name="T31" fmla="*/ 2147483647 h 37"/>
                  <a:gd name="T32" fmla="*/ 0 w 36"/>
                  <a:gd name="T33" fmla="*/ 2147483647 h 37"/>
                  <a:gd name="T34" fmla="*/ 2147483647 w 36"/>
                  <a:gd name="T35" fmla="*/ 2147483647 h 37"/>
                  <a:gd name="T36" fmla="*/ 2147483647 w 36"/>
                  <a:gd name="T37" fmla="*/ 2147483647 h 37"/>
                  <a:gd name="T38" fmla="*/ 2147483647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2147483647 w 36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7"/>
                  <a:gd name="T80" fmla="*/ 36 w 36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7">
                    <a:moveTo>
                      <a:pt x="31" y="33"/>
                    </a:moveTo>
                    <a:lnTo>
                      <a:pt x="35" y="28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4"/>
                    </a:lnTo>
                    <a:lnTo>
                      <a:pt x="35" y="9"/>
                    </a:lnTo>
                    <a:lnTo>
                      <a:pt x="31" y="6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8" y="3"/>
                    </a:lnTo>
                    <a:lnTo>
                      <a:pt x="5" y="6"/>
                    </a:lnTo>
                    <a:lnTo>
                      <a:pt x="2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5" y="33"/>
                    </a:lnTo>
                    <a:lnTo>
                      <a:pt x="8" y="34"/>
                    </a:lnTo>
                    <a:lnTo>
                      <a:pt x="13" y="37"/>
                    </a:lnTo>
                    <a:lnTo>
                      <a:pt x="18" y="37"/>
                    </a:lnTo>
                    <a:lnTo>
                      <a:pt x="23" y="37"/>
                    </a:lnTo>
                    <a:lnTo>
                      <a:pt x="28" y="34"/>
                    </a:lnTo>
                    <a:lnTo>
                      <a:pt x="31" y="33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6" name="Freeform 221"/>
              <p:cNvSpPr>
                <a:spLocks/>
              </p:cNvSpPr>
              <p:nvPr/>
            </p:nvSpPr>
            <p:spPr bwMode="auto">
              <a:xfrm>
                <a:off x="10010775" y="2560638"/>
                <a:ext cx="28575" cy="30163"/>
              </a:xfrm>
              <a:custGeom>
                <a:avLst/>
                <a:gdLst>
                  <a:gd name="T0" fmla="*/ 2147483647 w 36"/>
                  <a:gd name="T1" fmla="*/ 2147483647 h 38"/>
                  <a:gd name="T2" fmla="*/ 2147483647 w 36"/>
                  <a:gd name="T3" fmla="*/ 2147483647 h 38"/>
                  <a:gd name="T4" fmla="*/ 2147483647 w 36"/>
                  <a:gd name="T5" fmla="*/ 2147483647 h 38"/>
                  <a:gd name="T6" fmla="*/ 2147483647 w 36"/>
                  <a:gd name="T7" fmla="*/ 2147483647 h 38"/>
                  <a:gd name="T8" fmla="*/ 2147483647 w 36"/>
                  <a:gd name="T9" fmla="*/ 2147483647 h 38"/>
                  <a:gd name="T10" fmla="*/ 2147483647 w 36"/>
                  <a:gd name="T11" fmla="*/ 2147483647 h 38"/>
                  <a:gd name="T12" fmla="*/ 2147483647 w 36"/>
                  <a:gd name="T13" fmla="*/ 2147483647 h 38"/>
                  <a:gd name="T14" fmla="*/ 2147483647 w 36"/>
                  <a:gd name="T15" fmla="*/ 2147483647 h 38"/>
                  <a:gd name="T16" fmla="*/ 2147483647 w 36"/>
                  <a:gd name="T17" fmla="*/ 0 h 38"/>
                  <a:gd name="T18" fmla="*/ 2147483647 w 36"/>
                  <a:gd name="T19" fmla="*/ 0 h 38"/>
                  <a:gd name="T20" fmla="*/ 2147483647 w 36"/>
                  <a:gd name="T21" fmla="*/ 0 h 38"/>
                  <a:gd name="T22" fmla="*/ 2147483647 w 36"/>
                  <a:gd name="T23" fmla="*/ 2147483647 h 38"/>
                  <a:gd name="T24" fmla="*/ 2147483647 w 36"/>
                  <a:gd name="T25" fmla="*/ 2147483647 h 38"/>
                  <a:gd name="T26" fmla="*/ 2147483647 w 36"/>
                  <a:gd name="T27" fmla="*/ 2147483647 h 38"/>
                  <a:gd name="T28" fmla="*/ 0 w 36"/>
                  <a:gd name="T29" fmla="*/ 2147483647 h 38"/>
                  <a:gd name="T30" fmla="*/ 0 w 36"/>
                  <a:gd name="T31" fmla="*/ 2147483647 h 38"/>
                  <a:gd name="T32" fmla="*/ 0 w 36"/>
                  <a:gd name="T33" fmla="*/ 2147483647 h 38"/>
                  <a:gd name="T34" fmla="*/ 2147483647 w 36"/>
                  <a:gd name="T35" fmla="*/ 2147483647 h 38"/>
                  <a:gd name="T36" fmla="*/ 2147483647 w 36"/>
                  <a:gd name="T37" fmla="*/ 2147483647 h 38"/>
                  <a:gd name="T38" fmla="*/ 2147483647 w 36"/>
                  <a:gd name="T39" fmla="*/ 2147483647 h 38"/>
                  <a:gd name="T40" fmla="*/ 2147483647 w 36"/>
                  <a:gd name="T41" fmla="*/ 2147483647 h 38"/>
                  <a:gd name="T42" fmla="*/ 2147483647 w 36"/>
                  <a:gd name="T43" fmla="*/ 2147483647 h 38"/>
                  <a:gd name="T44" fmla="*/ 2147483647 w 36"/>
                  <a:gd name="T45" fmla="*/ 2147483647 h 38"/>
                  <a:gd name="T46" fmla="*/ 2147483647 w 36"/>
                  <a:gd name="T47" fmla="*/ 2147483647 h 38"/>
                  <a:gd name="T48" fmla="*/ 2147483647 w 36"/>
                  <a:gd name="T49" fmla="*/ 2147483647 h 38"/>
                  <a:gd name="T50" fmla="*/ 2147483647 w 36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8"/>
                  <a:gd name="T80" fmla="*/ 36 w 36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8">
                    <a:moveTo>
                      <a:pt x="31" y="32"/>
                    </a:moveTo>
                    <a:lnTo>
                      <a:pt x="35" y="28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4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5" y="32"/>
                    </a:lnTo>
                    <a:lnTo>
                      <a:pt x="8" y="35"/>
                    </a:lnTo>
                    <a:lnTo>
                      <a:pt x="13" y="37"/>
                    </a:lnTo>
                    <a:lnTo>
                      <a:pt x="18" y="38"/>
                    </a:lnTo>
                    <a:lnTo>
                      <a:pt x="23" y="37"/>
                    </a:lnTo>
                    <a:lnTo>
                      <a:pt x="28" y="35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7" name="Freeform 222"/>
              <p:cNvSpPr>
                <a:spLocks/>
              </p:cNvSpPr>
              <p:nvPr/>
            </p:nvSpPr>
            <p:spPr bwMode="auto">
              <a:xfrm>
                <a:off x="10010775" y="2652713"/>
                <a:ext cx="28575" cy="30163"/>
              </a:xfrm>
              <a:custGeom>
                <a:avLst/>
                <a:gdLst>
                  <a:gd name="T0" fmla="*/ 2147483647 w 36"/>
                  <a:gd name="T1" fmla="*/ 2147483647 h 38"/>
                  <a:gd name="T2" fmla="*/ 2147483647 w 36"/>
                  <a:gd name="T3" fmla="*/ 2147483647 h 38"/>
                  <a:gd name="T4" fmla="*/ 2147483647 w 36"/>
                  <a:gd name="T5" fmla="*/ 2147483647 h 38"/>
                  <a:gd name="T6" fmla="*/ 2147483647 w 36"/>
                  <a:gd name="T7" fmla="*/ 2147483647 h 38"/>
                  <a:gd name="T8" fmla="*/ 2147483647 w 36"/>
                  <a:gd name="T9" fmla="*/ 2147483647 h 38"/>
                  <a:gd name="T10" fmla="*/ 2147483647 w 36"/>
                  <a:gd name="T11" fmla="*/ 2147483647 h 38"/>
                  <a:gd name="T12" fmla="*/ 2147483647 w 36"/>
                  <a:gd name="T13" fmla="*/ 2147483647 h 38"/>
                  <a:gd name="T14" fmla="*/ 2147483647 w 36"/>
                  <a:gd name="T15" fmla="*/ 2147483647 h 38"/>
                  <a:gd name="T16" fmla="*/ 2147483647 w 36"/>
                  <a:gd name="T17" fmla="*/ 2147483647 h 38"/>
                  <a:gd name="T18" fmla="*/ 2147483647 w 36"/>
                  <a:gd name="T19" fmla="*/ 0 h 38"/>
                  <a:gd name="T20" fmla="*/ 2147483647 w 36"/>
                  <a:gd name="T21" fmla="*/ 2147483647 h 38"/>
                  <a:gd name="T22" fmla="*/ 2147483647 w 36"/>
                  <a:gd name="T23" fmla="*/ 2147483647 h 38"/>
                  <a:gd name="T24" fmla="*/ 2147483647 w 36"/>
                  <a:gd name="T25" fmla="*/ 2147483647 h 38"/>
                  <a:gd name="T26" fmla="*/ 2147483647 w 36"/>
                  <a:gd name="T27" fmla="*/ 2147483647 h 38"/>
                  <a:gd name="T28" fmla="*/ 0 w 36"/>
                  <a:gd name="T29" fmla="*/ 2147483647 h 38"/>
                  <a:gd name="T30" fmla="*/ 0 w 36"/>
                  <a:gd name="T31" fmla="*/ 2147483647 h 38"/>
                  <a:gd name="T32" fmla="*/ 0 w 36"/>
                  <a:gd name="T33" fmla="*/ 2147483647 h 38"/>
                  <a:gd name="T34" fmla="*/ 2147483647 w 36"/>
                  <a:gd name="T35" fmla="*/ 2147483647 h 38"/>
                  <a:gd name="T36" fmla="*/ 2147483647 w 36"/>
                  <a:gd name="T37" fmla="*/ 2147483647 h 38"/>
                  <a:gd name="T38" fmla="*/ 2147483647 w 36"/>
                  <a:gd name="T39" fmla="*/ 2147483647 h 38"/>
                  <a:gd name="T40" fmla="*/ 2147483647 w 36"/>
                  <a:gd name="T41" fmla="*/ 2147483647 h 38"/>
                  <a:gd name="T42" fmla="*/ 2147483647 w 36"/>
                  <a:gd name="T43" fmla="*/ 2147483647 h 38"/>
                  <a:gd name="T44" fmla="*/ 2147483647 w 36"/>
                  <a:gd name="T45" fmla="*/ 2147483647 h 38"/>
                  <a:gd name="T46" fmla="*/ 2147483647 w 36"/>
                  <a:gd name="T47" fmla="*/ 2147483647 h 38"/>
                  <a:gd name="T48" fmla="*/ 2147483647 w 36"/>
                  <a:gd name="T49" fmla="*/ 2147483647 h 38"/>
                  <a:gd name="T50" fmla="*/ 2147483647 w 36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8"/>
                  <a:gd name="T80" fmla="*/ 36 w 36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8">
                    <a:moveTo>
                      <a:pt x="31" y="33"/>
                    </a:moveTo>
                    <a:lnTo>
                      <a:pt x="35" y="28"/>
                    </a:lnTo>
                    <a:lnTo>
                      <a:pt x="36" y="25"/>
                    </a:lnTo>
                    <a:lnTo>
                      <a:pt x="36" y="20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8" y="4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3" y="2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0"/>
                    </a:lnTo>
                    <a:lnTo>
                      <a:pt x="0" y="25"/>
                    </a:lnTo>
                    <a:lnTo>
                      <a:pt x="2" y="28"/>
                    </a:lnTo>
                    <a:lnTo>
                      <a:pt x="5" y="33"/>
                    </a:lnTo>
                    <a:lnTo>
                      <a:pt x="8" y="35"/>
                    </a:lnTo>
                    <a:lnTo>
                      <a:pt x="13" y="38"/>
                    </a:lnTo>
                    <a:lnTo>
                      <a:pt x="18" y="38"/>
                    </a:lnTo>
                    <a:lnTo>
                      <a:pt x="23" y="38"/>
                    </a:lnTo>
                    <a:lnTo>
                      <a:pt x="28" y="35"/>
                    </a:lnTo>
                    <a:lnTo>
                      <a:pt x="31" y="33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8" name="Freeform 223"/>
              <p:cNvSpPr>
                <a:spLocks/>
              </p:cNvSpPr>
              <p:nvPr/>
            </p:nvSpPr>
            <p:spPr bwMode="auto">
              <a:xfrm>
                <a:off x="10010775" y="2840038"/>
                <a:ext cx="28575" cy="30163"/>
              </a:xfrm>
              <a:custGeom>
                <a:avLst/>
                <a:gdLst>
                  <a:gd name="T0" fmla="*/ 2147483647 w 36"/>
                  <a:gd name="T1" fmla="*/ 2147483647 h 38"/>
                  <a:gd name="T2" fmla="*/ 2147483647 w 36"/>
                  <a:gd name="T3" fmla="*/ 2147483647 h 38"/>
                  <a:gd name="T4" fmla="*/ 2147483647 w 36"/>
                  <a:gd name="T5" fmla="*/ 2147483647 h 38"/>
                  <a:gd name="T6" fmla="*/ 2147483647 w 36"/>
                  <a:gd name="T7" fmla="*/ 2147483647 h 38"/>
                  <a:gd name="T8" fmla="*/ 2147483647 w 36"/>
                  <a:gd name="T9" fmla="*/ 2147483647 h 38"/>
                  <a:gd name="T10" fmla="*/ 2147483647 w 36"/>
                  <a:gd name="T11" fmla="*/ 2147483647 h 38"/>
                  <a:gd name="T12" fmla="*/ 2147483647 w 36"/>
                  <a:gd name="T13" fmla="*/ 2147483647 h 38"/>
                  <a:gd name="T14" fmla="*/ 2147483647 w 36"/>
                  <a:gd name="T15" fmla="*/ 2147483647 h 38"/>
                  <a:gd name="T16" fmla="*/ 2147483647 w 36"/>
                  <a:gd name="T17" fmla="*/ 2147483647 h 38"/>
                  <a:gd name="T18" fmla="*/ 2147483647 w 36"/>
                  <a:gd name="T19" fmla="*/ 0 h 38"/>
                  <a:gd name="T20" fmla="*/ 2147483647 w 36"/>
                  <a:gd name="T21" fmla="*/ 2147483647 h 38"/>
                  <a:gd name="T22" fmla="*/ 2147483647 w 36"/>
                  <a:gd name="T23" fmla="*/ 2147483647 h 38"/>
                  <a:gd name="T24" fmla="*/ 2147483647 w 36"/>
                  <a:gd name="T25" fmla="*/ 2147483647 h 38"/>
                  <a:gd name="T26" fmla="*/ 2147483647 w 36"/>
                  <a:gd name="T27" fmla="*/ 2147483647 h 38"/>
                  <a:gd name="T28" fmla="*/ 0 w 36"/>
                  <a:gd name="T29" fmla="*/ 2147483647 h 38"/>
                  <a:gd name="T30" fmla="*/ 0 w 36"/>
                  <a:gd name="T31" fmla="*/ 2147483647 h 38"/>
                  <a:gd name="T32" fmla="*/ 0 w 36"/>
                  <a:gd name="T33" fmla="*/ 2147483647 h 38"/>
                  <a:gd name="T34" fmla="*/ 2147483647 w 36"/>
                  <a:gd name="T35" fmla="*/ 2147483647 h 38"/>
                  <a:gd name="T36" fmla="*/ 2147483647 w 36"/>
                  <a:gd name="T37" fmla="*/ 2147483647 h 38"/>
                  <a:gd name="T38" fmla="*/ 2147483647 w 36"/>
                  <a:gd name="T39" fmla="*/ 2147483647 h 38"/>
                  <a:gd name="T40" fmla="*/ 2147483647 w 36"/>
                  <a:gd name="T41" fmla="*/ 2147483647 h 38"/>
                  <a:gd name="T42" fmla="*/ 2147483647 w 36"/>
                  <a:gd name="T43" fmla="*/ 2147483647 h 38"/>
                  <a:gd name="T44" fmla="*/ 2147483647 w 36"/>
                  <a:gd name="T45" fmla="*/ 2147483647 h 38"/>
                  <a:gd name="T46" fmla="*/ 2147483647 w 36"/>
                  <a:gd name="T47" fmla="*/ 2147483647 h 38"/>
                  <a:gd name="T48" fmla="*/ 2147483647 w 36"/>
                  <a:gd name="T49" fmla="*/ 2147483647 h 38"/>
                  <a:gd name="T50" fmla="*/ 2147483647 w 36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8"/>
                  <a:gd name="T80" fmla="*/ 36 w 36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8">
                    <a:moveTo>
                      <a:pt x="31" y="31"/>
                    </a:moveTo>
                    <a:lnTo>
                      <a:pt x="35" y="28"/>
                    </a:lnTo>
                    <a:lnTo>
                      <a:pt x="36" y="23"/>
                    </a:lnTo>
                    <a:lnTo>
                      <a:pt x="36" y="20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3" y="2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8" y="35"/>
                    </a:lnTo>
                    <a:lnTo>
                      <a:pt x="13" y="36"/>
                    </a:lnTo>
                    <a:lnTo>
                      <a:pt x="18" y="38"/>
                    </a:lnTo>
                    <a:lnTo>
                      <a:pt x="23" y="36"/>
                    </a:lnTo>
                    <a:lnTo>
                      <a:pt x="28" y="35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89" name="Freeform 224"/>
              <p:cNvSpPr>
                <a:spLocks/>
              </p:cNvSpPr>
              <p:nvPr/>
            </p:nvSpPr>
            <p:spPr bwMode="auto">
              <a:xfrm>
                <a:off x="13490575" y="1857376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0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0 w 38"/>
                  <a:gd name="T29" fmla="*/ 2147483647 h 38"/>
                  <a:gd name="T30" fmla="*/ 0 w 38"/>
                  <a:gd name="T31" fmla="*/ 2147483647 h 38"/>
                  <a:gd name="T32" fmla="*/ 0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2" y="31"/>
                    </a:moveTo>
                    <a:lnTo>
                      <a:pt x="35" y="28"/>
                    </a:lnTo>
                    <a:lnTo>
                      <a:pt x="37" y="25"/>
                    </a:lnTo>
                    <a:lnTo>
                      <a:pt x="38" y="20"/>
                    </a:lnTo>
                    <a:lnTo>
                      <a:pt x="37" y="15"/>
                    </a:lnTo>
                    <a:lnTo>
                      <a:pt x="35" y="10"/>
                    </a:lnTo>
                    <a:lnTo>
                      <a:pt x="32" y="7"/>
                    </a:lnTo>
                    <a:lnTo>
                      <a:pt x="28" y="3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10" y="3"/>
                    </a:lnTo>
                    <a:lnTo>
                      <a:pt x="5" y="7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0"/>
                    </a:lnTo>
                    <a:lnTo>
                      <a:pt x="0" y="25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5"/>
                    </a:lnTo>
                    <a:lnTo>
                      <a:pt x="14" y="38"/>
                    </a:lnTo>
                    <a:lnTo>
                      <a:pt x="18" y="38"/>
                    </a:lnTo>
                    <a:lnTo>
                      <a:pt x="23" y="38"/>
                    </a:lnTo>
                    <a:lnTo>
                      <a:pt x="28" y="35"/>
                    </a:lnTo>
                    <a:lnTo>
                      <a:pt x="32" y="31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90" name="Freeform 225"/>
              <p:cNvSpPr>
                <a:spLocks/>
              </p:cNvSpPr>
              <p:nvPr/>
            </p:nvSpPr>
            <p:spPr bwMode="auto">
              <a:xfrm>
                <a:off x="13490575" y="1908176"/>
                <a:ext cx="30162" cy="28575"/>
              </a:xfrm>
              <a:custGeom>
                <a:avLst/>
                <a:gdLst>
                  <a:gd name="T0" fmla="*/ 2147483647 w 38"/>
                  <a:gd name="T1" fmla="*/ 2147483647 h 37"/>
                  <a:gd name="T2" fmla="*/ 2147483647 w 38"/>
                  <a:gd name="T3" fmla="*/ 2147483647 h 37"/>
                  <a:gd name="T4" fmla="*/ 2147483647 w 38"/>
                  <a:gd name="T5" fmla="*/ 2147483647 h 37"/>
                  <a:gd name="T6" fmla="*/ 2147483647 w 38"/>
                  <a:gd name="T7" fmla="*/ 2147483647 h 37"/>
                  <a:gd name="T8" fmla="*/ 2147483647 w 38"/>
                  <a:gd name="T9" fmla="*/ 2147483647 h 37"/>
                  <a:gd name="T10" fmla="*/ 2147483647 w 38"/>
                  <a:gd name="T11" fmla="*/ 2147483647 h 37"/>
                  <a:gd name="T12" fmla="*/ 2147483647 w 38"/>
                  <a:gd name="T13" fmla="*/ 2147483647 h 37"/>
                  <a:gd name="T14" fmla="*/ 2147483647 w 38"/>
                  <a:gd name="T15" fmla="*/ 2147483647 h 37"/>
                  <a:gd name="T16" fmla="*/ 2147483647 w 38"/>
                  <a:gd name="T17" fmla="*/ 0 h 37"/>
                  <a:gd name="T18" fmla="*/ 2147483647 w 38"/>
                  <a:gd name="T19" fmla="*/ 0 h 37"/>
                  <a:gd name="T20" fmla="*/ 2147483647 w 38"/>
                  <a:gd name="T21" fmla="*/ 0 h 37"/>
                  <a:gd name="T22" fmla="*/ 2147483647 w 38"/>
                  <a:gd name="T23" fmla="*/ 2147483647 h 37"/>
                  <a:gd name="T24" fmla="*/ 2147483647 w 38"/>
                  <a:gd name="T25" fmla="*/ 2147483647 h 37"/>
                  <a:gd name="T26" fmla="*/ 2147483647 w 38"/>
                  <a:gd name="T27" fmla="*/ 2147483647 h 37"/>
                  <a:gd name="T28" fmla="*/ 0 w 38"/>
                  <a:gd name="T29" fmla="*/ 2147483647 h 37"/>
                  <a:gd name="T30" fmla="*/ 0 w 38"/>
                  <a:gd name="T31" fmla="*/ 2147483647 h 37"/>
                  <a:gd name="T32" fmla="*/ 0 w 38"/>
                  <a:gd name="T33" fmla="*/ 2147483647 h 37"/>
                  <a:gd name="T34" fmla="*/ 2147483647 w 38"/>
                  <a:gd name="T35" fmla="*/ 2147483647 h 37"/>
                  <a:gd name="T36" fmla="*/ 2147483647 w 38"/>
                  <a:gd name="T37" fmla="*/ 2147483647 h 37"/>
                  <a:gd name="T38" fmla="*/ 2147483647 w 38"/>
                  <a:gd name="T39" fmla="*/ 2147483647 h 37"/>
                  <a:gd name="T40" fmla="*/ 2147483647 w 38"/>
                  <a:gd name="T41" fmla="*/ 2147483647 h 37"/>
                  <a:gd name="T42" fmla="*/ 2147483647 w 38"/>
                  <a:gd name="T43" fmla="*/ 2147483647 h 37"/>
                  <a:gd name="T44" fmla="*/ 2147483647 w 38"/>
                  <a:gd name="T45" fmla="*/ 2147483647 h 37"/>
                  <a:gd name="T46" fmla="*/ 2147483647 w 38"/>
                  <a:gd name="T47" fmla="*/ 2147483647 h 37"/>
                  <a:gd name="T48" fmla="*/ 2147483647 w 38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7"/>
                  <a:gd name="T77" fmla="*/ 38 w 38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7">
                    <a:moveTo>
                      <a:pt x="32" y="32"/>
                    </a:moveTo>
                    <a:lnTo>
                      <a:pt x="35" y="27"/>
                    </a:lnTo>
                    <a:lnTo>
                      <a:pt x="37" y="23"/>
                    </a:lnTo>
                    <a:lnTo>
                      <a:pt x="38" y="19"/>
                    </a:lnTo>
                    <a:lnTo>
                      <a:pt x="37" y="14"/>
                    </a:lnTo>
                    <a:lnTo>
                      <a:pt x="35" y="9"/>
                    </a:lnTo>
                    <a:lnTo>
                      <a:pt x="32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4" y="37"/>
                    </a:lnTo>
                    <a:lnTo>
                      <a:pt x="18" y="37"/>
                    </a:lnTo>
                    <a:lnTo>
                      <a:pt x="23" y="37"/>
                    </a:lnTo>
                    <a:lnTo>
                      <a:pt x="28" y="35"/>
                    </a:lnTo>
                    <a:lnTo>
                      <a:pt x="32" y="32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91" name="Freeform 226"/>
              <p:cNvSpPr>
                <a:spLocks/>
              </p:cNvSpPr>
              <p:nvPr/>
            </p:nvSpPr>
            <p:spPr bwMode="auto">
              <a:xfrm>
                <a:off x="13490575" y="1968501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0 h 38"/>
                  <a:gd name="T18" fmla="*/ 2147483647 w 38"/>
                  <a:gd name="T19" fmla="*/ 0 h 38"/>
                  <a:gd name="T20" fmla="*/ 2147483647 w 38"/>
                  <a:gd name="T21" fmla="*/ 0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0 w 38"/>
                  <a:gd name="T29" fmla="*/ 2147483647 h 38"/>
                  <a:gd name="T30" fmla="*/ 0 w 38"/>
                  <a:gd name="T31" fmla="*/ 2147483647 h 38"/>
                  <a:gd name="T32" fmla="*/ 0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2" y="31"/>
                    </a:moveTo>
                    <a:lnTo>
                      <a:pt x="35" y="28"/>
                    </a:lnTo>
                    <a:lnTo>
                      <a:pt x="37" y="23"/>
                    </a:lnTo>
                    <a:lnTo>
                      <a:pt x="38" y="18"/>
                    </a:lnTo>
                    <a:lnTo>
                      <a:pt x="37" y="13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2" y="31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92" name="Freeform 227"/>
              <p:cNvSpPr>
                <a:spLocks/>
              </p:cNvSpPr>
              <p:nvPr/>
            </p:nvSpPr>
            <p:spPr bwMode="auto">
              <a:xfrm>
                <a:off x="13490575" y="2008188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0 h 38"/>
                  <a:gd name="T18" fmla="*/ 2147483647 w 38"/>
                  <a:gd name="T19" fmla="*/ 0 h 38"/>
                  <a:gd name="T20" fmla="*/ 2147483647 w 38"/>
                  <a:gd name="T21" fmla="*/ 0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0 w 38"/>
                  <a:gd name="T29" fmla="*/ 2147483647 h 38"/>
                  <a:gd name="T30" fmla="*/ 0 w 38"/>
                  <a:gd name="T31" fmla="*/ 2147483647 h 38"/>
                  <a:gd name="T32" fmla="*/ 0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2" y="32"/>
                    </a:moveTo>
                    <a:lnTo>
                      <a:pt x="35" y="28"/>
                    </a:lnTo>
                    <a:lnTo>
                      <a:pt x="37" y="23"/>
                    </a:lnTo>
                    <a:lnTo>
                      <a:pt x="38" y="18"/>
                    </a:lnTo>
                    <a:lnTo>
                      <a:pt x="37" y="13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4" y="37"/>
                    </a:lnTo>
                    <a:lnTo>
                      <a:pt x="18" y="38"/>
                    </a:lnTo>
                    <a:lnTo>
                      <a:pt x="23" y="37"/>
                    </a:lnTo>
                    <a:lnTo>
                      <a:pt x="28" y="35"/>
                    </a:lnTo>
                    <a:lnTo>
                      <a:pt x="32" y="32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93" name="Freeform 228"/>
              <p:cNvSpPr>
                <a:spLocks/>
              </p:cNvSpPr>
              <p:nvPr/>
            </p:nvSpPr>
            <p:spPr bwMode="auto">
              <a:xfrm>
                <a:off x="13490575" y="2095501"/>
                <a:ext cx="30162" cy="28575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0 h 36"/>
                  <a:gd name="T18" fmla="*/ 2147483647 w 38"/>
                  <a:gd name="T19" fmla="*/ 0 h 36"/>
                  <a:gd name="T20" fmla="*/ 2147483647 w 38"/>
                  <a:gd name="T21" fmla="*/ 0 h 36"/>
                  <a:gd name="T22" fmla="*/ 2147483647 w 38"/>
                  <a:gd name="T23" fmla="*/ 2147483647 h 36"/>
                  <a:gd name="T24" fmla="*/ 2147483647 w 38"/>
                  <a:gd name="T25" fmla="*/ 2147483647 h 36"/>
                  <a:gd name="T26" fmla="*/ 2147483647 w 38"/>
                  <a:gd name="T27" fmla="*/ 2147483647 h 36"/>
                  <a:gd name="T28" fmla="*/ 0 w 38"/>
                  <a:gd name="T29" fmla="*/ 2147483647 h 36"/>
                  <a:gd name="T30" fmla="*/ 0 w 38"/>
                  <a:gd name="T31" fmla="*/ 2147483647 h 36"/>
                  <a:gd name="T32" fmla="*/ 0 w 38"/>
                  <a:gd name="T33" fmla="*/ 2147483647 h 36"/>
                  <a:gd name="T34" fmla="*/ 2147483647 w 38"/>
                  <a:gd name="T35" fmla="*/ 2147483647 h 36"/>
                  <a:gd name="T36" fmla="*/ 2147483647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6"/>
                  <a:gd name="T77" fmla="*/ 38 w 38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6">
                    <a:moveTo>
                      <a:pt x="32" y="31"/>
                    </a:moveTo>
                    <a:lnTo>
                      <a:pt x="35" y="28"/>
                    </a:lnTo>
                    <a:lnTo>
                      <a:pt x="37" y="23"/>
                    </a:lnTo>
                    <a:lnTo>
                      <a:pt x="38" y="18"/>
                    </a:lnTo>
                    <a:lnTo>
                      <a:pt x="37" y="13"/>
                    </a:lnTo>
                    <a:lnTo>
                      <a:pt x="35" y="8"/>
                    </a:lnTo>
                    <a:lnTo>
                      <a:pt x="32" y="5"/>
                    </a:lnTo>
                    <a:lnTo>
                      <a:pt x="28" y="1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2" y="8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6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2" y="31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94" name="Freeform 229"/>
              <p:cNvSpPr>
                <a:spLocks/>
              </p:cNvSpPr>
              <p:nvPr/>
            </p:nvSpPr>
            <p:spPr bwMode="auto">
              <a:xfrm>
                <a:off x="13490575" y="2840038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0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0 w 38"/>
                  <a:gd name="T29" fmla="*/ 2147483647 h 38"/>
                  <a:gd name="T30" fmla="*/ 0 w 38"/>
                  <a:gd name="T31" fmla="*/ 2147483647 h 38"/>
                  <a:gd name="T32" fmla="*/ 0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2" y="31"/>
                    </a:moveTo>
                    <a:lnTo>
                      <a:pt x="35" y="28"/>
                    </a:lnTo>
                    <a:lnTo>
                      <a:pt x="37" y="23"/>
                    </a:lnTo>
                    <a:lnTo>
                      <a:pt x="38" y="20"/>
                    </a:lnTo>
                    <a:lnTo>
                      <a:pt x="37" y="15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8" y="3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4" y="2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5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36"/>
                    </a:lnTo>
                    <a:lnTo>
                      <a:pt x="28" y="35"/>
                    </a:lnTo>
                    <a:lnTo>
                      <a:pt x="32" y="31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95" name="Freeform 230"/>
              <p:cNvSpPr>
                <a:spLocks/>
              </p:cNvSpPr>
              <p:nvPr/>
            </p:nvSpPr>
            <p:spPr bwMode="auto">
              <a:xfrm>
                <a:off x="13490575" y="2978151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0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2147483647 h 38"/>
                  <a:gd name="T26" fmla="*/ 2147483647 w 38"/>
                  <a:gd name="T27" fmla="*/ 2147483647 h 38"/>
                  <a:gd name="T28" fmla="*/ 0 w 38"/>
                  <a:gd name="T29" fmla="*/ 2147483647 h 38"/>
                  <a:gd name="T30" fmla="*/ 0 w 38"/>
                  <a:gd name="T31" fmla="*/ 2147483647 h 38"/>
                  <a:gd name="T32" fmla="*/ 0 w 38"/>
                  <a:gd name="T33" fmla="*/ 2147483647 h 38"/>
                  <a:gd name="T34" fmla="*/ 2147483647 w 38"/>
                  <a:gd name="T35" fmla="*/ 2147483647 h 38"/>
                  <a:gd name="T36" fmla="*/ 2147483647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32" y="31"/>
                    </a:moveTo>
                    <a:lnTo>
                      <a:pt x="35" y="28"/>
                    </a:lnTo>
                    <a:lnTo>
                      <a:pt x="37" y="23"/>
                    </a:lnTo>
                    <a:lnTo>
                      <a:pt x="38" y="19"/>
                    </a:lnTo>
                    <a:lnTo>
                      <a:pt x="37" y="14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18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8" y="38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2" y="31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96" name="Freeform 231"/>
              <p:cNvSpPr>
                <a:spLocks/>
              </p:cNvSpPr>
              <p:nvPr/>
            </p:nvSpPr>
            <p:spPr bwMode="auto">
              <a:xfrm>
                <a:off x="9929813" y="2071688"/>
                <a:ext cx="42862" cy="238125"/>
              </a:xfrm>
              <a:custGeom>
                <a:avLst/>
                <a:gdLst>
                  <a:gd name="T0" fmla="*/ 2147483647 w 54"/>
                  <a:gd name="T1" fmla="*/ 0 h 302"/>
                  <a:gd name="T2" fmla="*/ 0 w 54"/>
                  <a:gd name="T3" fmla="*/ 0 h 302"/>
                  <a:gd name="T4" fmla="*/ 0 w 54"/>
                  <a:gd name="T5" fmla="*/ 2147483647 h 302"/>
                  <a:gd name="T6" fmla="*/ 2147483647 w 54"/>
                  <a:gd name="T7" fmla="*/ 2147483647 h 302"/>
                  <a:gd name="T8" fmla="*/ 2147483647 w 54"/>
                  <a:gd name="T9" fmla="*/ 2147483647 h 302"/>
                  <a:gd name="T10" fmla="*/ 2147483647 w 54"/>
                  <a:gd name="T11" fmla="*/ 2147483647 h 302"/>
                  <a:gd name="T12" fmla="*/ 2147483647 w 54"/>
                  <a:gd name="T13" fmla="*/ 2147483647 h 302"/>
                  <a:gd name="T14" fmla="*/ 2147483647 w 54"/>
                  <a:gd name="T15" fmla="*/ 0 h 302"/>
                  <a:gd name="T16" fmla="*/ 2147483647 w 54"/>
                  <a:gd name="T17" fmla="*/ 0 h 3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4"/>
                  <a:gd name="T28" fmla="*/ 0 h 302"/>
                  <a:gd name="T29" fmla="*/ 54 w 54"/>
                  <a:gd name="T30" fmla="*/ 302 h 3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4" h="302">
                    <a:moveTo>
                      <a:pt x="54" y="0"/>
                    </a:moveTo>
                    <a:lnTo>
                      <a:pt x="0" y="0"/>
                    </a:lnTo>
                    <a:lnTo>
                      <a:pt x="0" y="302"/>
                    </a:lnTo>
                    <a:lnTo>
                      <a:pt x="54" y="302"/>
                    </a:lnTo>
                    <a:lnTo>
                      <a:pt x="54" y="195"/>
                    </a:lnTo>
                    <a:lnTo>
                      <a:pt x="41" y="195"/>
                    </a:lnTo>
                    <a:lnTo>
                      <a:pt x="54" y="195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97" name="Freeform 232"/>
              <p:cNvSpPr>
                <a:spLocks/>
              </p:cNvSpPr>
              <p:nvPr/>
            </p:nvSpPr>
            <p:spPr bwMode="auto">
              <a:xfrm>
                <a:off x="11693525" y="1992313"/>
                <a:ext cx="57150" cy="363538"/>
              </a:xfrm>
              <a:custGeom>
                <a:avLst/>
                <a:gdLst>
                  <a:gd name="T0" fmla="*/ 2147483647 w 73"/>
                  <a:gd name="T1" fmla="*/ 2147483647 h 458"/>
                  <a:gd name="T2" fmla="*/ 2147483647 w 73"/>
                  <a:gd name="T3" fmla="*/ 0 h 458"/>
                  <a:gd name="T4" fmla="*/ 0 w 73"/>
                  <a:gd name="T5" fmla="*/ 0 h 458"/>
                  <a:gd name="T6" fmla="*/ 0 w 73"/>
                  <a:gd name="T7" fmla="*/ 2147483647 h 458"/>
                  <a:gd name="T8" fmla="*/ 2147483647 w 73"/>
                  <a:gd name="T9" fmla="*/ 2147483647 h 458"/>
                  <a:gd name="T10" fmla="*/ 0 w 73"/>
                  <a:gd name="T11" fmla="*/ 2147483647 h 458"/>
                  <a:gd name="T12" fmla="*/ 0 w 73"/>
                  <a:gd name="T13" fmla="*/ 2147483647 h 458"/>
                  <a:gd name="T14" fmla="*/ 2147483647 w 73"/>
                  <a:gd name="T15" fmla="*/ 2147483647 h 45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3"/>
                  <a:gd name="T25" fmla="*/ 0 h 458"/>
                  <a:gd name="T26" fmla="*/ 73 w 73"/>
                  <a:gd name="T27" fmla="*/ 458 h 45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3" h="458">
                    <a:moveTo>
                      <a:pt x="73" y="458"/>
                    </a:moveTo>
                    <a:lnTo>
                      <a:pt x="73" y="0"/>
                    </a:lnTo>
                    <a:lnTo>
                      <a:pt x="0" y="0"/>
                    </a:lnTo>
                    <a:lnTo>
                      <a:pt x="0" y="241"/>
                    </a:lnTo>
                    <a:lnTo>
                      <a:pt x="17" y="241"/>
                    </a:lnTo>
                    <a:lnTo>
                      <a:pt x="0" y="241"/>
                    </a:lnTo>
                    <a:lnTo>
                      <a:pt x="0" y="458"/>
                    </a:lnTo>
                    <a:lnTo>
                      <a:pt x="73" y="45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698" name="Rectangle 233"/>
              <p:cNvSpPr>
                <a:spLocks noChangeArrowheads="1"/>
              </p:cNvSpPr>
              <p:nvPr/>
            </p:nvSpPr>
            <p:spPr bwMode="auto">
              <a:xfrm>
                <a:off x="13476288" y="2325688"/>
                <a:ext cx="49212" cy="192088"/>
              </a:xfrm>
              <a:prstGeom prst="rect">
                <a:avLst/>
              </a:prstGeom>
              <a:solidFill>
                <a:srgbClr val="00CCFF"/>
              </a:solidFill>
              <a:ln w="0">
                <a:solidFill>
                  <a:srgbClr val="00CC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13699" name="Line 234"/>
              <p:cNvSpPr>
                <a:spLocks noChangeShapeType="1"/>
              </p:cNvSpPr>
              <p:nvPr/>
            </p:nvSpPr>
            <p:spPr bwMode="auto">
              <a:xfrm flipH="1">
                <a:off x="13476288" y="2132013"/>
                <a:ext cx="23812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0" name="Line 235"/>
              <p:cNvSpPr>
                <a:spLocks noChangeShapeType="1"/>
              </p:cNvSpPr>
              <p:nvPr/>
            </p:nvSpPr>
            <p:spPr bwMode="auto">
              <a:xfrm flipH="1">
                <a:off x="13500100" y="2706688"/>
                <a:ext cx="22225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1" name="Line 236"/>
              <p:cNvSpPr>
                <a:spLocks noChangeShapeType="1"/>
              </p:cNvSpPr>
              <p:nvPr/>
            </p:nvSpPr>
            <p:spPr bwMode="auto">
              <a:xfrm flipH="1">
                <a:off x="13476288" y="2706688"/>
                <a:ext cx="23812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2" name="Line 237"/>
              <p:cNvSpPr>
                <a:spLocks noChangeShapeType="1"/>
              </p:cNvSpPr>
              <p:nvPr/>
            </p:nvSpPr>
            <p:spPr bwMode="auto">
              <a:xfrm flipV="1">
                <a:off x="13500100" y="2517776"/>
                <a:ext cx="0" cy="188913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3" name="Line 238"/>
              <p:cNvSpPr>
                <a:spLocks noChangeShapeType="1"/>
              </p:cNvSpPr>
              <p:nvPr/>
            </p:nvSpPr>
            <p:spPr bwMode="auto">
              <a:xfrm>
                <a:off x="13500100" y="2132013"/>
                <a:ext cx="0" cy="193675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4" name="Line 239"/>
              <p:cNvSpPr>
                <a:spLocks noChangeShapeType="1"/>
              </p:cNvSpPr>
              <p:nvPr/>
            </p:nvSpPr>
            <p:spPr bwMode="auto">
              <a:xfrm flipH="1">
                <a:off x="13500100" y="2132013"/>
                <a:ext cx="22225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5" name="Line 240"/>
              <p:cNvSpPr>
                <a:spLocks noChangeShapeType="1"/>
              </p:cNvSpPr>
              <p:nvPr/>
            </p:nvSpPr>
            <p:spPr bwMode="auto">
              <a:xfrm flipH="1">
                <a:off x="11699875" y="1898651"/>
                <a:ext cx="22225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6" name="Freeform 241"/>
              <p:cNvSpPr>
                <a:spLocks/>
              </p:cNvSpPr>
              <p:nvPr/>
            </p:nvSpPr>
            <p:spPr bwMode="auto">
              <a:xfrm>
                <a:off x="9963150" y="2184401"/>
                <a:ext cx="1743075" cy="41275"/>
              </a:xfrm>
              <a:custGeom>
                <a:avLst/>
                <a:gdLst>
                  <a:gd name="T0" fmla="*/ 2147483647 w 2197"/>
                  <a:gd name="T1" fmla="*/ 0 h 53"/>
                  <a:gd name="T2" fmla="*/ 2147483647 w 2197"/>
                  <a:gd name="T3" fmla="*/ 0 h 53"/>
                  <a:gd name="T4" fmla="*/ 2147483647 w 2197"/>
                  <a:gd name="T5" fmla="*/ 2147483647 h 53"/>
                  <a:gd name="T6" fmla="*/ 0 w 2197"/>
                  <a:gd name="T7" fmla="*/ 2147483647 h 5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97"/>
                  <a:gd name="T13" fmla="*/ 0 h 53"/>
                  <a:gd name="T14" fmla="*/ 2197 w 2197"/>
                  <a:gd name="T15" fmla="*/ 53 h 5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97" h="53">
                    <a:moveTo>
                      <a:pt x="2197" y="0"/>
                    </a:moveTo>
                    <a:lnTo>
                      <a:pt x="2180" y="0"/>
                    </a:lnTo>
                    <a:lnTo>
                      <a:pt x="13" y="53"/>
                    </a:lnTo>
                    <a:lnTo>
                      <a:pt x="0" y="53"/>
                    </a:lnTo>
                  </a:path>
                </a:pathLst>
              </a:custGeom>
              <a:noFill/>
              <a:ln w="1905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7" name="Line 242"/>
              <p:cNvSpPr>
                <a:spLocks noChangeShapeType="1"/>
              </p:cNvSpPr>
              <p:nvPr/>
            </p:nvSpPr>
            <p:spPr bwMode="auto">
              <a:xfrm>
                <a:off x="11722100" y="1898651"/>
                <a:ext cx="0" cy="93663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8" name="Line 243"/>
              <p:cNvSpPr>
                <a:spLocks noChangeShapeType="1"/>
              </p:cNvSpPr>
              <p:nvPr/>
            </p:nvSpPr>
            <p:spPr bwMode="auto">
              <a:xfrm flipH="1">
                <a:off x="9950450" y="1939926"/>
                <a:ext cx="23812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09" name="Line 244"/>
              <p:cNvSpPr>
                <a:spLocks noChangeShapeType="1"/>
              </p:cNvSpPr>
              <p:nvPr/>
            </p:nvSpPr>
            <p:spPr bwMode="auto">
              <a:xfrm flipH="1">
                <a:off x="9928225" y="1939926"/>
                <a:ext cx="22225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0" name="Line 245"/>
              <p:cNvSpPr>
                <a:spLocks noChangeShapeType="1"/>
              </p:cNvSpPr>
              <p:nvPr/>
            </p:nvSpPr>
            <p:spPr bwMode="auto">
              <a:xfrm>
                <a:off x="9950450" y="1939926"/>
                <a:ext cx="0" cy="131763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1" name="Line 246"/>
              <p:cNvSpPr>
                <a:spLocks noChangeShapeType="1"/>
              </p:cNvSpPr>
              <p:nvPr/>
            </p:nvSpPr>
            <p:spPr bwMode="auto">
              <a:xfrm flipH="1">
                <a:off x="9950450" y="2435226"/>
                <a:ext cx="23812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2" name="Line 247"/>
              <p:cNvSpPr>
                <a:spLocks noChangeShapeType="1"/>
              </p:cNvSpPr>
              <p:nvPr/>
            </p:nvSpPr>
            <p:spPr bwMode="auto">
              <a:xfrm flipH="1">
                <a:off x="9928225" y="2435226"/>
                <a:ext cx="22225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3" name="Line 248"/>
              <p:cNvSpPr>
                <a:spLocks noChangeShapeType="1"/>
              </p:cNvSpPr>
              <p:nvPr/>
            </p:nvSpPr>
            <p:spPr bwMode="auto">
              <a:xfrm flipV="1">
                <a:off x="9950450" y="2309813"/>
                <a:ext cx="0" cy="125413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4" name="Line 249"/>
              <p:cNvSpPr>
                <a:spLocks noChangeShapeType="1"/>
              </p:cNvSpPr>
              <p:nvPr/>
            </p:nvSpPr>
            <p:spPr bwMode="auto">
              <a:xfrm flipH="1">
                <a:off x="11699875" y="2501901"/>
                <a:ext cx="22225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5" name="Line 250"/>
              <p:cNvSpPr>
                <a:spLocks noChangeShapeType="1"/>
              </p:cNvSpPr>
              <p:nvPr/>
            </p:nvSpPr>
            <p:spPr bwMode="auto">
              <a:xfrm flipV="1">
                <a:off x="11722100" y="2355851"/>
                <a:ext cx="0" cy="14605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6" name="Line 251"/>
              <p:cNvSpPr>
                <a:spLocks noChangeShapeType="1"/>
              </p:cNvSpPr>
              <p:nvPr/>
            </p:nvSpPr>
            <p:spPr bwMode="auto">
              <a:xfrm flipH="1">
                <a:off x="11722100" y="2501901"/>
                <a:ext cx="23812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7" name="Line 252"/>
              <p:cNvSpPr>
                <a:spLocks noChangeShapeType="1"/>
              </p:cNvSpPr>
              <p:nvPr/>
            </p:nvSpPr>
            <p:spPr bwMode="auto">
              <a:xfrm flipH="1">
                <a:off x="11722100" y="1898651"/>
                <a:ext cx="23812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8" name="Freeform 253"/>
              <p:cNvSpPr>
                <a:spLocks/>
              </p:cNvSpPr>
              <p:nvPr/>
            </p:nvSpPr>
            <p:spPr bwMode="auto">
              <a:xfrm>
                <a:off x="9931400" y="1501776"/>
                <a:ext cx="30162" cy="28575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2147483647 h 38"/>
                  <a:gd name="T20" fmla="*/ 2147483647 w 38"/>
                  <a:gd name="T21" fmla="*/ 2147483647 h 38"/>
                  <a:gd name="T22" fmla="*/ 2147483647 w 38"/>
                  <a:gd name="T23" fmla="*/ 0 h 38"/>
                  <a:gd name="T24" fmla="*/ 2147483647 w 38"/>
                  <a:gd name="T25" fmla="*/ 0 h 38"/>
                  <a:gd name="T26" fmla="*/ 2147483647 w 38"/>
                  <a:gd name="T27" fmla="*/ 0 h 38"/>
                  <a:gd name="T28" fmla="*/ 2147483647 w 38"/>
                  <a:gd name="T29" fmla="*/ 2147483647 h 38"/>
                  <a:gd name="T30" fmla="*/ 2147483647 w 38"/>
                  <a:gd name="T31" fmla="*/ 2147483647 h 38"/>
                  <a:gd name="T32" fmla="*/ 2147483647 w 38"/>
                  <a:gd name="T33" fmla="*/ 2147483647 h 38"/>
                  <a:gd name="T34" fmla="*/ 0 w 38"/>
                  <a:gd name="T35" fmla="*/ 2147483647 h 38"/>
                  <a:gd name="T36" fmla="*/ 0 w 38"/>
                  <a:gd name="T37" fmla="*/ 2147483647 h 38"/>
                  <a:gd name="T38" fmla="*/ 0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2147483647 w 38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8"/>
                  <a:gd name="T80" fmla="*/ 38 w 38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8">
                    <a:moveTo>
                      <a:pt x="19" y="38"/>
                    </a:moveTo>
                    <a:lnTo>
                      <a:pt x="24" y="36"/>
                    </a:lnTo>
                    <a:lnTo>
                      <a:pt x="28" y="35"/>
                    </a:lnTo>
                    <a:lnTo>
                      <a:pt x="32" y="31"/>
                    </a:lnTo>
                    <a:lnTo>
                      <a:pt x="35" y="28"/>
                    </a:lnTo>
                    <a:lnTo>
                      <a:pt x="37" y="23"/>
                    </a:lnTo>
                    <a:lnTo>
                      <a:pt x="38" y="18"/>
                    </a:lnTo>
                    <a:lnTo>
                      <a:pt x="37" y="13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8" y="3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5"/>
                    </a:lnTo>
                    <a:lnTo>
                      <a:pt x="14" y="36"/>
                    </a:lnTo>
                    <a:lnTo>
                      <a:pt x="19" y="3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19" name="Freeform 254"/>
              <p:cNvSpPr>
                <a:spLocks/>
              </p:cNvSpPr>
              <p:nvPr/>
            </p:nvSpPr>
            <p:spPr bwMode="auto">
              <a:xfrm>
                <a:off x="9936163" y="1738313"/>
                <a:ext cx="30162" cy="30163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2147483647 h 36"/>
                  <a:gd name="T18" fmla="*/ 2147483647 w 38"/>
                  <a:gd name="T19" fmla="*/ 2147483647 h 36"/>
                  <a:gd name="T20" fmla="*/ 2147483647 w 38"/>
                  <a:gd name="T21" fmla="*/ 2147483647 h 36"/>
                  <a:gd name="T22" fmla="*/ 2147483647 w 38"/>
                  <a:gd name="T23" fmla="*/ 0 h 36"/>
                  <a:gd name="T24" fmla="*/ 2147483647 w 38"/>
                  <a:gd name="T25" fmla="*/ 0 h 36"/>
                  <a:gd name="T26" fmla="*/ 2147483647 w 38"/>
                  <a:gd name="T27" fmla="*/ 0 h 36"/>
                  <a:gd name="T28" fmla="*/ 2147483647 w 38"/>
                  <a:gd name="T29" fmla="*/ 2147483647 h 36"/>
                  <a:gd name="T30" fmla="*/ 2147483647 w 38"/>
                  <a:gd name="T31" fmla="*/ 2147483647 h 36"/>
                  <a:gd name="T32" fmla="*/ 2147483647 w 38"/>
                  <a:gd name="T33" fmla="*/ 2147483647 h 36"/>
                  <a:gd name="T34" fmla="*/ 2147483647 w 38"/>
                  <a:gd name="T35" fmla="*/ 2147483647 h 36"/>
                  <a:gd name="T36" fmla="*/ 0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2147483647 w 38"/>
                  <a:gd name="T51" fmla="*/ 2147483647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6"/>
                  <a:gd name="T80" fmla="*/ 38 w 38"/>
                  <a:gd name="T81" fmla="*/ 36 h 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6">
                    <a:moveTo>
                      <a:pt x="18" y="36"/>
                    </a:move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lnTo>
                      <a:pt x="35" y="26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8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3" y="8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6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18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0" name="Freeform 255"/>
              <p:cNvSpPr>
                <a:spLocks/>
              </p:cNvSpPr>
              <p:nvPr/>
            </p:nvSpPr>
            <p:spPr bwMode="auto">
              <a:xfrm>
                <a:off x="9931400" y="1839913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2147483647 h 38"/>
                  <a:gd name="T20" fmla="*/ 2147483647 w 38"/>
                  <a:gd name="T21" fmla="*/ 2147483647 h 38"/>
                  <a:gd name="T22" fmla="*/ 2147483647 w 38"/>
                  <a:gd name="T23" fmla="*/ 0 h 38"/>
                  <a:gd name="T24" fmla="*/ 2147483647 w 38"/>
                  <a:gd name="T25" fmla="*/ 0 h 38"/>
                  <a:gd name="T26" fmla="*/ 2147483647 w 38"/>
                  <a:gd name="T27" fmla="*/ 0 h 38"/>
                  <a:gd name="T28" fmla="*/ 2147483647 w 38"/>
                  <a:gd name="T29" fmla="*/ 2147483647 h 38"/>
                  <a:gd name="T30" fmla="*/ 2147483647 w 38"/>
                  <a:gd name="T31" fmla="*/ 2147483647 h 38"/>
                  <a:gd name="T32" fmla="*/ 2147483647 w 38"/>
                  <a:gd name="T33" fmla="*/ 2147483647 h 38"/>
                  <a:gd name="T34" fmla="*/ 0 w 38"/>
                  <a:gd name="T35" fmla="*/ 2147483647 h 38"/>
                  <a:gd name="T36" fmla="*/ 0 w 38"/>
                  <a:gd name="T37" fmla="*/ 2147483647 h 38"/>
                  <a:gd name="T38" fmla="*/ 0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2147483647 w 38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8"/>
                  <a:gd name="T80" fmla="*/ 38 w 38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8">
                    <a:moveTo>
                      <a:pt x="19" y="38"/>
                    </a:moveTo>
                    <a:lnTo>
                      <a:pt x="24" y="36"/>
                    </a:lnTo>
                    <a:lnTo>
                      <a:pt x="28" y="34"/>
                    </a:lnTo>
                    <a:lnTo>
                      <a:pt x="32" y="31"/>
                    </a:lnTo>
                    <a:lnTo>
                      <a:pt x="35" y="28"/>
                    </a:lnTo>
                    <a:lnTo>
                      <a:pt x="37" y="23"/>
                    </a:lnTo>
                    <a:lnTo>
                      <a:pt x="38" y="18"/>
                    </a:lnTo>
                    <a:lnTo>
                      <a:pt x="37" y="13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8" y="1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9" y="3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1" name="Freeform 256"/>
              <p:cNvSpPr>
                <a:spLocks/>
              </p:cNvSpPr>
              <p:nvPr/>
            </p:nvSpPr>
            <p:spPr bwMode="auto">
              <a:xfrm>
                <a:off x="9931400" y="1887538"/>
                <a:ext cx="30162" cy="28575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2147483647 h 38"/>
                  <a:gd name="T20" fmla="*/ 2147483647 w 38"/>
                  <a:gd name="T21" fmla="*/ 2147483647 h 38"/>
                  <a:gd name="T22" fmla="*/ 2147483647 w 38"/>
                  <a:gd name="T23" fmla="*/ 0 h 38"/>
                  <a:gd name="T24" fmla="*/ 2147483647 w 38"/>
                  <a:gd name="T25" fmla="*/ 0 h 38"/>
                  <a:gd name="T26" fmla="*/ 2147483647 w 38"/>
                  <a:gd name="T27" fmla="*/ 0 h 38"/>
                  <a:gd name="T28" fmla="*/ 2147483647 w 38"/>
                  <a:gd name="T29" fmla="*/ 2147483647 h 38"/>
                  <a:gd name="T30" fmla="*/ 2147483647 w 38"/>
                  <a:gd name="T31" fmla="*/ 2147483647 h 38"/>
                  <a:gd name="T32" fmla="*/ 2147483647 w 38"/>
                  <a:gd name="T33" fmla="*/ 2147483647 h 38"/>
                  <a:gd name="T34" fmla="*/ 0 w 38"/>
                  <a:gd name="T35" fmla="*/ 2147483647 h 38"/>
                  <a:gd name="T36" fmla="*/ 0 w 38"/>
                  <a:gd name="T37" fmla="*/ 2147483647 h 38"/>
                  <a:gd name="T38" fmla="*/ 0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2147483647 w 38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8"/>
                  <a:gd name="T80" fmla="*/ 38 w 38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8">
                    <a:moveTo>
                      <a:pt x="19" y="38"/>
                    </a:moveTo>
                    <a:lnTo>
                      <a:pt x="24" y="36"/>
                    </a:lnTo>
                    <a:lnTo>
                      <a:pt x="28" y="35"/>
                    </a:lnTo>
                    <a:lnTo>
                      <a:pt x="32" y="31"/>
                    </a:lnTo>
                    <a:lnTo>
                      <a:pt x="35" y="28"/>
                    </a:lnTo>
                    <a:lnTo>
                      <a:pt x="37" y="23"/>
                    </a:lnTo>
                    <a:lnTo>
                      <a:pt x="38" y="18"/>
                    </a:lnTo>
                    <a:lnTo>
                      <a:pt x="37" y="13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8" y="2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5"/>
                    </a:lnTo>
                    <a:lnTo>
                      <a:pt x="14" y="36"/>
                    </a:lnTo>
                    <a:lnTo>
                      <a:pt x="19" y="3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2" name="Freeform 257"/>
              <p:cNvSpPr>
                <a:spLocks/>
              </p:cNvSpPr>
              <p:nvPr/>
            </p:nvSpPr>
            <p:spPr bwMode="auto">
              <a:xfrm>
                <a:off x="9931400" y="1903413"/>
                <a:ext cx="30162" cy="28575"/>
              </a:xfrm>
              <a:custGeom>
                <a:avLst/>
                <a:gdLst>
                  <a:gd name="T0" fmla="*/ 2147483647 w 38"/>
                  <a:gd name="T1" fmla="*/ 2147483647 h 37"/>
                  <a:gd name="T2" fmla="*/ 2147483647 w 38"/>
                  <a:gd name="T3" fmla="*/ 2147483647 h 37"/>
                  <a:gd name="T4" fmla="*/ 2147483647 w 38"/>
                  <a:gd name="T5" fmla="*/ 2147483647 h 37"/>
                  <a:gd name="T6" fmla="*/ 2147483647 w 38"/>
                  <a:gd name="T7" fmla="*/ 2147483647 h 37"/>
                  <a:gd name="T8" fmla="*/ 2147483647 w 38"/>
                  <a:gd name="T9" fmla="*/ 2147483647 h 37"/>
                  <a:gd name="T10" fmla="*/ 2147483647 w 38"/>
                  <a:gd name="T11" fmla="*/ 2147483647 h 37"/>
                  <a:gd name="T12" fmla="*/ 2147483647 w 38"/>
                  <a:gd name="T13" fmla="*/ 2147483647 h 37"/>
                  <a:gd name="T14" fmla="*/ 2147483647 w 38"/>
                  <a:gd name="T15" fmla="*/ 2147483647 h 37"/>
                  <a:gd name="T16" fmla="*/ 2147483647 w 38"/>
                  <a:gd name="T17" fmla="*/ 2147483647 h 37"/>
                  <a:gd name="T18" fmla="*/ 2147483647 w 38"/>
                  <a:gd name="T19" fmla="*/ 2147483647 h 37"/>
                  <a:gd name="T20" fmla="*/ 2147483647 w 38"/>
                  <a:gd name="T21" fmla="*/ 2147483647 h 37"/>
                  <a:gd name="T22" fmla="*/ 2147483647 w 38"/>
                  <a:gd name="T23" fmla="*/ 0 h 37"/>
                  <a:gd name="T24" fmla="*/ 2147483647 w 38"/>
                  <a:gd name="T25" fmla="*/ 0 h 37"/>
                  <a:gd name="T26" fmla="*/ 2147483647 w 38"/>
                  <a:gd name="T27" fmla="*/ 0 h 37"/>
                  <a:gd name="T28" fmla="*/ 2147483647 w 38"/>
                  <a:gd name="T29" fmla="*/ 2147483647 h 37"/>
                  <a:gd name="T30" fmla="*/ 2147483647 w 38"/>
                  <a:gd name="T31" fmla="*/ 2147483647 h 37"/>
                  <a:gd name="T32" fmla="*/ 2147483647 w 38"/>
                  <a:gd name="T33" fmla="*/ 2147483647 h 37"/>
                  <a:gd name="T34" fmla="*/ 0 w 38"/>
                  <a:gd name="T35" fmla="*/ 2147483647 h 37"/>
                  <a:gd name="T36" fmla="*/ 0 w 38"/>
                  <a:gd name="T37" fmla="*/ 2147483647 h 37"/>
                  <a:gd name="T38" fmla="*/ 0 w 38"/>
                  <a:gd name="T39" fmla="*/ 2147483647 h 37"/>
                  <a:gd name="T40" fmla="*/ 2147483647 w 38"/>
                  <a:gd name="T41" fmla="*/ 2147483647 h 37"/>
                  <a:gd name="T42" fmla="*/ 2147483647 w 38"/>
                  <a:gd name="T43" fmla="*/ 2147483647 h 37"/>
                  <a:gd name="T44" fmla="*/ 2147483647 w 38"/>
                  <a:gd name="T45" fmla="*/ 2147483647 h 37"/>
                  <a:gd name="T46" fmla="*/ 2147483647 w 38"/>
                  <a:gd name="T47" fmla="*/ 2147483647 h 37"/>
                  <a:gd name="T48" fmla="*/ 2147483647 w 38"/>
                  <a:gd name="T49" fmla="*/ 2147483647 h 37"/>
                  <a:gd name="T50" fmla="*/ 2147483647 w 38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7"/>
                  <a:gd name="T80" fmla="*/ 38 w 38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7">
                    <a:moveTo>
                      <a:pt x="19" y="37"/>
                    </a:moveTo>
                    <a:lnTo>
                      <a:pt x="24" y="37"/>
                    </a:lnTo>
                    <a:lnTo>
                      <a:pt x="28" y="35"/>
                    </a:lnTo>
                    <a:lnTo>
                      <a:pt x="32" y="32"/>
                    </a:lnTo>
                    <a:lnTo>
                      <a:pt x="35" y="27"/>
                    </a:lnTo>
                    <a:lnTo>
                      <a:pt x="37" y="24"/>
                    </a:lnTo>
                    <a:lnTo>
                      <a:pt x="38" y="19"/>
                    </a:lnTo>
                    <a:lnTo>
                      <a:pt x="37" y="14"/>
                    </a:lnTo>
                    <a:lnTo>
                      <a:pt x="35" y="9"/>
                    </a:lnTo>
                    <a:lnTo>
                      <a:pt x="32" y="5"/>
                    </a:lnTo>
                    <a:lnTo>
                      <a:pt x="28" y="2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4" y="37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3" name="Freeform 258"/>
              <p:cNvSpPr>
                <a:spLocks/>
              </p:cNvSpPr>
              <p:nvPr/>
            </p:nvSpPr>
            <p:spPr bwMode="auto">
              <a:xfrm>
                <a:off x="9931400" y="2446338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2147483647 h 38"/>
                  <a:gd name="T20" fmla="*/ 2147483647 w 38"/>
                  <a:gd name="T21" fmla="*/ 2147483647 h 38"/>
                  <a:gd name="T22" fmla="*/ 2147483647 w 38"/>
                  <a:gd name="T23" fmla="*/ 0 h 38"/>
                  <a:gd name="T24" fmla="*/ 2147483647 w 38"/>
                  <a:gd name="T25" fmla="*/ 0 h 38"/>
                  <a:gd name="T26" fmla="*/ 2147483647 w 38"/>
                  <a:gd name="T27" fmla="*/ 0 h 38"/>
                  <a:gd name="T28" fmla="*/ 2147483647 w 38"/>
                  <a:gd name="T29" fmla="*/ 2147483647 h 38"/>
                  <a:gd name="T30" fmla="*/ 2147483647 w 38"/>
                  <a:gd name="T31" fmla="*/ 2147483647 h 38"/>
                  <a:gd name="T32" fmla="*/ 2147483647 w 38"/>
                  <a:gd name="T33" fmla="*/ 2147483647 h 38"/>
                  <a:gd name="T34" fmla="*/ 0 w 38"/>
                  <a:gd name="T35" fmla="*/ 2147483647 h 38"/>
                  <a:gd name="T36" fmla="*/ 0 w 38"/>
                  <a:gd name="T37" fmla="*/ 2147483647 h 38"/>
                  <a:gd name="T38" fmla="*/ 0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2147483647 w 38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8"/>
                  <a:gd name="T80" fmla="*/ 38 w 38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8">
                    <a:moveTo>
                      <a:pt x="19" y="38"/>
                    </a:moveTo>
                    <a:lnTo>
                      <a:pt x="24" y="36"/>
                    </a:lnTo>
                    <a:lnTo>
                      <a:pt x="28" y="35"/>
                    </a:lnTo>
                    <a:lnTo>
                      <a:pt x="32" y="31"/>
                    </a:lnTo>
                    <a:lnTo>
                      <a:pt x="35" y="28"/>
                    </a:lnTo>
                    <a:lnTo>
                      <a:pt x="37" y="23"/>
                    </a:lnTo>
                    <a:lnTo>
                      <a:pt x="38" y="18"/>
                    </a:lnTo>
                    <a:lnTo>
                      <a:pt x="37" y="13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8" y="2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5"/>
                    </a:lnTo>
                    <a:lnTo>
                      <a:pt x="14" y="36"/>
                    </a:lnTo>
                    <a:lnTo>
                      <a:pt x="19" y="3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4" name="Freeform 259"/>
              <p:cNvSpPr>
                <a:spLocks/>
              </p:cNvSpPr>
              <p:nvPr/>
            </p:nvSpPr>
            <p:spPr bwMode="auto">
              <a:xfrm>
                <a:off x="9931400" y="2465388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2147483647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0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2147483647 w 38"/>
                  <a:gd name="T31" fmla="*/ 2147483647 h 38"/>
                  <a:gd name="T32" fmla="*/ 2147483647 w 38"/>
                  <a:gd name="T33" fmla="*/ 2147483647 h 38"/>
                  <a:gd name="T34" fmla="*/ 0 w 38"/>
                  <a:gd name="T35" fmla="*/ 2147483647 h 38"/>
                  <a:gd name="T36" fmla="*/ 0 w 38"/>
                  <a:gd name="T37" fmla="*/ 2147483647 h 38"/>
                  <a:gd name="T38" fmla="*/ 0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2147483647 w 38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8"/>
                  <a:gd name="T80" fmla="*/ 38 w 38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8">
                    <a:moveTo>
                      <a:pt x="19" y="38"/>
                    </a:moveTo>
                    <a:lnTo>
                      <a:pt x="24" y="36"/>
                    </a:lnTo>
                    <a:lnTo>
                      <a:pt x="28" y="35"/>
                    </a:lnTo>
                    <a:lnTo>
                      <a:pt x="32" y="32"/>
                    </a:lnTo>
                    <a:lnTo>
                      <a:pt x="35" y="28"/>
                    </a:lnTo>
                    <a:lnTo>
                      <a:pt x="37" y="23"/>
                    </a:lnTo>
                    <a:lnTo>
                      <a:pt x="38" y="20"/>
                    </a:lnTo>
                    <a:lnTo>
                      <a:pt x="37" y="15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19" y="0"/>
                    </a:lnTo>
                    <a:lnTo>
                      <a:pt x="14" y="2"/>
                    </a:lnTo>
                    <a:lnTo>
                      <a:pt x="10" y="4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4" y="36"/>
                    </a:lnTo>
                    <a:lnTo>
                      <a:pt x="19" y="3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5" name="Freeform 260"/>
              <p:cNvSpPr>
                <a:spLocks/>
              </p:cNvSpPr>
              <p:nvPr/>
            </p:nvSpPr>
            <p:spPr bwMode="auto">
              <a:xfrm>
                <a:off x="9931400" y="2530476"/>
                <a:ext cx="30162" cy="30163"/>
              </a:xfrm>
              <a:custGeom>
                <a:avLst/>
                <a:gdLst>
                  <a:gd name="T0" fmla="*/ 2147483647 w 38"/>
                  <a:gd name="T1" fmla="*/ 2147483647 h 37"/>
                  <a:gd name="T2" fmla="*/ 2147483647 w 38"/>
                  <a:gd name="T3" fmla="*/ 2147483647 h 37"/>
                  <a:gd name="T4" fmla="*/ 2147483647 w 38"/>
                  <a:gd name="T5" fmla="*/ 2147483647 h 37"/>
                  <a:gd name="T6" fmla="*/ 2147483647 w 38"/>
                  <a:gd name="T7" fmla="*/ 2147483647 h 37"/>
                  <a:gd name="T8" fmla="*/ 2147483647 w 38"/>
                  <a:gd name="T9" fmla="*/ 2147483647 h 37"/>
                  <a:gd name="T10" fmla="*/ 2147483647 w 38"/>
                  <a:gd name="T11" fmla="*/ 2147483647 h 37"/>
                  <a:gd name="T12" fmla="*/ 2147483647 w 38"/>
                  <a:gd name="T13" fmla="*/ 2147483647 h 37"/>
                  <a:gd name="T14" fmla="*/ 2147483647 w 38"/>
                  <a:gd name="T15" fmla="*/ 2147483647 h 37"/>
                  <a:gd name="T16" fmla="*/ 2147483647 w 38"/>
                  <a:gd name="T17" fmla="*/ 2147483647 h 37"/>
                  <a:gd name="T18" fmla="*/ 2147483647 w 38"/>
                  <a:gd name="T19" fmla="*/ 2147483647 h 37"/>
                  <a:gd name="T20" fmla="*/ 2147483647 w 38"/>
                  <a:gd name="T21" fmla="*/ 2147483647 h 37"/>
                  <a:gd name="T22" fmla="*/ 2147483647 w 38"/>
                  <a:gd name="T23" fmla="*/ 2147483647 h 37"/>
                  <a:gd name="T24" fmla="*/ 2147483647 w 38"/>
                  <a:gd name="T25" fmla="*/ 0 h 37"/>
                  <a:gd name="T26" fmla="*/ 2147483647 w 38"/>
                  <a:gd name="T27" fmla="*/ 2147483647 h 37"/>
                  <a:gd name="T28" fmla="*/ 2147483647 w 38"/>
                  <a:gd name="T29" fmla="*/ 2147483647 h 37"/>
                  <a:gd name="T30" fmla="*/ 2147483647 w 38"/>
                  <a:gd name="T31" fmla="*/ 2147483647 h 37"/>
                  <a:gd name="T32" fmla="*/ 2147483647 w 38"/>
                  <a:gd name="T33" fmla="*/ 2147483647 h 37"/>
                  <a:gd name="T34" fmla="*/ 0 w 38"/>
                  <a:gd name="T35" fmla="*/ 2147483647 h 37"/>
                  <a:gd name="T36" fmla="*/ 0 w 38"/>
                  <a:gd name="T37" fmla="*/ 2147483647 h 37"/>
                  <a:gd name="T38" fmla="*/ 0 w 38"/>
                  <a:gd name="T39" fmla="*/ 2147483647 h 37"/>
                  <a:gd name="T40" fmla="*/ 2147483647 w 38"/>
                  <a:gd name="T41" fmla="*/ 2147483647 h 37"/>
                  <a:gd name="T42" fmla="*/ 2147483647 w 38"/>
                  <a:gd name="T43" fmla="*/ 2147483647 h 37"/>
                  <a:gd name="T44" fmla="*/ 2147483647 w 38"/>
                  <a:gd name="T45" fmla="*/ 2147483647 h 37"/>
                  <a:gd name="T46" fmla="*/ 2147483647 w 38"/>
                  <a:gd name="T47" fmla="*/ 2147483647 h 37"/>
                  <a:gd name="T48" fmla="*/ 2147483647 w 38"/>
                  <a:gd name="T49" fmla="*/ 2147483647 h 37"/>
                  <a:gd name="T50" fmla="*/ 2147483647 w 38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7"/>
                  <a:gd name="T80" fmla="*/ 38 w 38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7">
                    <a:moveTo>
                      <a:pt x="19" y="37"/>
                    </a:moveTo>
                    <a:lnTo>
                      <a:pt x="24" y="37"/>
                    </a:lnTo>
                    <a:lnTo>
                      <a:pt x="28" y="34"/>
                    </a:lnTo>
                    <a:lnTo>
                      <a:pt x="32" y="33"/>
                    </a:lnTo>
                    <a:lnTo>
                      <a:pt x="35" y="28"/>
                    </a:lnTo>
                    <a:lnTo>
                      <a:pt x="37" y="24"/>
                    </a:lnTo>
                    <a:lnTo>
                      <a:pt x="38" y="19"/>
                    </a:lnTo>
                    <a:lnTo>
                      <a:pt x="37" y="14"/>
                    </a:lnTo>
                    <a:lnTo>
                      <a:pt x="35" y="9"/>
                    </a:lnTo>
                    <a:lnTo>
                      <a:pt x="32" y="6"/>
                    </a:lnTo>
                    <a:lnTo>
                      <a:pt x="28" y="3"/>
                    </a:lnTo>
                    <a:lnTo>
                      <a:pt x="24" y="1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5" y="6"/>
                    </a:lnTo>
                    <a:lnTo>
                      <a:pt x="2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2" y="28"/>
                    </a:lnTo>
                    <a:lnTo>
                      <a:pt x="5" y="33"/>
                    </a:lnTo>
                    <a:lnTo>
                      <a:pt x="10" y="34"/>
                    </a:lnTo>
                    <a:lnTo>
                      <a:pt x="14" y="37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6" name="Freeform 261"/>
              <p:cNvSpPr>
                <a:spLocks/>
              </p:cNvSpPr>
              <p:nvPr/>
            </p:nvSpPr>
            <p:spPr bwMode="auto">
              <a:xfrm>
                <a:off x="9931400" y="2652713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2147483647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0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2147483647 w 38"/>
                  <a:gd name="T31" fmla="*/ 2147483647 h 38"/>
                  <a:gd name="T32" fmla="*/ 2147483647 w 38"/>
                  <a:gd name="T33" fmla="*/ 2147483647 h 38"/>
                  <a:gd name="T34" fmla="*/ 0 w 38"/>
                  <a:gd name="T35" fmla="*/ 2147483647 h 38"/>
                  <a:gd name="T36" fmla="*/ 0 w 38"/>
                  <a:gd name="T37" fmla="*/ 2147483647 h 38"/>
                  <a:gd name="T38" fmla="*/ 0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2147483647 w 38"/>
                  <a:gd name="T51" fmla="*/ 2147483647 h 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8"/>
                  <a:gd name="T80" fmla="*/ 38 w 38"/>
                  <a:gd name="T81" fmla="*/ 38 h 38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8">
                    <a:moveTo>
                      <a:pt x="19" y="38"/>
                    </a:moveTo>
                    <a:lnTo>
                      <a:pt x="24" y="38"/>
                    </a:lnTo>
                    <a:lnTo>
                      <a:pt x="28" y="35"/>
                    </a:lnTo>
                    <a:lnTo>
                      <a:pt x="32" y="33"/>
                    </a:lnTo>
                    <a:lnTo>
                      <a:pt x="35" y="28"/>
                    </a:lnTo>
                    <a:lnTo>
                      <a:pt x="37" y="25"/>
                    </a:lnTo>
                    <a:lnTo>
                      <a:pt x="38" y="20"/>
                    </a:lnTo>
                    <a:lnTo>
                      <a:pt x="37" y="15"/>
                    </a:lnTo>
                    <a:lnTo>
                      <a:pt x="35" y="10"/>
                    </a:lnTo>
                    <a:lnTo>
                      <a:pt x="32" y="7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19" y="0"/>
                    </a:lnTo>
                    <a:lnTo>
                      <a:pt x="14" y="2"/>
                    </a:lnTo>
                    <a:lnTo>
                      <a:pt x="10" y="4"/>
                    </a:lnTo>
                    <a:lnTo>
                      <a:pt x="5" y="7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0"/>
                    </a:lnTo>
                    <a:lnTo>
                      <a:pt x="0" y="25"/>
                    </a:lnTo>
                    <a:lnTo>
                      <a:pt x="2" y="28"/>
                    </a:lnTo>
                    <a:lnTo>
                      <a:pt x="5" y="33"/>
                    </a:lnTo>
                    <a:lnTo>
                      <a:pt x="10" y="35"/>
                    </a:lnTo>
                    <a:lnTo>
                      <a:pt x="14" y="38"/>
                    </a:lnTo>
                    <a:lnTo>
                      <a:pt x="19" y="3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7" name="Freeform 262"/>
              <p:cNvSpPr>
                <a:spLocks/>
              </p:cNvSpPr>
              <p:nvPr/>
            </p:nvSpPr>
            <p:spPr bwMode="auto">
              <a:xfrm>
                <a:off x="9931400" y="2695576"/>
                <a:ext cx="30162" cy="30163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2147483647 h 36"/>
                  <a:gd name="T18" fmla="*/ 2147483647 w 38"/>
                  <a:gd name="T19" fmla="*/ 2147483647 h 36"/>
                  <a:gd name="T20" fmla="*/ 2147483647 w 38"/>
                  <a:gd name="T21" fmla="*/ 2147483647 h 36"/>
                  <a:gd name="T22" fmla="*/ 2147483647 w 38"/>
                  <a:gd name="T23" fmla="*/ 0 h 36"/>
                  <a:gd name="T24" fmla="*/ 2147483647 w 38"/>
                  <a:gd name="T25" fmla="*/ 0 h 36"/>
                  <a:gd name="T26" fmla="*/ 2147483647 w 38"/>
                  <a:gd name="T27" fmla="*/ 0 h 36"/>
                  <a:gd name="T28" fmla="*/ 2147483647 w 38"/>
                  <a:gd name="T29" fmla="*/ 2147483647 h 36"/>
                  <a:gd name="T30" fmla="*/ 2147483647 w 38"/>
                  <a:gd name="T31" fmla="*/ 2147483647 h 36"/>
                  <a:gd name="T32" fmla="*/ 2147483647 w 38"/>
                  <a:gd name="T33" fmla="*/ 2147483647 h 36"/>
                  <a:gd name="T34" fmla="*/ 0 w 38"/>
                  <a:gd name="T35" fmla="*/ 2147483647 h 36"/>
                  <a:gd name="T36" fmla="*/ 0 w 38"/>
                  <a:gd name="T37" fmla="*/ 2147483647 h 36"/>
                  <a:gd name="T38" fmla="*/ 0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2147483647 w 38"/>
                  <a:gd name="T51" fmla="*/ 2147483647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8"/>
                  <a:gd name="T79" fmla="*/ 0 h 36"/>
                  <a:gd name="T80" fmla="*/ 38 w 38"/>
                  <a:gd name="T81" fmla="*/ 36 h 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8" h="36">
                    <a:moveTo>
                      <a:pt x="19" y="36"/>
                    </a:moveTo>
                    <a:lnTo>
                      <a:pt x="24" y="36"/>
                    </a:lnTo>
                    <a:lnTo>
                      <a:pt x="28" y="34"/>
                    </a:lnTo>
                    <a:lnTo>
                      <a:pt x="32" y="31"/>
                    </a:lnTo>
                    <a:lnTo>
                      <a:pt x="35" y="28"/>
                    </a:lnTo>
                    <a:lnTo>
                      <a:pt x="37" y="23"/>
                    </a:lnTo>
                    <a:lnTo>
                      <a:pt x="38" y="18"/>
                    </a:lnTo>
                    <a:lnTo>
                      <a:pt x="37" y="13"/>
                    </a:lnTo>
                    <a:lnTo>
                      <a:pt x="35" y="8"/>
                    </a:lnTo>
                    <a:lnTo>
                      <a:pt x="32" y="5"/>
                    </a:lnTo>
                    <a:lnTo>
                      <a:pt x="28" y="1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2" y="8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4" y="36"/>
                    </a:lnTo>
                    <a:lnTo>
                      <a:pt x="19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8" name="Freeform 263"/>
              <p:cNvSpPr>
                <a:spLocks/>
              </p:cNvSpPr>
              <p:nvPr/>
            </p:nvSpPr>
            <p:spPr bwMode="auto">
              <a:xfrm>
                <a:off x="11707813" y="1709738"/>
                <a:ext cx="30162" cy="28575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2147483647 h 38"/>
                  <a:gd name="T20" fmla="*/ 2147483647 w 38"/>
                  <a:gd name="T21" fmla="*/ 2147483647 h 38"/>
                  <a:gd name="T22" fmla="*/ 2147483647 w 38"/>
                  <a:gd name="T23" fmla="*/ 0 h 38"/>
                  <a:gd name="T24" fmla="*/ 2147483647 w 38"/>
                  <a:gd name="T25" fmla="*/ 0 h 38"/>
                  <a:gd name="T26" fmla="*/ 2147483647 w 38"/>
                  <a:gd name="T27" fmla="*/ 0 h 38"/>
                  <a:gd name="T28" fmla="*/ 2147483647 w 38"/>
                  <a:gd name="T29" fmla="*/ 2147483647 h 38"/>
                  <a:gd name="T30" fmla="*/ 2147483647 w 38"/>
                  <a:gd name="T31" fmla="*/ 2147483647 h 38"/>
                  <a:gd name="T32" fmla="*/ 2147483647 w 38"/>
                  <a:gd name="T33" fmla="*/ 2147483647 h 38"/>
                  <a:gd name="T34" fmla="*/ 2147483647 w 38"/>
                  <a:gd name="T35" fmla="*/ 2147483647 h 38"/>
                  <a:gd name="T36" fmla="*/ 0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20" y="38"/>
                    </a:moveTo>
                    <a:lnTo>
                      <a:pt x="23" y="36"/>
                    </a:lnTo>
                    <a:lnTo>
                      <a:pt x="28" y="35"/>
                    </a:lnTo>
                    <a:lnTo>
                      <a:pt x="31" y="31"/>
                    </a:ln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5"/>
                    </a:lnTo>
                    <a:lnTo>
                      <a:pt x="15" y="36"/>
                    </a:lnTo>
                    <a:lnTo>
                      <a:pt x="20" y="3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29" name="Freeform 264"/>
              <p:cNvSpPr>
                <a:spLocks/>
              </p:cNvSpPr>
              <p:nvPr/>
            </p:nvSpPr>
            <p:spPr bwMode="auto">
              <a:xfrm>
                <a:off x="11707813" y="1738313"/>
                <a:ext cx="30162" cy="30163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2147483647 h 36"/>
                  <a:gd name="T18" fmla="*/ 2147483647 w 38"/>
                  <a:gd name="T19" fmla="*/ 2147483647 h 36"/>
                  <a:gd name="T20" fmla="*/ 2147483647 w 38"/>
                  <a:gd name="T21" fmla="*/ 2147483647 h 36"/>
                  <a:gd name="T22" fmla="*/ 2147483647 w 38"/>
                  <a:gd name="T23" fmla="*/ 0 h 36"/>
                  <a:gd name="T24" fmla="*/ 2147483647 w 38"/>
                  <a:gd name="T25" fmla="*/ 0 h 36"/>
                  <a:gd name="T26" fmla="*/ 2147483647 w 38"/>
                  <a:gd name="T27" fmla="*/ 0 h 36"/>
                  <a:gd name="T28" fmla="*/ 2147483647 w 38"/>
                  <a:gd name="T29" fmla="*/ 2147483647 h 36"/>
                  <a:gd name="T30" fmla="*/ 2147483647 w 38"/>
                  <a:gd name="T31" fmla="*/ 2147483647 h 36"/>
                  <a:gd name="T32" fmla="*/ 2147483647 w 38"/>
                  <a:gd name="T33" fmla="*/ 2147483647 h 36"/>
                  <a:gd name="T34" fmla="*/ 2147483647 w 38"/>
                  <a:gd name="T35" fmla="*/ 2147483647 h 36"/>
                  <a:gd name="T36" fmla="*/ 0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6"/>
                  <a:gd name="T77" fmla="*/ 38 w 38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6">
                    <a:moveTo>
                      <a:pt x="20" y="36"/>
                    </a:move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lnTo>
                      <a:pt x="35" y="26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8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3" y="8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6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30" name="Freeform 265"/>
              <p:cNvSpPr>
                <a:spLocks/>
              </p:cNvSpPr>
              <p:nvPr/>
            </p:nvSpPr>
            <p:spPr bwMode="auto">
              <a:xfrm>
                <a:off x="11707813" y="1762126"/>
                <a:ext cx="30162" cy="30163"/>
              </a:xfrm>
              <a:custGeom>
                <a:avLst/>
                <a:gdLst>
                  <a:gd name="T0" fmla="*/ 2147483647 w 38"/>
                  <a:gd name="T1" fmla="*/ 2147483647 h 37"/>
                  <a:gd name="T2" fmla="*/ 2147483647 w 38"/>
                  <a:gd name="T3" fmla="*/ 2147483647 h 37"/>
                  <a:gd name="T4" fmla="*/ 2147483647 w 38"/>
                  <a:gd name="T5" fmla="*/ 2147483647 h 37"/>
                  <a:gd name="T6" fmla="*/ 2147483647 w 38"/>
                  <a:gd name="T7" fmla="*/ 2147483647 h 37"/>
                  <a:gd name="T8" fmla="*/ 2147483647 w 38"/>
                  <a:gd name="T9" fmla="*/ 2147483647 h 37"/>
                  <a:gd name="T10" fmla="*/ 2147483647 w 38"/>
                  <a:gd name="T11" fmla="*/ 2147483647 h 37"/>
                  <a:gd name="T12" fmla="*/ 2147483647 w 38"/>
                  <a:gd name="T13" fmla="*/ 2147483647 h 37"/>
                  <a:gd name="T14" fmla="*/ 2147483647 w 38"/>
                  <a:gd name="T15" fmla="*/ 2147483647 h 37"/>
                  <a:gd name="T16" fmla="*/ 2147483647 w 38"/>
                  <a:gd name="T17" fmla="*/ 2147483647 h 37"/>
                  <a:gd name="T18" fmla="*/ 2147483647 w 38"/>
                  <a:gd name="T19" fmla="*/ 2147483647 h 37"/>
                  <a:gd name="T20" fmla="*/ 2147483647 w 38"/>
                  <a:gd name="T21" fmla="*/ 2147483647 h 37"/>
                  <a:gd name="T22" fmla="*/ 2147483647 w 38"/>
                  <a:gd name="T23" fmla="*/ 0 h 37"/>
                  <a:gd name="T24" fmla="*/ 2147483647 w 38"/>
                  <a:gd name="T25" fmla="*/ 0 h 37"/>
                  <a:gd name="T26" fmla="*/ 2147483647 w 38"/>
                  <a:gd name="T27" fmla="*/ 0 h 37"/>
                  <a:gd name="T28" fmla="*/ 2147483647 w 38"/>
                  <a:gd name="T29" fmla="*/ 2147483647 h 37"/>
                  <a:gd name="T30" fmla="*/ 2147483647 w 38"/>
                  <a:gd name="T31" fmla="*/ 2147483647 h 37"/>
                  <a:gd name="T32" fmla="*/ 2147483647 w 38"/>
                  <a:gd name="T33" fmla="*/ 2147483647 h 37"/>
                  <a:gd name="T34" fmla="*/ 2147483647 w 38"/>
                  <a:gd name="T35" fmla="*/ 2147483647 h 37"/>
                  <a:gd name="T36" fmla="*/ 0 w 38"/>
                  <a:gd name="T37" fmla="*/ 2147483647 h 37"/>
                  <a:gd name="T38" fmla="*/ 2147483647 w 38"/>
                  <a:gd name="T39" fmla="*/ 2147483647 h 37"/>
                  <a:gd name="T40" fmla="*/ 2147483647 w 38"/>
                  <a:gd name="T41" fmla="*/ 2147483647 h 37"/>
                  <a:gd name="T42" fmla="*/ 2147483647 w 38"/>
                  <a:gd name="T43" fmla="*/ 2147483647 h 37"/>
                  <a:gd name="T44" fmla="*/ 2147483647 w 38"/>
                  <a:gd name="T45" fmla="*/ 2147483647 h 37"/>
                  <a:gd name="T46" fmla="*/ 2147483647 w 38"/>
                  <a:gd name="T47" fmla="*/ 2147483647 h 37"/>
                  <a:gd name="T48" fmla="*/ 2147483647 w 38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7"/>
                  <a:gd name="T77" fmla="*/ 38 w 38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7">
                    <a:moveTo>
                      <a:pt x="20" y="37"/>
                    </a:move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9"/>
                    </a:lnTo>
                    <a:lnTo>
                      <a:pt x="31" y="4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3"/>
                    </a:lnTo>
                    <a:lnTo>
                      <a:pt x="5" y="4"/>
                    </a:lnTo>
                    <a:lnTo>
                      <a:pt x="3" y="9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31" name="Freeform 266"/>
              <p:cNvSpPr>
                <a:spLocks/>
              </p:cNvSpPr>
              <p:nvPr/>
            </p:nvSpPr>
            <p:spPr bwMode="auto">
              <a:xfrm>
                <a:off x="11707813" y="1808163"/>
                <a:ext cx="30162" cy="28575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2147483647 h 36"/>
                  <a:gd name="T18" fmla="*/ 2147483647 w 38"/>
                  <a:gd name="T19" fmla="*/ 2147483647 h 36"/>
                  <a:gd name="T20" fmla="*/ 2147483647 w 38"/>
                  <a:gd name="T21" fmla="*/ 2147483647 h 36"/>
                  <a:gd name="T22" fmla="*/ 2147483647 w 38"/>
                  <a:gd name="T23" fmla="*/ 0 h 36"/>
                  <a:gd name="T24" fmla="*/ 2147483647 w 38"/>
                  <a:gd name="T25" fmla="*/ 0 h 36"/>
                  <a:gd name="T26" fmla="*/ 2147483647 w 38"/>
                  <a:gd name="T27" fmla="*/ 0 h 36"/>
                  <a:gd name="T28" fmla="*/ 2147483647 w 38"/>
                  <a:gd name="T29" fmla="*/ 2147483647 h 36"/>
                  <a:gd name="T30" fmla="*/ 2147483647 w 38"/>
                  <a:gd name="T31" fmla="*/ 2147483647 h 36"/>
                  <a:gd name="T32" fmla="*/ 2147483647 w 38"/>
                  <a:gd name="T33" fmla="*/ 2147483647 h 36"/>
                  <a:gd name="T34" fmla="*/ 2147483647 w 38"/>
                  <a:gd name="T35" fmla="*/ 2147483647 h 36"/>
                  <a:gd name="T36" fmla="*/ 0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6"/>
                  <a:gd name="T77" fmla="*/ 38 w 38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6">
                    <a:moveTo>
                      <a:pt x="20" y="36"/>
                    </a:moveTo>
                    <a:lnTo>
                      <a:pt x="23" y="36"/>
                    </a:lnTo>
                    <a:lnTo>
                      <a:pt x="28" y="35"/>
                    </a:lnTo>
                    <a:lnTo>
                      <a:pt x="31" y="32"/>
                    </a:lnTo>
                    <a:lnTo>
                      <a:pt x="35" y="27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8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3" y="8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7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5" y="36"/>
                    </a:lnTo>
                    <a:lnTo>
                      <a:pt x="20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32" name="Freeform 267"/>
              <p:cNvSpPr>
                <a:spLocks/>
              </p:cNvSpPr>
              <p:nvPr/>
            </p:nvSpPr>
            <p:spPr bwMode="auto">
              <a:xfrm>
                <a:off x="11707813" y="1835151"/>
                <a:ext cx="30162" cy="28575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2147483647 h 36"/>
                  <a:gd name="T18" fmla="*/ 2147483647 w 38"/>
                  <a:gd name="T19" fmla="*/ 2147483647 h 36"/>
                  <a:gd name="T20" fmla="*/ 2147483647 w 38"/>
                  <a:gd name="T21" fmla="*/ 2147483647 h 36"/>
                  <a:gd name="T22" fmla="*/ 2147483647 w 38"/>
                  <a:gd name="T23" fmla="*/ 0 h 36"/>
                  <a:gd name="T24" fmla="*/ 2147483647 w 38"/>
                  <a:gd name="T25" fmla="*/ 0 h 36"/>
                  <a:gd name="T26" fmla="*/ 2147483647 w 38"/>
                  <a:gd name="T27" fmla="*/ 0 h 36"/>
                  <a:gd name="T28" fmla="*/ 2147483647 w 38"/>
                  <a:gd name="T29" fmla="*/ 2147483647 h 36"/>
                  <a:gd name="T30" fmla="*/ 2147483647 w 38"/>
                  <a:gd name="T31" fmla="*/ 2147483647 h 36"/>
                  <a:gd name="T32" fmla="*/ 2147483647 w 38"/>
                  <a:gd name="T33" fmla="*/ 2147483647 h 36"/>
                  <a:gd name="T34" fmla="*/ 2147483647 w 38"/>
                  <a:gd name="T35" fmla="*/ 2147483647 h 36"/>
                  <a:gd name="T36" fmla="*/ 0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6"/>
                  <a:gd name="T77" fmla="*/ 38 w 38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6">
                    <a:moveTo>
                      <a:pt x="20" y="36"/>
                    </a:moveTo>
                    <a:lnTo>
                      <a:pt x="23" y="36"/>
                    </a:lnTo>
                    <a:lnTo>
                      <a:pt x="28" y="35"/>
                    </a:lnTo>
                    <a:lnTo>
                      <a:pt x="31" y="31"/>
                    </a:ln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5"/>
                    </a:lnTo>
                    <a:lnTo>
                      <a:pt x="15" y="36"/>
                    </a:lnTo>
                    <a:lnTo>
                      <a:pt x="20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33" name="Freeform 268"/>
              <p:cNvSpPr>
                <a:spLocks/>
              </p:cNvSpPr>
              <p:nvPr/>
            </p:nvSpPr>
            <p:spPr bwMode="auto">
              <a:xfrm>
                <a:off x="11707813" y="1870076"/>
                <a:ext cx="30162" cy="28575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2147483647 h 36"/>
                  <a:gd name="T18" fmla="*/ 2147483647 w 38"/>
                  <a:gd name="T19" fmla="*/ 2147483647 h 36"/>
                  <a:gd name="T20" fmla="*/ 2147483647 w 38"/>
                  <a:gd name="T21" fmla="*/ 2147483647 h 36"/>
                  <a:gd name="T22" fmla="*/ 2147483647 w 38"/>
                  <a:gd name="T23" fmla="*/ 0 h 36"/>
                  <a:gd name="T24" fmla="*/ 2147483647 w 38"/>
                  <a:gd name="T25" fmla="*/ 0 h 36"/>
                  <a:gd name="T26" fmla="*/ 2147483647 w 38"/>
                  <a:gd name="T27" fmla="*/ 0 h 36"/>
                  <a:gd name="T28" fmla="*/ 2147483647 w 38"/>
                  <a:gd name="T29" fmla="*/ 2147483647 h 36"/>
                  <a:gd name="T30" fmla="*/ 2147483647 w 38"/>
                  <a:gd name="T31" fmla="*/ 2147483647 h 36"/>
                  <a:gd name="T32" fmla="*/ 2147483647 w 38"/>
                  <a:gd name="T33" fmla="*/ 2147483647 h 36"/>
                  <a:gd name="T34" fmla="*/ 2147483647 w 38"/>
                  <a:gd name="T35" fmla="*/ 2147483647 h 36"/>
                  <a:gd name="T36" fmla="*/ 0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6"/>
                  <a:gd name="T77" fmla="*/ 38 w 38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6">
                    <a:moveTo>
                      <a:pt x="20" y="36"/>
                    </a:move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lnTo>
                      <a:pt x="35" y="26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8"/>
                    </a:lnTo>
                    <a:lnTo>
                      <a:pt x="31" y="5"/>
                    </a:lnTo>
                    <a:lnTo>
                      <a:pt x="28" y="1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3" y="8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6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34" name="Freeform 269"/>
              <p:cNvSpPr>
                <a:spLocks/>
              </p:cNvSpPr>
              <p:nvPr/>
            </p:nvSpPr>
            <p:spPr bwMode="auto">
              <a:xfrm>
                <a:off x="11707813" y="2516188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2147483647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0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2147483647 w 38"/>
                  <a:gd name="T31" fmla="*/ 2147483647 h 38"/>
                  <a:gd name="T32" fmla="*/ 2147483647 w 38"/>
                  <a:gd name="T33" fmla="*/ 2147483647 h 38"/>
                  <a:gd name="T34" fmla="*/ 2147483647 w 38"/>
                  <a:gd name="T35" fmla="*/ 2147483647 h 38"/>
                  <a:gd name="T36" fmla="*/ 0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20" y="38"/>
                    </a:moveTo>
                    <a:lnTo>
                      <a:pt x="23" y="37"/>
                    </a:lnTo>
                    <a:lnTo>
                      <a:pt x="28" y="35"/>
                    </a:lnTo>
                    <a:lnTo>
                      <a:pt x="31" y="32"/>
                    </a:lnTo>
                    <a:lnTo>
                      <a:pt x="35" y="28"/>
                    </a:lnTo>
                    <a:lnTo>
                      <a:pt x="36" y="24"/>
                    </a:lnTo>
                    <a:lnTo>
                      <a:pt x="38" y="19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4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5" y="2"/>
                    </a:lnTo>
                    <a:lnTo>
                      <a:pt x="10" y="4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5"/>
                    </a:lnTo>
                    <a:lnTo>
                      <a:pt x="0" y="19"/>
                    </a:lnTo>
                    <a:lnTo>
                      <a:pt x="2" y="24"/>
                    </a:lnTo>
                    <a:lnTo>
                      <a:pt x="3" y="28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5" y="37"/>
                    </a:lnTo>
                    <a:lnTo>
                      <a:pt x="20" y="3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35" name="Freeform 270"/>
              <p:cNvSpPr>
                <a:spLocks/>
              </p:cNvSpPr>
              <p:nvPr/>
            </p:nvSpPr>
            <p:spPr bwMode="auto">
              <a:xfrm>
                <a:off x="11707813" y="2554288"/>
                <a:ext cx="30162" cy="30163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2147483647 h 36"/>
                  <a:gd name="T18" fmla="*/ 2147483647 w 38"/>
                  <a:gd name="T19" fmla="*/ 2147483647 h 36"/>
                  <a:gd name="T20" fmla="*/ 2147483647 w 38"/>
                  <a:gd name="T21" fmla="*/ 2147483647 h 36"/>
                  <a:gd name="T22" fmla="*/ 2147483647 w 38"/>
                  <a:gd name="T23" fmla="*/ 0 h 36"/>
                  <a:gd name="T24" fmla="*/ 2147483647 w 38"/>
                  <a:gd name="T25" fmla="*/ 0 h 36"/>
                  <a:gd name="T26" fmla="*/ 2147483647 w 38"/>
                  <a:gd name="T27" fmla="*/ 0 h 36"/>
                  <a:gd name="T28" fmla="*/ 2147483647 w 38"/>
                  <a:gd name="T29" fmla="*/ 2147483647 h 36"/>
                  <a:gd name="T30" fmla="*/ 2147483647 w 38"/>
                  <a:gd name="T31" fmla="*/ 2147483647 h 36"/>
                  <a:gd name="T32" fmla="*/ 2147483647 w 38"/>
                  <a:gd name="T33" fmla="*/ 2147483647 h 36"/>
                  <a:gd name="T34" fmla="*/ 2147483647 w 38"/>
                  <a:gd name="T35" fmla="*/ 2147483647 h 36"/>
                  <a:gd name="T36" fmla="*/ 0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6"/>
                  <a:gd name="T77" fmla="*/ 38 w 38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6">
                    <a:moveTo>
                      <a:pt x="20" y="36"/>
                    </a:move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2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36" name="Freeform 271"/>
              <p:cNvSpPr>
                <a:spLocks/>
              </p:cNvSpPr>
              <p:nvPr/>
            </p:nvSpPr>
            <p:spPr bwMode="auto">
              <a:xfrm>
                <a:off x="11707813" y="2576513"/>
                <a:ext cx="30162" cy="30163"/>
              </a:xfrm>
              <a:custGeom>
                <a:avLst/>
                <a:gdLst>
                  <a:gd name="T0" fmla="*/ 2147483647 w 38"/>
                  <a:gd name="T1" fmla="*/ 2147483647 h 38"/>
                  <a:gd name="T2" fmla="*/ 2147483647 w 38"/>
                  <a:gd name="T3" fmla="*/ 2147483647 h 38"/>
                  <a:gd name="T4" fmla="*/ 2147483647 w 38"/>
                  <a:gd name="T5" fmla="*/ 2147483647 h 38"/>
                  <a:gd name="T6" fmla="*/ 2147483647 w 38"/>
                  <a:gd name="T7" fmla="*/ 2147483647 h 38"/>
                  <a:gd name="T8" fmla="*/ 2147483647 w 38"/>
                  <a:gd name="T9" fmla="*/ 2147483647 h 38"/>
                  <a:gd name="T10" fmla="*/ 2147483647 w 38"/>
                  <a:gd name="T11" fmla="*/ 2147483647 h 38"/>
                  <a:gd name="T12" fmla="*/ 2147483647 w 38"/>
                  <a:gd name="T13" fmla="*/ 2147483647 h 38"/>
                  <a:gd name="T14" fmla="*/ 2147483647 w 38"/>
                  <a:gd name="T15" fmla="*/ 2147483647 h 38"/>
                  <a:gd name="T16" fmla="*/ 2147483647 w 38"/>
                  <a:gd name="T17" fmla="*/ 2147483647 h 38"/>
                  <a:gd name="T18" fmla="*/ 2147483647 w 38"/>
                  <a:gd name="T19" fmla="*/ 2147483647 h 38"/>
                  <a:gd name="T20" fmla="*/ 2147483647 w 38"/>
                  <a:gd name="T21" fmla="*/ 2147483647 h 38"/>
                  <a:gd name="T22" fmla="*/ 2147483647 w 38"/>
                  <a:gd name="T23" fmla="*/ 2147483647 h 38"/>
                  <a:gd name="T24" fmla="*/ 2147483647 w 38"/>
                  <a:gd name="T25" fmla="*/ 0 h 38"/>
                  <a:gd name="T26" fmla="*/ 2147483647 w 38"/>
                  <a:gd name="T27" fmla="*/ 2147483647 h 38"/>
                  <a:gd name="T28" fmla="*/ 2147483647 w 38"/>
                  <a:gd name="T29" fmla="*/ 2147483647 h 38"/>
                  <a:gd name="T30" fmla="*/ 2147483647 w 38"/>
                  <a:gd name="T31" fmla="*/ 2147483647 h 38"/>
                  <a:gd name="T32" fmla="*/ 2147483647 w 38"/>
                  <a:gd name="T33" fmla="*/ 2147483647 h 38"/>
                  <a:gd name="T34" fmla="*/ 2147483647 w 38"/>
                  <a:gd name="T35" fmla="*/ 2147483647 h 38"/>
                  <a:gd name="T36" fmla="*/ 0 w 38"/>
                  <a:gd name="T37" fmla="*/ 2147483647 h 38"/>
                  <a:gd name="T38" fmla="*/ 2147483647 w 38"/>
                  <a:gd name="T39" fmla="*/ 2147483647 h 38"/>
                  <a:gd name="T40" fmla="*/ 2147483647 w 38"/>
                  <a:gd name="T41" fmla="*/ 2147483647 h 38"/>
                  <a:gd name="T42" fmla="*/ 2147483647 w 38"/>
                  <a:gd name="T43" fmla="*/ 2147483647 h 38"/>
                  <a:gd name="T44" fmla="*/ 2147483647 w 38"/>
                  <a:gd name="T45" fmla="*/ 2147483647 h 38"/>
                  <a:gd name="T46" fmla="*/ 2147483647 w 38"/>
                  <a:gd name="T47" fmla="*/ 2147483647 h 38"/>
                  <a:gd name="T48" fmla="*/ 2147483647 w 38"/>
                  <a:gd name="T49" fmla="*/ 2147483647 h 3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8"/>
                  <a:gd name="T77" fmla="*/ 38 w 38"/>
                  <a:gd name="T78" fmla="*/ 38 h 38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8">
                    <a:moveTo>
                      <a:pt x="20" y="38"/>
                    </a:moveTo>
                    <a:lnTo>
                      <a:pt x="23" y="37"/>
                    </a:lnTo>
                    <a:lnTo>
                      <a:pt x="28" y="35"/>
                    </a:lnTo>
                    <a:lnTo>
                      <a:pt x="31" y="32"/>
                    </a:lnTo>
                    <a:lnTo>
                      <a:pt x="35" y="28"/>
                    </a:lnTo>
                    <a:lnTo>
                      <a:pt x="36" y="23"/>
                    </a:lnTo>
                    <a:lnTo>
                      <a:pt x="38" y="20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1" y="5"/>
                    </a:lnTo>
                    <a:lnTo>
                      <a:pt x="28" y="4"/>
                    </a:lnTo>
                    <a:lnTo>
                      <a:pt x="23" y="2"/>
                    </a:lnTo>
                    <a:lnTo>
                      <a:pt x="20" y="0"/>
                    </a:lnTo>
                    <a:lnTo>
                      <a:pt x="15" y="2"/>
                    </a:lnTo>
                    <a:lnTo>
                      <a:pt x="10" y="4"/>
                    </a:lnTo>
                    <a:lnTo>
                      <a:pt x="5" y="5"/>
                    </a:lnTo>
                    <a:lnTo>
                      <a:pt x="3" y="10"/>
                    </a:lnTo>
                    <a:lnTo>
                      <a:pt x="2" y="15"/>
                    </a:lnTo>
                    <a:lnTo>
                      <a:pt x="0" y="20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5" y="37"/>
                    </a:lnTo>
                    <a:lnTo>
                      <a:pt x="20" y="3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737" name="Freeform 272"/>
              <p:cNvSpPr>
                <a:spLocks/>
              </p:cNvSpPr>
              <p:nvPr/>
            </p:nvSpPr>
            <p:spPr bwMode="auto">
              <a:xfrm>
                <a:off x="11707813" y="2606676"/>
                <a:ext cx="30162" cy="30163"/>
              </a:xfrm>
              <a:custGeom>
                <a:avLst/>
                <a:gdLst>
                  <a:gd name="T0" fmla="*/ 2147483647 w 38"/>
                  <a:gd name="T1" fmla="*/ 2147483647 h 36"/>
                  <a:gd name="T2" fmla="*/ 2147483647 w 38"/>
                  <a:gd name="T3" fmla="*/ 2147483647 h 36"/>
                  <a:gd name="T4" fmla="*/ 2147483647 w 38"/>
                  <a:gd name="T5" fmla="*/ 2147483647 h 36"/>
                  <a:gd name="T6" fmla="*/ 2147483647 w 38"/>
                  <a:gd name="T7" fmla="*/ 2147483647 h 36"/>
                  <a:gd name="T8" fmla="*/ 2147483647 w 38"/>
                  <a:gd name="T9" fmla="*/ 2147483647 h 36"/>
                  <a:gd name="T10" fmla="*/ 2147483647 w 38"/>
                  <a:gd name="T11" fmla="*/ 2147483647 h 36"/>
                  <a:gd name="T12" fmla="*/ 2147483647 w 38"/>
                  <a:gd name="T13" fmla="*/ 2147483647 h 36"/>
                  <a:gd name="T14" fmla="*/ 2147483647 w 38"/>
                  <a:gd name="T15" fmla="*/ 2147483647 h 36"/>
                  <a:gd name="T16" fmla="*/ 2147483647 w 38"/>
                  <a:gd name="T17" fmla="*/ 2147483647 h 36"/>
                  <a:gd name="T18" fmla="*/ 2147483647 w 38"/>
                  <a:gd name="T19" fmla="*/ 2147483647 h 36"/>
                  <a:gd name="T20" fmla="*/ 2147483647 w 38"/>
                  <a:gd name="T21" fmla="*/ 2147483647 h 36"/>
                  <a:gd name="T22" fmla="*/ 2147483647 w 38"/>
                  <a:gd name="T23" fmla="*/ 0 h 36"/>
                  <a:gd name="T24" fmla="*/ 2147483647 w 38"/>
                  <a:gd name="T25" fmla="*/ 0 h 36"/>
                  <a:gd name="T26" fmla="*/ 2147483647 w 38"/>
                  <a:gd name="T27" fmla="*/ 0 h 36"/>
                  <a:gd name="T28" fmla="*/ 2147483647 w 38"/>
                  <a:gd name="T29" fmla="*/ 2147483647 h 36"/>
                  <a:gd name="T30" fmla="*/ 2147483647 w 38"/>
                  <a:gd name="T31" fmla="*/ 2147483647 h 36"/>
                  <a:gd name="T32" fmla="*/ 2147483647 w 38"/>
                  <a:gd name="T33" fmla="*/ 2147483647 h 36"/>
                  <a:gd name="T34" fmla="*/ 2147483647 w 38"/>
                  <a:gd name="T35" fmla="*/ 2147483647 h 36"/>
                  <a:gd name="T36" fmla="*/ 0 w 38"/>
                  <a:gd name="T37" fmla="*/ 2147483647 h 36"/>
                  <a:gd name="T38" fmla="*/ 2147483647 w 38"/>
                  <a:gd name="T39" fmla="*/ 2147483647 h 36"/>
                  <a:gd name="T40" fmla="*/ 2147483647 w 38"/>
                  <a:gd name="T41" fmla="*/ 2147483647 h 36"/>
                  <a:gd name="T42" fmla="*/ 2147483647 w 38"/>
                  <a:gd name="T43" fmla="*/ 2147483647 h 36"/>
                  <a:gd name="T44" fmla="*/ 2147483647 w 38"/>
                  <a:gd name="T45" fmla="*/ 2147483647 h 36"/>
                  <a:gd name="T46" fmla="*/ 2147483647 w 38"/>
                  <a:gd name="T47" fmla="*/ 2147483647 h 36"/>
                  <a:gd name="T48" fmla="*/ 2147483647 w 38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36"/>
                  <a:gd name="T77" fmla="*/ 38 w 38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36">
                    <a:moveTo>
                      <a:pt x="20" y="36"/>
                    </a:move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lnTo>
                      <a:pt x="35" y="28"/>
                    </a:lnTo>
                    <a:lnTo>
                      <a:pt x="36" y="23"/>
                    </a:lnTo>
                    <a:lnTo>
                      <a:pt x="38" y="18"/>
                    </a:lnTo>
                    <a:lnTo>
                      <a:pt x="36" y="13"/>
                    </a:lnTo>
                    <a:lnTo>
                      <a:pt x="35" y="8"/>
                    </a:lnTo>
                    <a:lnTo>
                      <a:pt x="31" y="5"/>
                    </a:lnTo>
                    <a:lnTo>
                      <a:pt x="28" y="1"/>
                    </a:lnTo>
                    <a:lnTo>
                      <a:pt x="23" y="0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3" y="8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20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3572" name="ZoneTexte 383"/>
            <p:cNvSpPr txBox="1">
              <a:spLocks noChangeArrowheads="1"/>
            </p:cNvSpPr>
            <p:nvPr/>
          </p:nvSpPr>
          <p:spPr bwMode="auto">
            <a:xfrm>
              <a:off x="4627563" y="2646363"/>
              <a:ext cx="360362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0.0</a:t>
              </a:r>
            </a:p>
          </p:txBody>
        </p:sp>
        <p:sp>
          <p:nvSpPr>
            <p:cNvPr id="13573" name="ZoneTexte 384"/>
            <p:cNvSpPr txBox="1">
              <a:spLocks noChangeArrowheads="1"/>
            </p:cNvSpPr>
            <p:nvPr/>
          </p:nvSpPr>
          <p:spPr bwMode="auto">
            <a:xfrm>
              <a:off x="4572000" y="2830513"/>
              <a:ext cx="4048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-0.4</a:t>
              </a:r>
            </a:p>
          </p:txBody>
        </p:sp>
        <p:sp>
          <p:nvSpPr>
            <p:cNvPr id="13574" name="ZoneTexte 385"/>
            <p:cNvSpPr txBox="1">
              <a:spLocks noChangeArrowheads="1"/>
            </p:cNvSpPr>
            <p:nvPr/>
          </p:nvSpPr>
          <p:spPr bwMode="auto">
            <a:xfrm>
              <a:off x="4572000" y="3014663"/>
              <a:ext cx="4048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-0.8</a:t>
              </a:r>
            </a:p>
          </p:txBody>
        </p:sp>
        <p:sp>
          <p:nvSpPr>
            <p:cNvPr id="13575" name="ZoneTexte 386"/>
            <p:cNvSpPr txBox="1">
              <a:spLocks noChangeArrowheads="1"/>
            </p:cNvSpPr>
            <p:nvPr/>
          </p:nvSpPr>
          <p:spPr bwMode="auto">
            <a:xfrm>
              <a:off x="4627563" y="2462213"/>
              <a:ext cx="360362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13576" name="ZoneTexte 387"/>
            <p:cNvSpPr txBox="1">
              <a:spLocks noChangeArrowheads="1"/>
            </p:cNvSpPr>
            <p:nvPr/>
          </p:nvSpPr>
          <p:spPr bwMode="auto">
            <a:xfrm>
              <a:off x="4627563" y="2278063"/>
              <a:ext cx="360362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0.8</a:t>
              </a:r>
            </a:p>
          </p:txBody>
        </p:sp>
        <p:sp>
          <p:nvSpPr>
            <p:cNvPr id="13577" name="ZoneTexte 388"/>
            <p:cNvSpPr txBox="1">
              <a:spLocks noChangeArrowheads="1"/>
            </p:cNvSpPr>
            <p:nvPr/>
          </p:nvSpPr>
          <p:spPr bwMode="auto">
            <a:xfrm>
              <a:off x="4627563" y="2093913"/>
              <a:ext cx="360362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1.2</a:t>
              </a:r>
            </a:p>
          </p:txBody>
        </p:sp>
        <p:sp>
          <p:nvSpPr>
            <p:cNvPr id="13578" name="ZoneTexte 389"/>
            <p:cNvSpPr txBox="1">
              <a:spLocks noChangeArrowheads="1"/>
            </p:cNvSpPr>
            <p:nvPr/>
          </p:nvSpPr>
          <p:spPr bwMode="auto">
            <a:xfrm>
              <a:off x="4627563" y="1908175"/>
              <a:ext cx="360362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1.6</a:t>
              </a:r>
            </a:p>
          </p:txBody>
        </p:sp>
        <p:sp>
          <p:nvSpPr>
            <p:cNvPr id="13579" name="ZoneTexte 390"/>
            <p:cNvSpPr txBox="1">
              <a:spLocks noChangeArrowheads="1"/>
            </p:cNvSpPr>
            <p:nvPr/>
          </p:nvSpPr>
          <p:spPr bwMode="auto">
            <a:xfrm>
              <a:off x="4627563" y="1724025"/>
              <a:ext cx="360362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2.0</a:t>
              </a:r>
            </a:p>
          </p:txBody>
        </p:sp>
        <p:sp>
          <p:nvSpPr>
            <p:cNvPr id="13580" name="ZoneTexte 400"/>
            <p:cNvSpPr txBox="1">
              <a:spLocks noChangeArrowheads="1"/>
            </p:cNvSpPr>
            <p:nvPr/>
          </p:nvSpPr>
          <p:spPr bwMode="auto">
            <a:xfrm>
              <a:off x="4810125" y="3286125"/>
              <a:ext cx="376238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W0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81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83</a:t>
              </a:r>
            </a:p>
          </p:txBody>
        </p:sp>
        <p:sp>
          <p:nvSpPr>
            <p:cNvPr id="13581" name="ZoneTexte 401"/>
            <p:cNvSpPr txBox="1">
              <a:spLocks noChangeArrowheads="1"/>
            </p:cNvSpPr>
            <p:nvPr/>
          </p:nvSpPr>
          <p:spPr bwMode="auto">
            <a:xfrm>
              <a:off x="6521450" y="3286125"/>
              <a:ext cx="4476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W24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78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79</a:t>
              </a:r>
            </a:p>
          </p:txBody>
        </p:sp>
        <p:sp>
          <p:nvSpPr>
            <p:cNvPr id="13582" name="ZoneTexte 402"/>
            <p:cNvSpPr txBox="1">
              <a:spLocks noChangeArrowheads="1"/>
            </p:cNvSpPr>
            <p:nvPr/>
          </p:nvSpPr>
          <p:spPr bwMode="auto">
            <a:xfrm>
              <a:off x="8296275" y="3286125"/>
              <a:ext cx="4476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W48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75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71</a:t>
              </a:r>
            </a:p>
          </p:txBody>
        </p:sp>
        <p:cxnSp>
          <p:nvCxnSpPr>
            <p:cNvPr id="13583" name="Connecteur droit 413"/>
            <p:cNvCxnSpPr>
              <a:cxnSpLocks noChangeShapeType="1"/>
            </p:cNvCxnSpPr>
            <p:nvPr/>
          </p:nvCxnSpPr>
          <p:spPr bwMode="auto">
            <a:xfrm>
              <a:off x="4572000" y="3562350"/>
              <a:ext cx="282575" cy="0"/>
            </a:xfrm>
            <a:prstGeom prst="line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84" name="Connecteur droit 414"/>
            <p:cNvCxnSpPr>
              <a:cxnSpLocks noChangeShapeType="1"/>
            </p:cNvCxnSpPr>
            <p:nvPr/>
          </p:nvCxnSpPr>
          <p:spPr bwMode="auto">
            <a:xfrm>
              <a:off x="4572000" y="3730625"/>
              <a:ext cx="282575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585" name="ZoneTexte 420"/>
            <p:cNvSpPr txBox="1">
              <a:spLocks noChangeArrowheads="1"/>
            </p:cNvSpPr>
            <p:nvPr/>
          </p:nvSpPr>
          <p:spPr bwMode="auto">
            <a:xfrm>
              <a:off x="5100638" y="2181225"/>
              <a:ext cx="43180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0.63</a:t>
              </a:r>
            </a:p>
          </p:txBody>
        </p:sp>
        <p:sp>
          <p:nvSpPr>
            <p:cNvPr id="13586" name="ZoneTexte 421"/>
            <p:cNvSpPr txBox="1">
              <a:spLocks noChangeArrowheads="1"/>
            </p:cNvSpPr>
            <p:nvPr/>
          </p:nvSpPr>
          <p:spPr bwMode="auto">
            <a:xfrm>
              <a:off x="6359525" y="2205038"/>
              <a:ext cx="43180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0.74</a:t>
              </a:r>
            </a:p>
          </p:txBody>
        </p:sp>
        <p:sp>
          <p:nvSpPr>
            <p:cNvPr id="13587" name="ZoneTexte 422"/>
            <p:cNvSpPr txBox="1">
              <a:spLocks noChangeArrowheads="1"/>
            </p:cNvSpPr>
            <p:nvPr/>
          </p:nvSpPr>
          <p:spPr bwMode="auto">
            <a:xfrm>
              <a:off x="8188325" y="2420938"/>
              <a:ext cx="43180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0.20</a:t>
              </a:r>
            </a:p>
          </p:txBody>
        </p:sp>
        <p:sp>
          <p:nvSpPr>
            <p:cNvPr id="22585" name="Rectangle 401"/>
            <p:cNvSpPr>
              <a:spLocks noChangeArrowheads="1"/>
            </p:cNvSpPr>
            <p:nvPr/>
          </p:nvSpPr>
          <p:spPr bwMode="auto">
            <a:xfrm>
              <a:off x="6010275" y="2740025"/>
              <a:ext cx="776288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>
                  <a:solidFill>
                    <a:srgbClr val="333399"/>
                  </a:solidFill>
                  <a:ea typeface="ＭＳ Ｐゴシック" pitchFamily="34" charset="-128"/>
                </a:rPr>
                <a:t>p=0.0003</a:t>
              </a:r>
            </a:p>
          </p:txBody>
        </p:sp>
        <p:sp>
          <p:nvSpPr>
            <p:cNvPr id="13589" name="ZoneTexte 420"/>
            <p:cNvSpPr txBox="1">
              <a:spLocks noChangeArrowheads="1"/>
            </p:cNvSpPr>
            <p:nvPr/>
          </p:nvSpPr>
          <p:spPr bwMode="auto">
            <a:xfrm>
              <a:off x="5037138" y="2441575"/>
              <a:ext cx="434975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0.66</a:t>
              </a:r>
            </a:p>
          </p:txBody>
        </p:sp>
        <p:sp>
          <p:nvSpPr>
            <p:cNvPr id="13590" name="ZoneTexte 421"/>
            <p:cNvSpPr txBox="1">
              <a:spLocks noChangeArrowheads="1"/>
            </p:cNvSpPr>
            <p:nvPr/>
          </p:nvSpPr>
          <p:spPr bwMode="auto">
            <a:xfrm flipH="1">
              <a:off x="6740525" y="2420938"/>
              <a:ext cx="60007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0.32</a:t>
              </a:r>
            </a:p>
          </p:txBody>
        </p:sp>
        <p:sp>
          <p:nvSpPr>
            <p:cNvPr id="13591" name="ZoneTexte 422"/>
            <p:cNvSpPr txBox="1">
              <a:spLocks noChangeArrowheads="1"/>
            </p:cNvSpPr>
            <p:nvPr/>
          </p:nvSpPr>
          <p:spPr bwMode="auto">
            <a:xfrm>
              <a:off x="8610600" y="2649538"/>
              <a:ext cx="43180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0.20</a:t>
              </a:r>
            </a:p>
          </p:txBody>
        </p:sp>
        <p:sp>
          <p:nvSpPr>
            <p:cNvPr id="13592" name="ZoneTexte 415"/>
            <p:cNvSpPr txBox="1">
              <a:spLocks noChangeArrowheads="1"/>
            </p:cNvSpPr>
            <p:nvPr/>
          </p:nvSpPr>
          <p:spPr bwMode="auto">
            <a:xfrm>
              <a:off x="5726113" y="2162175"/>
              <a:ext cx="4921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ENF</a:t>
              </a:r>
            </a:p>
          </p:txBody>
        </p:sp>
        <p:sp>
          <p:nvSpPr>
            <p:cNvPr id="13593" name="ZoneTexte 416"/>
            <p:cNvSpPr txBox="1">
              <a:spLocks noChangeArrowheads="1"/>
            </p:cNvSpPr>
            <p:nvPr/>
          </p:nvSpPr>
          <p:spPr bwMode="auto">
            <a:xfrm>
              <a:off x="5486400" y="2543175"/>
              <a:ext cx="501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3594" name="ZoneTexte 417"/>
            <p:cNvSpPr txBox="1">
              <a:spLocks noChangeArrowheads="1"/>
            </p:cNvSpPr>
            <p:nvPr/>
          </p:nvSpPr>
          <p:spPr bwMode="auto">
            <a:xfrm>
              <a:off x="7623175" y="2085975"/>
              <a:ext cx="501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3595" name="ZoneTexte 423"/>
            <p:cNvSpPr txBox="1">
              <a:spLocks noChangeArrowheads="1"/>
            </p:cNvSpPr>
            <p:nvPr/>
          </p:nvSpPr>
          <p:spPr bwMode="auto">
            <a:xfrm>
              <a:off x="7262813" y="2667000"/>
              <a:ext cx="501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</p:grpSp>
      <p:grpSp>
        <p:nvGrpSpPr>
          <p:cNvPr id="13323" name="Groupe 429"/>
          <p:cNvGrpSpPr>
            <a:grpSpLocks/>
          </p:cNvGrpSpPr>
          <p:nvPr/>
        </p:nvGrpSpPr>
        <p:grpSpPr bwMode="auto">
          <a:xfrm>
            <a:off x="252413" y="1633538"/>
            <a:ext cx="4090987" cy="2206625"/>
            <a:chOff x="252413" y="1633538"/>
            <a:chExt cx="4090987" cy="2206625"/>
          </a:xfrm>
        </p:grpSpPr>
        <p:grpSp>
          <p:nvGrpSpPr>
            <p:cNvPr id="13442" name="Groupe 27741"/>
            <p:cNvGrpSpPr>
              <a:grpSpLocks/>
            </p:cNvGrpSpPr>
            <p:nvPr/>
          </p:nvGrpSpPr>
          <p:grpSpPr bwMode="auto">
            <a:xfrm>
              <a:off x="606425" y="1712913"/>
              <a:ext cx="3417888" cy="1609725"/>
              <a:chOff x="-4022726" y="1025525"/>
              <a:chExt cx="3417888" cy="1609726"/>
            </a:xfrm>
          </p:grpSpPr>
          <p:sp>
            <p:nvSpPr>
              <p:cNvPr id="13465" name="Line 21"/>
              <p:cNvSpPr>
                <a:spLocks noChangeShapeType="1"/>
              </p:cNvSpPr>
              <p:nvPr/>
            </p:nvSpPr>
            <p:spPr bwMode="auto">
              <a:xfrm flipV="1">
                <a:off x="-755651" y="2586038"/>
                <a:ext cx="0" cy="49213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66" name="Line 22"/>
              <p:cNvSpPr>
                <a:spLocks noChangeShapeType="1"/>
              </p:cNvSpPr>
              <p:nvPr/>
            </p:nvSpPr>
            <p:spPr bwMode="auto">
              <a:xfrm>
                <a:off x="-755651" y="2586038"/>
                <a:ext cx="150813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67" name="Line 23"/>
              <p:cNvSpPr>
                <a:spLocks noChangeShapeType="1"/>
              </p:cNvSpPr>
              <p:nvPr/>
            </p:nvSpPr>
            <p:spPr bwMode="auto">
              <a:xfrm>
                <a:off x="-4022726" y="1052513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68" name="Line 24"/>
              <p:cNvSpPr>
                <a:spLocks noChangeShapeType="1"/>
              </p:cNvSpPr>
              <p:nvPr/>
            </p:nvSpPr>
            <p:spPr bwMode="auto">
              <a:xfrm flipV="1">
                <a:off x="-3978276" y="1025525"/>
                <a:ext cx="0" cy="26988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69" name="Line 25"/>
              <p:cNvSpPr>
                <a:spLocks noChangeShapeType="1"/>
              </p:cNvSpPr>
              <p:nvPr/>
            </p:nvSpPr>
            <p:spPr bwMode="auto">
              <a:xfrm>
                <a:off x="-4022726" y="1201738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0" name="Line 26"/>
              <p:cNvSpPr>
                <a:spLocks noChangeShapeType="1"/>
              </p:cNvSpPr>
              <p:nvPr/>
            </p:nvSpPr>
            <p:spPr bwMode="auto">
              <a:xfrm flipV="1">
                <a:off x="-3978276" y="1052513"/>
                <a:ext cx="0" cy="149225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1" name="Line 27"/>
              <p:cNvSpPr>
                <a:spLocks noChangeShapeType="1"/>
              </p:cNvSpPr>
              <p:nvPr/>
            </p:nvSpPr>
            <p:spPr bwMode="auto">
              <a:xfrm>
                <a:off x="-4022726" y="1352550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2" name="Line 28"/>
              <p:cNvSpPr>
                <a:spLocks noChangeShapeType="1"/>
              </p:cNvSpPr>
              <p:nvPr/>
            </p:nvSpPr>
            <p:spPr bwMode="auto">
              <a:xfrm flipV="1">
                <a:off x="-3978276" y="1352550"/>
                <a:ext cx="0" cy="149225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3" name="Line 29"/>
              <p:cNvSpPr>
                <a:spLocks noChangeShapeType="1"/>
              </p:cNvSpPr>
              <p:nvPr/>
            </p:nvSpPr>
            <p:spPr bwMode="auto">
              <a:xfrm>
                <a:off x="-4022726" y="1501775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4" name="Line 30"/>
              <p:cNvSpPr>
                <a:spLocks noChangeShapeType="1"/>
              </p:cNvSpPr>
              <p:nvPr/>
            </p:nvSpPr>
            <p:spPr bwMode="auto">
              <a:xfrm>
                <a:off x="-4022726" y="1651000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5" name="Line 31"/>
              <p:cNvSpPr>
                <a:spLocks noChangeShapeType="1"/>
              </p:cNvSpPr>
              <p:nvPr/>
            </p:nvSpPr>
            <p:spPr bwMode="auto">
              <a:xfrm flipV="1">
                <a:off x="-3978276" y="1651000"/>
                <a:ext cx="0" cy="149225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6" name="Line 32"/>
              <p:cNvSpPr>
                <a:spLocks noChangeShapeType="1"/>
              </p:cNvSpPr>
              <p:nvPr/>
            </p:nvSpPr>
            <p:spPr bwMode="auto">
              <a:xfrm>
                <a:off x="-4022726" y="1800225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7" name="Line 33"/>
              <p:cNvSpPr>
                <a:spLocks noChangeShapeType="1"/>
              </p:cNvSpPr>
              <p:nvPr/>
            </p:nvSpPr>
            <p:spPr bwMode="auto">
              <a:xfrm flipV="1">
                <a:off x="-3978276" y="1501775"/>
                <a:ext cx="0" cy="149225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8" name="Line 34"/>
              <p:cNvSpPr>
                <a:spLocks noChangeShapeType="1"/>
              </p:cNvSpPr>
              <p:nvPr/>
            </p:nvSpPr>
            <p:spPr bwMode="auto">
              <a:xfrm flipV="1">
                <a:off x="-3978276" y="1201738"/>
                <a:ext cx="0" cy="150813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79" name="Line 35"/>
              <p:cNvSpPr>
                <a:spLocks noChangeShapeType="1"/>
              </p:cNvSpPr>
              <p:nvPr/>
            </p:nvSpPr>
            <p:spPr bwMode="auto">
              <a:xfrm>
                <a:off x="-4022726" y="1951038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0" name="Line 36"/>
              <p:cNvSpPr>
                <a:spLocks noChangeShapeType="1"/>
              </p:cNvSpPr>
              <p:nvPr/>
            </p:nvSpPr>
            <p:spPr bwMode="auto">
              <a:xfrm flipV="1">
                <a:off x="-3978276" y="1951038"/>
                <a:ext cx="0" cy="149225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1" name="Line 37"/>
              <p:cNvSpPr>
                <a:spLocks noChangeShapeType="1"/>
              </p:cNvSpPr>
              <p:nvPr/>
            </p:nvSpPr>
            <p:spPr bwMode="auto">
              <a:xfrm>
                <a:off x="-4022726" y="2100263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2" name="Line 38"/>
              <p:cNvSpPr>
                <a:spLocks noChangeShapeType="1"/>
              </p:cNvSpPr>
              <p:nvPr/>
            </p:nvSpPr>
            <p:spPr bwMode="auto">
              <a:xfrm>
                <a:off x="-4022726" y="2398713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3" name="Line 39"/>
              <p:cNvSpPr>
                <a:spLocks noChangeShapeType="1"/>
              </p:cNvSpPr>
              <p:nvPr/>
            </p:nvSpPr>
            <p:spPr bwMode="auto">
              <a:xfrm flipV="1">
                <a:off x="-3978276" y="2249488"/>
                <a:ext cx="0" cy="149225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4" name="Line 40"/>
              <p:cNvSpPr>
                <a:spLocks noChangeShapeType="1"/>
              </p:cNvSpPr>
              <p:nvPr/>
            </p:nvSpPr>
            <p:spPr bwMode="auto">
              <a:xfrm>
                <a:off x="-4022726" y="2249488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5" name="Line 41"/>
              <p:cNvSpPr>
                <a:spLocks noChangeShapeType="1"/>
              </p:cNvSpPr>
              <p:nvPr/>
            </p:nvSpPr>
            <p:spPr bwMode="auto">
              <a:xfrm flipV="1">
                <a:off x="-3978276" y="2100263"/>
                <a:ext cx="0" cy="149225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6" name="Line 42"/>
              <p:cNvSpPr>
                <a:spLocks noChangeShapeType="1"/>
              </p:cNvSpPr>
              <p:nvPr/>
            </p:nvSpPr>
            <p:spPr bwMode="auto">
              <a:xfrm flipV="1">
                <a:off x="-3963988" y="2586038"/>
                <a:ext cx="0" cy="49213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7" name="Freeform 43"/>
              <p:cNvSpPr>
                <a:spLocks/>
              </p:cNvSpPr>
              <p:nvPr/>
            </p:nvSpPr>
            <p:spPr bwMode="auto">
              <a:xfrm>
                <a:off x="-3978276" y="2547938"/>
                <a:ext cx="14288" cy="38100"/>
              </a:xfrm>
              <a:custGeom>
                <a:avLst/>
                <a:gdLst>
                  <a:gd name="T0" fmla="*/ 0 w 20"/>
                  <a:gd name="T1" fmla="*/ 0 h 48"/>
                  <a:gd name="T2" fmla="*/ 0 w 20"/>
                  <a:gd name="T3" fmla="*/ 2147483647 h 48"/>
                  <a:gd name="T4" fmla="*/ 2147483647 w 20"/>
                  <a:gd name="T5" fmla="*/ 2147483647 h 48"/>
                  <a:gd name="T6" fmla="*/ 0 60000 65536"/>
                  <a:gd name="T7" fmla="*/ 0 60000 65536"/>
                  <a:gd name="T8" fmla="*/ 0 60000 65536"/>
                  <a:gd name="T9" fmla="*/ 0 w 20"/>
                  <a:gd name="T10" fmla="*/ 0 h 48"/>
                  <a:gd name="T11" fmla="*/ 20 w 20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" h="48">
                    <a:moveTo>
                      <a:pt x="0" y="0"/>
                    </a:moveTo>
                    <a:lnTo>
                      <a:pt x="0" y="48"/>
                    </a:lnTo>
                    <a:lnTo>
                      <a:pt x="20" y="48"/>
                    </a:lnTo>
                  </a:path>
                </a:pathLst>
              </a:cu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8" name="Line 44"/>
              <p:cNvSpPr>
                <a:spLocks noChangeShapeType="1"/>
              </p:cNvSpPr>
              <p:nvPr/>
            </p:nvSpPr>
            <p:spPr bwMode="auto">
              <a:xfrm>
                <a:off x="-4022726" y="2547938"/>
                <a:ext cx="44450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89" name="Line 45"/>
              <p:cNvSpPr>
                <a:spLocks noChangeShapeType="1"/>
              </p:cNvSpPr>
              <p:nvPr/>
            </p:nvSpPr>
            <p:spPr bwMode="auto">
              <a:xfrm flipV="1">
                <a:off x="-3978276" y="2398713"/>
                <a:ext cx="0" cy="149225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0" name="Line 46"/>
              <p:cNvSpPr>
                <a:spLocks noChangeShapeType="1"/>
              </p:cNvSpPr>
              <p:nvPr/>
            </p:nvSpPr>
            <p:spPr bwMode="auto">
              <a:xfrm flipV="1">
                <a:off x="-2359026" y="2586038"/>
                <a:ext cx="0" cy="49213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1" name="Line 47"/>
              <p:cNvSpPr>
                <a:spLocks noChangeShapeType="1"/>
              </p:cNvSpPr>
              <p:nvPr/>
            </p:nvSpPr>
            <p:spPr bwMode="auto">
              <a:xfrm>
                <a:off x="-3963988" y="2586038"/>
                <a:ext cx="1604963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2" name="Line 48"/>
              <p:cNvSpPr>
                <a:spLocks noChangeShapeType="1"/>
              </p:cNvSpPr>
              <p:nvPr/>
            </p:nvSpPr>
            <p:spPr bwMode="auto">
              <a:xfrm flipV="1">
                <a:off x="-3978276" y="1800225"/>
                <a:ext cx="0" cy="150813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3" name="Line 49"/>
              <p:cNvSpPr>
                <a:spLocks noChangeShapeType="1"/>
              </p:cNvSpPr>
              <p:nvPr/>
            </p:nvSpPr>
            <p:spPr bwMode="auto">
              <a:xfrm>
                <a:off x="-2359026" y="2586038"/>
                <a:ext cx="1603375" cy="0"/>
              </a:xfrm>
              <a:prstGeom prst="line">
                <a:avLst/>
              </a:prstGeom>
              <a:noFill/>
              <a:ln w="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4" name="Freeform 50"/>
              <p:cNvSpPr>
                <a:spLocks/>
              </p:cNvSpPr>
              <p:nvPr/>
            </p:nvSpPr>
            <p:spPr bwMode="auto">
              <a:xfrm>
                <a:off x="-720726" y="2262188"/>
                <a:ext cx="44450" cy="157163"/>
              </a:xfrm>
              <a:custGeom>
                <a:avLst/>
                <a:gdLst>
                  <a:gd name="T0" fmla="*/ 2147483647 w 56"/>
                  <a:gd name="T1" fmla="*/ 0 h 198"/>
                  <a:gd name="T2" fmla="*/ 0 w 56"/>
                  <a:gd name="T3" fmla="*/ 0 h 198"/>
                  <a:gd name="T4" fmla="*/ 0 w 56"/>
                  <a:gd name="T5" fmla="*/ 2147483647 h 198"/>
                  <a:gd name="T6" fmla="*/ 2147483647 w 56"/>
                  <a:gd name="T7" fmla="*/ 2147483647 h 198"/>
                  <a:gd name="T8" fmla="*/ 2147483647 w 56"/>
                  <a:gd name="T9" fmla="*/ 0 h 198"/>
                  <a:gd name="T10" fmla="*/ 2147483647 w 56"/>
                  <a:gd name="T11" fmla="*/ 0 h 1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6"/>
                  <a:gd name="T19" fmla="*/ 0 h 198"/>
                  <a:gd name="T20" fmla="*/ 56 w 56"/>
                  <a:gd name="T21" fmla="*/ 198 h 19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6" h="198">
                    <a:moveTo>
                      <a:pt x="56" y="0"/>
                    </a:moveTo>
                    <a:lnTo>
                      <a:pt x="0" y="0"/>
                    </a:lnTo>
                    <a:lnTo>
                      <a:pt x="0" y="198"/>
                    </a:lnTo>
                    <a:lnTo>
                      <a:pt x="56" y="198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5" name="Freeform 51"/>
              <p:cNvSpPr>
                <a:spLocks/>
              </p:cNvSpPr>
              <p:nvPr/>
            </p:nvSpPr>
            <p:spPr bwMode="auto">
              <a:xfrm>
                <a:off x="-3921126" y="1954213"/>
                <a:ext cx="55563" cy="344488"/>
              </a:xfrm>
              <a:custGeom>
                <a:avLst/>
                <a:gdLst>
                  <a:gd name="T0" fmla="*/ 2147483647 w 69"/>
                  <a:gd name="T1" fmla="*/ 0 h 432"/>
                  <a:gd name="T2" fmla="*/ 0 w 69"/>
                  <a:gd name="T3" fmla="*/ 0 h 432"/>
                  <a:gd name="T4" fmla="*/ 0 w 69"/>
                  <a:gd name="T5" fmla="*/ 2147483647 h 432"/>
                  <a:gd name="T6" fmla="*/ 2147483647 w 69"/>
                  <a:gd name="T7" fmla="*/ 2147483647 h 432"/>
                  <a:gd name="T8" fmla="*/ 2147483647 w 69"/>
                  <a:gd name="T9" fmla="*/ 0 h 432"/>
                  <a:gd name="T10" fmla="*/ 2147483647 w 69"/>
                  <a:gd name="T11" fmla="*/ 0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9"/>
                  <a:gd name="T19" fmla="*/ 0 h 432"/>
                  <a:gd name="T20" fmla="*/ 69 w 69"/>
                  <a:gd name="T21" fmla="*/ 432 h 4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9" h="432">
                    <a:moveTo>
                      <a:pt x="69" y="0"/>
                    </a:moveTo>
                    <a:lnTo>
                      <a:pt x="0" y="0"/>
                    </a:lnTo>
                    <a:lnTo>
                      <a:pt x="0" y="432"/>
                    </a:lnTo>
                    <a:lnTo>
                      <a:pt x="69" y="432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6" name="Freeform 52"/>
              <p:cNvSpPr>
                <a:spLocks/>
              </p:cNvSpPr>
              <p:nvPr/>
            </p:nvSpPr>
            <p:spPr bwMode="auto">
              <a:xfrm>
                <a:off x="-2319338" y="2141538"/>
                <a:ext cx="46038" cy="284163"/>
              </a:xfrm>
              <a:custGeom>
                <a:avLst/>
                <a:gdLst>
                  <a:gd name="T0" fmla="*/ 2147483647 w 56"/>
                  <a:gd name="T1" fmla="*/ 2147483647 h 358"/>
                  <a:gd name="T2" fmla="*/ 2147483647 w 56"/>
                  <a:gd name="T3" fmla="*/ 0 h 358"/>
                  <a:gd name="T4" fmla="*/ 0 w 56"/>
                  <a:gd name="T5" fmla="*/ 0 h 358"/>
                  <a:gd name="T6" fmla="*/ 0 w 56"/>
                  <a:gd name="T7" fmla="*/ 2147483647 h 358"/>
                  <a:gd name="T8" fmla="*/ 2147483647 w 56"/>
                  <a:gd name="T9" fmla="*/ 2147483647 h 358"/>
                  <a:gd name="T10" fmla="*/ 0 w 56"/>
                  <a:gd name="T11" fmla="*/ 2147483647 h 358"/>
                  <a:gd name="T12" fmla="*/ 0 w 56"/>
                  <a:gd name="T13" fmla="*/ 2147483647 h 358"/>
                  <a:gd name="T14" fmla="*/ 2147483647 w 56"/>
                  <a:gd name="T15" fmla="*/ 2147483647 h 358"/>
                  <a:gd name="T16" fmla="*/ 2147483647 w 56"/>
                  <a:gd name="T17" fmla="*/ 2147483647 h 3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6"/>
                  <a:gd name="T28" fmla="*/ 0 h 358"/>
                  <a:gd name="T29" fmla="*/ 56 w 56"/>
                  <a:gd name="T30" fmla="*/ 358 h 35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6" h="358">
                    <a:moveTo>
                      <a:pt x="56" y="310"/>
                    </a:moveTo>
                    <a:lnTo>
                      <a:pt x="56" y="0"/>
                    </a:lnTo>
                    <a:lnTo>
                      <a:pt x="0" y="0"/>
                    </a:lnTo>
                    <a:lnTo>
                      <a:pt x="0" y="309"/>
                    </a:lnTo>
                    <a:lnTo>
                      <a:pt x="12" y="310"/>
                    </a:lnTo>
                    <a:lnTo>
                      <a:pt x="0" y="309"/>
                    </a:lnTo>
                    <a:lnTo>
                      <a:pt x="0" y="358"/>
                    </a:lnTo>
                    <a:lnTo>
                      <a:pt x="56" y="358"/>
                    </a:lnTo>
                    <a:lnTo>
                      <a:pt x="56" y="31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7" name="Line 53"/>
              <p:cNvSpPr>
                <a:spLocks noChangeShapeType="1"/>
              </p:cNvSpPr>
              <p:nvPr/>
            </p:nvSpPr>
            <p:spPr bwMode="auto">
              <a:xfrm flipH="1">
                <a:off x="-2295526" y="1884363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8" name="Line 54"/>
              <p:cNvSpPr>
                <a:spLocks noChangeShapeType="1"/>
              </p:cNvSpPr>
              <p:nvPr/>
            </p:nvSpPr>
            <p:spPr bwMode="auto">
              <a:xfrm>
                <a:off x="-2295526" y="1884363"/>
                <a:ext cx="0" cy="257175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99" name="Line 55"/>
              <p:cNvSpPr>
                <a:spLocks noChangeShapeType="1"/>
              </p:cNvSpPr>
              <p:nvPr/>
            </p:nvSpPr>
            <p:spPr bwMode="auto">
              <a:xfrm flipH="1">
                <a:off x="-698501" y="2063750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0" name="Line 56"/>
              <p:cNvSpPr>
                <a:spLocks noChangeShapeType="1"/>
              </p:cNvSpPr>
              <p:nvPr/>
            </p:nvSpPr>
            <p:spPr bwMode="auto">
              <a:xfrm flipH="1">
                <a:off x="-725488" y="2063750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1" name="Line 57"/>
              <p:cNvSpPr>
                <a:spLocks noChangeShapeType="1"/>
              </p:cNvSpPr>
              <p:nvPr/>
            </p:nvSpPr>
            <p:spPr bwMode="auto">
              <a:xfrm flipH="1">
                <a:off x="-795338" y="2009775"/>
                <a:ext cx="55563" cy="0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2" name="Line 58"/>
              <p:cNvSpPr>
                <a:spLocks noChangeShapeType="1"/>
              </p:cNvSpPr>
              <p:nvPr/>
            </p:nvSpPr>
            <p:spPr bwMode="auto">
              <a:xfrm>
                <a:off x="-698501" y="2063750"/>
                <a:ext cx="0" cy="198438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3" name="Line 59"/>
              <p:cNvSpPr>
                <a:spLocks noChangeShapeType="1"/>
              </p:cNvSpPr>
              <p:nvPr/>
            </p:nvSpPr>
            <p:spPr bwMode="auto">
              <a:xfrm flipH="1" flipV="1">
                <a:off x="-2273301" y="2387600"/>
                <a:ext cx="1552575" cy="3175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4" name="Line 60"/>
              <p:cNvSpPr>
                <a:spLocks noChangeShapeType="1"/>
              </p:cNvSpPr>
              <p:nvPr/>
            </p:nvSpPr>
            <p:spPr bwMode="auto">
              <a:xfrm flipH="1">
                <a:off x="-3894138" y="1806575"/>
                <a:ext cx="28575" cy="0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5" name="Line 61"/>
              <p:cNvSpPr>
                <a:spLocks noChangeShapeType="1"/>
              </p:cNvSpPr>
              <p:nvPr/>
            </p:nvSpPr>
            <p:spPr bwMode="auto">
              <a:xfrm flipH="1">
                <a:off x="-3921126" y="1806575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6" name="Line 62"/>
              <p:cNvSpPr>
                <a:spLocks noChangeShapeType="1"/>
              </p:cNvSpPr>
              <p:nvPr/>
            </p:nvSpPr>
            <p:spPr bwMode="auto">
              <a:xfrm flipH="1">
                <a:off x="-3894138" y="2422525"/>
                <a:ext cx="28575" cy="0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7" name="Line 63"/>
              <p:cNvSpPr>
                <a:spLocks noChangeShapeType="1"/>
              </p:cNvSpPr>
              <p:nvPr/>
            </p:nvSpPr>
            <p:spPr bwMode="auto">
              <a:xfrm flipH="1">
                <a:off x="-3921126" y="2422525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8" name="Line 64"/>
              <p:cNvSpPr>
                <a:spLocks noChangeShapeType="1"/>
              </p:cNvSpPr>
              <p:nvPr/>
            </p:nvSpPr>
            <p:spPr bwMode="auto">
              <a:xfrm flipV="1">
                <a:off x="-3894138" y="2298700"/>
                <a:ext cx="0" cy="123825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09" name="Freeform 65"/>
              <p:cNvSpPr>
                <a:spLocks/>
              </p:cNvSpPr>
              <p:nvPr/>
            </p:nvSpPr>
            <p:spPr bwMode="auto">
              <a:xfrm>
                <a:off x="-3865563" y="2141538"/>
                <a:ext cx="1555750" cy="246063"/>
              </a:xfrm>
              <a:custGeom>
                <a:avLst/>
                <a:gdLst>
                  <a:gd name="T0" fmla="*/ 2147483647 w 1962"/>
                  <a:gd name="T1" fmla="*/ 2147483647 h 310"/>
                  <a:gd name="T2" fmla="*/ 2147483647 w 1962"/>
                  <a:gd name="T3" fmla="*/ 2147483647 h 310"/>
                  <a:gd name="T4" fmla="*/ 0 w 1962"/>
                  <a:gd name="T5" fmla="*/ 0 h 310"/>
                  <a:gd name="T6" fmla="*/ 0 60000 65536"/>
                  <a:gd name="T7" fmla="*/ 0 60000 65536"/>
                  <a:gd name="T8" fmla="*/ 0 60000 65536"/>
                  <a:gd name="T9" fmla="*/ 0 w 1962"/>
                  <a:gd name="T10" fmla="*/ 0 h 310"/>
                  <a:gd name="T11" fmla="*/ 1962 w 1962"/>
                  <a:gd name="T12" fmla="*/ 310 h 3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62" h="310">
                    <a:moveTo>
                      <a:pt x="1962" y="310"/>
                    </a:moveTo>
                    <a:lnTo>
                      <a:pt x="1950" y="30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0" name="Line 66"/>
              <p:cNvSpPr>
                <a:spLocks noChangeShapeType="1"/>
              </p:cNvSpPr>
              <p:nvPr/>
            </p:nvSpPr>
            <p:spPr bwMode="auto">
              <a:xfrm>
                <a:off x="-3894138" y="1806575"/>
                <a:ext cx="0" cy="147638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1" name="Line 67"/>
              <p:cNvSpPr>
                <a:spLocks noChangeShapeType="1"/>
              </p:cNvSpPr>
              <p:nvPr/>
            </p:nvSpPr>
            <p:spPr bwMode="auto">
              <a:xfrm flipH="1">
                <a:off x="-2324101" y="1884363"/>
                <a:ext cx="28575" cy="0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2" name="Freeform 68"/>
              <p:cNvSpPr>
                <a:spLocks/>
              </p:cNvSpPr>
              <p:nvPr/>
            </p:nvSpPr>
            <p:spPr bwMode="auto">
              <a:xfrm>
                <a:off x="-712788" y="1511300"/>
                <a:ext cx="26988" cy="26988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0 h 33"/>
                  <a:gd name="T18" fmla="*/ 2147483647 w 34"/>
                  <a:gd name="T19" fmla="*/ 0 h 33"/>
                  <a:gd name="T20" fmla="*/ 2147483647 w 34"/>
                  <a:gd name="T21" fmla="*/ 2147483647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0"/>
                    </a:lnTo>
                    <a:lnTo>
                      <a:pt x="34" y="16"/>
                    </a:lnTo>
                    <a:lnTo>
                      <a:pt x="33" y="12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4" y="5"/>
                    </a:lnTo>
                    <a:lnTo>
                      <a:pt x="1" y="10"/>
                    </a:lnTo>
                    <a:lnTo>
                      <a:pt x="0" y="16"/>
                    </a:lnTo>
                    <a:lnTo>
                      <a:pt x="1" y="20"/>
                    </a:lnTo>
                    <a:lnTo>
                      <a:pt x="3" y="25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4" y="31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3" name="Freeform 69"/>
              <p:cNvSpPr>
                <a:spLocks/>
              </p:cNvSpPr>
              <p:nvPr/>
            </p:nvSpPr>
            <p:spPr bwMode="auto">
              <a:xfrm>
                <a:off x="-712788" y="1541463"/>
                <a:ext cx="26988" cy="26988"/>
              </a:xfrm>
              <a:custGeom>
                <a:avLst/>
                <a:gdLst>
                  <a:gd name="T0" fmla="*/ 2147483647 w 34"/>
                  <a:gd name="T1" fmla="*/ 2147483647 h 35"/>
                  <a:gd name="T2" fmla="*/ 2147483647 w 34"/>
                  <a:gd name="T3" fmla="*/ 2147483647 h 35"/>
                  <a:gd name="T4" fmla="*/ 2147483647 w 34"/>
                  <a:gd name="T5" fmla="*/ 2147483647 h 35"/>
                  <a:gd name="T6" fmla="*/ 2147483647 w 34"/>
                  <a:gd name="T7" fmla="*/ 2147483647 h 35"/>
                  <a:gd name="T8" fmla="*/ 2147483647 w 34"/>
                  <a:gd name="T9" fmla="*/ 2147483647 h 35"/>
                  <a:gd name="T10" fmla="*/ 2147483647 w 34"/>
                  <a:gd name="T11" fmla="*/ 2147483647 h 35"/>
                  <a:gd name="T12" fmla="*/ 2147483647 w 34"/>
                  <a:gd name="T13" fmla="*/ 2147483647 h 35"/>
                  <a:gd name="T14" fmla="*/ 2147483647 w 34"/>
                  <a:gd name="T15" fmla="*/ 2147483647 h 35"/>
                  <a:gd name="T16" fmla="*/ 2147483647 w 34"/>
                  <a:gd name="T17" fmla="*/ 2147483647 h 35"/>
                  <a:gd name="T18" fmla="*/ 2147483647 w 34"/>
                  <a:gd name="T19" fmla="*/ 0 h 35"/>
                  <a:gd name="T20" fmla="*/ 2147483647 w 34"/>
                  <a:gd name="T21" fmla="*/ 2147483647 h 35"/>
                  <a:gd name="T22" fmla="*/ 2147483647 w 34"/>
                  <a:gd name="T23" fmla="*/ 2147483647 h 35"/>
                  <a:gd name="T24" fmla="*/ 2147483647 w 34"/>
                  <a:gd name="T25" fmla="*/ 2147483647 h 35"/>
                  <a:gd name="T26" fmla="*/ 0 w 34"/>
                  <a:gd name="T27" fmla="*/ 2147483647 h 35"/>
                  <a:gd name="T28" fmla="*/ 2147483647 w 34"/>
                  <a:gd name="T29" fmla="*/ 2147483647 h 35"/>
                  <a:gd name="T30" fmla="*/ 2147483647 w 34"/>
                  <a:gd name="T31" fmla="*/ 2147483647 h 35"/>
                  <a:gd name="T32" fmla="*/ 2147483647 w 34"/>
                  <a:gd name="T33" fmla="*/ 2147483647 h 35"/>
                  <a:gd name="T34" fmla="*/ 2147483647 w 34"/>
                  <a:gd name="T35" fmla="*/ 2147483647 h 35"/>
                  <a:gd name="T36" fmla="*/ 2147483647 w 34"/>
                  <a:gd name="T37" fmla="*/ 2147483647 h 35"/>
                  <a:gd name="T38" fmla="*/ 2147483647 w 34"/>
                  <a:gd name="T39" fmla="*/ 2147483647 h 35"/>
                  <a:gd name="T40" fmla="*/ 2147483647 w 34"/>
                  <a:gd name="T41" fmla="*/ 2147483647 h 35"/>
                  <a:gd name="T42" fmla="*/ 2147483647 w 34"/>
                  <a:gd name="T43" fmla="*/ 2147483647 h 35"/>
                  <a:gd name="T44" fmla="*/ 2147483647 w 34"/>
                  <a:gd name="T45" fmla="*/ 2147483647 h 35"/>
                  <a:gd name="T46" fmla="*/ 2147483647 w 34"/>
                  <a:gd name="T47" fmla="*/ 2147483647 h 3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5"/>
                  <a:gd name="T74" fmla="*/ 34 w 34"/>
                  <a:gd name="T75" fmla="*/ 35 h 3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5">
                    <a:moveTo>
                      <a:pt x="28" y="30"/>
                    </a:moveTo>
                    <a:lnTo>
                      <a:pt x="31" y="27"/>
                    </a:lnTo>
                    <a:lnTo>
                      <a:pt x="33" y="22"/>
                    </a:lnTo>
                    <a:lnTo>
                      <a:pt x="34" y="18"/>
                    </a:lnTo>
                    <a:lnTo>
                      <a:pt x="33" y="13"/>
                    </a:lnTo>
                    <a:lnTo>
                      <a:pt x="31" y="10"/>
                    </a:lnTo>
                    <a:lnTo>
                      <a:pt x="28" y="5"/>
                    </a:lnTo>
                    <a:lnTo>
                      <a:pt x="24" y="4"/>
                    </a:lnTo>
                    <a:lnTo>
                      <a:pt x="21" y="2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4" y="5"/>
                    </a:lnTo>
                    <a:lnTo>
                      <a:pt x="1" y="12"/>
                    </a:lnTo>
                    <a:lnTo>
                      <a:pt x="0" y="18"/>
                    </a:lnTo>
                    <a:lnTo>
                      <a:pt x="1" y="22"/>
                    </a:lnTo>
                    <a:lnTo>
                      <a:pt x="3" y="27"/>
                    </a:lnTo>
                    <a:lnTo>
                      <a:pt x="4" y="30"/>
                    </a:lnTo>
                    <a:lnTo>
                      <a:pt x="8" y="32"/>
                    </a:lnTo>
                    <a:lnTo>
                      <a:pt x="13" y="33"/>
                    </a:lnTo>
                    <a:lnTo>
                      <a:pt x="16" y="35"/>
                    </a:lnTo>
                    <a:lnTo>
                      <a:pt x="21" y="33"/>
                    </a:lnTo>
                    <a:lnTo>
                      <a:pt x="24" y="32"/>
                    </a:lnTo>
                    <a:lnTo>
                      <a:pt x="28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4" name="Freeform 70"/>
              <p:cNvSpPr>
                <a:spLocks/>
              </p:cNvSpPr>
              <p:nvPr/>
            </p:nvSpPr>
            <p:spPr bwMode="auto">
              <a:xfrm>
                <a:off x="-712788" y="1682750"/>
                <a:ext cx="26988" cy="25400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0 h 33"/>
                  <a:gd name="T18" fmla="*/ 2147483647 w 34"/>
                  <a:gd name="T19" fmla="*/ 0 h 33"/>
                  <a:gd name="T20" fmla="*/ 2147483647 w 34"/>
                  <a:gd name="T21" fmla="*/ 0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4"/>
                    </a:lnTo>
                    <a:lnTo>
                      <a:pt x="33" y="19"/>
                    </a:lnTo>
                    <a:lnTo>
                      <a:pt x="34" y="16"/>
                    </a:lnTo>
                    <a:lnTo>
                      <a:pt x="33" y="11"/>
                    </a:lnTo>
                    <a:lnTo>
                      <a:pt x="31" y="8"/>
                    </a:lnTo>
                    <a:lnTo>
                      <a:pt x="28" y="4"/>
                    </a:lnTo>
                    <a:lnTo>
                      <a:pt x="24" y="1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0"/>
                    </a:lnTo>
                    <a:lnTo>
                      <a:pt x="4" y="4"/>
                    </a:lnTo>
                    <a:lnTo>
                      <a:pt x="1" y="9"/>
                    </a:lnTo>
                    <a:lnTo>
                      <a:pt x="0" y="16"/>
                    </a:lnTo>
                    <a:lnTo>
                      <a:pt x="1" y="19"/>
                    </a:lnTo>
                    <a:lnTo>
                      <a:pt x="3" y="24"/>
                    </a:lnTo>
                    <a:lnTo>
                      <a:pt x="4" y="28"/>
                    </a:lnTo>
                    <a:lnTo>
                      <a:pt x="8" y="29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4" y="29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5" name="Freeform 71"/>
              <p:cNvSpPr>
                <a:spLocks/>
              </p:cNvSpPr>
              <p:nvPr/>
            </p:nvSpPr>
            <p:spPr bwMode="auto">
              <a:xfrm>
                <a:off x="-712788" y="1751013"/>
                <a:ext cx="26988" cy="26988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2147483647 h 33"/>
                  <a:gd name="T18" fmla="*/ 2147483647 w 34"/>
                  <a:gd name="T19" fmla="*/ 0 h 33"/>
                  <a:gd name="T20" fmla="*/ 2147483647 w 34"/>
                  <a:gd name="T21" fmla="*/ 2147483647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1"/>
                    </a:lnTo>
                    <a:lnTo>
                      <a:pt x="34" y="16"/>
                    </a:lnTo>
                    <a:lnTo>
                      <a:pt x="33" y="13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4" y="3"/>
                    </a:lnTo>
                    <a:lnTo>
                      <a:pt x="21" y="2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4" y="5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1" y="21"/>
                    </a:lnTo>
                    <a:lnTo>
                      <a:pt x="3" y="25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4" y="31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6" name="Freeform 72"/>
              <p:cNvSpPr>
                <a:spLocks/>
              </p:cNvSpPr>
              <p:nvPr/>
            </p:nvSpPr>
            <p:spPr bwMode="auto">
              <a:xfrm>
                <a:off x="-712788" y="1954213"/>
                <a:ext cx="26988" cy="25400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0 h 33"/>
                  <a:gd name="T18" fmla="*/ 2147483647 w 34"/>
                  <a:gd name="T19" fmla="*/ 0 h 33"/>
                  <a:gd name="T20" fmla="*/ 2147483647 w 34"/>
                  <a:gd name="T21" fmla="*/ 2147483647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2"/>
                    </a:lnTo>
                    <a:lnTo>
                      <a:pt x="34" y="17"/>
                    </a:lnTo>
                    <a:lnTo>
                      <a:pt x="33" y="12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4" y="5"/>
                    </a:lnTo>
                    <a:lnTo>
                      <a:pt x="1" y="10"/>
                    </a:lnTo>
                    <a:lnTo>
                      <a:pt x="0" y="17"/>
                    </a:lnTo>
                    <a:lnTo>
                      <a:pt x="1" y="22"/>
                    </a:lnTo>
                    <a:lnTo>
                      <a:pt x="3" y="25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4" y="31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7" name="Freeform 73"/>
              <p:cNvSpPr>
                <a:spLocks/>
              </p:cNvSpPr>
              <p:nvPr/>
            </p:nvSpPr>
            <p:spPr bwMode="auto">
              <a:xfrm>
                <a:off x="-712788" y="1993900"/>
                <a:ext cx="26988" cy="26988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0 h 33"/>
                  <a:gd name="T18" fmla="*/ 2147483647 w 34"/>
                  <a:gd name="T19" fmla="*/ 0 h 33"/>
                  <a:gd name="T20" fmla="*/ 2147483647 w 34"/>
                  <a:gd name="T21" fmla="*/ 2147483647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0"/>
                    </a:lnTo>
                    <a:lnTo>
                      <a:pt x="34" y="17"/>
                    </a:lnTo>
                    <a:lnTo>
                      <a:pt x="33" y="12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4" y="5"/>
                    </a:lnTo>
                    <a:lnTo>
                      <a:pt x="1" y="10"/>
                    </a:lnTo>
                    <a:lnTo>
                      <a:pt x="0" y="17"/>
                    </a:lnTo>
                    <a:lnTo>
                      <a:pt x="1" y="20"/>
                    </a:lnTo>
                    <a:lnTo>
                      <a:pt x="3" y="25"/>
                    </a:lnTo>
                    <a:lnTo>
                      <a:pt x="4" y="28"/>
                    </a:lnTo>
                    <a:lnTo>
                      <a:pt x="8" y="32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4" y="32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8" name="Freeform 74"/>
              <p:cNvSpPr>
                <a:spLocks/>
              </p:cNvSpPr>
              <p:nvPr/>
            </p:nvSpPr>
            <p:spPr bwMode="auto">
              <a:xfrm>
                <a:off x="-773113" y="1971675"/>
                <a:ext cx="26988" cy="26988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2147483647 h 33"/>
                  <a:gd name="T18" fmla="*/ 2147483647 w 34"/>
                  <a:gd name="T19" fmla="*/ 0 h 33"/>
                  <a:gd name="T20" fmla="*/ 2147483647 w 34"/>
                  <a:gd name="T21" fmla="*/ 2147483647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2"/>
                    </a:lnTo>
                    <a:lnTo>
                      <a:pt x="34" y="17"/>
                    </a:lnTo>
                    <a:lnTo>
                      <a:pt x="33" y="13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4" y="3"/>
                    </a:lnTo>
                    <a:lnTo>
                      <a:pt x="21" y="2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5" y="5"/>
                    </a:lnTo>
                    <a:lnTo>
                      <a:pt x="1" y="12"/>
                    </a:lnTo>
                    <a:lnTo>
                      <a:pt x="0" y="17"/>
                    </a:lnTo>
                    <a:lnTo>
                      <a:pt x="1" y="22"/>
                    </a:lnTo>
                    <a:lnTo>
                      <a:pt x="3" y="25"/>
                    </a:lnTo>
                    <a:lnTo>
                      <a:pt x="5" y="28"/>
                    </a:lnTo>
                    <a:lnTo>
                      <a:pt x="8" y="32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4" y="32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19" name="Freeform 75"/>
              <p:cNvSpPr>
                <a:spLocks/>
              </p:cNvSpPr>
              <p:nvPr/>
            </p:nvSpPr>
            <p:spPr bwMode="auto">
              <a:xfrm>
                <a:off x="-773113" y="1833563"/>
                <a:ext cx="26988" cy="25400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0 h 33"/>
                  <a:gd name="T18" fmla="*/ 2147483647 w 34"/>
                  <a:gd name="T19" fmla="*/ 0 h 33"/>
                  <a:gd name="T20" fmla="*/ 2147483647 w 34"/>
                  <a:gd name="T21" fmla="*/ 2147483647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2"/>
                    </a:lnTo>
                    <a:lnTo>
                      <a:pt x="34" y="17"/>
                    </a:lnTo>
                    <a:lnTo>
                      <a:pt x="33" y="13"/>
                    </a:lnTo>
                    <a:lnTo>
                      <a:pt x="31" y="9"/>
                    </a:lnTo>
                    <a:lnTo>
                      <a:pt x="28" y="5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5" y="5"/>
                    </a:lnTo>
                    <a:lnTo>
                      <a:pt x="1" y="10"/>
                    </a:lnTo>
                    <a:lnTo>
                      <a:pt x="0" y="17"/>
                    </a:lnTo>
                    <a:lnTo>
                      <a:pt x="1" y="22"/>
                    </a:lnTo>
                    <a:lnTo>
                      <a:pt x="3" y="25"/>
                    </a:lnTo>
                    <a:lnTo>
                      <a:pt x="5" y="28"/>
                    </a:lnTo>
                    <a:lnTo>
                      <a:pt x="8" y="32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4" y="32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0" name="Freeform 76"/>
              <p:cNvSpPr>
                <a:spLocks/>
              </p:cNvSpPr>
              <p:nvPr/>
            </p:nvSpPr>
            <p:spPr bwMode="auto">
              <a:xfrm>
                <a:off x="-773113" y="1811338"/>
                <a:ext cx="26988" cy="26988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0 h 33"/>
                  <a:gd name="T18" fmla="*/ 2147483647 w 34"/>
                  <a:gd name="T19" fmla="*/ 0 h 33"/>
                  <a:gd name="T20" fmla="*/ 2147483647 w 34"/>
                  <a:gd name="T21" fmla="*/ 2147483647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1"/>
                    </a:lnTo>
                    <a:lnTo>
                      <a:pt x="34" y="16"/>
                    </a:lnTo>
                    <a:lnTo>
                      <a:pt x="33" y="11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5" y="5"/>
                    </a:lnTo>
                    <a:lnTo>
                      <a:pt x="1" y="10"/>
                    </a:lnTo>
                    <a:lnTo>
                      <a:pt x="0" y="16"/>
                    </a:lnTo>
                    <a:lnTo>
                      <a:pt x="1" y="21"/>
                    </a:lnTo>
                    <a:lnTo>
                      <a:pt x="3" y="25"/>
                    </a:lnTo>
                    <a:lnTo>
                      <a:pt x="5" y="28"/>
                    </a:lnTo>
                    <a:lnTo>
                      <a:pt x="8" y="31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4" y="31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1" name="Freeform 77"/>
              <p:cNvSpPr>
                <a:spLocks/>
              </p:cNvSpPr>
              <p:nvPr/>
            </p:nvSpPr>
            <p:spPr bwMode="auto">
              <a:xfrm>
                <a:off x="-773113" y="1671638"/>
                <a:ext cx="26988" cy="26988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0 h 33"/>
                  <a:gd name="T18" fmla="*/ 2147483647 w 34"/>
                  <a:gd name="T19" fmla="*/ 0 h 33"/>
                  <a:gd name="T20" fmla="*/ 2147483647 w 34"/>
                  <a:gd name="T21" fmla="*/ 0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0"/>
                    </a:lnTo>
                    <a:lnTo>
                      <a:pt x="34" y="17"/>
                    </a:lnTo>
                    <a:lnTo>
                      <a:pt x="33" y="12"/>
                    </a:lnTo>
                    <a:lnTo>
                      <a:pt x="31" y="9"/>
                    </a:lnTo>
                    <a:lnTo>
                      <a:pt x="28" y="4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0"/>
                    </a:lnTo>
                    <a:lnTo>
                      <a:pt x="5" y="4"/>
                    </a:lnTo>
                    <a:lnTo>
                      <a:pt x="1" y="10"/>
                    </a:lnTo>
                    <a:lnTo>
                      <a:pt x="0" y="17"/>
                    </a:lnTo>
                    <a:lnTo>
                      <a:pt x="1" y="20"/>
                    </a:lnTo>
                    <a:lnTo>
                      <a:pt x="3" y="25"/>
                    </a:lnTo>
                    <a:lnTo>
                      <a:pt x="5" y="28"/>
                    </a:lnTo>
                    <a:lnTo>
                      <a:pt x="8" y="30"/>
                    </a:lnTo>
                    <a:lnTo>
                      <a:pt x="13" y="32"/>
                    </a:lnTo>
                    <a:lnTo>
                      <a:pt x="16" y="33"/>
                    </a:lnTo>
                    <a:lnTo>
                      <a:pt x="21" y="32"/>
                    </a:lnTo>
                    <a:lnTo>
                      <a:pt x="24" y="30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2" name="Freeform 78"/>
              <p:cNvSpPr>
                <a:spLocks/>
              </p:cNvSpPr>
              <p:nvPr/>
            </p:nvSpPr>
            <p:spPr bwMode="auto">
              <a:xfrm>
                <a:off x="-2311401" y="1838325"/>
                <a:ext cx="26988" cy="25400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0 h 33"/>
                  <a:gd name="T18" fmla="*/ 2147483647 w 33"/>
                  <a:gd name="T19" fmla="*/ 0 h 33"/>
                  <a:gd name="T20" fmla="*/ 2147483647 w 33"/>
                  <a:gd name="T21" fmla="*/ 2147483647 h 33"/>
                  <a:gd name="T22" fmla="*/ 2147483647 w 33"/>
                  <a:gd name="T23" fmla="*/ 2147483647 h 33"/>
                  <a:gd name="T24" fmla="*/ 2147483647 w 33"/>
                  <a:gd name="T25" fmla="*/ 2147483647 h 33"/>
                  <a:gd name="T26" fmla="*/ 0 w 33"/>
                  <a:gd name="T27" fmla="*/ 2147483647 h 33"/>
                  <a:gd name="T28" fmla="*/ 2147483647 w 33"/>
                  <a:gd name="T29" fmla="*/ 2147483647 h 33"/>
                  <a:gd name="T30" fmla="*/ 2147483647 w 33"/>
                  <a:gd name="T31" fmla="*/ 2147483647 h 33"/>
                  <a:gd name="T32" fmla="*/ 2147483647 w 33"/>
                  <a:gd name="T33" fmla="*/ 2147483647 h 33"/>
                  <a:gd name="T34" fmla="*/ 2147483647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3"/>
                  <a:gd name="T71" fmla="*/ 33 w 33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1"/>
                    </a:lnTo>
                    <a:lnTo>
                      <a:pt x="33" y="16"/>
                    </a:lnTo>
                    <a:lnTo>
                      <a:pt x="33" y="13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6"/>
                    </a:lnTo>
                    <a:lnTo>
                      <a:pt x="2" y="21"/>
                    </a:lnTo>
                    <a:lnTo>
                      <a:pt x="3" y="25"/>
                    </a:lnTo>
                    <a:lnTo>
                      <a:pt x="5" y="28"/>
                    </a:lnTo>
                    <a:lnTo>
                      <a:pt x="8" y="31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5" y="31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3" name="Freeform 79"/>
              <p:cNvSpPr>
                <a:spLocks/>
              </p:cNvSpPr>
              <p:nvPr/>
            </p:nvSpPr>
            <p:spPr bwMode="auto">
              <a:xfrm>
                <a:off x="-2311401" y="1811338"/>
                <a:ext cx="26988" cy="26988"/>
              </a:xfrm>
              <a:custGeom>
                <a:avLst/>
                <a:gdLst>
                  <a:gd name="T0" fmla="*/ 2147483647 w 33"/>
                  <a:gd name="T1" fmla="*/ 2147483647 h 35"/>
                  <a:gd name="T2" fmla="*/ 2147483647 w 33"/>
                  <a:gd name="T3" fmla="*/ 2147483647 h 35"/>
                  <a:gd name="T4" fmla="*/ 2147483647 w 33"/>
                  <a:gd name="T5" fmla="*/ 2147483647 h 35"/>
                  <a:gd name="T6" fmla="*/ 2147483647 w 33"/>
                  <a:gd name="T7" fmla="*/ 2147483647 h 35"/>
                  <a:gd name="T8" fmla="*/ 2147483647 w 33"/>
                  <a:gd name="T9" fmla="*/ 2147483647 h 35"/>
                  <a:gd name="T10" fmla="*/ 2147483647 w 33"/>
                  <a:gd name="T11" fmla="*/ 2147483647 h 35"/>
                  <a:gd name="T12" fmla="*/ 2147483647 w 33"/>
                  <a:gd name="T13" fmla="*/ 2147483647 h 35"/>
                  <a:gd name="T14" fmla="*/ 2147483647 w 33"/>
                  <a:gd name="T15" fmla="*/ 2147483647 h 35"/>
                  <a:gd name="T16" fmla="*/ 2147483647 w 33"/>
                  <a:gd name="T17" fmla="*/ 2147483647 h 35"/>
                  <a:gd name="T18" fmla="*/ 2147483647 w 33"/>
                  <a:gd name="T19" fmla="*/ 0 h 35"/>
                  <a:gd name="T20" fmla="*/ 2147483647 w 33"/>
                  <a:gd name="T21" fmla="*/ 2147483647 h 35"/>
                  <a:gd name="T22" fmla="*/ 2147483647 w 33"/>
                  <a:gd name="T23" fmla="*/ 2147483647 h 35"/>
                  <a:gd name="T24" fmla="*/ 2147483647 w 33"/>
                  <a:gd name="T25" fmla="*/ 2147483647 h 35"/>
                  <a:gd name="T26" fmla="*/ 0 w 33"/>
                  <a:gd name="T27" fmla="*/ 2147483647 h 35"/>
                  <a:gd name="T28" fmla="*/ 2147483647 w 33"/>
                  <a:gd name="T29" fmla="*/ 2147483647 h 35"/>
                  <a:gd name="T30" fmla="*/ 2147483647 w 33"/>
                  <a:gd name="T31" fmla="*/ 2147483647 h 35"/>
                  <a:gd name="T32" fmla="*/ 2147483647 w 33"/>
                  <a:gd name="T33" fmla="*/ 2147483647 h 35"/>
                  <a:gd name="T34" fmla="*/ 2147483647 w 33"/>
                  <a:gd name="T35" fmla="*/ 2147483647 h 35"/>
                  <a:gd name="T36" fmla="*/ 2147483647 w 33"/>
                  <a:gd name="T37" fmla="*/ 2147483647 h 35"/>
                  <a:gd name="T38" fmla="*/ 2147483647 w 33"/>
                  <a:gd name="T39" fmla="*/ 2147483647 h 35"/>
                  <a:gd name="T40" fmla="*/ 2147483647 w 33"/>
                  <a:gd name="T41" fmla="*/ 2147483647 h 35"/>
                  <a:gd name="T42" fmla="*/ 2147483647 w 33"/>
                  <a:gd name="T43" fmla="*/ 2147483647 h 35"/>
                  <a:gd name="T44" fmla="*/ 2147483647 w 33"/>
                  <a:gd name="T45" fmla="*/ 2147483647 h 3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5"/>
                  <a:gd name="T71" fmla="*/ 33 w 33"/>
                  <a:gd name="T72" fmla="*/ 35 h 3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5">
                    <a:moveTo>
                      <a:pt x="28" y="30"/>
                    </a:moveTo>
                    <a:lnTo>
                      <a:pt x="31" y="25"/>
                    </a:lnTo>
                    <a:lnTo>
                      <a:pt x="33" y="22"/>
                    </a:lnTo>
                    <a:lnTo>
                      <a:pt x="33" y="18"/>
                    </a:lnTo>
                    <a:lnTo>
                      <a:pt x="33" y="13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5" y="4"/>
                    </a:lnTo>
                    <a:lnTo>
                      <a:pt x="21" y="2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5" y="5"/>
                    </a:lnTo>
                    <a:lnTo>
                      <a:pt x="2" y="12"/>
                    </a:lnTo>
                    <a:lnTo>
                      <a:pt x="0" y="18"/>
                    </a:lnTo>
                    <a:lnTo>
                      <a:pt x="2" y="22"/>
                    </a:lnTo>
                    <a:lnTo>
                      <a:pt x="3" y="25"/>
                    </a:lnTo>
                    <a:lnTo>
                      <a:pt x="5" y="30"/>
                    </a:lnTo>
                    <a:lnTo>
                      <a:pt x="8" y="32"/>
                    </a:lnTo>
                    <a:lnTo>
                      <a:pt x="13" y="33"/>
                    </a:lnTo>
                    <a:lnTo>
                      <a:pt x="16" y="35"/>
                    </a:lnTo>
                    <a:lnTo>
                      <a:pt x="21" y="33"/>
                    </a:lnTo>
                    <a:lnTo>
                      <a:pt x="25" y="32"/>
                    </a:lnTo>
                    <a:lnTo>
                      <a:pt x="28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4" name="Freeform 80"/>
              <p:cNvSpPr>
                <a:spLocks/>
              </p:cNvSpPr>
              <p:nvPr/>
            </p:nvSpPr>
            <p:spPr bwMode="auto">
              <a:xfrm>
                <a:off x="-2311401" y="1704975"/>
                <a:ext cx="26988" cy="25400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0 h 33"/>
                  <a:gd name="T18" fmla="*/ 2147483647 w 33"/>
                  <a:gd name="T19" fmla="*/ 0 h 33"/>
                  <a:gd name="T20" fmla="*/ 2147483647 w 33"/>
                  <a:gd name="T21" fmla="*/ 2147483647 h 33"/>
                  <a:gd name="T22" fmla="*/ 2147483647 w 33"/>
                  <a:gd name="T23" fmla="*/ 2147483647 h 33"/>
                  <a:gd name="T24" fmla="*/ 2147483647 w 33"/>
                  <a:gd name="T25" fmla="*/ 2147483647 h 33"/>
                  <a:gd name="T26" fmla="*/ 0 w 33"/>
                  <a:gd name="T27" fmla="*/ 2147483647 h 33"/>
                  <a:gd name="T28" fmla="*/ 2147483647 w 33"/>
                  <a:gd name="T29" fmla="*/ 2147483647 h 33"/>
                  <a:gd name="T30" fmla="*/ 2147483647 w 33"/>
                  <a:gd name="T31" fmla="*/ 2147483647 h 33"/>
                  <a:gd name="T32" fmla="*/ 2147483647 w 33"/>
                  <a:gd name="T33" fmla="*/ 2147483647 h 33"/>
                  <a:gd name="T34" fmla="*/ 2147483647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3"/>
                  <a:gd name="T71" fmla="*/ 33 w 33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3">
                    <a:moveTo>
                      <a:pt x="28" y="28"/>
                    </a:moveTo>
                    <a:lnTo>
                      <a:pt x="31" y="24"/>
                    </a:lnTo>
                    <a:lnTo>
                      <a:pt x="33" y="21"/>
                    </a:lnTo>
                    <a:lnTo>
                      <a:pt x="33" y="16"/>
                    </a:lnTo>
                    <a:lnTo>
                      <a:pt x="33" y="11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5" y="1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1"/>
                    </a:lnTo>
                    <a:lnTo>
                      <a:pt x="5" y="5"/>
                    </a:lnTo>
                    <a:lnTo>
                      <a:pt x="2" y="9"/>
                    </a:lnTo>
                    <a:lnTo>
                      <a:pt x="0" y="16"/>
                    </a:lnTo>
                    <a:lnTo>
                      <a:pt x="2" y="21"/>
                    </a:lnTo>
                    <a:lnTo>
                      <a:pt x="3" y="24"/>
                    </a:lnTo>
                    <a:lnTo>
                      <a:pt x="5" y="28"/>
                    </a:lnTo>
                    <a:lnTo>
                      <a:pt x="8" y="31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5" y="31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5" name="Freeform 81"/>
              <p:cNvSpPr>
                <a:spLocks/>
              </p:cNvSpPr>
              <p:nvPr/>
            </p:nvSpPr>
            <p:spPr bwMode="auto">
              <a:xfrm>
                <a:off x="-2311401" y="1271588"/>
                <a:ext cx="26988" cy="25400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0 h 33"/>
                  <a:gd name="T18" fmla="*/ 2147483647 w 33"/>
                  <a:gd name="T19" fmla="*/ 0 h 33"/>
                  <a:gd name="T20" fmla="*/ 2147483647 w 33"/>
                  <a:gd name="T21" fmla="*/ 2147483647 h 33"/>
                  <a:gd name="T22" fmla="*/ 2147483647 w 33"/>
                  <a:gd name="T23" fmla="*/ 2147483647 h 33"/>
                  <a:gd name="T24" fmla="*/ 2147483647 w 33"/>
                  <a:gd name="T25" fmla="*/ 2147483647 h 33"/>
                  <a:gd name="T26" fmla="*/ 0 w 33"/>
                  <a:gd name="T27" fmla="*/ 2147483647 h 33"/>
                  <a:gd name="T28" fmla="*/ 2147483647 w 33"/>
                  <a:gd name="T29" fmla="*/ 2147483647 h 33"/>
                  <a:gd name="T30" fmla="*/ 2147483647 w 33"/>
                  <a:gd name="T31" fmla="*/ 2147483647 h 33"/>
                  <a:gd name="T32" fmla="*/ 2147483647 w 33"/>
                  <a:gd name="T33" fmla="*/ 2147483647 h 33"/>
                  <a:gd name="T34" fmla="*/ 2147483647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2147483647 w 33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3"/>
                  <a:gd name="T74" fmla="*/ 33 w 33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2"/>
                    </a:lnTo>
                    <a:lnTo>
                      <a:pt x="33" y="17"/>
                    </a:lnTo>
                    <a:lnTo>
                      <a:pt x="33" y="14"/>
                    </a:lnTo>
                    <a:lnTo>
                      <a:pt x="31" y="9"/>
                    </a:lnTo>
                    <a:lnTo>
                      <a:pt x="28" y="5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7"/>
                    </a:lnTo>
                    <a:lnTo>
                      <a:pt x="2" y="22"/>
                    </a:lnTo>
                    <a:lnTo>
                      <a:pt x="3" y="25"/>
                    </a:lnTo>
                    <a:lnTo>
                      <a:pt x="5" y="28"/>
                    </a:lnTo>
                    <a:lnTo>
                      <a:pt x="8" y="32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5" y="32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6" name="Freeform 82"/>
              <p:cNvSpPr>
                <a:spLocks/>
              </p:cNvSpPr>
              <p:nvPr/>
            </p:nvSpPr>
            <p:spPr bwMode="auto">
              <a:xfrm>
                <a:off x="-2311401" y="1169988"/>
                <a:ext cx="26988" cy="26988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0 h 33"/>
                  <a:gd name="T18" fmla="*/ 2147483647 w 33"/>
                  <a:gd name="T19" fmla="*/ 0 h 33"/>
                  <a:gd name="T20" fmla="*/ 2147483647 w 33"/>
                  <a:gd name="T21" fmla="*/ 2147483647 h 33"/>
                  <a:gd name="T22" fmla="*/ 2147483647 w 33"/>
                  <a:gd name="T23" fmla="*/ 2147483647 h 33"/>
                  <a:gd name="T24" fmla="*/ 2147483647 w 33"/>
                  <a:gd name="T25" fmla="*/ 2147483647 h 33"/>
                  <a:gd name="T26" fmla="*/ 0 w 33"/>
                  <a:gd name="T27" fmla="*/ 2147483647 h 33"/>
                  <a:gd name="T28" fmla="*/ 2147483647 w 33"/>
                  <a:gd name="T29" fmla="*/ 2147483647 h 33"/>
                  <a:gd name="T30" fmla="*/ 2147483647 w 33"/>
                  <a:gd name="T31" fmla="*/ 2147483647 h 33"/>
                  <a:gd name="T32" fmla="*/ 2147483647 w 33"/>
                  <a:gd name="T33" fmla="*/ 2147483647 h 33"/>
                  <a:gd name="T34" fmla="*/ 2147483647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2147483647 w 33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3"/>
                  <a:gd name="T74" fmla="*/ 33 w 33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3">
                    <a:moveTo>
                      <a:pt x="28" y="28"/>
                    </a:moveTo>
                    <a:lnTo>
                      <a:pt x="31" y="25"/>
                    </a:lnTo>
                    <a:lnTo>
                      <a:pt x="33" y="20"/>
                    </a:lnTo>
                    <a:lnTo>
                      <a:pt x="33" y="17"/>
                    </a:lnTo>
                    <a:lnTo>
                      <a:pt x="33" y="12"/>
                    </a:lnTo>
                    <a:lnTo>
                      <a:pt x="31" y="9"/>
                    </a:lnTo>
                    <a:lnTo>
                      <a:pt x="28" y="5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1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7"/>
                    </a:lnTo>
                    <a:lnTo>
                      <a:pt x="2" y="20"/>
                    </a:lnTo>
                    <a:lnTo>
                      <a:pt x="3" y="25"/>
                    </a:lnTo>
                    <a:lnTo>
                      <a:pt x="5" y="28"/>
                    </a:lnTo>
                    <a:lnTo>
                      <a:pt x="8" y="32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5" y="32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7" name="Freeform 83"/>
              <p:cNvSpPr>
                <a:spLocks/>
              </p:cNvSpPr>
              <p:nvPr/>
            </p:nvSpPr>
            <p:spPr bwMode="auto">
              <a:xfrm>
                <a:off x="-712788" y="1277938"/>
                <a:ext cx="26988" cy="25400"/>
              </a:xfrm>
              <a:custGeom>
                <a:avLst/>
                <a:gdLst>
                  <a:gd name="T0" fmla="*/ 2147483647 w 34"/>
                  <a:gd name="T1" fmla="*/ 2147483647 h 33"/>
                  <a:gd name="T2" fmla="*/ 2147483647 w 34"/>
                  <a:gd name="T3" fmla="*/ 2147483647 h 33"/>
                  <a:gd name="T4" fmla="*/ 2147483647 w 34"/>
                  <a:gd name="T5" fmla="*/ 2147483647 h 33"/>
                  <a:gd name="T6" fmla="*/ 2147483647 w 34"/>
                  <a:gd name="T7" fmla="*/ 2147483647 h 33"/>
                  <a:gd name="T8" fmla="*/ 2147483647 w 34"/>
                  <a:gd name="T9" fmla="*/ 2147483647 h 33"/>
                  <a:gd name="T10" fmla="*/ 2147483647 w 34"/>
                  <a:gd name="T11" fmla="*/ 2147483647 h 33"/>
                  <a:gd name="T12" fmla="*/ 2147483647 w 34"/>
                  <a:gd name="T13" fmla="*/ 2147483647 h 33"/>
                  <a:gd name="T14" fmla="*/ 2147483647 w 34"/>
                  <a:gd name="T15" fmla="*/ 2147483647 h 33"/>
                  <a:gd name="T16" fmla="*/ 2147483647 w 34"/>
                  <a:gd name="T17" fmla="*/ 2147483647 h 33"/>
                  <a:gd name="T18" fmla="*/ 2147483647 w 34"/>
                  <a:gd name="T19" fmla="*/ 0 h 33"/>
                  <a:gd name="T20" fmla="*/ 2147483647 w 34"/>
                  <a:gd name="T21" fmla="*/ 2147483647 h 33"/>
                  <a:gd name="T22" fmla="*/ 2147483647 w 34"/>
                  <a:gd name="T23" fmla="*/ 2147483647 h 33"/>
                  <a:gd name="T24" fmla="*/ 2147483647 w 34"/>
                  <a:gd name="T25" fmla="*/ 2147483647 h 33"/>
                  <a:gd name="T26" fmla="*/ 0 w 34"/>
                  <a:gd name="T27" fmla="*/ 2147483647 h 33"/>
                  <a:gd name="T28" fmla="*/ 2147483647 w 34"/>
                  <a:gd name="T29" fmla="*/ 2147483647 h 33"/>
                  <a:gd name="T30" fmla="*/ 2147483647 w 34"/>
                  <a:gd name="T31" fmla="*/ 2147483647 h 33"/>
                  <a:gd name="T32" fmla="*/ 2147483647 w 34"/>
                  <a:gd name="T33" fmla="*/ 2147483647 h 33"/>
                  <a:gd name="T34" fmla="*/ 2147483647 w 34"/>
                  <a:gd name="T35" fmla="*/ 2147483647 h 33"/>
                  <a:gd name="T36" fmla="*/ 2147483647 w 34"/>
                  <a:gd name="T37" fmla="*/ 2147483647 h 33"/>
                  <a:gd name="T38" fmla="*/ 2147483647 w 34"/>
                  <a:gd name="T39" fmla="*/ 2147483647 h 33"/>
                  <a:gd name="T40" fmla="*/ 2147483647 w 34"/>
                  <a:gd name="T41" fmla="*/ 2147483647 h 33"/>
                  <a:gd name="T42" fmla="*/ 2147483647 w 34"/>
                  <a:gd name="T43" fmla="*/ 2147483647 h 33"/>
                  <a:gd name="T44" fmla="*/ 2147483647 w 34"/>
                  <a:gd name="T45" fmla="*/ 2147483647 h 33"/>
                  <a:gd name="T46" fmla="*/ 2147483647 w 34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4"/>
                  <a:gd name="T73" fmla="*/ 0 h 33"/>
                  <a:gd name="T74" fmla="*/ 34 w 34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4" h="33">
                    <a:moveTo>
                      <a:pt x="28" y="28"/>
                    </a:moveTo>
                    <a:lnTo>
                      <a:pt x="31" y="24"/>
                    </a:lnTo>
                    <a:lnTo>
                      <a:pt x="33" y="21"/>
                    </a:lnTo>
                    <a:lnTo>
                      <a:pt x="34" y="16"/>
                    </a:lnTo>
                    <a:lnTo>
                      <a:pt x="33" y="13"/>
                    </a:lnTo>
                    <a:lnTo>
                      <a:pt x="31" y="8"/>
                    </a:lnTo>
                    <a:lnTo>
                      <a:pt x="28" y="5"/>
                    </a:lnTo>
                    <a:lnTo>
                      <a:pt x="24" y="3"/>
                    </a:lnTo>
                    <a:lnTo>
                      <a:pt x="21" y="1"/>
                    </a:lnTo>
                    <a:lnTo>
                      <a:pt x="16" y="0"/>
                    </a:lnTo>
                    <a:lnTo>
                      <a:pt x="11" y="1"/>
                    </a:lnTo>
                    <a:lnTo>
                      <a:pt x="4" y="5"/>
                    </a:lnTo>
                    <a:lnTo>
                      <a:pt x="1" y="10"/>
                    </a:lnTo>
                    <a:lnTo>
                      <a:pt x="0" y="16"/>
                    </a:lnTo>
                    <a:lnTo>
                      <a:pt x="1" y="21"/>
                    </a:lnTo>
                    <a:lnTo>
                      <a:pt x="3" y="24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13" y="33"/>
                    </a:lnTo>
                    <a:lnTo>
                      <a:pt x="16" y="33"/>
                    </a:lnTo>
                    <a:lnTo>
                      <a:pt x="21" y="33"/>
                    </a:lnTo>
                    <a:lnTo>
                      <a:pt x="24" y="31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8" name="Freeform 84"/>
              <p:cNvSpPr>
                <a:spLocks/>
              </p:cNvSpPr>
              <p:nvPr/>
            </p:nvSpPr>
            <p:spPr bwMode="auto">
              <a:xfrm>
                <a:off x="-3903663" y="1579563"/>
                <a:ext cx="25400" cy="26988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0 h 33"/>
                  <a:gd name="T18" fmla="*/ 2147483647 w 33"/>
                  <a:gd name="T19" fmla="*/ 0 h 33"/>
                  <a:gd name="T20" fmla="*/ 2147483647 w 33"/>
                  <a:gd name="T21" fmla="*/ 2147483647 h 33"/>
                  <a:gd name="T22" fmla="*/ 2147483647 w 33"/>
                  <a:gd name="T23" fmla="*/ 2147483647 h 33"/>
                  <a:gd name="T24" fmla="*/ 2147483647 w 33"/>
                  <a:gd name="T25" fmla="*/ 2147483647 h 33"/>
                  <a:gd name="T26" fmla="*/ 0 w 33"/>
                  <a:gd name="T27" fmla="*/ 2147483647 h 33"/>
                  <a:gd name="T28" fmla="*/ 0 w 33"/>
                  <a:gd name="T29" fmla="*/ 2147483647 h 33"/>
                  <a:gd name="T30" fmla="*/ 2147483647 w 33"/>
                  <a:gd name="T31" fmla="*/ 2147483647 h 33"/>
                  <a:gd name="T32" fmla="*/ 2147483647 w 33"/>
                  <a:gd name="T33" fmla="*/ 2147483647 h 33"/>
                  <a:gd name="T34" fmla="*/ 2147483647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3"/>
                  <a:gd name="T71" fmla="*/ 33 w 33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3">
                    <a:moveTo>
                      <a:pt x="28" y="28"/>
                    </a:moveTo>
                    <a:lnTo>
                      <a:pt x="32" y="25"/>
                    </a:lnTo>
                    <a:lnTo>
                      <a:pt x="33" y="21"/>
                    </a:lnTo>
                    <a:lnTo>
                      <a:pt x="33" y="16"/>
                    </a:lnTo>
                    <a:lnTo>
                      <a:pt x="33" y="13"/>
                    </a:lnTo>
                    <a:lnTo>
                      <a:pt x="32" y="8"/>
                    </a:lnTo>
                    <a:lnTo>
                      <a:pt x="28" y="5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6"/>
                    </a:lnTo>
                    <a:lnTo>
                      <a:pt x="0" y="21"/>
                    </a:lnTo>
                    <a:lnTo>
                      <a:pt x="2" y="25"/>
                    </a:lnTo>
                    <a:lnTo>
                      <a:pt x="5" y="28"/>
                    </a:lnTo>
                    <a:lnTo>
                      <a:pt x="8" y="31"/>
                    </a:lnTo>
                    <a:lnTo>
                      <a:pt x="12" y="33"/>
                    </a:lnTo>
                    <a:lnTo>
                      <a:pt x="17" y="33"/>
                    </a:lnTo>
                    <a:lnTo>
                      <a:pt x="22" y="33"/>
                    </a:lnTo>
                    <a:lnTo>
                      <a:pt x="25" y="31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29" name="Freeform 85"/>
              <p:cNvSpPr>
                <a:spLocks/>
              </p:cNvSpPr>
              <p:nvPr/>
            </p:nvSpPr>
            <p:spPr bwMode="auto">
              <a:xfrm>
                <a:off x="-3903663" y="1635125"/>
                <a:ext cx="25400" cy="26988"/>
              </a:xfrm>
              <a:custGeom>
                <a:avLst/>
                <a:gdLst>
                  <a:gd name="T0" fmla="*/ 2147483647 w 33"/>
                  <a:gd name="T1" fmla="*/ 2147483647 h 35"/>
                  <a:gd name="T2" fmla="*/ 2147483647 w 33"/>
                  <a:gd name="T3" fmla="*/ 2147483647 h 35"/>
                  <a:gd name="T4" fmla="*/ 2147483647 w 33"/>
                  <a:gd name="T5" fmla="*/ 2147483647 h 35"/>
                  <a:gd name="T6" fmla="*/ 2147483647 w 33"/>
                  <a:gd name="T7" fmla="*/ 2147483647 h 35"/>
                  <a:gd name="T8" fmla="*/ 2147483647 w 33"/>
                  <a:gd name="T9" fmla="*/ 2147483647 h 35"/>
                  <a:gd name="T10" fmla="*/ 2147483647 w 33"/>
                  <a:gd name="T11" fmla="*/ 2147483647 h 35"/>
                  <a:gd name="T12" fmla="*/ 2147483647 w 33"/>
                  <a:gd name="T13" fmla="*/ 2147483647 h 35"/>
                  <a:gd name="T14" fmla="*/ 2147483647 w 33"/>
                  <a:gd name="T15" fmla="*/ 2147483647 h 35"/>
                  <a:gd name="T16" fmla="*/ 2147483647 w 33"/>
                  <a:gd name="T17" fmla="*/ 2147483647 h 35"/>
                  <a:gd name="T18" fmla="*/ 2147483647 w 33"/>
                  <a:gd name="T19" fmla="*/ 0 h 35"/>
                  <a:gd name="T20" fmla="*/ 2147483647 w 33"/>
                  <a:gd name="T21" fmla="*/ 2147483647 h 35"/>
                  <a:gd name="T22" fmla="*/ 2147483647 w 33"/>
                  <a:gd name="T23" fmla="*/ 2147483647 h 35"/>
                  <a:gd name="T24" fmla="*/ 2147483647 w 33"/>
                  <a:gd name="T25" fmla="*/ 2147483647 h 35"/>
                  <a:gd name="T26" fmla="*/ 0 w 33"/>
                  <a:gd name="T27" fmla="*/ 2147483647 h 35"/>
                  <a:gd name="T28" fmla="*/ 0 w 33"/>
                  <a:gd name="T29" fmla="*/ 2147483647 h 35"/>
                  <a:gd name="T30" fmla="*/ 2147483647 w 33"/>
                  <a:gd name="T31" fmla="*/ 2147483647 h 35"/>
                  <a:gd name="T32" fmla="*/ 2147483647 w 33"/>
                  <a:gd name="T33" fmla="*/ 2147483647 h 35"/>
                  <a:gd name="T34" fmla="*/ 2147483647 w 33"/>
                  <a:gd name="T35" fmla="*/ 2147483647 h 35"/>
                  <a:gd name="T36" fmla="*/ 2147483647 w 33"/>
                  <a:gd name="T37" fmla="*/ 2147483647 h 35"/>
                  <a:gd name="T38" fmla="*/ 2147483647 w 33"/>
                  <a:gd name="T39" fmla="*/ 2147483647 h 35"/>
                  <a:gd name="T40" fmla="*/ 2147483647 w 33"/>
                  <a:gd name="T41" fmla="*/ 2147483647 h 35"/>
                  <a:gd name="T42" fmla="*/ 2147483647 w 33"/>
                  <a:gd name="T43" fmla="*/ 2147483647 h 35"/>
                  <a:gd name="T44" fmla="*/ 2147483647 w 33"/>
                  <a:gd name="T45" fmla="*/ 2147483647 h 3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5"/>
                  <a:gd name="T71" fmla="*/ 33 w 33"/>
                  <a:gd name="T72" fmla="*/ 35 h 3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5">
                    <a:moveTo>
                      <a:pt x="28" y="30"/>
                    </a:moveTo>
                    <a:lnTo>
                      <a:pt x="32" y="25"/>
                    </a:lnTo>
                    <a:lnTo>
                      <a:pt x="33" y="22"/>
                    </a:lnTo>
                    <a:lnTo>
                      <a:pt x="33" y="17"/>
                    </a:lnTo>
                    <a:lnTo>
                      <a:pt x="33" y="13"/>
                    </a:lnTo>
                    <a:lnTo>
                      <a:pt x="32" y="8"/>
                    </a:lnTo>
                    <a:lnTo>
                      <a:pt x="28" y="5"/>
                    </a:lnTo>
                    <a:lnTo>
                      <a:pt x="25" y="3"/>
                    </a:lnTo>
                    <a:lnTo>
                      <a:pt x="22" y="2"/>
                    </a:lnTo>
                    <a:lnTo>
                      <a:pt x="17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12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2" y="25"/>
                    </a:lnTo>
                    <a:lnTo>
                      <a:pt x="5" y="30"/>
                    </a:lnTo>
                    <a:lnTo>
                      <a:pt x="8" y="31"/>
                    </a:lnTo>
                    <a:lnTo>
                      <a:pt x="12" y="33"/>
                    </a:lnTo>
                    <a:lnTo>
                      <a:pt x="17" y="35"/>
                    </a:lnTo>
                    <a:lnTo>
                      <a:pt x="22" y="33"/>
                    </a:lnTo>
                    <a:lnTo>
                      <a:pt x="25" y="31"/>
                    </a:lnTo>
                    <a:lnTo>
                      <a:pt x="28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0" name="Freeform 86"/>
              <p:cNvSpPr>
                <a:spLocks/>
              </p:cNvSpPr>
              <p:nvPr/>
            </p:nvSpPr>
            <p:spPr bwMode="auto">
              <a:xfrm>
                <a:off x="-3903663" y="1744663"/>
                <a:ext cx="25400" cy="26988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0 h 33"/>
                  <a:gd name="T18" fmla="*/ 2147483647 w 33"/>
                  <a:gd name="T19" fmla="*/ 0 h 33"/>
                  <a:gd name="T20" fmla="*/ 2147483647 w 33"/>
                  <a:gd name="T21" fmla="*/ 2147483647 h 33"/>
                  <a:gd name="T22" fmla="*/ 2147483647 w 33"/>
                  <a:gd name="T23" fmla="*/ 2147483647 h 33"/>
                  <a:gd name="T24" fmla="*/ 2147483647 w 33"/>
                  <a:gd name="T25" fmla="*/ 2147483647 h 33"/>
                  <a:gd name="T26" fmla="*/ 0 w 33"/>
                  <a:gd name="T27" fmla="*/ 2147483647 h 33"/>
                  <a:gd name="T28" fmla="*/ 0 w 33"/>
                  <a:gd name="T29" fmla="*/ 2147483647 h 33"/>
                  <a:gd name="T30" fmla="*/ 2147483647 w 33"/>
                  <a:gd name="T31" fmla="*/ 2147483647 h 33"/>
                  <a:gd name="T32" fmla="*/ 2147483647 w 33"/>
                  <a:gd name="T33" fmla="*/ 2147483647 h 33"/>
                  <a:gd name="T34" fmla="*/ 2147483647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3"/>
                  <a:gd name="T71" fmla="*/ 33 w 33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3">
                    <a:moveTo>
                      <a:pt x="28" y="28"/>
                    </a:moveTo>
                    <a:lnTo>
                      <a:pt x="32" y="24"/>
                    </a:lnTo>
                    <a:lnTo>
                      <a:pt x="33" y="21"/>
                    </a:lnTo>
                    <a:lnTo>
                      <a:pt x="33" y="16"/>
                    </a:lnTo>
                    <a:lnTo>
                      <a:pt x="33" y="11"/>
                    </a:lnTo>
                    <a:lnTo>
                      <a:pt x="32" y="8"/>
                    </a:lnTo>
                    <a:lnTo>
                      <a:pt x="28" y="5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6"/>
                    </a:lnTo>
                    <a:lnTo>
                      <a:pt x="0" y="21"/>
                    </a:lnTo>
                    <a:lnTo>
                      <a:pt x="2" y="24"/>
                    </a:lnTo>
                    <a:lnTo>
                      <a:pt x="5" y="28"/>
                    </a:lnTo>
                    <a:lnTo>
                      <a:pt x="8" y="31"/>
                    </a:lnTo>
                    <a:lnTo>
                      <a:pt x="12" y="33"/>
                    </a:lnTo>
                    <a:lnTo>
                      <a:pt x="17" y="33"/>
                    </a:lnTo>
                    <a:lnTo>
                      <a:pt x="22" y="33"/>
                    </a:lnTo>
                    <a:lnTo>
                      <a:pt x="25" y="31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1" name="Freeform 87"/>
              <p:cNvSpPr>
                <a:spLocks/>
              </p:cNvSpPr>
              <p:nvPr/>
            </p:nvSpPr>
            <p:spPr bwMode="auto">
              <a:xfrm>
                <a:off x="-3903663" y="1773238"/>
                <a:ext cx="25400" cy="25400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0 h 33"/>
                  <a:gd name="T18" fmla="*/ 2147483647 w 33"/>
                  <a:gd name="T19" fmla="*/ 0 h 33"/>
                  <a:gd name="T20" fmla="*/ 2147483647 w 33"/>
                  <a:gd name="T21" fmla="*/ 0 h 33"/>
                  <a:gd name="T22" fmla="*/ 2147483647 w 33"/>
                  <a:gd name="T23" fmla="*/ 2147483647 h 33"/>
                  <a:gd name="T24" fmla="*/ 2147483647 w 33"/>
                  <a:gd name="T25" fmla="*/ 2147483647 h 33"/>
                  <a:gd name="T26" fmla="*/ 0 w 33"/>
                  <a:gd name="T27" fmla="*/ 2147483647 h 33"/>
                  <a:gd name="T28" fmla="*/ 0 w 33"/>
                  <a:gd name="T29" fmla="*/ 2147483647 h 33"/>
                  <a:gd name="T30" fmla="*/ 2147483647 w 33"/>
                  <a:gd name="T31" fmla="*/ 2147483647 h 33"/>
                  <a:gd name="T32" fmla="*/ 2147483647 w 33"/>
                  <a:gd name="T33" fmla="*/ 2147483647 h 33"/>
                  <a:gd name="T34" fmla="*/ 2147483647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3"/>
                  <a:gd name="T71" fmla="*/ 33 w 33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3">
                    <a:moveTo>
                      <a:pt x="28" y="28"/>
                    </a:moveTo>
                    <a:lnTo>
                      <a:pt x="32" y="25"/>
                    </a:lnTo>
                    <a:lnTo>
                      <a:pt x="33" y="20"/>
                    </a:lnTo>
                    <a:lnTo>
                      <a:pt x="33" y="17"/>
                    </a:lnTo>
                    <a:lnTo>
                      <a:pt x="33" y="12"/>
                    </a:lnTo>
                    <a:lnTo>
                      <a:pt x="32" y="9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5" y="4"/>
                    </a:lnTo>
                    <a:lnTo>
                      <a:pt x="2" y="10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2" y="25"/>
                    </a:lnTo>
                    <a:lnTo>
                      <a:pt x="5" y="28"/>
                    </a:lnTo>
                    <a:lnTo>
                      <a:pt x="8" y="30"/>
                    </a:lnTo>
                    <a:lnTo>
                      <a:pt x="12" y="32"/>
                    </a:lnTo>
                    <a:lnTo>
                      <a:pt x="17" y="33"/>
                    </a:lnTo>
                    <a:lnTo>
                      <a:pt x="22" y="32"/>
                    </a:lnTo>
                    <a:lnTo>
                      <a:pt x="25" y="30"/>
                    </a:lnTo>
                    <a:lnTo>
                      <a:pt x="28" y="28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2" name="Freeform 88"/>
              <p:cNvSpPr>
                <a:spLocks/>
              </p:cNvSpPr>
              <p:nvPr/>
            </p:nvSpPr>
            <p:spPr bwMode="auto">
              <a:xfrm>
                <a:off x="-3976688" y="1985963"/>
                <a:ext cx="39688" cy="319088"/>
              </a:xfrm>
              <a:custGeom>
                <a:avLst/>
                <a:gdLst>
                  <a:gd name="T0" fmla="*/ 2147483647 w 50"/>
                  <a:gd name="T1" fmla="*/ 0 h 403"/>
                  <a:gd name="T2" fmla="*/ 0 w 50"/>
                  <a:gd name="T3" fmla="*/ 0 h 403"/>
                  <a:gd name="T4" fmla="*/ 0 w 50"/>
                  <a:gd name="T5" fmla="*/ 2147483647 h 403"/>
                  <a:gd name="T6" fmla="*/ 2147483647 w 50"/>
                  <a:gd name="T7" fmla="*/ 2147483647 h 403"/>
                  <a:gd name="T8" fmla="*/ 2147483647 w 50"/>
                  <a:gd name="T9" fmla="*/ 2147483647 h 403"/>
                  <a:gd name="T10" fmla="*/ 2147483647 w 50"/>
                  <a:gd name="T11" fmla="*/ 2147483647 h 403"/>
                  <a:gd name="T12" fmla="*/ 2147483647 w 50"/>
                  <a:gd name="T13" fmla="*/ 2147483647 h 403"/>
                  <a:gd name="T14" fmla="*/ 2147483647 w 50"/>
                  <a:gd name="T15" fmla="*/ 0 h 403"/>
                  <a:gd name="T16" fmla="*/ 2147483647 w 50"/>
                  <a:gd name="T17" fmla="*/ 0 h 4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0"/>
                  <a:gd name="T28" fmla="*/ 0 h 403"/>
                  <a:gd name="T29" fmla="*/ 50 w 50"/>
                  <a:gd name="T30" fmla="*/ 403 h 40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0" h="403">
                    <a:moveTo>
                      <a:pt x="50" y="0"/>
                    </a:moveTo>
                    <a:lnTo>
                      <a:pt x="0" y="0"/>
                    </a:lnTo>
                    <a:lnTo>
                      <a:pt x="0" y="403"/>
                    </a:lnTo>
                    <a:lnTo>
                      <a:pt x="50" y="403"/>
                    </a:lnTo>
                    <a:lnTo>
                      <a:pt x="50" y="192"/>
                    </a:lnTo>
                    <a:lnTo>
                      <a:pt x="40" y="192"/>
                    </a:lnTo>
                    <a:lnTo>
                      <a:pt x="50" y="192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3" name="Freeform 89"/>
              <p:cNvSpPr>
                <a:spLocks/>
              </p:cNvSpPr>
              <p:nvPr/>
            </p:nvSpPr>
            <p:spPr bwMode="auto">
              <a:xfrm>
                <a:off x="-787401" y="2225675"/>
                <a:ext cx="41275" cy="195263"/>
              </a:xfrm>
              <a:custGeom>
                <a:avLst/>
                <a:gdLst>
                  <a:gd name="T0" fmla="*/ 0 w 53"/>
                  <a:gd name="T1" fmla="*/ 0 h 246"/>
                  <a:gd name="T2" fmla="*/ 0 w 53"/>
                  <a:gd name="T3" fmla="*/ 2147483647 h 246"/>
                  <a:gd name="T4" fmla="*/ 2147483647 w 53"/>
                  <a:gd name="T5" fmla="*/ 2147483647 h 246"/>
                  <a:gd name="T6" fmla="*/ 0 w 53"/>
                  <a:gd name="T7" fmla="*/ 2147483647 h 246"/>
                  <a:gd name="T8" fmla="*/ 0 w 53"/>
                  <a:gd name="T9" fmla="*/ 2147483647 h 246"/>
                  <a:gd name="T10" fmla="*/ 2147483647 w 53"/>
                  <a:gd name="T11" fmla="*/ 2147483647 h 246"/>
                  <a:gd name="T12" fmla="*/ 2147483647 w 53"/>
                  <a:gd name="T13" fmla="*/ 0 h 246"/>
                  <a:gd name="T14" fmla="*/ 0 w 53"/>
                  <a:gd name="T15" fmla="*/ 0 h 246"/>
                  <a:gd name="T16" fmla="*/ 0 w 53"/>
                  <a:gd name="T17" fmla="*/ 0 h 2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3"/>
                  <a:gd name="T28" fmla="*/ 0 h 246"/>
                  <a:gd name="T29" fmla="*/ 53 w 53"/>
                  <a:gd name="T30" fmla="*/ 246 h 24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3" h="246">
                    <a:moveTo>
                      <a:pt x="0" y="0"/>
                    </a:moveTo>
                    <a:lnTo>
                      <a:pt x="0" y="150"/>
                    </a:lnTo>
                    <a:lnTo>
                      <a:pt x="27" y="155"/>
                    </a:lnTo>
                    <a:lnTo>
                      <a:pt x="0" y="150"/>
                    </a:lnTo>
                    <a:lnTo>
                      <a:pt x="0" y="246"/>
                    </a:lnTo>
                    <a:lnTo>
                      <a:pt x="53" y="246"/>
                    </a:lnTo>
                    <a:lnTo>
                      <a:pt x="5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4" name="Freeform 90"/>
              <p:cNvSpPr>
                <a:spLocks/>
              </p:cNvSpPr>
              <p:nvPr/>
            </p:nvSpPr>
            <p:spPr bwMode="auto">
              <a:xfrm>
                <a:off x="-2381251" y="1889125"/>
                <a:ext cx="38100" cy="219075"/>
              </a:xfrm>
              <a:custGeom>
                <a:avLst/>
                <a:gdLst>
                  <a:gd name="T0" fmla="*/ 2147483647 w 48"/>
                  <a:gd name="T1" fmla="*/ 2147483647 h 276"/>
                  <a:gd name="T2" fmla="*/ 2147483647 w 48"/>
                  <a:gd name="T3" fmla="*/ 2147483647 h 276"/>
                  <a:gd name="T4" fmla="*/ 2147483647 w 48"/>
                  <a:gd name="T5" fmla="*/ 0 h 276"/>
                  <a:gd name="T6" fmla="*/ 0 w 48"/>
                  <a:gd name="T7" fmla="*/ 0 h 276"/>
                  <a:gd name="T8" fmla="*/ 0 w 48"/>
                  <a:gd name="T9" fmla="*/ 2147483647 h 276"/>
                  <a:gd name="T10" fmla="*/ 2147483647 w 48"/>
                  <a:gd name="T11" fmla="*/ 2147483647 h 2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8"/>
                  <a:gd name="T19" fmla="*/ 0 h 276"/>
                  <a:gd name="T20" fmla="*/ 48 w 48"/>
                  <a:gd name="T21" fmla="*/ 276 h 27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8" h="276">
                    <a:moveTo>
                      <a:pt x="26" y="272"/>
                    </a:moveTo>
                    <a:lnTo>
                      <a:pt x="48" y="276"/>
                    </a:lnTo>
                    <a:lnTo>
                      <a:pt x="48" y="0"/>
                    </a:lnTo>
                    <a:lnTo>
                      <a:pt x="0" y="0"/>
                    </a:lnTo>
                    <a:lnTo>
                      <a:pt x="0" y="272"/>
                    </a:lnTo>
                    <a:lnTo>
                      <a:pt x="26" y="272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5" name="Freeform 91"/>
              <p:cNvSpPr>
                <a:spLocks/>
              </p:cNvSpPr>
              <p:nvPr/>
            </p:nvSpPr>
            <p:spPr bwMode="auto">
              <a:xfrm>
                <a:off x="-2381251" y="2105025"/>
                <a:ext cx="38100" cy="203200"/>
              </a:xfrm>
              <a:custGeom>
                <a:avLst/>
                <a:gdLst>
                  <a:gd name="T0" fmla="*/ 2147483647 w 48"/>
                  <a:gd name="T1" fmla="*/ 2147483647 h 256"/>
                  <a:gd name="T2" fmla="*/ 2147483647 w 48"/>
                  <a:gd name="T3" fmla="*/ 0 h 256"/>
                  <a:gd name="T4" fmla="*/ 0 w 48"/>
                  <a:gd name="T5" fmla="*/ 0 h 256"/>
                  <a:gd name="T6" fmla="*/ 0 w 48"/>
                  <a:gd name="T7" fmla="*/ 2147483647 h 256"/>
                  <a:gd name="T8" fmla="*/ 2147483647 w 48"/>
                  <a:gd name="T9" fmla="*/ 2147483647 h 256"/>
                  <a:gd name="T10" fmla="*/ 2147483647 w 48"/>
                  <a:gd name="T11" fmla="*/ 2147483647 h 2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8"/>
                  <a:gd name="T19" fmla="*/ 0 h 256"/>
                  <a:gd name="T20" fmla="*/ 48 w 48"/>
                  <a:gd name="T21" fmla="*/ 256 h 25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8" h="256">
                    <a:moveTo>
                      <a:pt x="48" y="4"/>
                    </a:moveTo>
                    <a:lnTo>
                      <a:pt x="26" y="0"/>
                    </a:lnTo>
                    <a:lnTo>
                      <a:pt x="0" y="0"/>
                    </a:lnTo>
                    <a:lnTo>
                      <a:pt x="0" y="256"/>
                    </a:lnTo>
                    <a:lnTo>
                      <a:pt x="48" y="256"/>
                    </a:lnTo>
                    <a:lnTo>
                      <a:pt x="48" y="4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6" name="Line 92"/>
              <p:cNvSpPr>
                <a:spLocks noChangeShapeType="1"/>
              </p:cNvSpPr>
              <p:nvPr/>
            </p:nvSpPr>
            <p:spPr bwMode="auto">
              <a:xfrm flipH="1">
                <a:off x="-766763" y="2009775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7" name="Freeform 93"/>
              <p:cNvSpPr>
                <a:spLocks/>
              </p:cNvSpPr>
              <p:nvPr/>
            </p:nvSpPr>
            <p:spPr bwMode="auto">
              <a:xfrm>
                <a:off x="-787401" y="2225675"/>
                <a:ext cx="20638" cy="119063"/>
              </a:xfrm>
              <a:custGeom>
                <a:avLst/>
                <a:gdLst>
                  <a:gd name="T0" fmla="*/ 2147483647 w 27"/>
                  <a:gd name="T1" fmla="*/ 0 h 150"/>
                  <a:gd name="T2" fmla="*/ 0 w 27"/>
                  <a:gd name="T3" fmla="*/ 0 h 150"/>
                  <a:gd name="T4" fmla="*/ 0 w 27"/>
                  <a:gd name="T5" fmla="*/ 2147483647 h 150"/>
                  <a:gd name="T6" fmla="*/ 0 60000 65536"/>
                  <a:gd name="T7" fmla="*/ 0 60000 65536"/>
                  <a:gd name="T8" fmla="*/ 0 60000 65536"/>
                  <a:gd name="T9" fmla="*/ 0 w 27"/>
                  <a:gd name="T10" fmla="*/ 0 h 150"/>
                  <a:gd name="T11" fmla="*/ 27 w 27"/>
                  <a:gd name="T12" fmla="*/ 150 h 1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" h="150">
                    <a:moveTo>
                      <a:pt x="27" y="0"/>
                    </a:moveTo>
                    <a:lnTo>
                      <a:pt x="0" y="0"/>
                    </a:lnTo>
                    <a:lnTo>
                      <a:pt x="0" y="150"/>
                    </a:lnTo>
                  </a:path>
                </a:pathLst>
              </a:cu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8" name="Freeform 94"/>
              <p:cNvSpPr>
                <a:spLocks/>
              </p:cNvSpPr>
              <p:nvPr/>
            </p:nvSpPr>
            <p:spPr bwMode="auto">
              <a:xfrm>
                <a:off x="-787401" y="2225675"/>
                <a:ext cx="41275" cy="195263"/>
              </a:xfrm>
              <a:custGeom>
                <a:avLst/>
                <a:gdLst>
                  <a:gd name="T0" fmla="*/ 0 w 53"/>
                  <a:gd name="T1" fmla="*/ 2147483647 h 246"/>
                  <a:gd name="T2" fmla="*/ 0 w 53"/>
                  <a:gd name="T3" fmla="*/ 2147483647 h 246"/>
                  <a:gd name="T4" fmla="*/ 2147483647 w 53"/>
                  <a:gd name="T5" fmla="*/ 2147483647 h 246"/>
                  <a:gd name="T6" fmla="*/ 2147483647 w 53"/>
                  <a:gd name="T7" fmla="*/ 0 h 246"/>
                  <a:gd name="T8" fmla="*/ 2147483647 w 53"/>
                  <a:gd name="T9" fmla="*/ 0 h 2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246"/>
                  <a:gd name="T17" fmla="*/ 53 w 53"/>
                  <a:gd name="T18" fmla="*/ 246 h 2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246">
                    <a:moveTo>
                      <a:pt x="0" y="150"/>
                    </a:moveTo>
                    <a:lnTo>
                      <a:pt x="0" y="246"/>
                    </a:lnTo>
                    <a:lnTo>
                      <a:pt x="53" y="246"/>
                    </a:lnTo>
                    <a:lnTo>
                      <a:pt x="53" y="0"/>
                    </a:lnTo>
                    <a:lnTo>
                      <a:pt x="25" y="0"/>
                    </a:lnTo>
                  </a:path>
                </a:pathLst>
              </a:cu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39" name="Line 95"/>
              <p:cNvSpPr>
                <a:spLocks noChangeShapeType="1"/>
              </p:cNvSpPr>
              <p:nvPr/>
            </p:nvSpPr>
            <p:spPr bwMode="auto">
              <a:xfrm flipH="1" flipV="1">
                <a:off x="-787401" y="2344738"/>
                <a:ext cx="20638" cy="4763"/>
              </a:xfrm>
              <a:prstGeom prst="line">
                <a:avLst/>
              </a:prstGeom>
              <a:noFill/>
              <a:ln w="3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0" name="Line 96"/>
              <p:cNvSpPr>
                <a:spLocks noChangeShapeType="1"/>
              </p:cNvSpPr>
              <p:nvPr/>
            </p:nvSpPr>
            <p:spPr bwMode="auto">
              <a:xfrm flipH="1">
                <a:off x="-795338" y="2009775"/>
                <a:ext cx="28575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1" name="Line 97"/>
              <p:cNvSpPr>
                <a:spLocks noChangeShapeType="1"/>
              </p:cNvSpPr>
              <p:nvPr/>
            </p:nvSpPr>
            <p:spPr bwMode="auto">
              <a:xfrm flipH="1">
                <a:off x="-768351" y="2009775"/>
                <a:ext cx="1588" cy="21590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2" name="Line 98"/>
              <p:cNvSpPr>
                <a:spLocks noChangeShapeType="1"/>
              </p:cNvSpPr>
              <p:nvPr/>
            </p:nvSpPr>
            <p:spPr bwMode="auto">
              <a:xfrm flipH="1" flipV="1">
                <a:off x="-2343151" y="2108200"/>
                <a:ext cx="1555750" cy="236538"/>
              </a:xfrm>
              <a:prstGeom prst="line">
                <a:avLst/>
              </a:prstGeom>
              <a:noFill/>
              <a:ln w="1905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3" name="Line 99"/>
              <p:cNvSpPr>
                <a:spLocks noChangeShapeType="1"/>
              </p:cNvSpPr>
              <p:nvPr/>
            </p:nvSpPr>
            <p:spPr bwMode="auto">
              <a:xfrm flipH="1">
                <a:off x="-2389188" y="1747838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4" name="Line 100"/>
              <p:cNvSpPr>
                <a:spLocks noChangeShapeType="1"/>
              </p:cNvSpPr>
              <p:nvPr/>
            </p:nvSpPr>
            <p:spPr bwMode="auto">
              <a:xfrm flipH="1">
                <a:off x="-3956051" y="1820863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5" name="Line 101"/>
              <p:cNvSpPr>
                <a:spLocks noChangeShapeType="1"/>
              </p:cNvSpPr>
              <p:nvPr/>
            </p:nvSpPr>
            <p:spPr bwMode="auto">
              <a:xfrm flipH="1">
                <a:off x="-3984626" y="1820863"/>
                <a:ext cx="28575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6" name="Line 102"/>
              <p:cNvSpPr>
                <a:spLocks noChangeShapeType="1"/>
              </p:cNvSpPr>
              <p:nvPr/>
            </p:nvSpPr>
            <p:spPr bwMode="auto">
              <a:xfrm flipH="1">
                <a:off x="-2362201" y="1747838"/>
                <a:ext cx="28575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7" name="Line 103"/>
              <p:cNvSpPr>
                <a:spLocks noChangeShapeType="1"/>
              </p:cNvSpPr>
              <p:nvPr/>
            </p:nvSpPr>
            <p:spPr bwMode="auto">
              <a:xfrm flipH="1">
                <a:off x="-3956051" y="2419350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8" name="Line 104"/>
              <p:cNvSpPr>
                <a:spLocks noChangeShapeType="1"/>
              </p:cNvSpPr>
              <p:nvPr/>
            </p:nvSpPr>
            <p:spPr bwMode="auto">
              <a:xfrm flipH="1">
                <a:off x="-3984626" y="2419350"/>
                <a:ext cx="28575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49" name="Line 105"/>
              <p:cNvSpPr>
                <a:spLocks noChangeShapeType="1"/>
              </p:cNvSpPr>
              <p:nvPr/>
            </p:nvSpPr>
            <p:spPr bwMode="auto">
              <a:xfrm flipV="1">
                <a:off x="-3956051" y="2305050"/>
                <a:ext cx="0" cy="11430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0" name="Line 106"/>
              <p:cNvSpPr>
                <a:spLocks noChangeShapeType="1"/>
              </p:cNvSpPr>
              <p:nvPr/>
            </p:nvSpPr>
            <p:spPr bwMode="auto">
              <a:xfrm flipH="1">
                <a:off x="-2362201" y="2427288"/>
                <a:ext cx="28575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1" name="Line 107"/>
              <p:cNvSpPr>
                <a:spLocks noChangeShapeType="1"/>
              </p:cNvSpPr>
              <p:nvPr/>
            </p:nvSpPr>
            <p:spPr bwMode="auto">
              <a:xfrm flipH="1">
                <a:off x="-2389188" y="2427288"/>
                <a:ext cx="26988" cy="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2" name="Line 108"/>
              <p:cNvSpPr>
                <a:spLocks noChangeShapeType="1"/>
              </p:cNvSpPr>
              <p:nvPr/>
            </p:nvSpPr>
            <p:spPr bwMode="auto">
              <a:xfrm flipV="1">
                <a:off x="-2362201" y="2308225"/>
                <a:ext cx="0" cy="119063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3" name="Line 109"/>
              <p:cNvSpPr>
                <a:spLocks noChangeShapeType="1"/>
              </p:cNvSpPr>
              <p:nvPr/>
            </p:nvSpPr>
            <p:spPr bwMode="auto">
              <a:xfrm>
                <a:off x="-3956051" y="1820863"/>
                <a:ext cx="0" cy="165100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4" name="Line 110"/>
              <p:cNvSpPr>
                <a:spLocks noChangeShapeType="1"/>
              </p:cNvSpPr>
              <p:nvPr/>
            </p:nvSpPr>
            <p:spPr bwMode="auto">
              <a:xfrm>
                <a:off x="-2362201" y="1747838"/>
                <a:ext cx="0" cy="141288"/>
              </a:xfrm>
              <a:prstGeom prst="line">
                <a:avLst/>
              </a:prstGeom>
              <a:noFill/>
              <a:ln w="3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5" name="Freeform 111"/>
              <p:cNvSpPr>
                <a:spLocks/>
              </p:cNvSpPr>
              <p:nvPr/>
            </p:nvSpPr>
            <p:spPr bwMode="auto">
              <a:xfrm>
                <a:off x="-3944938" y="2105025"/>
                <a:ext cx="1601788" cy="33338"/>
              </a:xfrm>
              <a:custGeom>
                <a:avLst/>
                <a:gdLst>
                  <a:gd name="T0" fmla="*/ 2147483647 w 2018"/>
                  <a:gd name="T1" fmla="*/ 2147483647 h 42"/>
                  <a:gd name="T2" fmla="*/ 2147483647 w 2018"/>
                  <a:gd name="T3" fmla="*/ 0 h 42"/>
                  <a:gd name="T4" fmla="*/ 2147483647 w 2018"/>
                  <a:gd name="T5" fmla="*/ 0 h 42"/>
                  <a:gd name="T6" fmla="*/ 2147483647 w 2018"/>
                  <a:gd name="T7" fmla="*/ 2147483647 h 42"/>
                  <a:gd name="T8" fmla="*/ 0 w 2018"/>
                  <a:gd name="T9" fmla="*/ 2147483647 h 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18"/>
                  <a:gd name="T16" fmla="*/ 0 h 42"/>
                  <a:gd name="T17" fmla="*/ 2018 w 2018"/>
                  <a:gd name="T18" fmla="*/ 42 h 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18" h="42">
                    <a:moveTo>
                      <a:pt x="2018" y="4"/>
                    </a:moveTo>
                    <a:lnTo>
                      <a:pt x="1996" y="0"/>
                    </a:lnTo>
                    <a:lnTo>
                      <a:pt x="1970" y="0"/>
                    </a:lnTo>
                    <a:lnTo>
                      <a:pt x="10" y="42"/>
                    </a:lnTo>
                    <a:lnTo>
                      <a:pt x="0" y="42"/>
                    </a:lnTo>
                  </a:path>
                </a:pathLst>
              </a:custGeom>
              <a:noFill/>
              <a:ln w="1905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6" name="Freeform 112"/>
              <p:cNvSpPr>
                <a:spLocks/>
              </p:cNvSpPr>
              <p:nvPr/>
            </p:nvSpPr>
            <p:spPr bwMode="auto">
              <a:xfrm>
                <a:off x="-3970338" y="1565275"/>
                <a:ext cx="26988" cy="28575"/>
              </a:xfrm>
              <a:custGeom>
                <a:avLst/>
                <a:gdLst>
                  <a:gd name="T0" fmla="*/ 2147483647 w 33"/>
                  <a:gd name="T1" fmla="*/ 2147483647 h 34"/>
                  <a:gd name="T2" fmla="*/ 2147483647 w 33"/>
                  <a:gd name="T3" fmla="*/ 2147483647 h 34"/>
                  <a:gd name="T4" fmla="*/ 2147483647 w 33"/>
                  <a:gd name="T5" fmla="*/ 2147483647 h 34"/>
                  <a:gd name="T6" fmla="*/ 2147483647 w 33"/>
                  <a:gd name="T7" fmla="*/ 2147483647 h 34"/>
                  <a:gd name="T8" fmla="*/ 2147483647 w 33"/>
                  <a:gd name="T9" fmla="*/ 2147483647 h 34"/>
                  <a:gd name="T10" fmla="*/ 2147483647 w 33"/>
                  <a:gd name="T11" fmla="*/ 2147483647 h 34"/>
                  <a:gd name="T12" fmla="*/ 2147483647 w 33"/>
                  <a:gd name="T13" fmla="*/ 2147483647 h 34"/>
                  <a:gd name="T14" fmla="*/ 2147483647 w 33"/>
                  <a:gd name="T15" fmla="*/ 2147483647 h 34"/>
                  <a:gd name="T16" fmla="*/ 2147483647 w 33"/>
                  <a:gd name="T17" fmla="*/ 2147483647 h 34"/>
                  <a:gd name="T18" fmla="*/ 2147483647 w 33"/>
                  <a:gd name="T19" fmla="*/ 2147483647 h 34"/>
                  <a:gd name="T20" fmla="*/ 2147483647 w 33"/>
                  <a:gd name="T21" fmla="*/ 2147483647 h 34"/>
                  <a:gd name="T22" fmla="*/ 2147483647 w 33"/>
                  <a:gd name="T23" fmla="*/ 2147483647 h 34"/>
                  <a:gd name="T24" fmla="*/ 2147483647 w 33"/>
                  <a:gd name="T25" fmla="*/ 0 h 34"/>
                  <a:gd name="T26" fmla="*/ 2147483647 w 33"/>
                  <a:gd name="T27" fmla="*/ 2147483647 h 34"/>
                  <a:gd name="T28" fmla="*/ 2147483647 w 33"/>
                  <a:gd name="T29" fmla="*/ 2147483647 h 34"/>
                  <a:gd name="T30" fmla="*/ 0 w 33"/>
                  <a:gd name="T31" fmla="*/ 2147483647 h 34"/>
                  <a:gd name="T32" fmla="*/ 0 w 33"/>
                  <a:gd name="T33" fmla="*/ 2147483647 h 34"/>
                  <a:gd name="T34" fmla="*/ 0 w 33"/>
                  <a:gd name="T35" fmla="*/ 2147483647 h 34"/>
                  <a:gd name="T36" fmla="*/ 2147483647 w 33"/>
                  <a:gd name="T37" fmla="*/ 2147483647 h 34"/>
                  <a:gd name="T38" fmla="*/ 2147483647 w 33"/>
                  <a:gd name="T39" fmla="*/ 2147483647 h 34"/>
                  <a:gd name="T40" fmla="*/ 2147483647 w 33"/>
                  <a:gd name="T41" fmla="*/ 2147483647 h 34"/>
                  <a:gd name="T42" fmla="*/ 2147483647 w 33"/>
                  <a:gd name="T43" fmla="*/ 2147483647 h 34"/>
                  <a:gd name="T44" fmla="*/ 2147483647 w 33"/>
                  <a:gd name="T45" fmla="*/ 2147483647 h 34"/>
                  <a:gd name="T46" fmla="*/ 2147483647 w 33"/>
                  <a:gd name="T47" fmla="*/ 2147483647 h 3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4"/>
                  <a:gd name="T74" fmla="*/ 33 w 33"/>
                  <a:gd name="T75" fmla="*/ 34 h 34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4">
                    <a:moveTo>
                      <a:pt x="16" y="34"/>
                    </a:moveTo>
                    <a:lnTo>
                      <a:pt x="20" y="33"/>
                    </a:lnTo>
                    <a:lnTo>
                      <a:pt x="24" y="31"/>
                    </a:lnTo>
                    <a:lnTo>
                      <a:pt x="28" y="29"/>
                    </a:lnTo>
                    <a:lnTo>
                      <a:pt x="29" y="24"/>
                    </a:lnTo>
                    <a:lnTo>
                      <a:pt x="31" y="21"/>
                    </a:lnTo>
                    <a:lnTo>
                      <a:pt x="33" y="18"/>
                    </a:lnTo>
                    <a:lnTo>
                      <a:pt x="31" y="13"/>
                    </a:lnTo>
                    <a:lnTo>
                      <a:pt x="29" y="8"/>
                    </a:lnTo>
                    <a:lnTo>
                      <a:pt x="28" y="5"/>
                    </a:lnTo>
                    <a:lnTo>
                      <a:pt x="24" y="3"/>
                    </a:lnTo>
                    <a:lnTo>
                      <a:pt x="20" y="1"/>
                    </a:lnTo>
                    <a:lnTo>
                      <a:pt x="16" y="0"/>
                    </a:lnTo>
                    <a:lnTo>
                      <a:pt x="10" y="1"/>
                    </a:lnTo>
                    <a:lnTo>
                      <a:pt x="3" y="5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1" y="24"/>
                    </a:lnTo>
                    <a:lnTo>
                      <a:pt x="3" y="29"/>
                    </a:lnTo>
                    <a:lnTo>
                      <a:pt x="8" y="31"/>
                    </a:lnTo>
                    <a:lnTo>
                      <a:pt x="11" y="33"/>
                    </a:lnTo>
                    <a:lnTo>
                      <a:pt x="16" y="34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7" name="Freeform 113"/>
              <p:cNvSpPr>
                <a:spLocks/>
              </p:cNvSpPr>
              <p:nvPr/>
            </p:nvSpPr>
            <p:spPr bwMode="auto">
              <a:xfrm>
                <a:off x="-3970338" y="1585913"/>
                <a:ext cx="26988" cy="25400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2147483647 h 33"/>
                  <a:gd name="T18" fmla="*/ 2147483647 w 33"/>
                  <a:gd name="T19" fmla="*/ 2147483647 h 33"/>
                  <a:gd name="T20" fmla="*/ 2147483647 w 33"/>
                  <a:gd name="T21" fmla="*/ 2147483647 h 33"/>
                  <a:gd name="T22" fmla="*/ 2147483647 w 33"/>
                  <a:gd name="T23" fmla="*/ 0 h 33"/>
                  <a:gd name="T24" fmla="*/ 2147483647 w 33"/>
                  <a:gd name="T25" fmla="*/ 0 h 33"/>
                  <a:gd name="T26" fmla="*/ 2147483647 w 33"/>
                  <a:gd name="T27" fmla="*/ 0 h 33"/>
                  <a:gd name="T28" fmla="*/ 2147483647 w 33"/>
                  <a:gd name="T29" fmla="*/ 2147483647 h 33"/>
                  <a:gd name="T30" fmla="*/ 0 w 33"/>
                  <a:gd name="T31" fmla="*/ 2147483647 h 33"/>
                  <a:gd name="T32" fmla="*/ 0 w 33"/>
                  <a:gd name="T33" fmla="*/ 2147483647 h 33"/>
                  <a:gd name="T34" fmla="*/ 0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2147483647 w 33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3"/>
                  <a:gd name="T74" fmla="*/ 33 w 33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3">
                    <a:moveTo>
                      <a:pt x="16" y="33"/>
                    </a:moveTo>
                    <a:lnTo>
                      <a:pt x="20" y="32"/>
                    </a:lnTo>
                    <a:lnTo>
                      <a:pt x="24" y="30"/>
                    </a:lnTo>
                    <a:lnTo>
                      <a:pt x="28" y="28"/>
                    </a:lnTo>
                    <a:lnTo>
                      <a:pt x="29" y="25"/>
                    </a:lnTo>
                    <a:lnTo>
                      <a:pt x="31" y="20"/>
                    </a:lnTo>
                    <a:lnTo>
                      <a:pt x="33" y="17"/>
                    </a:lnTo>
                    <a:lnTo>
                      <a:pt x="31" y="12"/>
                    </a:lnTo>
                    <a:lnTo>
                      <a:pt x="29" y="9"/>
                    </a:lnTo>
                    <a:lnTo>
                      <a:pt x="28" y="5"/>
                    </a:lnTo>
                    <a:lnTo>
                      <a:pt x="24" y="2"/>
                    </a:lnTo>
                    <a:lnTo>
                      <a:pt x="20" y="0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1" y="25"/>
                    </a:lnTo>
                    <a:lnTo>
                      <a:pt x="3" y="28"/>
                    </a:lnTo>
                    <a:lnTo>
                      <a:pt x="8" y="30"/>
                    </a:lnTo>
                    <a:lnTo>
                      <a:pt x="11" y="32"/>
                    </a:lnTo>
                    <a:lnTo>
                      <a:pt x="16" y="33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8" name="Freeform 114"/>
              <p:cNvSpPr>
                <a:spLocks/>
              </p:cNvSpPr>
              <p:nvPr/>
            </p:nvSpPr>
            <p:spPr bwMode="auto">
              <a:xfrm>
                <a:off x="-3970338" y="1630363"/>
                <a:ext cx="26988" cy="25400"/>
              </a:xfrm>
              <a:custGeom>
                <a:avLst/>
                <a:gdLst>
                  <a:gd name="T0" fmla="*/ 2147483647 w 33"/>
                  <a:gd name="T1" fmla="*/ 2147483647 h 34"/>
                  <a:gd name="T2" fmla="*/ 2147483647 w 33"/>
                  <a:gd name="T3" fmla="*/ 2147483647 h 34"/>
                  <a:gd name="T4" fmla="*/ 2147483647 w 33"/>
                  <a:gd name="T5" fmla="*/ 2147483647 h 34"/>
                  <a:gd name="T6" fmla="*/ 2147483647 w 33"/>
                  <a:gd name="T7" fmla="*/ 2147483647 h 34"/>
                  <a:gd name="T8" fmla="*/ 2147483647 w 33"/>
                  <a:gd name="T9" fmla="*/ 2147483647 h 34"/>
                  <a:gd name="T10" fmla="*/ 2147483647 w 33"/>
                  <a:gd name="T11" fmla="*/ 2147483647 h 34"/>
                  <a:gd name="T12" fmla="*/ 2147483647 w 33"/>
                  <a:gd name="T13" fmla="*/ 2147483647 h 34"/>
                  <a:gd name="T14" fmla="*/ 2147483647 w 33"/>
                  <a:gd name="T15" fmla="*/ 2147483647 h 34"/>
                  <a:gd name="T16" fmla="*/ 2147483647 w 33"/>
                  <a:gd name="T17" fmla="*/ 2147483647 h 34"/>
                  <a:gd name="T18" fmla="*/ 2147483647 w 33"/>
                  <a:gd name="T19" fmla="*/ 2147483647 h 34"/>
                  <a:gd name="T20" fmla="*/ 2147483647 w 33"/>
                  <a:gd name="T21" fmla="*/ 2147483647 h 34"/>
                  <a:gd name="T22" fmla="*/ 2147483647 w 33"/>
                  <a:gd name="T23" fmla="*/ 0 h 34"/>
                  <a:gd name="T24" fmla="*/ 2147483647 w 33"/>
                  <a:gd name="T25" fmla="*/ 0 h 34"/>
                  <a:gd name="T26" fmla="*/ 2147483647 w 33"/>
                  <a:gd name="T27" fmla="*/ 0 h 34"/>
                  <a:gd name="T28" fmla="*/ 2147483647 w 33"/>
                  <a:gd name="T29" fmla="*/ 2147483647 h 34"/>
                  <a:gd name="T30" fmla="*/ 0 w 33"/>
                  <a:gd name="T31" fmla="*/ 2147483647 h 34"/>
                  <a:gd name="T32" fmla="*/ 0 w 33"/>
                  <a:gd name="T33" fmla="*/ 2147483647 h 34"/>
                  <a:gd name="T34" fmla="*/ 0 w 33"/>
                  <a:gd name="T35" fmla="*/ 2147483647 h 34"/>
                  <a:gd name="T36" fmla="*/ 2147483647 w 33"/>
                  <a:gd name="T37" fmla="*/ 2147483647 h 34"/>
                  <a:gd name="T38" fmla="*/ 2147483647 w 33"/>
                  <a:gd name="T39" fmla="*/ 2147483647 h 34"/>
                  <a:gd name="T40" fmla="*/ 2147483647 w 33"/>
                  <a:gd name="T41" fmla="*/ 2147483647 h 34"/>
                  <a:gd name="T42" fmla="*/ 2147483647 w 33"/>
                  <a:gd name="T43" fmla="*/ 2147483647 h 34"/>
                  <a:gd name="T44" fmla="*/ 2147483647 w 33"/>
                  <a:gd name="T45" fmla="*/ 2147483647 h 34"/>
                  <a:gd name="T46" fmla="*/ 2147483647 w 33"/>
                  <a:gd name="T47" fmla="*/ 2147483647 h 3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4"/>
                  <a:gd name="T74" fmla="*/ 33 w 33"/>
                  <a:gd name="T75" fmla="*/ 34 h 34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4">
                    <a:moveTo>
                      <a:pt x="16" y="34"/>
                    </a:moveTo>
                    <a:lnTo>
                      <a:pt x="20" y="34"/>
                    </a:lnTo>
                    <a:lnTo>
                      <a:pt x="24" y="30"/>
                    </a:lnTo>
                    <a:lnTo>
                      <a:pt x="28" y="29"/>
                    </a:lnTo>
                    <a:lnTo>
                      <a:pt x="29" y="25"/>
                    </a:lnTo>
                    <a:lnTo>
                      <a:pt x="31" y="20"/>
                    </a:lnTo>
                    <a:lnTo>
                      <a:pt x="33" y="17"/>
                    </a:lnTo>
                    <a:lnTo>
                      <a:pt x="31" y="12"/>
                    </a:lnTo>
                    <a:lnTo>
                      <a:pt x="29" y="9"/>
                    </a:lnTo>
                    <a:lnTo>
                      <a:pt x="28" y="5"/>
                    </a:lnTo>
                    <a:lnTo>
                      <a:pt x="24" y="2"/>
                    </a:lnTo>
                    <a:lnTo>
                      <a:pt x="20" y="0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1" y="25"/>
                    </a:lnTo>
                    <a:lnTo>
                      <a:pt x="3" y="29"/>
                    </a:lnTo>
                    <a:lnTo>
                      <a:pt x="8" y="30"/>
                    </a:lnTo>
                    <a:lnTo>
                      <a:pt x="11" y="34"/>
                    </a:lnTo>
                    <a:lnTo>
                      <a:pt x="16" y="34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59" name="Freeform 115"/>
              <p:cNvSpPr>
                <a:spLocks/>
              </p:cNvSpPr>
              <p:nvPr/>
            </p:nvSpPr>
            <p:spPr bwMode="auto">
              <a:xfrm>
                <a:off x="-3970338" y="1657350"/>
                <a:ext cx="26988" cy="26988"/>
              </a:xfrm>
              <a:custGeom>
                <a:avLst/>
                <a:gdLst>
                  <a:gd name="T0" fmla="*/ 2147483647 w 33"/>
                  <a:gd name="T1" fmla="*/ 2147483647 h 35"/>
                  <a:gd name="T2" fmla="*/ 2147483647 w 33"/>
                  <a:gd name="T3" fmla="*/ 2147483647 h 35"/>
                  <a:gd name="T4" fmla="*/ 2147483647 w 33"/>
                  <a:gd name="T5" fmla="*/ 2147483647 h 35"/>
                  <a:gd name="T6" fmla="*/ 2147483647 w 33"/>
                  <a:gd name="T7" fmla="*/ 2147483647 h 35"/>
                  <a:gd name="T8" fmla="*/ 2147483647 w 33"/>
                  <a:gd name="T9" fmla="*/ 2147483647 h 35"/>
                  <a:gd name="T10" fmla="*/ 2147483647 w 33"/>
                  <a:gd name="T11" fmla="*/ 2147483647 h 35"/>
                  <a:gd name="T12" fmla="*/ 2147483647 w 33"/>
                  <a:gd name="T13" fmla="*/ 2147483647 h 35"/>
                  <a:gd name="T14" fmla="*/ 2147483647 w 33"/>
                  <a:gd name="T15" fmla="*/ 2147483647 h 35"/>
                  <a:gd name="T16" fmla="*/ 2147483647 w 33"/>
                  <a:gd name="T17" fmla="*/ 2147483647 h 35"/>
                  <a:gd name="T18" fmla="*/ 2147483647 w 33"/>
                  <a:gd name="T19" fmla="*/ 2147483647 h 35"/>
                  <a:gd name="T20" fmla="*/ 2147483647 w 33"/>
                  <a:gd name="T21" fmla="*/ 2147483647 h 35"/>
                  <a:gd name="T22" fmla="*/ 2147483647 w 33"/>
                  <a:gd name="T23" fmla="*/ 2147483647 h 35"/>
                  <a:gd name="T24" fmla="*/ 2147483647 w 33"/>
                  <a:gd name="T25" fmla="*/ 0 h 35"/>
                  <a:gd name="T26" fmla="*/ 2147483647 w 33"/>
                  <a:gd name="T27" fmla="*/ 2147483647 h 35"/>
                  <a:gd name="T28" fmla="*/ 2147483647 w 33"/>
                  <a:gd name="T29" fmla="*/ 2147483647 h 35"/>
                  <a:gd name="T30" fmla="*/ 0 w 33"/>
                  <a:gd name="T31" fmla="*/ 2147483647 h 35"/>
                  <a:gd name="T32" fmla="*/ 0 w 33"/>
                  <a:gd name="T33" fmla="*/ 2147483647 h 35"/>
                  <a:gd name="T34" fmla="*/ 0 w 33"/>
                  <a:gd name="T35" fmla="*/ 2147483647 h 35"/>
                  <a:gd name="T36" fmla="*/ 2147483647 w 33"/>
                  <a:gd name="T37" fmla="*/ 2147483647 h 35"/>
                  <a:gd name="T38" fmla="*/ 2147483647 w 33"/>
                  <a:gd name="T39" fmla="*/ 2147483647 h 35"/>
                  <a:gd name="T40" fmla="*/ 2147483647 w 33"/>
                  <a:gd name="T41" fmla="*/ 2147483647 h 35"/>
                  <a:gd name="T42" fmla="*/ 2147483647 w 33"/>
                  <a:gd name="T43" fmla="*/ 2147483647 h 35"/>
                  <a:gd name="T44" fmla="*/ 2147483647 w 33"/>
                  <a:gd name="T45" fmla="*/ 2147483647 h 35"/>
                  <a:gd name="T46" fmla="*/ 2147483647 w 33"/>
                  <a:gd name="T47" fmla="*/ 2147483647 h 3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5"/>
                  <a:gd name="T74" fmla="*/ 33 w 33"/>
                  <a:gd name="T75" fmla="*/ 35 h 3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5">
                    <a:moveTo>
                      <a:pt x="16" y="35"/>
                    </a:moveTo>
                    <a:lnTo>
                      <a:pt x="20" y="33"/>
                    </a:lnTo>
                    <a:lnTo>
                      <a:pt x="24" y="32"/>
                    </a:lnTo>
                    <a:lnTo>
                      <a:pt x="28" y="28"/>
                    </a:lnTo>
                    <a:lnTo>
                      <a:pt x="29" y="25"/>
                    </a:lnTo>
                    <a:lnTo>
                      <a:pt x="31" y="22"/>
                    </a:lnTo>
                    <a:lnTo>
                      <a:pt x="33" y="17"/>
                    </a:lnTo>
                    <a:lnTo>
                      <a:pt x="31" y="13"/>
                    </a:lnTo>
                    <a:lnTo>
                      <a:pt x="29" y="8"/>
                    </a:lnTo>
                    <a:lnTo>
                      <a:pt x="28" y="5"/>
                    </a:lnTo>
                    <a:lnTo>
                      <a:pt x="24" y="3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10" y="2"/>
                    </a:lnTo>
                    <a:lnTo>
                      <a:pt x="3" y="5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1" y="25"/>
                    </a:lnTo>
                    <a:lnTo>
                      <a:pt x="3" y="28"/>
                    </a:lnTo>
                    <a:lnTo>
                      <a:pt x="8" y="32"/>
                    </a:lnTo>
                    <a:lnTo>
                      <a:pt x="11" y="33"/>
                    </a:lnTo>
                    <a:lnTo>
                      <a:pt x="16" y="35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0" name="Freeform 116"/>
              <p:cNvSpPr>
                <a:spLocks/>
              </p:cNvSpPr>
              <p:nvPr/>
            </p:nvSpPr>
            <p:spPr bwMode="auto">
              <a:xfrm>
                <a:off x="-3970338" y="1733550"/>
                <a:ext cx="26988" cy="25400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2147483647 h 33"/>
                  <a:gd name="T18" fmla="*/ 2147483647 w 33"/>
                  <a:gd name="T19" fmla="*/ 2147483647 h 33"/>
                  <a:gd name="T20" fmla="*/ 2147483647 w 33"/>
                  <a:gd name="T21" fmla="*/ 2147483647 h 33"/>
                  <a:gd name="T22" fmla="*/ 2147483647 w 33"/>
                  <a:gd name="T23" fmla="*/ 0 h 33"/>
                  <a:gd name="T24" fmla="*/ 2147483647 w 33"/>
                  <a:gd name="T25" fmla="*/ 0 h 33"/>
                  <a:gd name="T26" fmla="*/ 2147483647 w 33"/>
                  <a:gd name="T27" fmla="*/ 2147483647 h 33"/>
                  <a:gd name="T28" fmla="*/ 2147483647 w 33"/>
                  <a:gd name="T29" fmla="*/ 2147483647 h 33"/>
                  <a:gd name="T30" fmla="*/ 0 w 33"/>
                  <a:gd name="T31" fmla="*/ 2147483647 h 33"/>
                  <a:gd name="T32" fmla="*/ 0 w 33"/>
                  <a:gd name="T33" fmla="*/ 2147483647 h 33"/>
                  <a:gd name="T34" fmla="*/ 0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2147483647 w 33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3"/>
                  <a:gd name="T74" fmla="*/ 33 w 33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3">
                    <a:moveTo>
                      <a:pt x="16" y="33"/>
                    </a:moveTo>
                    <a:lnTo>
                      <a:pt x="20" y="33"/>
                    </a:lnTo>
                    <a:lnTo>
                      <a:pt x="24" y="31"/>
                    </a:lnTo>
                    <a:lnTo>
                      <a:pt x="28" y="28"/>
                    </a:lnTo>
                    <a:lnTo>
                      <a:pt x="29" y="25"/>
                    </a:lnTo>
                    <a:lnTo>
                      <a:pt x="31" y="21"/>
                    </a:lnTo>
                    <a:lnTo>
                      <a:pt x="33" y="16"/>
                    </a:lnTo>
                    <a:lnTo>
                      <a:pt x="31" y="13"/>
                    </a:lnTo>
                    <a:lnTo>
                      <a:pt x="29" y="8"/>
                    </a:lnTo>
                    <a:lnTo>
                      <a:pt x="28" y="5"/>
                    </a:lnTo>
                    <a:lnTo>
                      <a:pt x="24" y="2"/>
                    </a:lnTo>
                    <a:lnTo>
                      <a:pt x="20" y="0"/>
                    </a:lnTo>
                    <a:lnTo>
                      <a:pt x="16" y="0"/>
                    </a:lnTo>
                    <a:lnTo>
                      <a:pt x="10" y="2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0" y="21"/>
                    </a:lnTo>
                    <a:lnTo>
                      <a:pt x="1" y="25"/>
                    </a:lnTo>
                    <a:lnTo>
                      <a:pt x="3" y="28"/>
                    </a:lnTo>
                    <a:lnTo>
                      <a:pt x="8" y="31"/>
                    </a:lnTo>
                    <a:lnTo>
                      <a:pt x="11" y="33"/>
                    </a:lnTo>
                    <a:lnTo>
                      <a:pt x="16" y="33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1" name="Freeform 117"/>
              <p:cNvSpPr>
                <a:spLocks/>
              </p:cNvSpPr>
              <p:nvPr/>
            </p:nvSpPr>
            <p:spPr bwMode="auto">
              <a:xfrm>
                <a:off x="-3970338" y="1763713"/>
                <a:ext cx="26988" cy="25400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2147483647 h 33"/>
                  <a:gd name="T18" fmla="*/ 2147483647 w 33"/>
                  <a:gd name="T19" fmla="*/ 2147483647 h 33"/>
                  <a:gd name="T20" fmla="*/ 2147483647 w 33"/>
                  <a:gd name="T21" fmla="*/ 2147483647 h 33"/>
                  <a:gd name="T22" fmla="*/ 2147483647 w 33"/>
                  <a:gd name="T23" fmla="*/ 0 h 33"/>
                  <a:gd name="T24" fmla="*/ 2147483647 w 33"/>
                  <a:gd name="T25" fmla="*/ 0 h 33"/>
                  <a:gd name="T26" fmla="*/ 2147483647 w 33"/>
                  <a:gd name="T27" fmla="*/ 0 h 33"/>
                  <a:gd name="T28" fmla="*/ 2147483647 w 33"/>
                  <a:gd name="T29" fmla="*/ 2147483647 h 33"/>
                  <a:gd name="T30" fmla="*/ 0 w 33"/>
                  <a:gd name="T31" fmla="*/ 2147483647 h 33"/>
                  <a:gd name="T32" fmla="*/ 0 w 33"/>
                  <a:gd name="T33" fmla="*/ 2147483647 h 33"/>
                  <a:gd name="T34" fmla="*/ 0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2147483647 w 33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3"/>
                  <a:gd name="T74" fmla="*/ 33 w 33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3">
                    <a:moveTo>
                      <a:pt x="16" y="33"/>
                    </a:moveTo>
                    <a:lnTo>
                      <a:pt x="20" y="33"/>
                    </a:lnTo>
                    <a:lnTo>
                      <a:pt x="24" y="31"/>
                    </a:lnTo>
                    <a:lnTo>
                      <a:pt x="28" y="28"/>
                    </a:lnTo>
                    <a:lnTo>
                      <a:pt x="29" y="25"/>
                    </a:lnTo>
                    <a:lnTo>
                      <a:pt x="31" y="20"/>
                    </a:lnTo>
                    <a:lnTo>
                      <a:pt x="33" y="16"/>
                    </a:lnTo>
                    <a:lnTo>
                      <a:pt x="31" y="11"/>
                    </a:lnTo>
                    <a:lnTo>
                      <a:pt x="29" y="8"/>
                    </a:lnTo>
                    <a:lnTo>
                      <a:pt x="28" y="5"/>
                    </a:lnTo>
                    <a:lnTo>
                      <a:pt x="24" y="1"/>
                    </a:lnTo>
                    <a:lnTo>
                      <a:pt x="20" y="0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0" y="20"/>
                    </a:lnTo>
                    <a:lnTo>
                      <a:pt x="1" y="25"/>
                    </a:lnTo>
                    <a:lnTo>
                      <a:pt x="3" y="28"/>
                    </a:lnTo>
                    <a:lnTo>
                      <a:pt x="8" y="31"/>
                    </a:lnTo>
                    <a:lnTo>
                      <a:pt x="11" y="33"/>
                    </a:lnTo>
                    <a:lnTo>
                      <a:pt x="16" y="33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2" name="Freeform 118"/>
              <p:cNvSpPr>
                <a:spLocks/>
              </p:cNvSpPr>
              <p:nvPr/>
            </p:nvSpPr>
            <p:spPr bwMode="auto">
              <a:xfrm>
                <a:off x="-3970338" y="1784350"/>
                <a:ext cx="26988" cy="26988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2147483647 h 33"/>
                  <a:gd name="T18" fmla="*/ 2147483647 w 33"/>
                  <a:gd name="T19" fmla="*/ 2147483647 h 33"/>
                  <a:gd name="T20" fmla="*/ 2147483647 w 33"/>
                  <a:gd name="T21" fmla="*/ 2147483647 h 33"/>
                  <a:gd name="T22" fmla="*/ 2147483647 w 33"/>
                  <a:gd name="T23" fmla="*/ 0 h 33"/>
                  <a:gd name="T24" fmla="*/ 2147483647 w 33"/>
                  <a:gd name="T25" fmla="*/ 0 h 33"/>
                  <a:gd name="T26" fmla="*/ 2147483647 w 33"/>
                  <a:gd name="T27" fmla="*/ 2147483647 h 33"/>
                  <a:gd name="T28" fmla="*/ 2147483647 w 33"/>
                  <a:gd name="T29" fmla="*/ 2147483647 h 33"/>
                  <a:gd name="T30" fmla="*/ 0 w 33"/>
                  <a:gd name="T31" fmla="*/ 2147483647 h 33"/>
                  <a:gd name="T32" fmla="*/ 0 w 33"/>
                  <a:gd name="T33" fmla="*/ 2147483647 h 33"/>
                  <a:gd name="T34" fmla="*/ 0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2147483647 w 33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3"/>
                  <a:gd name="T74" fmla="*/ 33 w 33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3">
                    <a:moveTo>
                      <a:pt x="16" y="33"/>
                    </a:moveTo>
                    <a:lnTo>
                      <a:pt x="20" y="33"/>
                    </a:lnTo>
                    <a:lnTo>
                      <a:pt x="24" y="32"/>
                    </a:lnTo>
                    <a:lnTo>
                      <a:pt x="28" y="28"/>
                    </a:lnTo>
                    <a:lnTo>
                      <a:pt x="29" y="25"/>
                    </a:lnTo>
                    <a:lnTo>
                      <a:pt x="31" y="22"/>
                    </a:lnTo>
                    <a:lnTo>
                      <a:pt x="33" y="17"/>
                    </a:lnTo>
                    <a:lnTo>
                      <a:pt x="31" y="12"/>
                    </a:lnTo>
                    <a:lnTo>
                      <a:pt x="29" y="8"/>
                    </a:lnTo>
                    <a:lnTo>
                      <a:pt x="28" y="5"/>
                    </a:lnTo>
                    <a:lnTo>
                      <a:pt x="24" y="2"/>
                    </a:lnTo>
                    <a:lnTo>
                      <a:pt x="20" y="0"/>
                    </a:lnTo>
                    <a:lnTo>
                      <a:pt x="16" y="0"/>
                    </a:lnTo>
                    <a:lnTo>
                      <a:pt x="10" y="2"/>
                    </a:lnTo>
                    <a:lnTo>
                      <a:pt x="3" y="5"/>
                    </a:lnTo>
                    <a:lnTo>
                      <a:pt x="0" y="10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1" y="25"/>
                    </a:lnTo>
                    <a:lnTo>
                      <a:pt x="3" y="28"/>
                    </a:lnTo>
                    <a:lnTo>
                      <a:pt x="8" y="32"/>
                    </a:lnTo>
                    <a:lnTo>
                      <a:pt x="11" y="33"/>
                    </a:lnTo>
                    <a:lnTo>
                      <a:pt x="16" y="33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3" name="Freeform 119"/>
              <p:cNvSpPr>
                <a:spLocks/>
              </p:cNvSpPr>
              <p:nvPr/>
            </p:nvSpPr>
            <p:spPr bwMode="auto">
              <a:xfrm>
                <a:off x="-2371726" y="1368425"/>
                <a:ext cx="25400" cy="26988"/>
              </a:xfrm>
              <a:custGeom>
                <a:avLst/>
                <a:gdLst>
                  <a:gd name="T0" fmla="*/ 2147483647 w 33"/>
                  <a:gd name="T1" fmla="*/ 2147483647 h 35"/>
                  <a:gd name="T2" fmla="*/ 2147483647 w 33"/>
                  <a:gd name="T3" fmla="*/ 2147483647 h 35"/>
                  <a:gd name="T4" fmla="*/ 2147483647 w 33"/>
                  <a:gd name="T5" fmla="*/ 2147483647 h 35"/>
                  <a:gd name="T6" fmla="*/ 2147483647 w 33"/>
                  <a:gd name="T7" fmla="*/ 2147483647 h 35"/>
                  <a:gd name="T8" fmla="*/ 2147483647 w 33"/>
                  <a:gd name="T9" fmla="*/ 2147483647 h 35"/>
                  <a:gd name="T10" fmla="*/ 2147483647 w 33"/>
                  <a:gd name="T11" fmla="*/ 2147483647 h 35"/>
                  <a:gd name="T12" fmla="*/ 2147483647 w 33"/>
                  <a:gd name="T13" fmla="*/ 2147483647 h 35"/>
                  <a:gd name="T14" fmla="*/ 2147483647 w 33"/>
                  <a:gd name="T15" fmla="*/ 2147483647 h 35"/>
                  <a:gd name="T16" fmla="*/ 2147483647 w 33"/>
                  <a:gd name="T17" fmla="*/ 2147483647 h 35"/>
                  <a:gd name="T18" fmla="*/ 2147483647 w 33"/>
                  <a:gd name="T19" fmla="*/ 2147483647 h 35"/>
                  <a:gd name="T20" fmla="*/ 2147483647 w 33"/>
                  <a:gd name="T21" fmla="*/ 2147483647 h 35"/>
                  <a:gd name="T22" fmla="*/ 2147483647 w 33"/>
                  <a:gd name="T23" fmla="*/ 2147483647 h 35"/>
                  <a:gd name="T24" fmla="*/ 2147483647 w 33"/>
                  <a:gd name="T25" fmla="*/ 0 h 35"/>
                  <a:gd name="T26" fmla="*/ 2147483647 w 33"/>
                  <a:gd name="T27" fmla="*/ 2147483647 h 35"/>
                  <a:gd name="T28" fmla="*/ 2147483647 w 33"/>
                  <a:gd name="T29" fmla="*/ 2147483647 h 35"/>
                  <a:gd name="T30" fmla="*/ 2147483647 w 33"/>
                  <a:gd name="T31" fmla="*/ 2147483647 h 35"/>
                  <a:gd name="T32" fmla="*/ 0 w 33"/>
                  <a:gd name="T33" fmla="*/ 2147483647 h 35"/>
                  <a:gd name="T34" fmla="*/ 0 w 33"/>
                  <a:gd name="T35" fmla="*/ 2147483647 h 35"/>
                  <a:gd name="T36" fmla="*/ 2147483647 w 33"/>
                  <a:gd name="T37" fmla="*/ 2147483647 h 35"/>
                  <a:gd name="T38" fmla="*/ 2147483647 w 33"/>
                  <a:gd name="T39" fmla="*/ 2147483647 h 35"/>
                  <a:gd name="T40" fmla="*/ 2147483647 w 33"/>
                  <a:gd name="T41" fmla="*/ 2147483647 h 35"/>
                  <a:gd name="T42" fmla="*/ 2147483647 w 33"/>
                  <a:gd name="T43" fmla="*/ 2147483647 h 35"/>
                  <a:gd name="T44" fmla="*/ 2147483647 w 33"/>
                  <a:gd name="T45" fmla="*/ 2147483647 h 35"/>
                  <a:gd name="T46" fmla="*/ 2147483647 w 33"/>
                  <a:gd name="T47" fmla="*/ 2147483647 h 3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5"/>
                  <a:gd name="T74" fmla="*/ 33 w 33"/>
                  <a:gd name="T75" fmla="*/ 35 h 3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5">
                    <a:moveTo>
                      <a:pt x="17" y="35"/>
                    </a:moveTo>
                    <a:lnTo>
                      <a:pt x="22" y="33"/>
                    </a:lnTo>
                    <a:lnTo>
                      <a:pt x="25" y="32"/>
                    </a:lnTo>
                    <a:lnTo>
                      <a:pt x="28" y="30"/>
                    </a:lnTo>
                    <a:lnTo>
                      <a:pt x="32" y="27"/>
                    </a:lnTo>
                    <a:lnTo>
                      <a:pt x="33" y="22"/>
                    </a:lnTo>
                    <a:lnTo>
                      <a:pt x="33" y="19"/>
                    </a:lnTo>
                    <a:lnTo>
                      <a:pt x="33" y="14"/>
                    </a:lnTo>
                    <a:lnTo>
                      <a:pt x="32" y="10"/>
                    </a:lnTo>
                    <a:lnTo>
                      <a:pt x="28" y="5"/>
                    </a:lnTo>
                    <a:lnTo>
                      <a:pt x="25" y="4"/>
                    </a:lnTo>
                    <a:lnTo>
                      <a:pt x="22" y="2"/>
                    </a:lnTo>
                    <a:lnTo>
                      <a:pt x="17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12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2" y="27"/>
                    </a:lnTo>
                    <a:lnTo>
                      <a:pt x="5" y="30"/>
                    </a:lnTo>
                    <a:lnTo>
                      <a:pt x="9" y="32"/>
                    </a:lnTo>
                    <a:lnTo>
                      <a:pt x="12" y="33"/>
                    </a:lnTo>
                    <a:lnTo>
                      <a:pt x="17" y="35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4" name="Freeform 120"/>
              <p:cNvSpPr>
                <a:spLocks/>
              </p:cNvSpPr>
              <p:nvPr/>
            </p:nvSpPr>
            <p:spPr bwMode="auto">
              <a:xfrm>
                <a:off x="-2371726" y="1425575"/>
                <a:ext cx="25400" cy="26988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2147483647 h 33"/>
                  <a:gd name="T18" fmla="*/ 2147483647 w 33"/>
                  <a:gd name="T19" fmla="*/ 2147483647 h 33"/>
                  <a:gd name="T20" fmla="*/ 2147483647 w 33"/>
                  <a:gd name="T21" fmla="*/ 2147483647 h 33"/>
                  <a:gd name="T22" fmla="*/ 2147483647 w 33"/>
                  <a:gd name="T23" fmla="*/ 0 h 33"/>
                  <a:gd name="T24" fmla="*/ 2147483647 w 33"/>
                  <a:gd name="T25" fmla="*/ 0 h 33"/>
                  <a:gd name="T26" fmla="*/ 2147483647 w 33"/>
                  <a:gd name="T27" fmla="*/ 2147483647 h 33"/>
                  <a:gd name="T28" fmla="*/ 2147483647 w 33"/>
                  <a:gd name="T29" fmla="*/ 2147483647 h 33"/>
                  <a:gd name="T30" fmla="*/ 2147483647 w 33"/>
                  <a:gd name="T31" fmla="*/ 2147483647 h 33"/>
                  <a:gd name="T32" fmla="*/ 0 w 33"/>
                  <a:gd name="T33" fmla="*/ 2147483647 h 33"/>
                  <a:gd name="T34" fmla="*/ 0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2147483647 w 33"/>
                  <a:gd name="T47" fmla="*/ 2147483647 h 3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"/>
                  <a:gd name="T73" fmla="*/ 0 h 33"/>
                  <a:gd name="T74" fmla="*/ 33 w 33"/>
                  <a:gd name="T75" fmla="*/ 33 h 3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" h="33">
                    <a:moveTo>
                      <a:pt x="17" y="33"/>
                    </a:moveTo>
                    <a:lnTo>
                      <a:pt x="22" y="33"/>
                    </a:lnTo>
                    <a:lnTo>
                      <a:pt x="25" y="31"/>
                    </a:lnTo>
                    <a:lnTo>
                      <a:pt x="28" y="28"/>
                    </a:lnTo>
                    <a:lnTo>
                      <a:pt x="32" y="25"/>
                    </a:lnTo>
                    <a:lnTo>
                      <a:pt x="33" y="20"/>
                    </a:lnTo>
                    <a:lnTo>
                      <a:pt x="33" y="17"/>
                    </a:lnTo>
                    <a:lnTo>
                      <a:pt x="33" y="12"/>
                    </a:lnTo>
                    <a:lnTo>
                      <a:pt x="32" y="8"/>
                    </a:lnTo>
                    <a:lnTo>
                      <a:pt x="28" y="5"/>
                    </a:lnTo>
                    <a:lnTo>
                      <a:pt x="25" y="2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2" y="25"/>
                    </a:lnTo>
                    <a:lnTo>
                      <a:pt x="5" y="28"/>
                    </a:lnTo>
                    <a:lnTo>
                      <a:pt x="9" y="31"/>
                    </a:lnTo>
                    <a:lnTo>
                      <a:pt x="12" y="33"/>
                    </a:lnTo>
                    <a:lnTo>
                      <a:pt x="17" y="33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5" name="Freeform 121"/>
              <p:cNvSpPr>
                <a:spLocks/>
              </p:cNvSpPr>
              <p:nvPr/>
            </p:nvSpPr>
            <p:spPr bwMode="auto">
              <a:xfrm>
                <a:off x="-2371726" y="1617663"/>
                <a:ext cx="25400" cy="26988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2147483647 h 33"/>
                  <a:gd name="T18" fmla="*/ 2147483647 w 33"/>
                  <a:gd name="T19" fmla="*/ 2147483647 h 33"/>
                  <a:gd name="T20" fmla="*/ 2147483647 w 33"/>
                  <a:gd name="T21" fmla="*/ 2147483647 h 33"/>
                  <a:gd name="T22" fmla="*/ 2147483647 w 33"/>
                  <a:gd name="T23" fmla="*/ 2147483647 h 33"/>
                  <a:gd name="T24" fmla="*/ 2147483647 w 33"/>
                  <a:gd name="T25" fmla="*/ 0 h 33"/>
                  <a:gd name="T26" fmla="*/ 2147483647 w 33"/>
                  <a:gd name="T27" fmla="*/ 2147483647 h 33"/>
                  <a:gd name="T28" fmla="*/ 2147483647 w 33"/>
                  <a:gd name="T29" fmla="*/ 2147483647 h 33"/>
                  <a:gd name="T30" fmla="*/ 2147483647 w 33"/>
                  <a:gd name="T31" fmla="*/ 2147483647 h 33"/>
                  <a:gd name="T32" fmla="*/ 0 w 33"/>
                  <a:gd name="T33" fmla="*/ 2147483647 h 33"/>
                  <a:gd name="T34" fmla="*/ 0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3"/>
                  <a:gd name="T71" fmla="*/ 33 w 33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3">
                    <a:moveTo>
                      <a:pt x="17" y="33"/>
                    </a:moveTo>
                    <a:lnTo>
                      <a:pt x="22" y="33"/>
                    </a:lnTo>
                    <a:lnTo>
                      <a:pt x="25" y="31"/>
                    </a:lnTo>
                    <a:lnTo>
                      <a:pt x="28" y="28"/>
                    </a:lnTo>
                    <a:lnTo>
                      <a:pt x="32" y="24"/>
                    </a:lnTo>
                    <a:lnTo>
                      <a:pt x="33" y="21"/>
                    </a:lnTo>
                    <a:lnTo>
                      <a:pt x="33" y="16"/>
                    </a:lnTo>
                    <a:lnTo>
                      <a:pt x="33" y="13"/>
                    </a:lnTo>
                    <a:lnTo>
                      <a:pt x="32" y="8"/>
                    </a:lnTo>
                    <a:lnTo>
                      <a:pt x="28" y="5"/>
                    </a:lnTo>
                    <a:lnTo>
                      <a:pt x="25" y="3"/>
                    </a:lnTo>
                    <a:lnTo>
                      <a:pt x="22" y="1"/>
                    </a:lnTo>
                    <a:lnTo>
                      <a:pt x="17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6"/>
                    </a:lnTo>
                    <a:lnTo>
                      <a:pt x="0" y="21"/>
                    </a:lnTo>
                    <a:lnTo>
                      <a:pt x="2" y="24"/>
                    </a:lnTo>
                    <a:lnTo>
                      <a:pt x="5" y="28"/>
                    </a:lnTo>
                    <a:lnTo>
                      <a:pt x="9" y="31"/>
                    </a:lnTo>
                    <a:lnTo>
                      <a:pt x="12" y="33"/>
                    </a:lnTo>
                    <a:lnTo>
                      <a:pt x="17" y="33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6" name="Freeform 122"/>
              <p:cNvSpPr>
                <a:spLocks/>
              </p:cNvSpPr>
              <p:nvPr/>
            </p:nvSpPr>
            <p:spPr bwMode="auto">
              <a:xfrm>
                <a:off x="-2371726" y="1635125"/>
                <a:ext cx="25400" cy="26988"/>
              </a:xfrm>
              <a:custGeom>
                <a:avLst/>
                <a:gdLst>
                  <a:gd name="T0" fmla="*/ 2147483647 w 33"/>
                  <a:gd name="T1" fmla="*/ 2147483647 h 35"/>
                  <a:gd name="T2" fmla="*/ 2147483647 w 33"/>
                  <a:gd name="T3" fmla="*/ 2147483647 h 35"/>
                  <a:gd name="T4" fmla="*/ 2147483647 w 33"/>
                  <a:gd name="T5" fmla="*/ 2147483647 h 35"/>
                  <a:gd name="T6" fmla="*/ 2147483647 w 33"/>
                  <a:gd name="T7" fmla="*/ 2147483647 h 35"/>
                  <a:gd name="T8" fmla="*/ 2147483647 w 33"/>
                  <a:gd name="T9" fmla="*/ 2147483647 h 35"/>
                  <a:gd name="T10" fmla="*/ 2147483647 w 33"/>
                  <a:gd name="T11" fmla="*/ 2147483647 h 35"/>
                  <a:gd name="T12" fmla="*/ 2147483647 w 33"/>
                  <a:gd name="T13" fmla="*/ 2147483647 h 35"/>
                  <a:gd name="T14" fmla="*/ 2147483647 w 33"/>
                  <a:gd name="T15" fmla="*/ 2147483647 h 35"/>
                  <a:gd name="T16" fmla="*/ 2147483647 w 33"/>
                  <a:gd name="T17" fmla="*/ 2147483647 h 35"/>
                  <a:gd name="T18" fmla="*/ 2147483647 w 33"/>
                  <a:gd name="T19" fmla="*/ 2147483647 h 35"/>
                  <a:gd name="T20" fmla="*/ 2147483647 w 33"/>
                  <a:gd name="T21" fmla="*/ 2147483647 h 35"/>
                  <a:gd name="T22" fmla="*/ 2147483647 w 33"/>
                  <a:gd name="T23" fmla="*/ 2147483647 h 35"/>
                  <a:gd name="T24" fmla="*/ 2147483647 w 33"/>
                  <a:gd name="T25" fmla="*/ 0 h 35"/>
                  <a:gd name="T26" fmla="*/ 2147483647 w 33"/>
                  <a:gd name="T27" fmla="*/ 2147483647 h 35"/>
                  <a:gd name="T28" fmla="*/ 2147483647 w 33"/>
                  <a:gd name="T29" fmla="*/ 2147483647 h 35"/>
                  <a:gd name="T30" fmla="*/ 2147483647 w 33"/>
                  <a:gd name="T31" fmla="*/ 2147483647 h 35"/>
                  <a:gd name="T32" fmla="*/ 0 w 33"/>
                  <a:gd name="T33" fmla="*/ 2147483647 h 35"/>
                  <a:gd name="T34" fmla="*/ 0 w 33"/>
                  <a:gd name="T35" fmla="*/ 2147483647 h 35"/>
                  <a:gd name="T36" fmla="*/ 2147483647 w 33"/>
                  <a:gd name="T37" fmla="*/ 2147483647 h 35"/>
                  <a:gd name="T38" fmla="*/ 2147483647 w 33"/>
                  <a:gd name="T39" fmla="*/ 2147483647 h 35"/>
                  <a:gd name="T40" fmla="*/ 2147483647 w 33"/>
                  <a:gd name="T41" fmla="*/ 2147483647 h 35"/>
                  <a:gd name="T42" fmla="*/ 2147483647 w 33"/>
                  <a:gd name="T43" fmla="*/ 2147483647 h 35"/>
                  <a:gd name="T44" fmla="*/ 2147483647 w 33"/>
                  <a:gd name="T45" fmla="*/ 2147483647 h 35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5"/>
                  <a:gd name="T71" fmla="*/ 33 w 33"/>
                  <a:gd name="T72" fmla="*/ 35 h 35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5">
                    <a:moveTo>
                      <a:pt x="17" y="35"/>
                    </a:moveTo>
                    <a:lnTo>
                      <a:pt x="22" y="33"/>
                    </a:lnTo>
                    <a:lnTo>
                      <a:pt x="25" y="31"/>
                    </a:lnTo>
                    <a:lnTo>
                      <a:pt x="28" y="30"/>
                    </a:lnTo>
                    <a:lnTo>
                      <a:pt x="32" y="25"/>
                    </a:lnTo>
                    <a:lnTo>
                      <a:pt x="33" y="22"/>
                    </a:lnTo>
                    <a:lnTo>
                      <a:pt x="33" y="17"/>
                    </a:lnTo>
                    <a:lnTo>
                      <a:pt x="33" y="13"/>
                    </a:lnTo>
                    <a:lnTo>
                      <a:pt x="32" y="8"/>
                    </a:lnTo>
                    <a:lnTo>
                      <a:pt x="28" y="5"/>
                    </a:lnTo>
                    <a:lnTo>
                      <a:pt x="25" y="3"/>
                    </a:lnTo>
                    <a:lnTo>
                      <a:pt x="22" y="2"/>
                    </a:lnTo>
                    <a:lnTo>
                      <a:pt x="17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12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2" y="25"/>
                    </a:lnTo>
                    <a:lnTo>
                      <a:pt x="5" y="30"/>
                    </a:lnTo>
                    <a:lnTo>
                      <a:pt x="9" y="31"/>
                    </a:lnTo>
                    <a:lnTo>
                      <a:pt x="12" y="33"/>
                    </a:lnTo>
                    <a:lnTo>
                      <a:pt x="17" y="35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7" name="Freeform 123"/>
              <p:cNvSpPr>
                <a:spLocks/>
              </p:cNvSpPr>
              <p:nvPr/>
            </p:nvSpPr>
            <p:spPr bwMode="auto">
              <a:xfrm>
                <a:off x="-2371726" y="1652588"/>
                <a:ext cx="25400" cy="25400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2147483647 h 33"/>
                  <a:gd name="T18" fmla="*/ 2147483647 w 33"/>
                  <a:gd name="T19" fmla="*/ 2147483647 h 33"/>
                  <a:gd name="T20" fmla="*/ 2147483647 w 33"/>
                  <a:gd name="T21" fmla="*/ 2147483647 h 33"/>
                  <a:gd name="T22" fmla="*/ 2147483647 w 33"/>
                  <a:gd name="T23" fmla="*/ 0 h 33"/>
                  <a:gd name="T24" fmla="*/ 2147483647 w 33"/>
                  <a:gd name="T25" fmla="*/ 0 h 33"/>
                  <a:gd name="T26" fmla="*/ 2147483647 w 33"/>
                  <a:gd name="T27" fmla="*/ 0 h 33"/>
                  <a:gd name="T28" fmla="*/ 2147483647 w 33"/>
                  <a:gd name="T29" fmla="*/ 2147483647 h 33"/>
                  <a:gd name="T30" fmla="*/ 2147483647 w 33"/>
                  <a:gd name="T31" fmla="*/ 2147483647 h 33"/>
                  <a:gd name="T32" fmla="*/ 0 w 33"/>
                  <a:gd name="T33" fmla="*/ 2147483647 h 33"/>
                  <a:gd name="T34" fmla="*/ 0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3"/>
                  <a:gd name="T71" fmla="*/ 33 w 33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3">
                    <a:moveTo>
                      <a:pt x="17" y="33"/>
                    </a:moveTo>
                    <a:lnTo>
                      <a:pt x="22" y="31"/>
                    </a:lnTo>
                    <a:lnTo>
                      <a:pt x="25" y="29"/>
                    </a:lnTo>
                    <a:lnTo>
                      <a:pt x="28" y="28"/>
                    </a:lnTo>
                    <a:lnTo>
                      <a:pt x="32" y="24"/>
                    </a:lnTo>
                    <a:lnTo>
                      <a:pt x="33" y="19"/>
                    </a:lnTo>
                    <a:lnTo>
                      <a:pt x="33" y="16"/>
                    </a:lnTo>
                    <a:lnTo>
                      <a:pt x="33" y="11"/>
                    </a:lnTo>
                    <a:lnTo>
                      <a:pt x="32" y="8"/>
                    </a:lnTo>
                    <a:lnTo>
                      <a:pt x="28" y="3"/>
                    </a:lnTo>
                    <a:lnTo>
                      <a:pt x="25" y="1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5" y="3"/>
                    </a:lnTo>
                    <a:lnTo>
                      <a:pt x="2" y="9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2" y="24"/>
                    </a:lnTo>
                    <a:lnTo>
                      <a:pt x="5" y="28"/>
                    </a:lnTo>
                    <a:lnTo>
                      <a:pt x="9" y="29"/>
                    </a:lnTo>
                    <a:lnTo>
                      <a:pt x="12" y="31"/>
                    </a:lnTo>
                    <a:lnTo>
                      <a:pt x="17" y="33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8" name="Freeform 124"/>
              <p:cNvSpPr>
                <a:spLocks/>
              </p:cNvSpPr>
              <p:nvPr/>
            </p:nvSpPr>
            <p:spPr bwMode="auto">
              <a:xfrm>
                <a:off x="-2371726" y="1693863"/>
                <a:ext cx="25400" cy="26988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2147483647 h 33"/>
                  <a:gd name="T18" fmla="*/ 2147483647 w 33"/>
                  <a:gd name="T19" fmla="*/ 2147483647 h 33"/>
                  <a:gd name="T20" fmla="*/ 2147483647 w 33"/>
                  <a:gd name="T21" fmla="*/ 2147483647 h 33"/>
                  <a:gd name="T22" fmla="*/ 2147483647 w 33"/>
                  <a:gd name="T23" fmla="*/ 0 h 33"/>
                  <a:gd name="T24" fmla="*/ 2147483647 w 33"/>
                  <a:gd name="T25" fmla="*/ 0 h 33"/>
                  <a:gd name="T26" fmla="*/ 2147483647 w 33"/>
                  <a:gd name="T27" fmla="*/ 0 h 33"/>
                  <a:gd name="T28" fmla="*/ 2147483647 w 33"/>
                  <a:gd name="T29" fmla="*/ 2147483647 h 33"/>
                  <a:gd name="T30" fmla="*/ 2147483647 w 33"/>
                  <a:gd name="T31" fmla="*/ 2147483647 h 33"/>
                  <a:gd name="T32" fmla="*/ 0 w 33"/>
                  <a:gd name="T33" fmla="*/ 2147483647 h 33"/>
                  <a:gd name="T34" fmla="*/ 0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3"/>
                  <a:gd name="T71" fmla="*/ 33 w 33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3">
                    <a:moveTo>
                      <a:pt x="17" y="33"/>
                    </a:moveTo>
                    <a:lnTo>
                      <a:pt x="22" y="32"/>
                    </a:lnTo>
                    <a:lnTo>
                      <a:pt x="25" y="30"/>
                    </a:lnTo>
                    <a:lnTo>
                      <a:pt x="28" y="28"/>
                    </a:lnTo>
                    <a:lnTo>
                      <a:pt x="32" y="25"/>
                    </a:lnTo>
                    <a:lnTo>
                      <a:pt x="33" y="20"/>
                    </a:lnTo>
                    <a:lnTo>
                      <a:pt x="33" y="17"/>
                    </a:lnTo>
                    <a:lnTo>
                      <a:pt x="33" y="12"/>
                    </a:lnTo>
                    <a:lnTo>
                      <a:pt x="32" y="9"/>
                    </a:lnTo>
                    <a:lnTo>
                      <a:pt x="28" y="4"/>
                    </a:lnTo>
                    <a:lnTo>
                      <a:pt x="25" y="2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5" y="4"/>
                    </a:lnTo>
                    <a:lnTo>
                      <a:pt x="2" y="10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2" y="25"/>
                    </a:lnTo>
                    <a:lnTo>
                      <a:pt x="5" y="28"/>
                    </a:lnTo>
                    <a:lnTo>
                      <a:pt x="9" y="30"/>
                    </a:lnTo>
                    <a:lnTo>
                      <a:pt x="12" y="32"/>
                    </a:lnTo>
                    <a:lnTo>
                      <a:pt x="17" y="33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569" name="Freeform 125"/>
              <p:cNvSpPr>
                <a:spLocks/>
              </p:cNvSpPr>
              <p:nvPr/>
            </p:nvSpPr>
            <p:spPr bwMode="auto">
              <a:xfrm>
                <a:off x="-2371726" y="1706563"/>
                <a:ext cx="25400" cy="26988"/>
              </a:xfrm>
              <a:custGeom>
                <a:avLst/>
                <a:gdLst>
                  <a:gd name="T0" fmla="*/ 2147483647 w 33"/>
                  <a:gd name="T1" fmla="*/ 2147483647 h 33"/>
                  <a:gd name="T2" fmla="*/ 2147483647 w 33"/>
                  <a:gd name="T3" fmla="*/ 2147483647 h 33"/>
                  <a:gd name="T4" fmla="*/ 2147483647 w 33"/>
                  <a:gd name="T5" fmla="*/ 2147483647 h 33"/>
                  <a:gd name="T6" fmla="*/ 2147483647 w 33"/>
                  <a:gd name="T7" fmla="*/ 2147483647 h 33"/>
                  <a:gd name="T8" fmla="*/ 2147483647 w 33"/>
                  <a:gd name="T9" fmla="*/ 2147483647 h 33"/>
                  <a:gd name="T10" fmla="*/ 2147483647 w 33"/>
                  <a:gd name="T11" fmla="*/ 2147483647 h 33"/>
                  <a:gd name="T12" fmla="*/ 2147483647 w 33"/>
                  <a:gd name="T13" fmla="*/ 2147483647 h 33"/>
                  <a:gd name="T14" fmla="*/ 2147483647 w 33"/>
                  <a:gd name="T15" fmla="*/ 2147483647 h 33"/>
                  <a:gd name="T16" fmla="*/ 2147483647 w 33"/>
                  <a:gd name="T17" fmla="*/ 2147483647 h 33"/>
                  <a:gd name="T18" fmla="*/ 2147483647 w 33"/>
                  <a:gd name="T19" fmla="*/ 2147483647 h 33"/>
                  <a:gd name="T20" fmla="*/ 2147483647 w 33"/>
                  <a:gd name="T21" fmla="*/ 2147483647 h 33"/>
                  <a:gd name="T22" fmla="*/ 2147483647 w 33"/>
                  <a:gd name="T23" fmla="*/ 0 h 33"/>
                  <a:gd name="T24" fmla="*/ 2147483647 w 33"/>
                  <a:gd name="T25" fmla="*/ 0 h 33"/>
                  <a:gd name="T26" fmla="*/ 2147483647 w 33"/>
                  <a:gd name="T27" fmla="*/ 0 h 33"/>
                  <a:gd name="T28" fmla="*/ 2147483647 w 33"/>
                  <a:gd name="T29" fmla="*/ 2147483647 h 33"/>
                  <a:gd name="T30" fmla="*/ 2147483647 w 33"/>
                  <a:gd name="T31" fmla="*/ 2147483647 h 33"/>
                  <a:gd name="T32" fmla="*/ 0 w 33"/>
                  <a:gd name="T33" fmla="*/ 2147483647 h 33"/>
                  <a:gd name="T34" fmla="*/ 0 w 33"/>
                  <a:gd name="T35" fmla="*/ 2147483647 h 33"/>
                  <a:gd name="T36" fmla="*/ 2147483647 w 33"/>
                  <a:gd name="T37" fmla="*/ 2147483647 h 33"/>
                  <a:gd name="T38" fmla="*/ 2147483647 w 33"/>
                  <a:gd name="T39" fmla="*/ 2147483647 h 33"/>
                  <a:gd name="T40" fmla="*/ 2147483647 w 33"/>
                  <a:gd name="T41" fmla="*/ 2147483647 h 33"/>
                  <a:gd name="T42" fmla="*/ 2147483647 w 33"/>
                  <a:gd name="T43" fmla="*/ 2147483647 h 33"/>
                  <a:gd name="T44" fmla="*/ 2147483647 w 33"/>
                  <a:gd name="T45" fmla="*/ 2147483647 h 3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3"/>
                  <a:gd name="T70" fmla="*/ 0 h 33"/>
                  <a:gd name="T71" fmla="*/ 33 w 33"/>
                  <a:gd name="T72" fmla="*/ 33 h 3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3" h="33">
                    <a:moveTo>
                      <a:pt x="17" y="33"/>
                    </a:moveTo>
                    <a:lnTo>
                      <a:pt x="22" y="31"/>
                    </a:lnTo>
                    <a:lnTo>
                      <a:pt x="25" y="30"/>
                    </a:lnTo>
                    <a:lnTo>
                      <a:pt x="28" y="28"/>
                    </a:lnTo>
                    <a:lnTo>
                      <a:pt x="32" y="25"/>
                    </a:lnTo>
                    <a:lnTo>
                      <a:pt x="33" y="20"/>
                    </a:lnTo>
                    <a:lnTo>
                      <a:pt x="33" y="16"/>
                    </a:lnTo>
                    <a:lnTo>
                      <a:pt x="33" y="11"/>
                    </a:lnTo>
                    <a:lnTo>
                      <a:pt x="32" y="8"/>
                    </a:lnTo>
                    <a:lnTo>
                      <a:pt x="28" y="5"/>
                    </a:lnTo>
                    <a:lnTo>
                      <a:pt x="25" y="2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6"/>
                    </a:lnTo>
                    <a:lnTo>
                      <a:pt x="0" y="20"/>
                    </a:lnTo>
                    <a:lnTo>
                      <a:pt x="2" y="25"/>
                    </a:lnTo>
                    <a:lnTo>
                      <a:pt x="5" y="28"/>
                    </a:lnTo>
                    <a:lnTo>
                      <a:pt x="9" y="30"/>
                    </a:lnTo>
                    <a:lnTo>
                      <a:pt x="12" y="31"/>
                    </a:lnTo>
                    <a:lnTo>
                      <a:pt x="17" y="33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3443" name="ZoneTexte 27988"/>
            <p:cNvSpPr txBox="1">
              <a:spLocks noChangeArrowheads="1"/>
            </p:cNvSpPr>
            <p:nvPr/>
          </p:nvSpPr>
          <p:spPr bwMode="auto">
            <a:xfrm>
              <a:off x="317500" y="3122613"/>
              <a:ext cx="36036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0.0</a:t>
              </a:r>
            </a:p>
          </p:txBody>
        </p:sp>
        <p:sp>
          <p:nvSpPr>
            <p:cNvPr id="13444" name="ZoneTexte 374"/>
            <p:cNvSpPr txBox="1">
              <a:spLocks noChangeArrowheads="1"/>
            </p:cNvSpPr>
            <p:nvPr/>
          </p:nvSpPr>
          <p:spPr bwMode="auto">
            <a:xfrm>
              <a:off x="317500" y="2824163"/>
              <a:ext cx="36036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13445" name="ZoneTexte 376"/>
            <p:cNvSpPr txBox="1">
              <a:spLocks noChangeArrowheads="1"/>
            </p:cNvSpPr>
            <p:nvPr/>
          </p:nvSpPr>
          <p:spPr bwMode="auto">
            <a:xfrm>
              <a:off x="317500" y="2527300"/>
              <a:ext cx="36036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0.8</a:t>
              </a:r>
            </a:p>
          </p:txBody>
        </p:sp>
        <p:sp>
          <p:nvSpPr>
            <p:cNvPr id="13446" name="ZoneTexte 378"/>
            <p:cNvSpPr txBox="1">
              <a:spLocks noChangeArrowheads="1"/>
            </p:cNvSpPr>
            <p:nvPr/>
          </p:nvSpPr>
          <p:spPr bwMode="auto">
            <a:xfrm>
              <a:off x="317500" y="2228850"/>
              <a:ext cx="36036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1.2</a:t>
              </a:r>
            </a:p>
          </p:txBody>
        </p:sp>
        <p:sp>
          <p:nvSpPr>
            <p:cNvPr id="13447" name="ZoneTexte 380"/>
            <p:cNvSpPr txBox="1">
              <a:spLocks noChangeArrowheads="1"/>
            </p:cNvSpPr>
            <p:nvPr/>
          </p:nvSpPr>
          <p:spPr bwMode="auto">
            <a:xfrm>
              <a:off x="317500" y="1931988"/>
              <a:ext cx="36036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1.6</a:t>
              </a:r>
            </a:p>
          </p:txBody>
        </p:sp>
        <p:sp>
          <p:nvSpPr>
            <p:cNvPr id="13448" name="ZoneTexte 382"/>
            <p:cNvSpPr txBox="1">
              <a:spLocks noChangeArrowheads="1"/>
            </p:cNvSpPr>
            <p:nvPr/>
          </p:nvSpPr>
          <p:spPr bwMode="auto">
            <a:xfrm>
              <a:off x="317500" y="1633538"/>
              <a:ext cx="36036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2.0</a:t>
              </a:r>
            </a:p>
          </p:txBody>
        </p:sp>
        <p:sp>
          <p:nvSpPr>
            <p:cNvPr id="13449" name="ZoneTexte 397"/>
            <p:cNvSpPr txBox="1">
              <a:spLocks noChangeArrowheads="1"/>
            </p:cNvSpPr>
            <p:nvPr/>
          </p:nvSpPr>
          <p:spPr bwMode="auto">
            <a:xfrm>
              <a:off x="488950" y="3286125"/>
              <a:ext cx="37782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W0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81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83</a:t>
              </a:r>
            </a:p>
          </p:txBody>
        </p:sp>
        <p:sp>
          <p:nvSpPr>
            <p:cNvPr id="13450" name="ZoneTexte 398"/>
            <p:cNvSpPr txBox="1">
              <a:spLocks noChangeArrowheads="1"/>
            </p:cNvSpPr>
            <p:nvPr/>
          </p:nvSpPr>
          <p:spPr bwMode="auto">
            <a:xfrm>
              <a:off x="2046288" y="3286125"/>
              <a:ext cx="4476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W24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78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79</a:t>
              </a:r>
            </a:p>
          </p:txBody>
        </p:sp>
        <p:sp>
          <p:nvSpPr>
            <p:cNvPr id="13451" name="ZoneTexte 399"/>
            <p:cNvSpPr txBox="1">
              <a:spLocks noChangeArrowheads="1"/>
            </p:cNvSpPr>
            <p:nvPr/>
          </p:nvSpPr>
          <p:spPr bwMode="auto">
            <a:xfrm>
              <a:off x="3638550" y="3286125"/>
              <a:ext cx="447675" cy="55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W48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75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72</a:t>
              </a:r>
            </a:p>
          </p:txBody>
        </p:sp>
        <p:cxnSp>
          <p:nvCxnSpPr>
            <p:cNvPr id="13452" name="Connecteur droit 27990"/>
            <p:cNvCxnSpPr>
              <a:cxnSpLocks noChangeShapeType="1"/>
            </p:cNvCxnSpPr>
            <p:nvPr/>
          </p:nvCxnSpPr>
          <p:spPr bwMode="auto">
            <a:xfrm>
              <a:off x="252413" y="3548063"/>
              <a:ext cx="284162" cy="0"/>
            </a:xfrm>
            <a:prstGeom prst="line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453" name="Connecteur droit 412"/>
            <p:cNvCxnSpPr>
              <a:cxnSpLocks noChangeShapeType="1"/>
            </p:cNvCxnSpPr>
            <p:nvPr/>
          </p:nvCxnSpPr>
          <p:spPr bwMode="auto">
            <a:xfrm>
              <a:off x="252413" y="3716338"/>
              <a:ext cx="284162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454" name="ZoneTexte 417"/>
            <p:cNvSpPr txBox="1">
              <a:spLocks noChangeArrowheads="1"/>
            </p:cNvSpPr>
            <p:nvPr/>
          </p:nvSpPr>
          <p:spPr bwMode="auto">
            <a:xfrm>
              <a:off x="763588" y="2536825"/>
              <a:ext cx="43180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0.56</a:t>
              </a:r>
            </a:p>
          </p:txBody>
        </p:sp>
        <p:sp>
          <p:nvSpPr>
            <p:cNvPr id="13455" name="ZoneTexte 418"/>
            <p:cNvSpPr txBox="1">
              <a:spLocks noChangeArrowheads="1"/>
            </p:cNvSpPr>
            <p:nvPr/>
          </p:nvSpPr>
          <p:spPr bwMode="auto">
            <a:xfrm>
              <a:off x="1828800" y="2505075"/>
              <a:ext cx="43180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0.61</a:t>
              </a:r>
            </a:p>
          </p:txBody>
        </p:sp>
        <p:sp>
          <p:nvSpPr>
            <p:cNvPr id="13456" name="ZoneTexte 419"/>
            <p:cNvSpPr txBox="1">
              <a:spLocks noChangeArrowheads="1"/>
            </p:cNvSpPr>
            <p:nvPr/>
          </p:nvSpPr>
          <p:spPr bwMode="auto">
            <a:xfrm>
              <a:off x="3454400" y="2725738"/>
              <a:ext cx="43180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0.28</a:t>
              </a:r>
            </a:p>
          </p:txBody>
        </p:sp>
        <p:sp>
          <p:nvSpPr>
            <p:cNvPr id="2" name="Rectangle 400"/>
            <p:cNvSpPr>
              <a:spLocks noChangeArrowheads="1"/>
            </p:cNvSpPr>
            <p:nvPr/>
          </p:nvSpPr>
          <p:spPr bwMode="auto">
            <a:xfrm>
              <a:off x="2355850" y="2111375"/>
              <a:ext cx="698500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dirty="0">
                  <a:solidFill>
                    <a:srgbClr val="333399"/>
                  </a:solidFill>
                  <a:ea typeface="ＭＳ Ｐゴシック" pitchFamily="34" charset="-128"/>
                </a:rPr>
                <a:t>p&lt;0.001</a:t>
              </a:r>
            </a:p>
          </p:txBody>
        </p:sp>
        <p:sp>
          <p:nvSpPr>
            <p:cNvPr id="13458" name="ZoneTexte 417"/>
            <p:cNvSpPr txBox="1">
              <a:spLocks noChangeArrowheads="1"/>
            </p:cNvSpPr>
            <p:nvPr/>
          </p:nvSpPr>
          <p:spPr bwMode="auto">
            <a:xfrm>
              <a:off x="698500" y="2922588"/>
              <a:ext cx="43497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0.54</a:t>
              </a:r>
            </a:p>
          </p:txBody>
        </p:sp>
        <p:sp>
          <p:nvSpPr>
            <p:cNvPr id="13459" name="ZoneTexte 418"/>
            <p:cNvSpPr txBox="1">
              <a:spLocks noChangeArrowheads="1"/>
            </p:cNvSpPr>
            <p:nvPr/>
          </p:nvSpPr>
          <p:spPr bwMode="auto">
            <a:xfrm>
              <a:off x="1903413" y="3030538"/>
              <a:ext cx="43497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0.23</a:t>
              </a:r>
            </a:p>
          </p:txBody>
        </p:sp>
        <p:sp>
          <p:nvSpPr>
            <p:cNvPr id="13460" name="ZoneTexte 419"/>
            <p:cNvSpPr txBox="1">
              <a:spLocks noChangeArrowheads="1"/>
            </p:cNvSpPr>
            <p:nvPr/>
          </p:nvSpPr>
          <p:spPr bwMode="auto">
            <a:xfrm>
              <a:off x="3908425" y="3030538"/>
              <a:ext cx="434975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0.18</a:t>
              </a:r>
            </a:p>
          </p:txBody>
        </p:sp>
        <p:sp>
          <p:nvSpPr>
            <p:cNvPr id="13461" name="ZoneTexte 414"/>
            <p:cNvSpPr txBox="1">
              <a:spLocks noChangeArrowheads="1"/>
            </p:cNvSpPr>
            <p:nvPr/>
          </p:nvSpPr>
          <p:spPr bwMode="auto">
            <a:xfrm>
              <a:off x="1206500" y="2971800"/>
              <a:ext cx="501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3462" name="ZoneTexte 418"/>
            <p:cNvSpPr txBox="1">
              <a:spLocks noChangeArrowheads="1"/>
            </p:cNvSpPr>
            <p:nvPr/>
          </p:nvSpPr>
          <p:spPr bwMode="auto">
            <a:xfrm>
              <a:off x="2676525" y="2584450"/>
              <a:ext cx="501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3463" name="ZoneTexte 419"/>
            <p:cNvSpPr txBox="1">
              <a:spLocks noChangeArrowheads="1"/>
            </p:cNvSpPr>
            <p:nvPr/>
          </p:nvSpPr>
          <p:spPr bwMode="auto">
            <a:xfrm>
              <a:off x="2763838" y="3048000"/>
              <a:ext cx="501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3464" name="ZoneTexte 425"/>
            <p:cNvSpPr txBox="1">
              <a:spLocks noChangeArrowheads="1"/>
            </p:cNvSpPr>
            <p:nvPr/>
          </p:nvSpPr>
          <p:spPr bwMode="auto">
            <a:xfrm>
              <a:off x="1235075" y="2543175"/>
              <a:ext cx="4921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ENF</a:t>
              </a:r>
            </a:p>
          </p:txBody>
        </p:sp>
      </p:grpSp>
      <p:grpSp>
        <p:nvGrpSpPr>
          <p:cNvPr id="13324" name="Groupe 430"/>
          <p:cNvGrpSpPr>
            <a:grpSpLocks/>
          </p:cNvGrpSpPr>
          <p:nvPr/>
        </p:nvGrpSpPr>
        <p:grpSpPr bwMode="auto">
          <a:xfrm>
            <a:off x="2373313" y="4102100"/>
            <a:ext cx="4181475" cy="2393950"/>
            <a:chOff x="2373313" y="4102100"/>
            <a:chExt cx="4181475" cy="2393950"/>
          </a:xfrm>
        </p:grpSpPr>
        <p:grpSp>
          <p:nvGrpSpPr>
            <p:cNvPr id="13326" name="Groupe 27987"/>
            <p:cNvGrpSpPr>
              <a:grpSpLocks/>
            </p:cNvGrpSpPr>
            <p:nvPr/>
          </p:nvGrpSpPr>
          <p:grpSpPr bwMode="auto">
            <a:xfrm>
              <a:off x="2741613" y="4149725"/>
              <a:ext cx="3736975" cy="1758950"/>
              <a:chOff x="2741220" y="4816392"/>
              <a:chExt cx="3736974" cy="1758950"/>
            </a:xfrm>
          </p:grpSpPr>
          <p:sp>
            <p:nvSpPr>
              <p:cNvPr id="13348" name="Line 278"/>
              <p:cNvSpPr>
                <a:spLocks noChangeShapeType="1"/>
              </p:cNvSpPr>
              <p:nvPr/>
            </p:nvSpPr>
            <p:spPr bwMode="auto">
              <a:xfrm>
                <a:off x="6311507" y="6521367"/>
                <a:ext cx="166687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49" name="Line 279"/>
              <p:cNvSpPr>
                <a:spLocks noChangeShapeType="1"/>
              </p:cNvSpPr>
              <p:nvPr/>
            </p:nvSpPr>
            <p:spPr bwMode="auto">
              <a:xfrm flipV="1">
                <a:off x="6311507" y="6521367"/>
                <a:ext cx="0" cy="53975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0" name="Line 280"/>
              <p:cNvSpPr>
                <a:spLocks noChangeShapeType="1"/>
              </p:cNvSpPr>
              <p:nvPr/>
            </p:nvSpPr>
            <p:spPr bwMode="auto">
              <a:xfrm>
                <a:off x="2741220" y="4870367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1" name="Line 281"/>
              <p:cNvSpPr>
                <a:spLocks noChangeShapeType="1"/>
              </p:cNvSpPr>
              <p:nvPr/>
            </p:nvSpPr>
            <p:spPr bwMode="auto">
              <a:xfrm flipV="1">
                <a:off x="2788845" y="4816392"/>
                <a:ext cx="0" cy="53975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2" name="Line 282"/>
              <p:cNvSpPr>
                <a:spLocks noChangeShapeType="1"/>
              </p:cNvSpPr>
              <p:nvPr/>
            </p:nvSpPr>
            <p:spPr bwMode="auto">
              <a:xfrm>
                <a:off x="2741220" y="5194217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3" name="Line 283"/>
              <p:cNvSpPr>
                <a:spLocks noChangeShapeType="1"/>
              </p:cNvSpPr>
              <p:nvPr/>
            </p:nvSpPr>
            <p:spPr bwMode="auto">
              <a:xfrm>
                <a:off x="2741220" y="5516480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4" name="Line 284"/>
              <p:cNvSpPr>
                <a:spLocks noChangeShapeType="1"/>
              </p:cNvSpPr>
              <p:nvPr/>
            </p:nvSpPr>
            <p:spPr bwMode="auto">
              <a:xfrm flipV="1">
                <a:off x="2788845" y="5194217"/>
                <a:ext cx="0" cy="322262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5" name="Line 285"/>
              <p:cNvSpPr>
                <a:spLocks noChangeShapeType="1"/>
              </p:cNvSpPr>
              <p:nvPr/>
            </p:nvSpPr>
            <p:spPr bwMode="auto">
              <a:xfrm flipV="1">
                <a:off x="2788845" y="4870367"/>
                <a:ext cx="0" cy="32385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6" name="Line 286"/>
              <p:cNvSpPr>
                <a:spLocks noChangeShapeType="1"/>
              </p:cNvSpPr>
              <p:nvPr/>
            </p:nvSpPr>
            <p:spPr bwMode="auto">
              <a:xfrm>
                <a:off x="2741220" y="5838742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7" name="Line 287"/>
              <p:cNvSpPr>
                <a:spLocks noChangeShapeType="1"/>
              </p:cNvSpPr>
              <p:nvPr/>
            </p:nvSpPr>
            <p:spPr bwMode="auto">
              <a:xfrm>
                <a:off x="2741220" y="6162592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8" name="Line 288"/>
              <p:cNvSpPr>
                <a:spLocks noChangeShapeType="1"/>
              </p:cNvSpPr>
              <p:nvPr/>
            </p:nvSpPr>
            <p:spPr bwMode="auto">
              <a:xfrm flipV="1">
                <a:off x="2788845" y="5838742"/>
                <a:ext cx="0" cy="32385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59" name="Line 289"/>
              <p:cNvSpPr>
                <a:spLocks noChangeShapeType="1"/>
              </p:cNvSpPr>
              <p:nvPr/>
            </p:nvSpPr>
            <p:spPr bwMode="auto">
              <a:xfrm flipH="1">
                <a:off x="2741220" y="6486442"/>
                <a:ext cx="47625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0" name="Freeform 290"/>
              <p:cNvSpPr>
                <a:spLocks/>
              </p:cNvSpPr>
              <p:nvPr/>
            </p:nvSpPr>
            <p:spPr bwMode="auto">
              <a:xfrm>
                <a:off x="2788845" y="6486442"/>
                <a:ext cx="17462" cy="34925"/>
              </a:xfrm>
              <a:custGeom>
                <a:avLst/>
                <a:gdLst>
                  <a:gd name="T0" fmla="*/ 2147483647 w 22"/>
                  <a:gd name="T1" fmla="*/ 2147483647 h 45"/>
                  <a:gd name="T2" fmla="*/ 0 w 22"/>
                  <a:gd name="T3" fmla="*/ 2147483647 h 45"/>
                  <a:gd name="T4" fmla="*/ 0 w 22"/>
                  <a:gd name="T5" fmla="*/ 0 h 45"/>
                  <a:gd name="T6" fmla="*/ 0 60000 65536"/>
                  <a:gd name="T7" fmla="*/ 0 60000 65536"/>
                  <a:gd name="T8" fmla="*/ 0 60000 65536"/>
                  <a:gd name="T9" fmla="*/ 0 w 22"/>
                  <a:gd name="T10" fmla="*/ 0 h 45"/>
                  <a:gd name="T11" fmla="*/ 22 w 22"/>
                  <a:gd name="T12" fmla="*/ 45 h 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" h="45">
                    <a:moveTo>
                      <a:pt x="22" y="45"/>
                    </a:moveTo>
                    <a:lnTo>
                      <a:pt x="0" y="45"/>
                    </a:lnTo>
                    <a:lnTo>
                      <a:pt x="0" y="0"/>
                    </a:lnTo>
                  </a:path>
                </a:pathLst>
              </a:cu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1" name="Line 291"/>
              <p:cNvSpPr>
                <a:spLocks noChangeShapeType="1"/>
              </p:cNvSpPr>
              <p:nvPr/>
            </p:nvSpPr>
            <p:spPr bwMode="auto">
              <a:xfrm flipV="1">
                <a:off x="2806307" y="6521367"/>
                <a:ext cx="0" cy="53975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2" name="Line 292"/>
              <p:cNvSpPr>
                <a:spLocks noChangeShapeType="1"/>
              </p:cNvSpPr>
              <p:nvPr/>
            </p:nvSpPr>
            <p:spPr bwMode="auto">
              <a:xfrm flipV="1">
                <a:off x="2788845" y="6162592"/>
                <a:ext cx="0" cy="32385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3" name="Line 293"/>
              <p:cNvSpPr>
                <a:spLocks noChangeShapeType="1"/>
              </p:cNvSpPr>
              <p:nvPr/>
            </p:nvSpPr>
            <p:spPr bwMode="auto">
              <a:xfrm>
                <a:off x="4558907" y="6521367"/>
                <a:ext cx="0" cy="53975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4" name="Line 294"/>
              <p:cNvSpPr>
                <a:spLocks noChangeShapeType="1"/>
              </p:cNvSpPr>
              <p:nvPr/>
            </p:nvSpPr>
            <p:spPr bwMode="auto">
              <a:xfrm flipV="1">
                <a:off x="2788845" y="5516480"/>
                <a:ext cx="0" cy="322262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5" name="Line 295"/>
              <p:cNvSpPr>
                <a:spLocks noChangeShapeType="1"/>
              </p:cNvSpPr>
              <p:nvPr/>
            </p:nvSpPr>
            <p:spPr bwMode="auto">
              <a:xfrm>
                <a:off x="2806307" y="6521367"/>
                <a:ext cx="1752600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6" name="Line 296"/>
              <p:cNvSpPr>
                <a:spLocks noChangeShapeType="1"/>
              </p:cNvSpPr>
              <p:nvPr/>
            </p:nvSpPr>
            <p:spPr bwMode="auto">
              <a:xfrm>
                <a:off x="4558907" y="6521367"/>
                <a:ext cx="1752600" cy="0"/>
              </a:xfrm>
              <a:prstGeom prst="line">
                <a:avLst/>
              </a:prstGeom>
              <a:noFill/>
              <a:ln w="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7" name="Freeform 297"/>
              <p:cNvSpPr>
                <a:spLocks/>
              </p:cNvSpPr>
              <p:nvPr/>
            </p:nvSpPr>
            <p:spPr bwMode="auto">
              <a:xfrm>
                <a:off x="4638282" y="6268955"/>
                <a:ext cx="53975" cy="4762"/>
              </a:xfrm>
              <a:custGeom>
                <a:avLst/>
                <a:gdLst>
                  <a:gd name="T0" fmla="*/ 2147483647 w 67"/>
                  <a:gd name="T1" fmla="*/ 2147483647 h 6"/>
                  <a:gd name="T2" fmla="*/ 0 w 67"/>
                  <a:gd name="T3" fmla="*/ 0 h 6"/>
                  <a:gd name="T4" fmla="*/ 0 w 67"/>
                  <a:gd name="T5" fmla="*/ 2147483647 h 6"/>
                  <a:gd name="T6" fmla="*/ 2147483647 w 67"/>
                  <a:gd name="T7" fmla="*/ 2147483647 h 6"/>
                  <a:gd name="T8" fmla="*/ 2147483647 w 67"/>
                  <a:gd name="T9" fmla="*/ 2147483647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"/>
                  <a:gd name="T16" fmla="*/ 0 h 6"/>
                  <a:gd name="T17" fmla="*/ 67 w 67"/>
                  <a:gd name="T18" fmla="*/ 6 h 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" h="6">
                    <a:moveTo>
                      <a:pt x="67" y="3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67" y="6"/>
                    </a:lnTo>
                    <a:lnTo>
                      <a:pt x="67" y="3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8" name="Freeform 298"/>
              <p:cNvSpPr>
                <a:spLocks/>
              </p:cNvSpPr>
              <p:nvPr/>
            </p:nvSpPr>
            <p:spPr bwMode="auto">
              <a:xfrm>
                <a:off x="2869807" y="5941930"/>
                <a:ext cx="50800" cy="309562"/>
              </a:xfrm>
              <a:custGeom>
                <a:avLst/>
                <a:gdLst>
                  <a:gd name="T0" fmla="*/ 2147483647 w 64"/>
                  <a:gd name="T1" fmla="*/ 0 h 390"/>
                  <a:gd name="T2" fmla="*/ 0 w 64"/>
                  <a:gd name="T3" fmla="*/ 0 h 390"/>
                  <a:gd name="T4" fmla="*/ 0 w 64"/>
                  <a:gd name="T5" fmla="*/ 2147483647 h 390"/>
                  <a:gd name="T6" fmla="*/ 2147483647 w 64"/>
                  <a:gd name="T7" fmla="*/ 2147483647 h 390"/>
                  <a:gd name="T8" fmla="*/ 2147483647 w 64"/>
                  <a:gd name="T9" fmla="*/ 2147483647 h 390"/>
                  <a:gd name="T10" fmla="*/ 2147483647 w 64"/>
                  <a:gd name="T11" fmla="*/ 2147483647 h 390"/>
                  <a:gd name="T12" fmla="*/ 2147483647 w 64"/>
                  <a:gd name="T13" fmla="*/ 2147483647 h 390"/>
                  <a:gd name="T14" fmla="*/ 2147483647 w 64"/>
                  <a:gd name="T15" fmla="*/ 0 h 390"/>
                  <a:gd name="T16" fmla="*/ 2147483647 w 64"/>
                  <a:gd name="T17" fmla="*/ 0 h 3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4"/>
                  <a:gd name="T28" fmla="*/ 0 h 390"/>
                  <a:gd name="T29" fmla="*/ 64 w 64"/>
                  <a:gd name="T30" fmla="*/ 390 h 39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4" h="390">
                    <a:moveTo>
                      <a:pt x="64" y="0"/>
                    </a:moveTo>
                    <a:lnTo>
                      <a:pt x="0" y="0"/>
                    </a:lnTo>
                    <a:lnTo>
                      <a:pt x="0" y="390"/>
                    </a:lnTo>
                    <a:lnTo>
                      <a:pt x="64" y="390"/>
                    </a:lnTo>
                    <a:lnTo>
                      <a:pt x="64" y="194"/>
                    </a:lnTo>
                    <a:lnTo>
                      <a:pt x="43" y="191"/>
                    </a:lnTo>
                    <a:lnTo>
                      <a:pt x="64" y="194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69" name="Freeform 299"/>
              <p:cNvSpPr>
                <a:spLocks/>
              </p:cNvSpPr>
              <p:nvPr/>
            </p:nvSpPr>
            <p:spPr bwMode="auto">
              <a:xfrm>
                <a:off x="4638282" y="6238792"/>
                <a:ext cx="53975" cy="31750"/>
              </a:xfrm>
              <a:custGeom>
                <a:avLst/>
                <a:gdLst>
                  <a:gd name="T0" fmla="*/ 0 w 67"/>
                  <a:gd name="T1" fmla="*/ 0 h 40"/>
                  <a:gd name="T2" fmla="*/ 0 w 67"/>
                  <a:gd name="T3" fmla="*/ 2147483647 h 40"/>
                  <a:gd name="T4" fmla="*/ 2147483647 w 67"/>
                  <a:gd name="T5" fmla="*/ 2147483647 h 40"/>
                  <a:gd name="T6" fmla="*/ 2147483647 w 67"/>
                  <a:gd name="T7" fmla="*/ 0 h 40"/>
                  <a:gd name="T8" fmla="*/ 0 w 67"/>
                  <a:gd name="T9" fmla="*/ 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7"/>
                  <a:gd name="T16" fmla="*/ 0 h 40"/>
                  <a:gd name="T17" fmla="*/ 67 w 6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7" h="40">
                    <a:moveTo>
                      <a:pt x="0" y="0"/>
                    </a:moveTo>
                    <a:lnTo>
                      <a:pt x="0" y="37"/>
                    </a:lnTo>
                    <a:lnTo>
                      <a:pt x="67" y="40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0" name="Freeform 300"/>
              <p:cNvSpPr>
                <a:spLocks/>
              </p:cNvSpPr>
              <p:nvPr/>
            </p:nvSpPr>
            <p:spPr bwMode="auto">
              <a:xfrm>
                <a:off x="6409932" y="6192755"/>
                <a:ext cx="47625" cy="80962"/>
              </a:xfrm>
              <a:custGeom>
                <a:avLst/>
                <a:gdLst>
                  <a:gd name="T0" fmla="*/ 2147483647 w 60"/>
                  <a:gd name="T1" fmla="*/ 0 h 103"/>
                  <a:gd name="T2" fmla="*/ 0 w 60"/>
                  <a:gd name="T3" fmla="*/ 0 h 103"/>
                  <a:gd name="T4" fmla="*/ 0 w 60"/>
                  <a:gd name="T5" fmla="*/ 2147483647 h 103"/>
                  <a:gd name="T6" fmla="*/ 2147483647 w 60"/>
                  <a:gd name="T7" fmla="*/ 2147483647 h 103"/>
                  <a:gd name="T8" fmla="*/ 0 w 60"/>
                  <a:gd name="T9" fmla="*/ 2147483647 h 103"/>
                  <a:gd name="T10" fmla="*/ 0 w 60"/>
                  <a:gd name="T11" fmla="*/ 2147483647 h 103"/>
                  <a:gd name="T12" fmla="*/ 2147483647 w 60"/>
                  <a:gd name="T13" fmla="*/ 2147483647 h 103"/>
                  <a:gd name="T14" fmla="*/ 2147483647 w 60"/>
                  <a:gd name="T15" fmla="*/ 0 h 10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"/>
                  <a:gd name="T25" fmla="*/ 0 h 103"/>
                  <a:gd name="T26" fmla="*/ 60 w 60"/>
                  <a:gd name="T27" fmla="*/ 103 h 10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" h="103">
                    <a:moveTo>
                      <a:pt x="60" y="0"/>
                    </a:moveTo>
                    <a:lnTo>
                      <a:pt x="0" y="0"/>
                    </a:lnTo>
                    <a:lnTo>
                      <a:pt x="0" y="92"/>
                    </a:lnTo>
                    <a:lnTo>
                      <a:pt x="19" y="92"/>
                    </a:lnTo>
                    <a:lnTo>
                      <a:pt x="0" y="92"/>
                    </a:lnTo>
                    <a:lnTo>
                      <a:pt x="0" y="103"/>
                    </a:lnTo>
                    <a:lnTo>
                      <a:pt x="60" y="103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1" name="Line 301"/>
              <p:cNvSpPr>
                <a:spLocks noChangeShapeType="1"/>
              </p:cNvSpPr>
              <p:nvPr/>
            </p:nvSpPr>
            <p:spPr bwMode="auto">
              <a:xfrm flipH="1">
                <a:off x="4665270" y="6038767"/>
                <a:ext cx="3175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2" name="Line 302"/>
              <p:cNvSpPr>
                <a:spLocks noChangeShapeType="1"/>
              </p:cNvSpPr>
              <p:nvPr/>
            </p:nvSpPr>
            <p:spPr bwMode="auto">
              <a:xfrm flipH="1">
                <a:off x="4633520" y="6038767"/>
                <a:ext cx="3175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3" name="Freeform 303"/>
              <p:cNvSpPr>
                <a:spLocks/>
              </p:cNvSpPr>
              <p:nvPr/>
            </p:nvSpPr>
            <p:spPr bwMode="auto">
              <a:xfrm>
                <a:off x="2904732" y="6094330"/>
                <a:ext cx="3521075" cy="176212"/>
              </a:xfrm>
              <a:custGeom>
                <a:avLst/>
                <a:gdLst>
                  <a:gd name="T0" fmla="*/ 2147483647 w 4435"/>
                  <a:gd name="T1" fmla="*/ 2147483647 h 223"/>
                  <a:gd name="T2" fmla="*/ 2147483647 w 4435"/>
                  <a:gd name="T3" fmla="*/ 2147483647 h 223"/>
                  <a:gd name="T4" fmla="*/ 2147483647 w 4435"/>
                  <a:gd name="T5" fmla="*/ 2147483647 h 223"/>
                  <a:gd name="T6" fmla="*/ 2147483647 w 4435"/>
                  <a:gd name="T7" fmla="*/ 2147483647 h 223"/>
                  <a:gd name="T8" fmla="*/ 2147483647 w 4435"/>
                  <a:gd name="T9" fmla="*/ 2147483647 h 223"/>
                  <a:gd name="T10" fmla="*/ 0 w 4435"/>
                  <a:gd name="T11" fmla="*/ 0 h 2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435"/>
                  <a:gd name="T19" fmla="*/ 0 h 223"/>
                  <a:gd name="T20" fmla="*/ 4435 w 4435"/>
                  <a:gd name="T21" fmla="*/ 223 h 2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435" h="223">
                    <a:moveTo>
                      <a:pt x="4435" y="215"/>
                    </a:moveTo>
                    <a:lnTo>
                      <a:pt x="4416" y="215"/>
                    </a:lnTo>
                    <a:lnTo>
                      <a:pt x="2251" y="223"/>
                    </a:lnTo>
                    <a:lnTo>
                      <a:pt x="2184" y="220"/>
                    </a:lnTo>
                    <a:lnTo>
                      <a:pt x="21" y="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4" name="Line 304"/>
              <p:cNvSpPr>
                <a:spLocks noChangeShapeType="1"/>
              </p:cNvSpPr>
              <p:nvPr/>
            </p:nvSpPr>
            <p:spPr bwMode="auto">
              <a:xfrm>
                <a:off x="4665270" y="6038767"/>
                <a:ext cx="0" cy="200025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5" name="Line 305"/>
              <p:cNvSpPr>
                <a:spLocks noChangeShapeType="1"/>
              </p:cNvSpPr>
              <p:nvPr/>
            </p:nvSpPr>
            <p:spPr bwMode="auto">
              <a:xfrm flipH="1">
                <a:off x="6433745" y="5957805"/>
                <a:ext cx="3175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6" name="Line 306"/>
              <p:cNvSpPr>
                <a:spLocks noChangeShapeType="1"/>
              </p:cNvSpPr>
              <p:nvPr/>
            </p:nvSpPr>
            <p:spPr bwMode="auto">
              <a:xfrm flipH="1">
                <a:off x="6400407" y="5957805"/>
                <a:ext cx="33337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7" name="Line 307"/>
              <p:cNvSpPr>
                <a:spLocks noChangeShapeType="1"/>
              </p:cNvSpPr>
              <p:nvPr/>
            </p:nvSpPr>
            <p:spPr bwMode="auto">
              <a:xfrm>
                <a:off x="6433745" y="5957805"/>
                <a:ext cx="0" cy="23495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8" name="Line 308"/>
              <p:cNvSpPr>
                <a:spLocks noChangeShapeType="1"/>
              </p:cNvSpPr>
              <p:nvPr/>
            </p:nvSpPr>
            <p:spPr bwMode="auto">
              <a:xfrm flipH="1">
                <a:off x="2895207" y="5802230"/>
                <a:ext cx="3175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79" name="Line 309"/>
              <p:cNvSpPr>
                <a:spLocks noChangeShapeType="1"/>
              </p:cNvSpPr>
              <p:nvPr/>
            </p:nvSpPr>
            <p:spPr bwMode="auto">
              <a:xfrm flipH="1">
                <a:off x="2863457" y="5802230"/>
                <a:ext cx="3175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0" name="Line 310"/>
              <p:cNvSpPr>
                <a:spLocks noChangeShapeType="1"/>
              </p:cNvSpPr>
              <p:nvPr/>
            </p:nvSpPr>
            <p:spPr bwMode="auto">
              <a:xfrm>
                <a:off x="2895207" y="5802230"/>
                <a:ext cx="0" cy="13970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1" name="Line 311"/>
              <p:cNvSpPr>
                <a:spLocks noChangeShapeType="1"/>
              </p:cNvSpPr>
              <p:nvPr/>
            </p:nvSpPr>
            <p:spPr bwMode="auto">
              <a:xfrm flipH="1">
                <a:off x="2895207" y="6283242"/>
                <a:ext cx="3175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2" name="Line 312"/>
              <p:cNvSpPr>
                <a:spLocks noChangeShapeType="1"/>
              </p:cNvSpPr>
              <p:nvPr/>
            </p:nvSpPr>
            <p:spPr bwMode="auto">
              <a:xfrm flipH="1">
                <a:off x="2863457" y="6283242"/>
                <a:ext cx="31750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3" name="Line 313"/>
              <p:cNvSpPr>
                <a:spLocks noChangeShapeType="1"/>
              </p:cNvSpPr>
              <p:nvPr/>
            </p:nvSpPr>
            <p:spPr bwMode="auto">
              <a:xfrm flipV="1">
                <a:off x="2895207" y="6251492"/>
                <a:ext cx="0" cy="3175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4" name="Freeform 314"/>
              <p:cNvSpPr>
                <a:spLocks/>
              </p:cNvSpPr>
              <p:nvPr/>
            </p:nvSpPr>
            <p:spPr bwMode="auto">
              <a:xfrm>
                <a:off x="6421045" y="4992605"/>
                <a:ext cx="28575" cy="28575"/>
              </a:xfrm>
              <a:custGeom>
                <a:avLst/>
                <a:gdLst>
                  <a:gd name="T0" fmla="*/ 2147483647 w 35"/>
                  <a:gd name="T1" fmla="*/ 2147483647 h 36"/>
                  <a:gd name="T2" fmla="*/ 2147483647 w 35"/>
                  <a:gd name="T3" fmla="*/ 2147483647 h 36"/>
                  <a:gd name="T4" fmla="*/ 2147483647 w 35"/>
                  <a:gd name="T5" fmla="*/ 2147483647 h 36"/>
                  <a:gd name="T6" fmla="*/ 2147483647 w 35"/>
                  <a:gd name="T7" fmla="*/ 2147483647 h 36"/>
                  <a:gd name="T8" fmla="*/ 2147483647 w 35"/>
                  <a:gd name="T9" fmla="*/ 2147483647 h 36"/>
                  <a:gd name="T10" fmla="*/ 2147483647 w 35"/>
                  <a:gd name="T11" fmla="*/ 2147483647 h 36"/>
                  <a:gd name="T12" fmla="*/ 2147483647 w 35"/>
                  <a:gd name="T13" fmla="*/ 2147483647 h 36"/>
                  <a:gd name="T14" fmla="*/ 2147483647 w 35"/>
                  <a:gd name="T15" fmla="*/ 2147483647 h 36"/>
                  <a:gd name="T16" fmla="*/ 2147483647 w 35"/>
                  <a:gd name="T17" fmla="*/ 0 h 36"/>
                  <a:gd name="T18" fmla="*/ 2147483647 w 35"/>
                  <a:gd name="T19" fmla="*/ 0 h 36"/>
                  <a:gd name="T20" fmla="*/ 2147483647 w 35"/>
                  <a:gd name="T21" fmla="*/ 0 h 36"/>
                  <a:gd name="T22" fmla="*/ 2147483647 w 35"/>
                  <a:gd name="T23" fmla="*/ 2147483647 h 36"/>
                  <a:gd name="T24" fmla="*/ 2147483647 w 35"/>
                  <a:gd name="T25" fmla="*/ 2147483647 h 36"/>
                  <a:gd name="T26" fmla="*/ 2147483647 w 35"/>
                  <a:gd name="T27" fmla="*/ 2147483647 h 36"/>
                  <a:gd name="T28" fmla="*/ 0 w 35"/>
                  <a:gd name="T29" fmla="*/ 2147483647 h 36"/>
                  <a:gd name="T30" fmla="*/ 0 w 35"/>
                  <a:gd name="T31" fmla="*/ 2147483647 h 36"/>
                  <a:gd name="T32" fmla="*/ 0 w 35"/>
                  <a:gd name="T33" fmla="*/ 2147483647 h 36"/>
                  <a:gd name="T34" fmla="*/ 2147483647 w 35"/>
                  <a:gd name="T35" fmla="*/ 2147483647 h 36"/>
                  <a:gd name="T36" fmla="*/ 2147483647 w 35"/>
                  <a:gd name="T37" fmla="*/ 2147483647 h 36"/>
                  <a:gd name="T38" fmla="*/ 2147483647 w 35"/>
                  <a:gd name="T39" fmla="*/ 2147483647 h 36"/>
                  <a:gd name="T40" fmla="*/ 2147483647 w 35"/>
                  <a:gd name="T41" fmla="*/ 2147483647 h 36"/>
                  <a:gd name="T42" fmla="*/ 2147483647 w 35"/>
                  <a:gd name="T43" fmla="*/ 2147483647 h 36"/>
                  <a:gd name="T44" fmla="*/ 2147483647 w 35"/>
                  <a:gd name="T45" fmla="*/ 2147483647 h 36"/>
                  <a:gd name="T46" fmla="*/ 2147483647 w 35"/>
                  <a:gd name="T47" fmla="*/ 2147483647 h 36"/>
                  <a:gd name="T48" fmla="*/ 2147483647 w 35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6"/>
                  <a:gd name="T77" fmla="*/ 35 w 35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6">
                    <a:moveTo>
                      <a:pt x="30" y="30"/>
                    </a:moveTo>
                    <a:lnTo>
                      <a:pt x="33" y="27"/>
                    </a:lnTo>
                    <a:lnTo>
                      <a:pt x="35" y="22"/>
                    </a:lnTo>
                    <a:lnTo>
                      <a:pt x="35" y="17"/>
                    </a:lnTo>
                    <a:lnTo>
                      <a:pt x="35" y="12"/>
                    </a:lnTo>
                    <a:lnTo>
                      <a:pt x="33" y="9"/>
                    </a:lnTo>
                    <a:lnTo>
                      <a:pt x="30" y="4"/>
                    </a:lnTo>
                    <a:lnTo>
                      <a:pt x="27" y="1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4" y="4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1" y="27"/>
                    </a:lnTo>
                    <a:lnTo>
                      <a:pt x="4" y="30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7" y="36"/>
                    </a:lnTo>
                    <a:lnTo>
                      <a:pt x="22" y="35"/>
                    </a:lnTo>
                    <a:lnTo>
                      <a:pt x="27" y="33"/>
                    </a:lnTo>
                    <a:lnTo>
                      <a:pt x="30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5" name="Freeform 315"/>
              <p:cNvSpPr>
                <a:spLocks/>
              </p:cNvSpPr>
              <p:nvPr/>
            </p:nvSpPr>
            <p:spPr bwMode="auto">
              <a:xfrm>
                <a:off x="6421045" y="5497430"/>
                <a:ext cx="28575" cy="30162"/>
              </a:xfrm>
              <a:custGeom>
                <a:avLst/>
                <a:gdLst>
                  <a:gd name="T0" fmla="*/ 2147483647 w 35"/>
                  <a:gd name="T1" fmla="*/ 2147483647 h 37"/>
                  <a:gd name="T2" fmla="*/ 2147483647 w 35"/>
                  <a:gd name="T3" fmla="*/ 2147483647 h 37"/>
                  <a:gd name="T4" fmla="*/ 2147483647 w 35"/>
                  <a:gd name="T5" fmla="*/ 2147483647 h 37"/>
                  <a:gd name="T6" fmla="*/ 2147483647 w 35"/>
                  <a:gd name="T7" fmla="*/ 2147483647 h 37"/>
                  <a:gd name="T8" fmla="*/ 2147483647 w 35"/>
                  <a:gd name="T9" fmla="*/ 2147483647 h 37"/>
                  <a:gd name="T10" fmla="*/ 2147483647 w 35"/>
                  <a:gd name="T11" fmla="*/ 2147483647 h 37"/>
                  <a:gd name="T12" fmla="*/ 2147483647 w 35"/>
                  <a:gd name="T13" fmla="*/ 2147483647 h 37"/>
                  <a:gd name="T14" fmla="*/ 2147483647 w 35"/>
                  <a:gd name="T15" fmla="*/ 2147483647 h 37"/>
                  <a:gd name="T16" fmla="*/ 2147483647 w 35"/>
                  <a:gd name="T17" fmla="*/ 0 h 37"/>
                  <a:gd name="T18" fmla="*/ 2147483647 w 35"/>
                  <a:gd name="T19" fmla="*/ 0 h 37"/>
                  <a:gd name="T20" fmla="*/ 2147483647 w 35"/>
                  <a:gd name="T21" fmla="*/ 0 h 37"/>
                  <a:gd name="T22" fmla="*/ 2147483647 w 35"/>
                  <a:gd name="T23" fmla="*/ 2147483647 h 37"/>
                  <a:gd name="T24" fmla="*/ 2147483647 w 35"/>
                  <a:gd name="T25" fmla="*/ 2147483647 h 37"/>
                  <a:gd name="T26" fmla="*/ 2147483647 w 35"/>
                  <a:gd name="T27" fmla="*/ 2147483647 h 37"/>
                  <a:gd name="T28" fmla="*/ 0 w 35"/>
                  <a:gd name="T29" fmla="*/ 2147483647 h 37"/>
                  <a:gd name="T30" fmla="*/ 0 w 35"/>
                  <a:gd name="T31" fmla="*/ 2147483647 h 37"/>
                  <a:gd name="T32" fmla="*/ 0 w 35"/>
                  <a:gd name="T33" fmla="*/ 2147483647 h 37"/>
                  <a:gd name="T34" fmla="*/ 2147483647 w 35"/>
                  <a:gd name="T35" fmla="*/ 2147483647 h 37"/>
                  <a:gd name="T36" fmla="*/ 2147483647 w 35"/>
                  <a:gd name="T37" fmla="*/ 2147483647 h 37"/>
                  <a:gd name="T38" fmla="*/ 2147483647 w 35"/>
                  <a:gd name="T39" fmla="*/ 2147483647 h 37"/>
                  <a:gd name="T40" fmla="*/ 2147483647 w 35"/>
                  <a:gd name="T41" fmla="*/ 2147483647 h 37"/>
                  <a:gd name="T42" fmla="*/ 2147483647 w 35"/>
                  <a:gd name="T43" fmla="*/ 2147483647 h 37"/>
                  <a:gd name="T44" fmla="*/ 2147483647 w 35"/>
                  <a:gd name="T45" fmla="*/ 2147483647 h 37"/>
                  <a:gd name="T46" fmla="*/ 2147483647 w 35"/>
                  <a:gd name="T47" fmla="*/ 2147483647 h 37"/>
                  <a:gd name="T48" fmla="*/ 2147483647 w 35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7"/>
                  <a:gd name="T77" fmla="*/ 35 w 3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7">
                    <a:moveTo>
                      <a:pt x="30" y="30"/>
                    </a:moveTo>
                    <a:lnTo>
                      <a:pt x="33" y="27"/>
                    </a:lnTo>
                    <a:lnTo>
                      <a:pt x="35" y="22"/>
                    </a:lnTo>
                    <a:lnTo>
                      <a:pt x="35" y="17"/>
                    </a:lnTo>
                    <a:lnTo>
                      <a:pt x="35" y="14"/>
                    </a:lnTo>
                    <a:lnTo>
                      <a:pt x="33" y="9"/>
                    </a:lnTo>
                    <a:lnTo>
                      <a:pt x="30" y="4"/>
                    </a:lnTo>
                    <a:lnTo>
                      <a:pt x="27" y="3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8" y="3"/>
                    </a:lnTo>
                    <a:lnTo>
                      <a:pt x="4" y="4"/>
                    </a:lnTo>
                    <a:lnTo>
                      <a:pt x="1" y="9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1" y="27"/>
                    </a:lnTo>
                    <a:lnTo>
                      <a:pt x="4" y="30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7" y="37"/>
                    </a:lnTo>
                    <a:lnTo>
                      <a:pt x="22" y="35"/>
                    </a:lnTo>
                    <a:lnTo>
                      <a:pt x="27" y="33"/>
                    </a:lnTo>
                    <a:lnTo>
                      <a:pt x="30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6" name="Freeform 316"/>
              <p:cNvSpPr>
                <a:spLocks/>
              </p:cNvSpPr>
              <p:nvPr/>
            </p:nvSpPr>
            <p:spPr bwMode="auto">
              <a:xfrm>
                <a:off x="6421045" y="5529180"/>
                <a:ext cx="28575" cy="30162"/>
              </a:xfrm>
              <a:custGeom>
                <a:avLst/>
                <a:gdLst>
                  <a:gd name="T0" fmla="*/ 2147483647 w 35"/>
                  <a:gd name="T1" fmla="*/ 2147483647 h 37"/>
                  <a:gd name="T2" fmla="*/ 2147483647 w 35"/>
                  <a:gd name="T3" fmla="*/ 2147483647 h 37"/>
                  <a:gd name="T4" fmla="*/ 2147483647 w 35"/>
                  <a:gd name="T5" fmla="*/ 2147483647 h 37"/>
                  <a:gd name="T6" fmla="*/ 2147483647 w 35"/>
                  <a:gd name="T7" fmla="*/ 2147483647 h 37"/>
                  <a:gd name="T8" fmla="*/ 2147483647 w 35"/>
                  <a:gd name="T9" fmla="*/ 2147483647 h 37"/>
                  <a:gd name="T10" fmla="*/ 2147483647 w 35"/>
                  <a:gd name="T11" fmla="*/ 2147483647 h 37"/>
                  <a:gd name="T12" fmla="*/ 2147483647 w 35"/>
                  <a:gd name="T13" fmla="*/ 2147483647 h 37"/>
                  <a:gd name="T14" fmla="*/ 2147483647 w 35"/>
                  <a:gd name="T15" fmla="*/ 2147483647 h 37"/>
                  <a:gd name="T16" fmla="*/ 2147483647 w 35"/>
                  <a:gd name="T17" fmla="*/ 0 h 37"/>
                  <a:gd name="T18" fmla="*/ 2147483647 w 35"/>
                  <a:gd name="T19" fmla="*/ 0 h 37"/>
                  <a:gd name="T20" fmla="*/ 2147483647 w 35"/>
                  <a:gd name="T21" fmla="*/ 0 h 37"/>
                  <a:gd name="T22" fmla="*/ 2147483647 w 35"/>
                  <a:gd name="T23" fmla="*/ 2147483647 h 37"/>
                  <a:gd name="T24" fmla="*/ 2147483647 w 35"/>
                  <a:gd name="T25" fmla="*/ 2147483647 h 37"/>
                  <a:gd name="T26" fmla="*/ 2147483647 w 35"/>
                  <a:gd name="T27" fmla="*/ 2147483647 h 37"/>
                  <a:gd name="T28" fmla="*/ 0 w 35"/>
                  <a:gd name="T29" fmla="*/ 2147483647 h 37"/>
                  <a:gd name="T30" fmla="*/ 0 w 35"/>
                  <a:gd name="T31" fmla="*/ 2147483647 h 37"/>
                  <a:gd name="T32" fmla="*/ 0 w 35"/>
                  <a:gd name="T33" fmla="*/ 2147483647 h 37"/>
                  <a:gd name="T34" fmla="*/ 2147483647 w 35"/>
                  <a:gd name="T35" fmla="*/ 2147483647 h 37"/>
                  <a:gd name="T36" fmla="*/ 2147483647 w 35"/>
                  <a:gd name="T37" fmla="*/ 2147483647 h 37"/>
                  <a:gd name="T38" fmla="*/ 2147483647 w 35"/>
                  <a:gd name="T39" fmla="*/ 2147483647 h 37"/>
                  <a:gd name="T40" fmla="*/ 2147483647 w 35"/>
                  <a:gd name="T41" fmla="*/ 2147483647 h 37"/>
                  <a:gd name="T42" fmla="*/ 2147483647 w 35"/>
                  <a:gd name="T43" fmla="*/ 2147483647 h 37"/>
                  <a:gd name="T44" fmla="*/ 2147483647 w 35"/>
                  <a:gd name="T45" fmla="*/ 2147483647 h 37"/>
                  <a:gd name="T46" fmla="*/ 2147483647 w 35"/>
                  <a:gd name="T47" fmla="*/ 2147483647 h 37"/>
                  <a:gd name="T48" fmla="*/ 2147483647 w 35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7"/>
                  <a:gd name="T77" fmla="*/ 35 w 3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7">
                    <a:moveTo>
                      <a:pt x="30" y="30"/>
                    </a:moveTo>
                    <a:lnTo>
                      <a:pt x="33" y="27"/>
                    </a:lnTo>
                    <a:lnTo>
                      <a:pt x="35" y="22"/>
                    </a:lnTo>
                    <a:lnTo>
                      <a:pt x="35" y="17"/>
                    </a:lnTo>
                    <a:lnTo>
                      <a:pt x="35" y="13"/>
                    </a:lnTo>
                    <a:lnTo>
                      <a:pt x="33" y="9"/>
                    </a:lnTo>
                    <a:lnTo>
                      <a:pt x="30" y="5"/>
                    </a:lnTo>
                    <a:lnTo>
                      <a:pt x="27" y="1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4" y="5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1" y="27"/>
                    </a:lnTo>
                    <a:lnTo>
                      <a:pt x="4" y="30"/>
                    </a:lnTo>
                    <a:lnTo>
                      <a:pt x="8" y="33"/>
                    </a:lnTo>
                    <a:lnTo>
                      <a:pt x="12" y="35"/>
                    </a:lnTo>
                    <a:lnTo>
                      <a:pt x="17" y="37"/>
                    </a:lnTo>
                    <a:lnTo>
                      <a:pt x="22" y="35"/>
                    </a:lnTo>
                    <a:lnTo>
                      <a:pt x="27" y="33"/>
                    </a:lnTo>
                    <a:lnTo>
                      <a:pt x="30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7" name="Freeform 317"/>
              <p:cNvSpPr>
                <a:spLocks/>
              </p:cNvSpPr>
              <p:nvPr/>
            </p:nvSpPr>
            <p:spPr bwMode="auto">
              <a:xfrm>
                <a:off x="6421045" y="5722855"/>
                <a:ext cx="28575" cy="28575"/>
              </a:xfrm>
              <a:custGeom>
                <a:avLst/>
                <a:gdLst>
                  <a:gd name="T0" fmla="*/ 2147483647 w 35"/>
                  <a:gd name="T1" fmla="*/ 2147483647 h 37"/>
                  <a:gd name="T2" fmla="*/ 2147483647 w 35"/>
                  <a:gd name="T3" fmla="*/ 2147483647 h 37"/>
                  <a:gd name="T4" fmla="*/ 2147483647 w 35"/>
                  <a:gd name="T5" fmla="*/ 2147483647 h 37"/>
                  <a:gd name="T6" fmla="*/ 2147483647 w 35"/>
                  <a:gd name="T7" fmla="*/ 2147483647 h 37"/>
                  <a:gd name="T8" fmla="*/ 2147483647 w 35"/>
                  <a:gd name="T9" fmla="*/ 2147483647 h 37"/>
                  <a:gd name="T10" fmla="*/ 2147483647 w 35"/>
                  <a:gd name="T11" fmla="*/ 2147483647 h 37"/>
                  <a:gd name="T12" fmla="*/ 2147483647 w 35"/>
                  <a:gd name="T13" fmla="*/ 2147483647 h 37"/>
                  <a:gd name="T14" fmla="*/ 2147483647 w 35"/>
                  <a:gd name="T15" fmla="*/ 2147483647 h 37"/>
                  <a:gd name="T16" fmla="*/ 2147483647 w 35"/>
                  <a:gd name="T17" fmla="*/ 0 h 37"/>
                  <a:gd name="T18" fmla="*/ 2147483647 w 35"/>
                  <a:gd name="T19" fmla="*/ 0 h 37"/>
                  <a:gd name="T20" fmla="*/ 2147483647 w 35"/>
                  <a:gd name="T21" fmla="*/ 0 h 37"/>
                  <a:gd name="T22" fmla="*/ 2147483647 w 35"/>
                  <a:gd name="T23" fmla="*/ 2147483647 h 37"/>
                  <a:gd name="T24" fmla="*/ 2147483647 w 35"/>
                  <a:gd name="T25" fmla="*/ 2147483647 h 37"/>
                  <a:gd name="T26" fmla="*/ 2147483647 w 35"/>
                  <a:gd name="T27" fmla="*/ 2147483647 h 37"/>
                  <a:gd name="T28" fmla="*/ 0 w 35"/>
                  <a:gd name="T29" fmla="*/ 2147483647 h 37"/>
                  <a:gd name="T30" fmla="*/ 0 w 35"/>
                  <a:gd name="T31" fmla="*/ 2147483647 h 37"/>
                  <a:gd name="T32" fmla="*/ 0 w 35"/>
                  <a:gd name="T33" fmla="*/ 2147483647 h 37"/>
                  <a:gd name="T34" fmla="*/ 2147483647 w 35"/>
                  <a:gd name="T35" fmla="*/ 2147483647 h 37"/>
                  <a:gd name="T36" fmla="*/ 2147483647 w 35"/>
                  <a:gd name="T37" fmla="*/ 2147483647 h 37"/>
                  <a:gd name="T38" fmla="*/ 2147483647 w 35"/>
                  <a:gd name="T39" fmla="*/ 2147483647 h 37"/>
                  <a:gd name="T40" fmla="*/ 2147483647 w 35"/>
                  <a:gd name="T41" fmla="*/ 2147483647 h 37"/>
                  <a:gd name="T42" fmla="*/ 2147483647 w 35"/>
                  <a:gd name="T43" fmla="*/ 2147483647 h 37"/>
                  <a:gd name="T44" fmla="*/ 2147483647 w 35"/>
                  <a:gd name="T45" fmla="*/ 2147483647 h 37"/>
                  <a:gd name="T46" fmla="*/ 2147483647 w 35"/>
                  <a:gd name="T47" fmla="*/ 2147483647 h 37"/>
                  <a:gd name="T48" fmla="*/ 2147483647 w 35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7"/>
                  <a:gd name="T77" fmla="*/ 35 w 3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7">
                    <a:moveTo>
                      <a:pt x="30" y="31"/>
                    </a:moveTo>
                    <a:lnTo>
                      <a:pt x="33" y="27"/>
                    </a:lnTo>
                    <a:lnTo>
                      <a:pt x="35" y="23"/>
                    </a:lnTo>
                    <a:lnTo>
                      <a:pt x="35" y="18"/>
                    </a:lnTo>
                    <a:lnTo>
                      <a:pt x="35" y="13"/>
                    </a:lnTo>
                    <a:lnTo>
                      <a:pt x="33" y="10"/>
                    </a:lnTo>
                    <a:lnTo>
                      <a:pt x="30" y="5"/>
                    </a:lnTo>
                    <a:lnTo>
                      <a:pt x="27" y="2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5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1" y="27"/>
                    </a:lnTo>
                    <a:lnTo>
                      <a:pt x="4" y="31"/>
                    </a:lnTo>
                    <a:lnTo>
                      <a:pt x="8" y="34"/>
                    </a:lnTo>
                    <a:lnTo>
                      <a:pt x="12" y="35"/>
                    </a:lnTo>
                    <a:lnTo>
                      <a:pt x="17" y="37"/>
                    </a:lnTo>
                    <a:lnTo>
                      <a:pt x="22" y="35"/>
                    </a:lnTo>
                    <a:lnTo>
                      <a:pt x="27" y="34"/>
                    </a:lnTo>
                    <a:lnTo>
                      <a:pt x="30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8" name="Freeform 318"/>
              <p:cNvSpPr>
                <a:spLocks/>
              </p:cNvSpPr>
              <p:nvPr/>
            </p:nvSpPr>
            <p:spPr bwMode="auto">
              <a:xfrm>
                <a:off x="6421045" y="5927642"/>
                <a:ext cx="28575" cy="26987"/>
              </a:xfrm>
              <a:custGeom>
                <a:avLst/>
                <a:gdLst>
                  <a:gd name="T0" fmla="*/ 2147483647 w 35"/>
                  <a:gd name="T1" fmla="*/ 2147483647 h 36"/>
                  <a:gd name="T2" fmla="*/ 2147483647 w 35"/>
                  <a:gd name="T3" fmla="*/ 2147483647 h 36"/>
                  <a:gd name="T4" fmla="*/ 2147483647 w 35"/>
                  <a:gd name="T5" fmla="*/ 2147483647 h 36"/>
                  <a:gd name="T6" fmla="*/ 2147483647 w 35"/>
                  <a:gd name="T7" fmla="*/ 2147483647 h 36"/>
                  <a:gd name="T8" fmla="*/ 2147483647 w 35"/>
                  <a:gd name="T9" fmla="*/ 2147483647 h 36"/>
                  <a:gd name="T10" fmla="*/ 2147483647 w 35"/>
                  <a:gd name="T11" fmla="*/ 2147483647 h 36"/>
                  <a:gd name="T12" fmla="*/ 2147483647 w 35"/>
                  <a:gd name="T13" fmla="*/ 2147483647 h 36"/>
                  <a:gd name="T14" fmla="*/ 2147483647 w 35"/>
                  <a:gd name="T15" fmla="*/ 2147483647 h 36"/>
                  <a:gd name="T16" fmla="*/ 2147483647 w 35"/>
                  <a:gd name="T17" fmla="*/ 0 h 36"/>
                  <a:gd name="T18" fmla="*/ 2147483647 w 35"/>
                  <a:gd name="T19" fmla="*/ 0 h 36"/>
                  <a:gd name="T20" fmla="*/ 2147483647 w 35"/>
                  <a:gd name="T21" fmla="*/ 0 h 36"/>
                  <a:gd name="T22" fmla="*/ 2147483647 w 35"/>
                  <a:gd name="T23" fmla="*/ 2147483647 h 36"/>
                  <a:gd name="T24" fmla="*/ 2147483647 w 35"/>
                  <a:gd name="T25" fmla="*/ 2147483647 h 36"/>
                  <a:gd name="T26" fmla="*/ 2147483647 w 35"/>
                  <a:gd name="T27" fmla="*/ 2147483647 h 36"/>
                  <a:gd name="T28" fmla="*/ 0 w 35"/>
                  <a:gd name="T29" fmla="*/ 2147483647 h 36"/>
                  <a:gd name="T30" fmla="*/ 0 w 35"/>
                  <a:gd name="T31" fmla="*/ 2147483647 h 36"/>
                  <a:gd name="T32" fmla="*/ 0 w 35"/>
                  <a:gd name="T33" fmla="*/ 2147483647 h 36"/>
                  <a:gd name="T34" fmla="*/ 2147483647 w 35"/>
                  <a:gd name="T35" fmla="*/ 2147483647 h 36"/>
                  <a:gd name="T36" fmla="*/ 2147483647 w 35"/>
                  <a:gd name="T37" fmla="*/ 2147483647 h 36"/>
                  <a:gd name="T38" fmla="*/ 2147483647 w 35"/>
                  <a:gd name="T39" fmla="*/ 2147483647 h 36"/>
                  <a:gd name="T40" fmla="*/ 2147483647 w 35"/>
                  <a:gd name="T41" fmla="*/ 2147483647 h 36"/>
                  <a:gd name="T42" fmla="*/ 2147483647 w 35"/>
                  <a:gd name="T43" fmla="*/ 2147483647 h 36"/>
                  <a:gd name="T44" fmla="*/ 2147483647 w 35"/>
                  <a:gd name="T45" fmla="*/ 2147483647 h 36"/>
                  <a:gd name="T46" fmla="*/ 2147483647 w 35"/>
                  <a:gd name="T47" fmla="*/ 2147483647 h 36"/>
                  <a:gd name="T48" fmla="*/ 2147483647 w 35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6"/>
                  <a:gd name="T77" fmla="*/ 35 w 35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6">
                    <a:moveTo>
                      <a:pt x="30" y="31"/>
                    </a:moveTo>
                    <a:lnTo>
                      <a:pt x="33" y="28"/>
                    </a:lnTo>
                    <a:lnTo>
                      <a:pt x="35" y="23"/>
                    </a:lnTo>
                    <a:lnTo>
                      <a:pt x="35" y="18"/>
                    </a:lnTo>
                    <a:lnTo>
                      <a:pt x="35" y="13"/>
                    </a:lnTo>
                    <a:lnTo>
                      <a:pt x="33" y="9"/>
                    </a:lnTo>
                    <a:lnTo>
                      <a:pt x="30" y="5"/>
                    </a:lnTo>
                    <a:lnTo>
                      <a:pt x="27" y="2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8" y="2"/>
                    </a:lnTo>
                    <a:lnTo>
                      <a:pt x="4" y="5"/>
                    </a:lnTo>
                    <a:lnTo>
                      <a:pt x="1" y="9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1" y="28"/>
                    </a:lnTo>
                    <a:lnTo>
                      <a:pt x="4" y="31"/>
                    </a:lnTo>
                    <a:lnTo>
                      <a:pt x="8" y="34"/>
                    </a:lnTo>
                    <a:lnTo>
                      <a:pt x="12" y="36"/>
                    </a:lnTo>
                    <a:lnTo>
                      <a:pt x="17" y="36"/>
                    </a:lnTo>
                    <a:lnTo>
                      <a:pt x="22" y="36"/>
                    </a:lnTo>
                    <a:lnTo>
                      <a:pt x="27" y="34"/>
                    </a:lnTo>
                    <a:lnTo>
                      <a:pt x="30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9" name="Freeform 319"/>
              <p:cNvSpPr>
                <a:spLocks/>
              </p:cNvSpPr>
              <p:nvPr/>
            </p:nvSpPr>
            <p:spPr bwMode="auto">
              <a:xfrm>
                <a:off x="4650982" y="6026067"/>
                <a:ext cx="28575" cy="26987"/>
              </a:xfrm>
              <a:custGeom>
                <a:avLst/>
                <a:gdLst>
                  <a:gd name="T0" fmla="*/ 2147483647 w 35"/>
                  <a:gd name="T1" fmla="*/ 2147483647 h 35"/>
                  <a:gd name="T2" fmla="*/ 2147483647 w 35"/>
                  <a:gd name="T3" fmla="*/ 2147483647 h 35"/>
                  <a:gd name="T4" fmla="*/ 2147483647 w 35"/>
                  <a:gd name="T5" fmla="*/ 2147483647 h 35"/>
                  <a:gd name="T6" fmla="*/ 2147483647 w 35"/>
                  <a:gd name="T7" fmla="*/ 2147483647 h 35"/>
                  <a:gd name="T8" fmla="*/ 2147483647 w 35"/>
                  <a:gd name="T9" fmla="*/ 2147483647 h 35"/>
                  <a:gd name="T10" fmla="*/ 2147483647 w 35"/>
                  <a:gd name="T11" fmla="*/ 2147483647 h 35"/>
                  <a:gd name="T12" fmla="*/ 2147483647 w 35"/>
                  <a:gd name="T13" fmla="*/ 2147483647 h 35"/>
                  <a:gd name="T14" fmla="*/ 2147483647 w 35"/>
                  <a:gd name="T15" fmla="*/ 2147483647 h 35"/>
                  <a:gd name="T16" fmla="*/ 2147483647 w 35"/>
                  <a:gd name="T17" fmla="*/ 0 h 35"/>
                  <a:gd name="T18" fmla="*/ 2147483647 w 35"/>
                  <a:gd name="T19" fmla="*/ 0 h 35"/>
                  <a:gd name="T20" fmla="*/ 2147483647 w 35"/>
                  <a:gd name="T21" fmla="*/ 0 h 35"/>
                  <a:gd name="T22" fmla="*/ 2147483647 w 35"/>
                  <a:gd name="T23" fmla="*/ 2147483647 h 35"/>
                  <a:gd name="T24" fmla="*/ 2147483647 w 35"/>
                  <a:gd name="T25" fmla="*/ 2147483647 h 35"/>
                  <a:gd name="T26" fmla="*/ 2147483647 w 35"/>
                  <a:gd name="T27" fmla="*/ 2147483647 h 35"/>
                  <a:gd name="T28" fmla="*/ 0 w 35"/>
                  <a:gd name="T29" fmla="*/ 2147483647 h 35"/>
                  <a:gd name="T30" fmla="*/ 0 w 35"/>
                  <a:gd name="T31" fmla="*/ 2147483647 h 35"/>
                  <a:gd name="T32" fmla="*/ 0 w 35"/>
                  <a:gd name="T33" fmla="*/ 2147483647 h 35"/>
                  <a:gd name="T34" fmla="*/ 2147483647 w 35"/>
                  <a:gd name="T35" fmla="*/ 2147483647 h 35"/>
                  <a:gd name="T36" fmla="*/ 2147483647 w 35"/>
                  <a:gd name="T37" fmla="*/ 2147483647 h 35"/>
                  <a:gd name="T38" fmla="*/ 2147483647 w 35"/>
                  <a:gd name="T39" fmla="*/ 2147483647 h 35"/>
                  <a:gd name="T40" fmla="*/ 2147483647 w 35"/>
                  <a:gd name="T41" fmla="*/ 2147483647 h 35"/>
                  <a:gd name="T42" fmla="*/ 2147483647 w 35"/>
                  <a:gd name="T43" fmla="*/ 2147483647 h 35"/>
                  <a:gd name="T44" fmla="*/ 2147483647 w 35"/>
                  <a:gd name="T45" fmla="*/ 2147483647 h 35"/>
                  <a:gd name="T46" fmla="*/ 2147483647 w 35"/>
                  <a:gd name="T47" fmla="*/ 2147483647 h 35"/>
                  <a:gd name="T48" fmla="*/ 2147483647 w 35"/>
                  <a:gd name="T49" fmla="*/ 2147483647 h 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5"/>
                  <a:gd name="T77" fmla="*/ 35 w 35"/>
                  <a:gd name="T78" fmla="*/ 35 h 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5">
                    <a:moveTo>
                      <a:pt x="31" y="31"/>
                    </a:moveTo>
                    <a:lnTo>
                      <a:pt x="34" y="27"/>
                    </a:lnTo>
                    <a:lnTo>
                      <a:pt x="35" y="23"/>
                    </a:lnTo>
                    <a:lnTo>
                      <a:pt x="35" y="18"/>
                    </a:lnTo>
                    <a:lnTo>
                      <a:pt x="35" y="13"/>
                    </a:lnTo>
                    <a:lnTo>
                      <a:pt x="34" y="8"/>
                    </a:lnTo>
                    <a:lnTo>
                      <a:pt x="31" y="5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2"/>
                    </a:lnTo>
                    <a:lnTo>
                      <a:pt x="5" y="5"/>
                    </a:lnTo>
                    <a:lnTo>
                      <a:pt x="2" y="8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5" y="31"/>
                    </a:lnTo>
                    <a:lnTo>
                      <a:pt x="8" y="34"/>
                    </a:lnTo>
                    <a:lnTo>
                      <a:pt x="13" y="35"/>
                    </a:lnTo>
                    <a:lnTo>
                      <a:pt x="18" y="35"/>
                    </a:lnTo>
                    <a:lnTo>
                      <a:pt x="23" y="35"/>
                    </a:lnTo>
                    <a:lnTo>
                      <a:pt x="27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0" name="Freeform 320"/>
              <p:cNvSpPr>
                <a:spLocks/>
              </p:cNvSpPr>
              <p:nvPr/>
            </p:nvSpPr>
            <p:spPr bwMode="auto">
              <a:xfrm>
                <a:off x="4650982" y="5968917"/>
                <a:ext cx="28575" cy="30162"/>
              </a:xfrm>
              <a:custGeom>
                <a:avLst/>
                <a:gdLst>
                  <a:gd name="T0" fmla="*/ 2147483647 w 35"/>
                  <a:gd name="T1" fmla="*/ 2147483647 h 37"/>
                  <a:gd name="T2" fmla="*/ 2147483647 w 35"/>
                  <a:gd name="T3" fmla="*/ 2147483647 h 37"/>
                  <a:gd name="T4" fmla="*/ 2147483647 w 35"/>
                  <a:gd name="T5" fmla="*/ 2147483647 h 37"/>
                  <a:gd name="T6" fmla="*/ 2147483647 w 35"/>
                  <a:gd name="T7" fmla="*/ 2147483647 h 37"/>
                  <a:gd name="T8" fmla="*/ 2147483647 w 35"/>
                  <a:gd name="T9" fmla="*/ 2147483647 h 37"/>
                  <a:gd name="T10" fmla="*/ 2147483647 w 35"/>
                  <a:gd name="T11" fmla="*/ 2147483647 h 37"/>
                  <a:gd name="T12" fmla="*/ 2147483647 w 35"/>
                  <a:gd name="T13" fmla="*/ 2147483647 h 37"/>
                  <a:gd name="T14" fmla="*/ 2147483647 w 35"/>
                  <a:gd name="T15" fmla="*/ 2147483647 h 37"/>
                  <a:gd name="T16" fmla="*/ 2147483647 w 35"/>
                  <a:gd name="T17" fmla="*/ 2147483647 h 37"/>
                  <a:gd name="T18" fmla="*/ 2147483647 w 35"/>
                  <a:gd name="T19" fmla="*/ 0 h 37"/>
                  <a:gd name="T20" fmla="*/ 2147483647 w 35"/>
                  <a:gd name="T21" fmla="*/ 2147483647 h 37"/>
                  <a:gd name="T22" fmla="*/ 2147483647 w 35"/>
                  <a:gd name="T23" fmla="*/ 2147483647 h 37"/>
                  <a:gd name="T24" fmla="*/ 2147483647 w 35"/>
                  <a:gd name="T25" fmla="*/ 2147483647 h 37"/>
                  <a:gd name="T26" fmla="*/ 2147483647 w 35"/>
                  <a:gd name="T27" fmla="*/ 2147483647 h 37"/>
                  <a:gd name="T28" fmla="*/ 0 w 35"/>
                  <a:gd name="T29" fmla="*/ 2147483647 h 37"/>
                  <a:gd name="T30" fmla="*/ 0 w 35"/>
                  <a:gd name="T31" fmla="*/ 2147483647 h 37"/>
                  <a:gd name="T32" fmla="*/ 0 w 35"/>
                  <a:gd name="T33" fmla="*/ 2147483647 h 37"/>
                  <a:gd name="T34" fmla="*/ 2147483647 w 35"/>
                  <a:gd name="T35" fmla="*/ 2147483647 h 37"/>
                  <a:gd name="T36" fmla="*/ 2147483647 w 35"/>
                  <a:gd name="T37" fmla="*/ 2147483647 h 37"/>
                  <a:gd name="T38" fmla="*/ 2147483647 w 35"/>
                  <a:gd name="T39" fmla="*/ 2147483647 h 37"/>
                  <a:gd name="T40" fmla="*/ 2147483647 w 35"/>
                  <a:gd name="T41" fmla="*/ 2147483647 h 37"/>
                  <a:gd name="T42" fmla="*/ 2147483647 w 35"/>
                  <a:gd name="T43" fmla="*/ 2147483647 h 37"/>
                  <a:gd name="T44" fmla="*/ 2147483647 w 35"/>
                  <a:gd name="T45" fmla="*/ 2147483647 h 37"/>
                  <a:gd name="T46" fmla="*/ 2147483647 w 35"/>
                  <a:gd name="T47" fmla="*/ 2147483647 h 37"/>
                  <a:gd name="T48" fmla="*/ 2147483647 w 35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7"/>
                  <a:gd name="T77" fmla="*/ 35 w 3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7">
                    <a:moveTo>
                      <a:pt x="31" y="33"/>
                    </a:moveTo>
                    <a:lnTo>
                      <a:pt x="34" y="28"/>
                    </a:lnTo>
                    <a:lnTo>
                      <a:pt x="35" y="25"/>
                    </a:lnTo>
                    <a:lnTo>
                      <a:pt x="35" y="20"/>
                    </a:lnTo>
                    <a:lnTo>
                      <a:pt x="35" y="15"/>
                    </a:lnTo>
                    <a:lnTo>
                      <a:pt x="34" y="10"/>
                    </a:lnTo>
                    <a:lnTo>
                      <a:pt x="31" y="7"/>
                    </a:lnTo>
                    <a:lnTo>
                      <a:pt x="27" y="4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3" y="2"/>
                    </a:lnTo>
                    <a:lnTo>
                      <a:pt x="8" y="4"/>
                    </a:lnTo>
                    <a:lnTo>
                      <a:pt x="5" y="7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0"/>
                    </a:lnTo>
                    <a:lnTo>
                      <a:pt x="0" y="25"/>
                    </a:lnTo>
                    <a:lnTo>
                      <a:pt x="2" y="28"/>
                    </a:lnTo>
                    <a:lnTo>
                      <a:pt x="5" y="33"/>
                    </a:lnTo>
                    <a:lnTo>
                      <a:pt x="8" y="34"/>
                    </a:lnTo>
                    <a:lnTo>
                      <a:pt x="13" y="37"/>
                    </a:lnTo>
                    <a:lnTo>
                      <a:pt x="18" y="37"/>
                    </a:lnTo>
                    <a:lnTo>
                      <a:pt x="23" y="37"/>
                    </a:lnTo>
                    <a:lnTo>
                      <a:pt x="27" y="34"/>
                    </a:lnTo>
                    <a:lnTo>
                      <a:pt x="31" y="33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1" name="Freeform 321"/>
              <p:cNvSpPr>
                <a:spLocks/>
              </p:cNvSpPr>
              <p:nvPr/>
            </p:nvSpPr>
            <p:spPr bwMode="auto">
              <a:xfrm>
                <a:off x="4650982" y="5935580"/>
                <a:ext cx="28575" cy="28575"/>
              </a:xfrm>
              <a:custGeom>
                <a:avLst/>
                <a:gdLst>
                  <a:gd name="T0" fmla="*/ 2147483647 w 35"/>
                  <a:gd name="T1" fmla="*/ 2147483647 h 37"/>
                  <a:gd name="T2" fmla="*/ 2147483647 w 35"/>
                  <a:gd name="T3" fmla="*/ 2147483647 h 37"/>
                  <a:gd name="T4" fmla="*/ 2147483647 w 35"/>
                  <a:gd name="T5" fmla="*/ 2147483647 h 37"/>
                  <a:gd name="T6" fmla="*/ 2147483647 w 35"/>
                  <a:gd name="T7" fmla="*/ 2147483647 h 37"/>
                  <a:gd name="T8" fmla="*/ 2147483647 w 35"/>
                  <a:gd name="T9" fmla="*/ 2147483647 h 37"/>
                  <a:gd name="T10" fmla="*/ 2147483647 w 35"/>
                  <a:gd name="T11" fmla="*/ 2147483647 h 37"/>
                  <a:gd name="T12" fmla="*/ 2147483647 w 35"/>
                  <a:gd name="T13" fmla="*/ 2147483647 h 37"/>
                  <a:gd name="T14" fmla="*/ 2147483647 w 35"/>
                  <a:gd name="T15" fmla="*/ 2147483647 h 37"/>
                  <a:gd name="T16" fmla="*/ 2147483647 w 35"/>
                  <a:gd name="T17" fmla="*/ 2147483647 h 37"/>
                  <a:gd name="T18" fmla="*/ 2147483647 w 35"/>
                  <a:gd name="T19" fmla="*/ 0 h 37"/>
                  <a:gd name="T20" fmla="*/ 2147483647 w 35"/>
                  <a:gd name="T21" fmla="*/ 2147483647 h 37"/>
                  <a:gd name="T22" fmla="*/ 2147483647 w 35"/>
                  <a:gd name="T23" fmla="*/ 2147483647 h 37"/>
                  <a:gd name="T24" fmla="*/ 2147483647 w 35"/>
                  <a:gd name="T25" fmla="*/ 2147483647 h 37"/>
                  <a:gd name="T26" fmla="*/ 2147483647 w 35"/>
                  <a:gd name="T27" fmla="*/ 2147483647 h 37"/>
                  <a:gd name="T28" fmla="*/ 0 w 35"/>
                  <a:gd name="T29" fmla="*/ 2147483647 h 37"/>
                  <a:gd name="T30" fmla="*/ 0 w 35"/>
                  <a:gd name="T31" fmla="*/ 2147483647 h 37"/>
                  <a:gd name="T32" fmla="*/ 0 w 35"/>
                  <a:gd name="T33" fmla="*/ 2147483647 h 37"/>
                  <a:gd name="T34" fmla="*/ 2147483647 w 35"/>
                  <a:gd name="T35" fmla="*/ 2147483647 h 37"/>
                  <a:gd name="T36" fmla="*/ 2147483647 w 35"/>
                  <a:gd name="T37" fmla="*/ 2147483647 h 37"/>
                  <a:gd name="T38" fmla="*/ 2147483647 w 35"/>
                  <a:gd name="T39" fmla="*/ 2147483647 h 37"/>
                  <a:gd name="T40" fmla="*/ 2147483647 w 35"/>
                  <a:gd name="T41" fmla="*/ 2147483647 h 37"/>
                  <a:gd name="T42" fmla="*/ 2147483647 w 35"/>
                  <a:gd name="T43" fmla="*/ 2147483647 h 37"/>
                  <a:gd name="T44" fmla="*/ 2147483647 w 35"/>
                  <a:gd name="T45" fmla="*/ 2147483647 h 37"/>
                  <a:gd name="T46" fmla="*/ 2147483647 w 35"/>
                  <a:gd name="T47" fmla="*/ 2147483647 h 37"/>
                  <a:gd name="T48" fmla="*/ 2147483647 w 35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7"/>
                  <a:gd name="T77" fmla="*/ 35 w 3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7">
                    <a:moveTo>
                      <a:pt x="31" y="31"/>
                    </a:moveTo>
                    <a:lnTo>
                      <a:pt x="34" y="27"/>
                    </a:lnTo>
                    <a:lnTo>
                      <a:pt x="35" y="23"/>
                    </a:lnTo>
                    <a:lnTo>
                      <a:pt x="35" y="19"/>
                    </a:lnTo>
                    <a:lnTo>
                      <a:pt x="35" y="15"/>
                    </a:lnTo>
                    <a:lnTo>
                      <a:pt x="34" y="10"/>
                    </a:lnTo>
                    <a:lnTo>
                      <a:pt x="31" y="5"/>
                    </a:lnTo>
                    <a:lnTo>
                      <a:pt x="27" y="3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3" y="2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5" y="31"/>
                    </a:lnTo>
                    <a:lnTo>
                      <a:pt x="8" y="34"/>
                    </a:lnTo>
                    <a:lnTo>
                      <a:pt x="13" y="35"/>
                    </a:lnTo>
                    <a:lnTo>
                      <a:pt x="18" y="37"/>
                    </a:lnTo>
                    <a:lnTo>
                      <a:pt x="23" y="35"/>
                    </a:lnTo>
                    <a:lnTo>
                      <a:pt x="27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2" name="Freeform 322"/>
              <p:cNvSpPr>
                <a:spLocks/>
              </p:cNvSpPr>
              <p:nvPr/>
            </p:nvSpPr>
            <p:spPr bwMode="auto">
              <a:xfrm>
                <a:off x="4650982" y="5792705"/>
                <a:ext cx="28575" cy="30162"/>
              </a:xfrm>
              <a:custGeom>
                <a:avLst/>
                <a:gdLst>
                  <a:gd name="T0" fmla="*/ 2147483647 w 35"/>
                  <a:gd name="T1" fmla="*/ 2147483647 h 37"/>
                  <a:gd name="T2" fmla="*/ 2147483647 w 35"/>
                  <a:gd name="T3" fmla="*/ 2147483647 h 37"/>
                  <a:gd name="T4" fmla="*/ 2147483647 w 35"/>
                  <a:gd name="T5" fmla="*/ 2147483647 h 37"/>
                  <a:gd name="T6" fmla="*/ 2147483647 w 35"/>
                  <a:gd name="T7" fmla="*/ 2147483647 h 37"/>
                  <a:gd name="T8" fmla="*/ 2147483647 w 35"/>
                  <a:gd name="T9" fmla="*/ 2147483647 h 37"/>
                  <a:gd name="T10" fmla="*/ 2147483647 w 35"/>
                  <a:gd name="T11" fmla="*/ 2147483647 h 37"/>
                  <a:gd name="T12" fmla="*/ 2147483647 w 35"/>
                  <a:gd name="T13" fmla="*/ 2147483647 h 37"/>
                  <a:gd name="T14" fmla="*/ 2147483647 w 35"/>
                  <a:gd name="T15" fmla="*/ 2147483647 h 37"/>
                  <a:gd name="T16" fmla="*/ 2147483647 w 35"/>
                  <a:gd name="T17" fmla="*/ 0 h 37"/>
                  <a:gd name="T18" fmla="*/ 2147483647 w 35"/>
                  <a:gd name="T19" fmla="*/ 0 h 37"/>
                  <a:gd name="T20" fmla="*/ 2147483647 w 35"/>
                  <a:gd name="T21" fmla="*/ 0 h 37"/>
                  <a:gd name="T22" fmla="*/ 2147483647 w 35"/>
                  <a:gd name="T23" fmla="*/ 2147483647 h 37"/>
                  <a:gd name="T24" fmla="*/ 2147483647 w 35"/>
                  <a:gd name="T25" fmla="*/ 2147483647 h 37"/>
                  <a:gd name="T26" fmla="*/ 2147483647 w 35"/>
                  <a:gd name="T27" fmla="*/ 2147483647 h 37"/>
                  <a:gd name="T28" fmla="*/ 0 w 35"/>
                  <a:gd name="T29" fmla="*/ 2147483647 h 37"/>
                  <a:gd name="T30" fmla="*/ 0 w 35"/>
                  <a:gd name="T31" fmla="*/ 2147483647 h 37"/>
                  <a:gd name="T32" fmla="*/ 0 w 35"/>
                  <a:gd name="T33" fmla="*/ 2147483647 h 37"/>
                  <a:gd name="T34" fmla="*/ 2147483647 w 35"/>
                  <a:gd name="T35" fmla="*/ 2147483647 h 37"/>
                  <a:gd name="T36" fmla="*/ 2147483647 w 35"/>
                  <a:gd name="T37" fmla="*/ 2147483647 h 37"/>
                  <a:gd name="T38" fmla="*/ 2147483647 w 35"/>
                  <a:gd name="T39" fmla="*/ 2147483647 h 37"/>
                  <a:gd name="T40" fmla="*/ 2147483647 w 35"/>
                  <a:gd name="T41" fmla="*/ 2147483647 h 37"/>
                  <a:gd name="T42" fmla="*/ 2147483647 w 35"/>
                  <a:gd name="T43" fmla="*/ 2147483647 h 37"/>
                  <a:gd name="T44" fmla="*/ 2147483647 w 35"/>
                  <a:gd name="T45" fmla="*/ 2147483647 h 37"/>
                  <a:gd name="T46" fmla="*/ 2147483647 w 35"/>
                  <a:gd name="T47" fmla="*/ 2147483647 h 37"/>
                  <a:gd name="T48" fmla="*/ 2147483647 w 35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7"/>
                  <a:gd name="T77" fmla="*/ 35 w 3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7">
                    <a:moveTo>
                      <a:pt x="31" y="30"/>
                    </a:moveTo>
                    <a:lnTo>
                      <a:pt x="34" y="27"/>
                    </a:lnTo>
                    <a:lnTo>
                      <a:pt x="35" y="22"/>
                    </a:lnTo>
                    <a:lnTo>
                      <a:pt x="35" y="18"/>
                    </a:lnTo>
                    <a:lnTo>
                      <a:pt x="35" y="13"/>
                    </a:lnTo>
                    <a:lnTo>
                      <a:pt x="34" y="10"/>
                    </a:lnTo>
                    <a:lnTo>
                      <a:pt x="31" y="5"/>
                    </a:lnTo>
                    <a:lnTo>
                      <a:pt x="27" y="2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2" y="27"/>
                    </a:lnTo>
                    <a:lnTo>
                      <a:pt x="5" y="30"/>
                    </a:lnTo>
                    <a:lnTo>
                      <a:pt x="8" y="34"/>
                    </a:lnTo>
                    <a:lnTo>
                      <a:pt x="13" y="35"/>
                    </a:lnTo>
                    <a:lnTo>
                      <a:pt x="18" y="37"/>
                    </a:lnTo>
                    <a:lnTo>
                      <a:pt x="23" y="35"/>
                    </a:lnTo>
                    <a:lnTo>
                      <a:pt x="27" y="34"/>
                    </a:lnTo>
                    <a:lnTo>
                      <a:pt x="31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3" name="Freeform 323"/>
              <p:cNvSpPr>
                <a:spLocks/>
              </p:cNvSpPr>
              <p:nvPr/>
            </p:nvSpPr>
            <p:spPr bwMode="auto">
              <a:xfrm>
                <a:off x="4650982" y="5748255"/>
                <a:ext cx="28575" cy="30162"/>
              </a:xfrm>
              <a:custGeom>
                <a:avLst/>
                <a:gdLst>
                  <a:gd name="T0" fmla="*/ 2147483647 w 35"/>
                  <a:gd name="T1" fmla="*/ 2147483647 h 37"/>
                  <a:gd name="T2" fmla="*/ 2147483647 w 35"/>
                  <a:gd name="T3" fmla="*/ 2147483647 h 37"/>
                  <a:gd name="T4" fmla="*/ 2147483647 w 35"/>
                  <a:gd name="T5" fmla="*/ 2147483647 h 37"/>
                  <a:gd name="T6" fmla="*/ 2147483647 w 35"/>
                  <a:gd name="T7" fmla="*/ 2147483647 h 37"/>
                  <a:gd name="T8" fmla="*/ 2147483647 w 35"/>
                  <a:gd name="T9" fmla="*/ 2147483647 h 37"/>
                  <a:gd name="T10" fmla="*/ 2147483647 w 35"/>
                  <a:gd name="T11" fmla="*/ 2147483647 h 37"/>
                  <a:gd name="T12" fmla="*/ 2147483647 w 35"/>
                  <a:gd name="T13" fmla="*/ 2147483647 h 37"/>
                  <a:gd name="T14" fmla="*/ 2147483647 w 35"/>
                  <a:gd name="T15" fmla="*/ 2147483647 h 37"/>
                  <a:gd name="T16" fmla="*/ 2147483647 w 35"/>
                  <a:gd name="T17" fmla="*/ 2147483647 h 37"/>
                  <a:gd name="T18" fmla="*/ 2147483647 w 35"/>
                  <a:gd name="T19" fmla="*/ 0 h 37"/>
                  <a:gd name="T20" fmla="*/ 2147483647 w 35"/>
                  <a:gd name="T21" fmla="*/ 2147483647 h 37"/>
                  <a:gd name="T22" fmla="*/ 2147483647 w 35"/>
                  <a:gd name="T23" fmla="*/ 2147483647 h 37"/>
                  <a:gd name="T24" fmla="*/ 2147483647 w 35"/>
                  <a:gd name="T25" fmla="*/ 2147483647 h 37"/>
                  <a:gd name="T26" fmla="*/ 2147483647 w 35"/>
                  <a:gd name="T27" fmla="*/ 2147483647 h 37"/>
                  <a:gd name="T28" fmla="*/ 0 w 35"/>
                  <a:gd name="T29" fmla="*/ 2147483647 h 37"/>
                  <a:gd name="T30" fmla="*/ 0 w 35"/>
                  <a:gd name="T31" fmla="*/ 2147483647 h 37"/>
                  <a:gd name="T32" fmla="*/ 0 w 35"/>
                  <a:gd name="T33" fmla="*/ 2147483647 h 37"/>
                  <a:gd name="T34" fmla="*/ 2147483647 w 35"/>
                  <a:gd name="T35" fmla="*/ 2147483647 h 37"/>
                  <a:gd name="T36" fmla="*/ 2147483647 w 35"/>
                  <a:gd name="T37" fmla="*/ 2147483647 h 37"/>
                  <a:gd name="T38" fmla="*/ 2147483647 w 35"/>
                  <a:gd name="T39" fmla="*/ 2147483647 h 37"/>
                  <a:gd name="T40" fmla="*/ 2147483647 w 35"/>
                  <a:gd name="T41" fmla="*/ 2147483647 h 37"/>
                  <a:gd name="T42" fmla="*/ 2147483647 w 35"/>
                  <a:gd name="T43" fmla="*/ 2147483647 h 37"/>
                  <a:gd name="T44" fmla="*/ 2147483647 w 35"/>
                  <a:gd name="T45" fmla="*/ 2147483647 h 37"/>
                  <a:gd name="T46" fmla="*/ 2147483647 w 35"/>
                  <a:gd name="T47" fmla="*/ 2147483647 h 37"/>
                  <a:gd name="T48" fmla="*/ 2147483647 w 35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7"/>
                  <a:gd name="T77" fmla="*/ 35 w 3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7">
                    <a:moveTo>
                      <a:pt x="31" y="32"/>
                    </a:moveTo>
                    <a:lnTo>
                      <a:pt x="34" y="27"/>
                    </a:lnTo>
                    <a:lnTo>
                      <a:pt x="35" y="24"/>
                    </a:lnTo>
                    <a:lnTo>
                      <a:pt x="35" y="19"/>
                    </a:lnTo>
                    <a:lnTo>
                      <a:pt x="35" y="14"/>
                    </a:lnTo>
                    <a:lnTo>
                      <a:pt x="34" y="9"/>
                    </a:lnTo>
                    <a:lnTo>
                      <a:pt x="31" y="6"/>
                    </a:lnTo>
                    <a:lnTo>
                      <a:pt x="27" y="3"/>
                    </a:lnTo>
                    <a:lnTo>
                      <a:pt x="23" y="1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8" y="3"/>
                    </a:lnTo>
                    <a:lnTo>
                      <a:pt x="5" y="6"/>
                    </a:lnTo>
                    <a:lnTo>
                      <a:pt x="2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5" y="32"/>
                    </a:lnTo>
                    <a:lnTo>
                      <a:pt x="8" y="35"/>
                    </a:lnTo>
                    <a:lnTo>
                      <a:pt x="13" y="37"/>
                    </a:lnTo>
                    <a:lnTo>
                      <a:pt x="18" y="37"/>
                    </a:lnTo>
                    <a:lnTo>
                      <a:pt x="23" y="37"/>
                    </a:lnTo>
                    <a:lnTo>
                      <a:pt x="27" y="35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4" name="Freeform 324"/>
              <p:cNvSpPr>
                <a:spLocks/>
              </p:cNvSpPr>
              <p:nvPr/>
            </p:nvSpPr>
            <p:spPr bwMode="auto">
              <a:xfrm>
                <a:off x="4650982" y="5729205"/>
                <a:ext cx="28575" cy="28575"/>
              </a:xfrm>
              <a:custGeom>
                <a:avLst/>
                <a:gdLst>
                  <a:gd name="T0" fmla="*/ 2147483647 w 35"/>
                  <a:gd name="T1" fmla="*/ 2147483647 h 37"/>
                  <a:gd name="T2" fmla="*/ 2147483647 w 35"/>
                  <a:gd name="T3" fmla="*/ 2147483647 h 37"/>
                  <a:gd name="T4" fmla="*/ 2147483647 w 35"/>
                  <a:gd name="T5" fmla="*/ 2147483647 h 37"/>
                  <a:gd name="T6" fmla="*/ 2147483647 w 35"/>
                  <a:gd name="T7" fmla="*/ 2147483647 h 37"/>
                  <a:gd name="T8" fmla="*/ 2147483647 w 35"/>
                  <a:gd name="T9" fmla="*/ 2147483647 h 37"/>
                  <a:gd name="T10" fmla="*/ 2147483647 w 35"/>
                  <a:gd name="T11" fmla="*/ 2147483647 h 37"/>
                  <a:gd name="T12" fmla="*/ 2147483647 w 35"/>
                  <a:gd name="T13" fmla="*/ 2147483647 h 37"/>
                  <a:gd name="T14" fmla="*/ 2147483647 w 35"/>
                  <a:gd name="T15" fmla="*/ 2147483647 h 37"/>
                  <a:gd name="T16" fmla="*/ 2147483647 w 35"/>
                  <a:gd name="T17" fmla="*/ 2147483647 h 37"/>
                  <a:gd name="T18" fmla="*/ 2147483647 w 35"/>
                  <a:gd name="T19" fmla="*/ 0 h 37"/>
                  <a:gd name="T20" fmla="*/ 2147483647 w 35"/>
                  <a:gd name="T21" fmla="*/ 2147483647 h 37"/>
                  <a:gd name="T22" fmla="*/ 2147483647 w 35"/>
                  <a:gd name="T23" fmla="*/ 2147483647 h 37"/>
                  <a:gd name="T24" fmla="*/ 2147483647 w 35"/>
                  <a:gd name="T25" fmla="*/ 2147483647 h 37"/>
                  <a:gd name="T26" fmla="*/ 2147483647 w 35"/>
                  <a:gd name="T27" fmla="*/ 2147483647 h 37"/>
                  <a:gd name="T28" fmla="*/ 0 w 35"/>
                  <a:gd name="T29" fmla="*/ 2147483647 h 37"/>
                  <a:gd name="T30" fmla="*/ 0 w 35"/>
                  <a:gd name="T31" fmla="*/ 2147483647 h 37"/>
                  <a:gd name="T32" fmla="*/ 0 w 35"/>
                  <a:gd name="T33" fmla="*/ 2147483647 h 37"/>
                  <a:gd name="T34" fmla="*/ 2147483647 w 35"/>
                  <a:gd name="T35" fmla="*/ 2147483647 h 37"/>
                  <a:gd name="T36" fmla="*/ 2147483647 w 35"/>
                  <a:gd name="T37" fmla="*/ 2147483647 h 37"/>
                  <a:gd name="T38" fmla="*/ 2147483647 w 35"/>
                  <a:gd name="T39" fmla="*/ 2147483647 h 37"/>
                  <a:gd name="T40" fmla="*/ 2147483647 w 35"/>
                  <a:gd name="T41" fmla="*/ 2147483647 h 37"/>
                  <a:gd name="T42" fmla="*/ 2147483647 w 35"/>
                  <a:gd name="T43" fmla="*/ 2147483647 h 37"/>
                  <a:gd name="T44" fmla="*/ 2147483647 w 35"/>
                  <a:gd name="T45" fmla="*/ 2147483647 h 37"/>
                  <a:gd name="T46" fmla="*/ 2147483647 w 35"/>
                  <a:gd name="T47" fmla="*/ 2147483647 h 37"/>
                  <a:gd name="T48" fmla="*/ 2147483647 w 35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7"/>
                  <a:gd name="T77" fmla="*/ 35 w 35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7">
                    <a:moveTo>
                      <a:pt x="31" y="32"/>
                    </a:moveTo>
                    <a:lnTo>
                      <a:pt x="34" y="27"/>
                    </a:lnTo>
                    <a:lnTo>
                      <a:pt x="35" y="24"/>
                    </a:lnTo>
                    <a:lnTo>
                      <a:pt x="35" y="19"/>
                    </a:lnTo>
                    <a:lnTo>
                      <a:pt x="35" y="15"/>
                    </a:lnTo>
                    <a:lnTo>
                      <a:pt x="34" y="10"/>
                    </a:lnTo>
                    <a:lnTo>
                      <a:pt x="31" y="7"/>
                    </a:lnTo>
                    <a:lnTo>
                      <a:pt x="27" y="3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3" y="2"/>
                    </a:lnTo>
                    <a:lnTo>
                      <a:pt x="8" y="3"/>
                    </a:lnTo>
                    <a:lnTo>
                      <a:pt x="5" y="7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5" y="32"/>
                    </a:lnTo>
                    <a:lnTo>
                      <a:pt x="8" y="35"/>
                    </a:lnTo>
                    <a:lnTo>
                      <a:pt x="13" y="37"/>
                    </a:lnTo>
                    <a:lnTo>
                      <a:pt x="18" y="37"/>
                    </a:lnTo>
                    <a:lnTo>
                      <a:pt x="23" y="37"/>
                    </a:lnTo>
                    <a:lnTo>
                      <a:pt x="27" y="35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5" name="Freeform 325"/>
              <p:cNvSpPr>
                <a:spLocks/>
              </p:cNvSpPr>
              <p:nvPr/>
            </p:nvSpPr>
            <p:spPr bwMode="auto">
              <a:xfrm>
                <a:off x="4650982" y="5618080"/>
                <a:ext cx="28575" cy="26987"/>
              </a:xfrm>
              <a:custGeom>
                <a:avLst/>
                <a:gdLst>
                  <a:gd name="T0" fmla="*/ 2147483647 w 35"/>
                  <a:gd name="T1" fmla="*/ 2147483647 h 35"/>
                  <a:gd name="T2" fmla="*/ 2147483647 w 35"/>
                  <a:gd name="T3" fmla="*/ 2147483647 h 35"/>
                  <a:gd name="T4" fmla="*/ 2147483647 w 35"/>
                  <a:gd name="T5" fmla="*/ 2147483647 h 35"/>
                  <a:gd name="T6" fmla="*/ 2147483647 w 35"/>
                  <a:gd name="T7" fmla="*/ 2147483647 h 35"/>
                  <a:gd name="T8" fmla="*/ 2147483647 w 35"/>
                  <a:gd name="T9" fmla="*/ 2147483647 h 35"/>
                  <a:gd name="T10" fmla="*/ 2147483647 w 35"/>
                  <a:gd name="T11" fmla="*/ 2147483647 h 35"/>
                  <a:gd name="T12" fmla="*/ 2147483647 w 35"/>
                  <a:gd name="T13" fmla="*/ 2147483647 h 35"/>
                  <a:gd name="T14" fmla="*/ 2147483647 w 35"/>
                  <a:gd name="T15" fmla="*/ 2147483647 h 35"/>
                  <a:gd name="T16" fmla="*/ 2147483647 w 35"/>
                  <a:gd name="T17" fmla="*/ 0 h 35"/>
                  <a:gd name="T18" fmla="*/ 2147483647 w 35"/>
                  <a:gd name="T19" fmla="*/ 0 h 35"/>
                  <a:gd name="T20" fmla="*/ 2147483647 w 35"/>
                  <a:gd name="T21" fmla="*/ 0 h 35"/>
                  <a:gd name="T22" fmla="*/ 2147483647 w 35"/>
                  <a:gd name="T23" fmla="*/ 2147483647 h 35"/>
                  <a:gd name="T24" fmla="*/ 2147483647 w 35"/>
                  <a:gd name="T25" fmla="*/ 2147483647 h 35"/>
                  <a:gd name="T26" fmla="*/ 2147483647 w 35"/>
                  <a:gd name="T27" fmla="*/ 2147483647 h 35"/>
                  <a:gd name="T28" fmla="*/ 0 w 35"/>
                  <a:gd name="T29" fmla="*/ 2147483647 h 35"/>
                  <a:gd name="T30" fmla="*/ 0 w 35"/>
                  <a:gd name="T31" fmla="*/ 2147483647 h 35"/>
                  <a:gd name="T32" fmla="*/ 0 w 35"/>
                  <a:gd name="T33" fmla="*/ 2147483647 h 35"/>
                  <a:gd name="T34" fmla="*/ 2147483647 w 35"/>
                  <a:gd name="T35" fmla="*/ 2147483647 h 35"/>
                  <a:gd name="T36" fmla="*/ 2147483647 w 35"/>
                  <a:gd name="T37" fmla="*/ 2147483647 h 35"/>
                  <a:gd name="T38" fmla="*/ 2147483647 w 35"/>
                  <a:gd name="T39" fmla="*/ 2147483647 h 35"/>
                  <a:gd name="T40" fmla="*/ 2147483647 w 35"/>
                  <a:gd name="T41" fmla="*/ 2147483647 h 35"/>
                  <a:gd name="T42" fmla="*/ 2147483647 w 35"/>
                  <a:gd name="T43" fmla="*/ 2147483647 h 35"/>
                  <a:gd name="T44" fmla="*/ 2147483647 w 35"/>
                  <a:gd name="T45" fmla="*/ 2147483647 h 35"/>
                  <a:gd name="T46" fmla="*/ 2147483647 w 35"/>
                  <a:gd name="T47" fmla="*/ 2147483647 h 35"/>
                  <a:gd name="T48" fmla="*/ 2147483647 w 35"/>
                  <a:gd name="T49" fmla="*/ 2147483647 h 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5"/>
                  <a:gd name="T76" fmla="*/ 0 h 35"/>
                  <a:gd name="T77" fmla="*/ 35 w 35"/>
                  <a:gd name="T78" fmla="*/ 35 h 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5" h="35">
                    <a:moveTo>
                      <a:pt x="31" y="30"/>
                    </a:moveTo>
                    <a:lnTo>
                      <a:pt x="34" y="27"/>
                    </a:lnTo>
                    <a:lnTo>
                      <a:pt x="35" y="22"/>
                    </a:lnTo>
                    <a:lnTo>
                      <a:pt x="35" y="17"/>
                    </a:lnTo>
                    <a:lnTo>
                      <a:pt x="35" y="12"/>
                    </a:lnTo>
                    <a:lnTo>
                      <a:pt x="34" y="8"/>
                    </a:lnTo>
                    <a:lnTo>
                      <a:pt x="31" y="4"/>
                    </a:lnTo>
                    <a:lnTo>
                      <a:pt x="27" y="1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5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2" y="27"/>
                    </a:lnTo>
                    <a:lnTo>
                      <a:pt x="5" y="30"/>
                    </a:lnTo>
                    <a:lnTo>
                      <a:pt x="8" y="33"/>
                    </a:lnTo>
                    <a:lnTo>
                      <a:pt x="13" y="35"/>
                    </a:lnTo>
                    <a:lnTo>
                      <a:pt x="18" y="35"/>
                    </a:lnTo>
                    <a:lnTo>
                      <a:pt x="23" y="35"/>
                    </a:lnTo>
                    <a:lnTo>
                      <a:pt x="27" y="33"/>
                    </a:lnTo>
                    <a:lnTo>
                      <a:pt x="31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6" name="Freeform 326"/>
              <p:cNvSpPr>
                <a:spLocks/>
              </p:cNvSpPr>
              <p:nvPr/>
            </p:nvSpPr>
            <p:spPr bwMode="auto">
              <a:xfrm>
                <a:off x="2884095" y="5486317"/>
                <a:ext cx="30162" cy="30162"/>
              </a:xfrm>
              <a:custGeom>
                <a:avLst/>
                <a:gdLst>
                  <a:gd name="T0" fmla="*/ 2147483647 w 37"/>
                  <a:gd name="T1" fmla="*/ 2147483647 h 37"/>
                  <a:gd name="T2" fmla="*/ 2147483647 w 37"/>
                  <a:gd name="T3" fmla="*/ 2147483647 h 37"/>
                  <a:gd name="T4" fmla="*/ 2147483647 w 37"/>
                  <a:gd name="T5" fmla="*/ 2147483647 h 37"/>
                  <a:gd name="T6" fmla="*/ 2147483647 w 37"/>
                  <a:gd name="T7" fmla="*/ 2147483647 h 37"/>
                  <a:gd name="T8" fmla="*/ 2147483647 w 37"/>
                  <a:gd name="T9" fmla="*/ 2147483647 h 37"/>
                  <a:gd name="T10" fmla="*/ 2147483647 w 37"/>
                  <a:gd name="T11" fmla="*/ 2147483647 h 37"/>
                  <a:gd name="T12" fmla="*/ 2147483647 w 37"/>
                  <a:gd name="T13" fmla="*/ 2147483647 h 37"/>
                  <a:gd name="T14" fmla="*/ 2147483647 w 37"/>
                  <a:gd name="T15" fmla="*/ 2147483647 h 37"/>
                  <a:gd name="T16" fmla="*/ 2147483647 w 37"/>
                  <a:gd name="T17" fmla="*/ 0 h 37"/>
                  <a:gd name="T18" fmla="*/ 2147483647 w 37"/>
                  <a:gd name="T19" fmla="*/ 0 h 37"/>
                  <a:gd name="T20" fmla="*/ 2147483647 w 37"/>
                  <a:gd name="T21" fmla="*/ 0 h 37"/>
                  <a:gd name="T22" fmla="*/ 2147483647 w 37"/>
                  <a:gd name="T23" fmla="*/ 2147483647 h 37"/>
                  <a:gd name="T24" fmla="*/ 2147483647 w 37"/>
                  <a:gd name="T25" fmla="*/ 2147483647 h 37"/>
                  <a:gd name="T26" fmla="*/ 2147483647 w 37"/>
                  <a:gd name="T27" fmla="*/ 2147483647 h 37"/>
                  <a:gd name="T28" fmla="*/ 0 w 37"/>
                  <a:gd name="T29" fmla="*/ 2147483647 h 37"/>
                  <a:gd name="T30" fmla="*/ 0 w 37"/>
                  <a:gd name="T31" fmla="*/ 2147483647 h 37"/>
                  <a:gd name="T32" fmla="*/ 0 w 37"/>
                  <a:gd name="T33" fmla="*/ 2147483647 h 37"/>
                  <a:gd name="T34" fmla="*/ 2147483647 w 37"/>
                  <a:gd name="T35" fmla="*/ 2147483647 h 37"/>
                  <a:gd name="T36" fmla="*/ 2147483647 w 37"/>
                  <a:gd name="T37" fmla="*/ 2147483647 h 37"/>
                  <a:gd name="T38" fmla="*/ 2147483647 w 37"/>
                  <a:gd name="T39" fmla="*/ 2147483647 h 37"/>
                  <a:gd name="T40" fmla="*/ 2147483647 w 37"/>
                  <a:gd name="T41" fmla="*/ 2147483647 h 37"/>
                  <a:gd name="T42" fmla="*/ 2147483647 w 37"/>
                  <a:gd name="T43" fmla="*/ 2147483647 h 37"/>
                  <a:gd name="T44" fmla="*/ 2147483647 w 37"/>
                  <a:gd name="T45" fmla="*/ 2147483647 h 37"/>
                  <a:gd name="T46" fmla="*/ 2147483647 w 37"/>
                  <a:gd name="T47" fmla="*/ 2147483647 h 37"/>
                  <a:gd name="T48" fmla="*/ 2147483647 w 37"/>
                  <a:gd name="T49" fmla="*/ 2147483647 h 37"/>
                  <a:gd name="T50" fmla="*/ 2147483647 w 37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7"/>
                  <a:gd name="T79" fmla="*/ 0 h 37"/>
                  <a:gd name="T80" fmla="*/ 37 w 37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7" h="37">
                    <a:moveTo>
                      <a:pt x="31" y="31"/>
                    </a:moveTo>
                    <a:lnTo>
                      <a:pt x="34" y="28"/>
                    </a:lnTo>
                    <a:lnTo>
                      <a:pt x="36" y="23"/>
                    </a:lnTo>
                    <a:lnTo>
                      <a:pt x="37" y="18"/>
                    </a:lnTo>
                    <a:lnTo>
                      <a:pt x="36" y="13"/>
                    </a:lnTo>
                    <a:lnTo>
                      <a:pt x="34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4" y="10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4" y="28"/>
                    </a:lnTo>
                    <a:lnTo>
                      <a:pt x="5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18" y="37"/>
                    </a:lnTo>
                    <a:lnTo>
                      <a:pt x="23" y="36"/>
                    </a:lnTo>
                    <a:lnTo>
                      <a:pt x="28" y="34"/>
                    </a:lnTo>
                    <a:lnTo>
                      <a:pt x="31" y="31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7" name="Freeform 327"/>
              <p:cNvSpPr>
                <a:spLocks/>
              </p:cNvSpPr>
              <p:nvPr/>
            </p:nvSpPr>
            <p:spPr bwMode="auto">
              <a:xfrm>
                <a:off x="2884095" y="5594267"/>
                <a:ext cx="30162" cy="30162"/>
              </a:xfrm>
              <a:custGeom>
                <a:avLst/>
                <a:gdLst>
                  <a:gd name="T0" fmla="*/ 2147483647 w 37"/>
                  <a:gd name="T1" fmla="*/ 2147483647 h 37"/>
                  <a:gd name="T2" fmla="*/ 2147483647 w 37"/>
                  <a:gd name="T3" fmla="*/ 2147483647 h 37"/>
                  <a:gd name="T4" fmla="*/ 2147483647 w 37"/>
                  <a:gd name="T5" fmla="*/ 2147483647 h 37"/>
                  <a:gd name="T6" fmla="*/ 2147483647 w 37"/>
                  <a:gd name="T7" fmla="*/ 2147483647 h 37"/>
                  <a:gd name="T8" fmla="*/ 2147483647 w 37"/>
                  <a:gd name="T9" fmla="*/ 2147483647 h 37"/>
                  <a:gd name="T10" fmla="*/ 2147483647 w 37"/>
                  <a:gd name="T11" fmla="*/ 2147483647 h 37"/>
                  <a:gd name="T12" fmla="*/ 2147483647 w 37"/>
                  <a:gd name="T13" fmla="*/ 2147483647 h 37"/>
                  <a:gd name="T14" fmla="*/ 2147483647 w 37"/>
                  <a:gd name="T15" fmla="*/ 2147483647 h 37"/>
                  <a:gd name="T16" fmla="*/ 2147483647 w 37"/>
                  <a:gd name="T17" fmla="*/ 2147483647 h 37"/>
                  <a:gd name="T18" fmla="*/ 2147483647 w 37"/>
                  <a:gd name="T19" fmla="*/ 0 h 37"/>
                  <a:gd name="T20" fmla="*/ 2147483647 w 37"/>
                  <a:gd name="T21" fmla="*/ 2147483647 h 37"/>
                  <a:gd name="T22" fmla="*/ 2147483647 w 37"/>
                  <a:gd name="T23" fmla="*/ 2147483647 h 37"/>
                  <a:gd name="T24" fmla="*/ 2147483647 w 37"/>
                  <a:gd name="T25" fmla="*/ 2147483647 h 37"/>
                  <a:gd name="T26" fmla="*/ 2147483647 w 37"/>
                  <a:gd name="T27" fmla="*/ 2147483647 h 37"/>
                  <a:gd name="T28" fmla="*/ 0 w 37"/>
                  <a:gd name="T29" fmla="*/ 2147483647 h 37"/>
                  <a:gd name="T30" fmla="*/ 0 w 37"/>
                  <a:gd name="T31" fmla="*/ 2147483647 h 37"/>
                  <a:gd name="T32" fmla="*/ 0 w 37"/>
                  <a:gd name="T33" fmla="*/ 2147483647 h 37"/>
                  <a:gd name="T34" fmla="*/ 2147483647 w 37"/>
                  <a:gd name="T35" fmla="*/ 2147483647 h 37"/>
                  <a:gd name="T36" fmla="*/ 2147483647 w 37"/>
                  <a:gd name="T37" fmla="*/ 2147483647 h 37"/>
                  <a:gd name="T38" fmla="*/ 2147483647 w 37"/>
                  <a:gd name="T39" fmla="*/ 2147483647 h 37"/>
                  <a:gd name="T40" fmla="*/ 2147483647 w 37"/>
                  <a:gd name="T41" fmla="*/ 2147483647 h 37"/>
                  <a:gd name="T42" fmla="*/ 2147483647 w 37"/>
                  <a:gd name="T43" fmla="*/ 2147483647 h 37"/>
                  <a:gd name="T44" fmla="*/ 2147483647 w 37"/>
                  <a:gd name="T45" fmla="*/ 2147483647 h 37"/>
                  <a:gd name="T46" fmla="*/ 2147483647 w 37"/>
                  <a:gd name="T47" fmla="*/ 2147483647 h 37"/>
                  <a:gd name="T48" fmla="*/ 2147483647 w 37"/>
                  <a:gd name="T49" fmla="*/ 2147483647 h 37"/>
                  <a:gd name="T50" fmla="*/ 2147483647 w 37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7"/>
                  <a:gd name="T79" fmla="*/ 0 h 37"/>
                  <a:gd name="T80" fmla="*/ 37 w 37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7" h="37">
                    <a:moveTo>
                      <a:pt x="31" y="32"/>
                    </a:moveTo>
                    <a:lnTo>
                      <a:pt x="34" y="27"/>
                    </a:lnTo>
                    <a:lnTo>
                      <a:pt x="36" y="24"/>
                    </a:lnTo>
                    <a:lnTo>
                      <a:pt x="37" y="19"/>
                    </a:lnTo>
                    <a:lnTo>
                      <a:pt x="36" y="14"/>
                    </a:lnTo>
                    <a:lnTo>
                      <a:pt x="34" y="9"/>
                    </a:lnTo>
                    <a:lnTo>
                      <a:pt x="31" y="6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18" y="0"/>
                    </a:lnTo>
                    <a:lnTo>
                      <a:pt x="15" y="1"/>
                    </a:lnTo>
                    <a:lnTo>
                      <a:pt x="10" y="3"/>
                    </a:lnTo>
                    <a:lnTo>
                      <a:pt x="5" y="6"/>
                    </a:lnTo>
                    <a:lnTo>
                      <a:pt x="4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4" y="27"/>
                    </a:lnTo>
                    <a:lnTo>
                      <a:pt x="5" y="32"/>
                    </a:lnTo>
                    <a:lnTo>
                      <a:pt x="10" y="33"/>
                    </a:lnTo>
                    <a:lnTo>
                      <a:pt x="15" y="37"/>
                    </a:lnTo>
                    <a:lnTo>
                      <a:pt x="18" y="37"/>
                    </a:lnTo>
                    <a:lnTo>
                      <a:pt x="23" y="37"/>
                    </a:lnTo>
                    <a:lnTo>
                      <a:pt x="28" y="33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8" name="Freeform 328"/>
              <p:cNvSpPr>
                <a:spLocks/>
              </p:cNvSpPr>
              <p:nvPr/>
            </p:nvSpPr>
            <p:spPr bwMode="auto">
              <a:xfrm>
                <a:off x="2884095" y="5610142"/>
                <a:ext cx="30162" cy="28575"/>
              </a:xfrm>
              <a:custGeom>
                <a:avLst/>
                <a:gdLst>
                  <a:gd name="T0" fmla="*/ 2147483647 w 37"/>
                  <a:gd name="T1" fmla="*/ 2147483647 h 35"/>
                  <a:gd name="T2" fmla="*/ 2147483647 w 37"/>
                  <a:gd name="T3" fmla="*/ 2147483647 h 35"/>
                  <a:gd name="T4" fmla="*/ 2147483647 w 37"/>
                  <a:gd name="T5" fmla="*/ 2147483647 h 35"/>
                  <a:gd name="T6" fmla="*/ 2147483647 w 37"/>
                  <a:gd name="T7" fmla="*/ 2147483647 h 35"/>
                  <a:gd name="T8" fmla="*/ 2147483647 w 37"/>
                  <a:gd name="T9" fmla="*/ 2147483647 h 35"/>
                  <a:gd name="T10" fmla="*/ 2147483647 w 37"/>
                  <a:gd name="T11" fmla="*/ 2147483647 h 35"/>
                  <a:gd name="T12" fmla="*/ 2147483647 w 37"/>
                  <a:gd name="T13" fmla="*/ 2147483647 h 35"/>
                  <a:gd name="T14" fmla="*/ 2147483647 w 37"/>
                  <a:gd name="T15" fmla="*/ 2147483647 h 35"/>
                  <a:gd name="T16" fmla="*/ 2147483647 w 37"/>
                  <a:gd name="T17" fmla="*/ 0 h 35"/>
                  <a:gd name="T18" fmla="*/ 2147483647 w 37"/>
                  <a:gd name="T19" fmla="*/ 0 h 35"/>
                  <a:gd name="T20" fmla="*/ 2147483647 w 37"/>
                  <a:gd name="T21" fmla="*/ 0 h 35"/>
                  <a:gd name="T22" fmla="*/ 2147483647 w 37"/>
                  <a:gd name="T23" fmla="*/ 2147483647 h 35"/>
                  <a:gd name="T24" fmla="*/ 2147483647 w 37"/>
                  <a:gd name="T25" fmla="*/ 2147483647 h 35"/>
                  <a:gd name="T26" fmla="*/ 2147483647 w 37"/>
                  <a:gd name="T27" fmla="*/ 2147483647 h 35"/>
                  <a:gd name="T28" fmla="*/ 0 w 37"/>
                  <a:gd name="T29" fmla="*/ 2147483647 h 35"/>
                  <a:gd name="T30" fmla="*/ 0 w 37"/>
                  <a:gd name="T31" fmla="*/ 2147483647 h 35"/>
                  <a:gd name="T32" fmla="*/ 0 w 37"/>
                  <a:gd name="T33" fmla="*/ 2147483647 h 35"/>
                  <a:gd name="T34" fmla="*/ 2147483647 w 37"/>
                  <a:gd name="T35" fmla="*/ 2147483647 h 35"/>
                  <a:gd name="T36" fmla="*/ 2147483647 w 37"/>
                  <a:gd name="T37" fmla="*/ 2147483647 h 35"/>
                  <a:gd name="T38" fmla="*/ 2147483647 w 37"/>
                  <a:gd name="T39" fmla="*/ 2147483647 h 35"/>
                  <a:gd name="T40" fmla="*/ 2147483647 w 37"/>
                  <a:gd name="T41" fmla="*/ 2147483647 h 35"/>
                  <a:gd name="T42" fmla="*/ 2147483647 w 37"/>
                  <a:gd name="T43" fmla="*/ 2147483647 h 35"/>
                  <a:gd name="T44" fmla="*/ 2147483647 w 37"/>
                  <a:gd name="T45" fmla="*/ 2147483647 h 35"/>
                  <a:gd name="T46" fmla="*/ 2147483647 w 37"/>
                  <a:gd name="T47" fmla="*/ 2147483647 h 35"/>
                  <a:gd name="T48" fmla="*/ 2147483647 w 37"/>
                  <a:gd name="T49" fmla="*/ 2147483647 h 35"/>
                  <a:gd name="T50" fmla="*/ 2147483647 w 37"/>
                  <a:gd name="T51" fmla="*/ 2147483647 h 3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7"/>
                  <a:gd name="T79" fmla="*/ 0 h 35"/>
                  <a:gd name="T80" fmla="*/ 37 w 37"/>
                  <a:gd name="T81" fmla="*/ 35 h 3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7" h="35">
                    <a:moveTo>
                      <a:pt x="31" y="30"/>
                    </a:moveTo>
                    <a:lnTo>
                      <a:pt x="34" y="27"/>
                    </a:lnTo>
                    <a:lnTo>
                      <a:pt x="36" y="22"/>
                    </a:lnTo>
                    <a:lnTo>
                      <a:pt x="37" y="18"/>
                    </a:lnTo>
                    <a:lnTo>
                      <a:pt x="36" y="13"/>
                    </a:lnTo>
                    <a:lnTo>
                      <a:pt x="34" y="8"/>
                    </a:lnTo>
                    <a:lnTo>
                      <a:pt x="31" y="5"/>
                    </a:lnTo>
                    <a:lnTo>
                      <a:pt x="28" y="1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0" y="1"/>
                    </a:lnTo>
                    <a:lnTo>
                      <a:pt x="5" y="5"/>
                    </a:lnTo>
                    <a:lnTo>
                      <a:pt x="4" y="8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10" y="34"/>
                    </a:lnTo>
                    <a:lnTo>
                      <a:pt x="15" y="35"/>
                    </a:lnTo>
                    <a:lnTo>
                      <a:pt x="18" y="35"/>
                    </a:lnTo>
                    <a:lnTo>
                      <a:pt x="23" y="35"/>
                    </a:lnTo>
                    <a:lnTo>
                      <a:pt x="28" y="34"/>
                    </a:lnTo>
                    <a:lnTo>
                      <a:pt x="31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99" name="Freeform 329"/>
              <p:cNvSpPr>
                <a:spLocks/>
              </p:cNvSpPr>
              <p:nvPr/>
            </p:nvSpPr>
            <p:spPr bwMode="auto">
              <a:xfrm>
                <a:off x="2884095" y="5630780"/>
                <a:ext cx="30162" cy="26987"/>
              </a:xfrm>
              <a:custGeom>
                <a:avLst/>
                <a:gdLst>
                  <a:gd name="T0" fmla="*/ 2147483647 w 37"/>
                  <a:gd name="T1" fmla="*/ 2147483647 h 35"/>
                  <a:gd name="T2" fmla="*/ 2147483647 w 37"/>
                  <a:gd name="T3" fmla="*/ 2147483647 h 35"/>
                  <a:gd name="T4" fmla="*/ 2147483647 w 37"/>
                  <a:gd name="T5" fmla="*/ 2147483647 h 35"/>
                  <a:gd name="T6" fmla="*/ 2147483647 w 37"/>
                  <a:gd name="T7" fmla="*/ 2147483647 h 35"/>
                  <a:gd name="T8" fmla="*/ 2147483647 w 37"/>
                  <a:gd name="T9" fmla="*/ 2147483647 h 35"/>
                  <a:gd name="T10" fmla="*/ 2147483647 w 37"/>
                  <a:gd name="T11" fmla="*/ 2147483647 h 35"/>
                  <a:gd name="T12" fmla="*/ 2147483647 w 37"/>
                  <a:gd name="T13" fmla="*/ 2147483647 h 35"/>
                  <a:gd name="T14" fmla="*/ 2147483647 w 37"/>
                  <a:gd name="T15" fmla="*/ 2147483647 h 35"/>
                  <a:gd name="T16" fmla="*/ 2147483647 w 37"/>
                  <a:gd name="T17" fmla="*/ 0 h 35"/>
                  <a:gd name="T18" fmla="*/ 2147483647 w 37"/>
                  <a:gd name="T19" fmla="*/ 0 h 35"/>
                  <a:gd name="T20" fmla="*/ 2147483647 w 37"/>
                  <a:gd name="T21" fmla="*/ 0 h 35"/>
                  <a:gd name="T22" fmla="*/ 2147483647 w 37"/>
                  <a:gd name="T23" fmla="*/ 2147483647 h 35"/>
                  <a:gd name="T24" fmla="*/ 2147483647 w 37"/>
                  <a:gd name="T25" fmla="*/ 2147483647 h 35"/>
                  <a:gd name="T26" fmla="*/ 2147483647 w 37"/>
                  <a:gd name="T27" fmla="*/ 2147483647 h 35"/>
                  <a:gd name="T28" fmla="*/ 0 w 37"/>
                  <a:gd name="T29" fmla="*/ 2147483647 h 35"/>
                  <a:gd name="T30" fmla="*/ 0 w 37"/>
                  <a:gd name="T31" fmla="*/ 2147483647 h 35"/>
                  <a:gd name="T32" fmla="*/ 0 w 37"/>
                  <a:gd name="T33" fmla="*/ 2147483647 h 35"/>
                  <a:gd name="T34" fmla="*/ 2147483647 w 37"/>
                  <a:gd name="T35" fmla="*/ 2147483647 h 35"/>
                  <a:gd name="T36" fmla="*/ 2147483647 w 37"/>
                  <a:gd name="T37" fmla="*/ 2147483647 h 35"/>
                  <a:gd name="T38" fmla="*/ 2147483647 w 37"/>
                  <a:gd name="T39" fmla="*/ 2147483647 h 35"/>
                  <a:gd name="T40" fmla="*/ 2147483647 w 37"/>
                  <a:gd name="T41" fmla="*/ 2147483647 h 35"/>
                  <a:gd name="T42" fmla="*/ 2147483647 w 37"/>
                  <a:gd name="T43" fmla="*/ 2147483647 h 35"/>
                  <a:gd name="T44" fmla="*/ 2147483647 w 37"/>
                  <a:gd name="T45" fmla="*/ 2147483647 h 35"/>
                  <a:gd name="T46" fmla="*/ 2147483647 w 37"/>
                  <a:gd name="T47" fmla="*/ 2147483647 h 35"/>
                  <a:gd name="T48" fmla="*/ 2147483647 w 37"/>
                  <a:gd name="T49" fmla="*/ 2147483647 h 35"/>
                  <a:gd name="T50" fmla="*/ 2147483647 w 37"/>
                  <a:gd name="T51" fmla="*/ 2147483647 h 3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7"/>
                  <a:gd name="T79" fmla="*/ 0 h 35"/>
                  <a:gd name="T80" fmla="*/ 37 w 37"/>
                  <a:gd name="T81" fmla="*/ 35 h 3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7" h="35">
                    <a:moveTo>
                      <a:pt x="31" y="30"/>
                    </a:moveTo>
                    <a:lnTo>
                      <a:pt x="34" y="27"/>
                    </a:lnTo>
                    <a:lnTo>
                      <a:pt x="36" y="22"/>
                    </a:lnTo>
                    <a:lnTo>
                      <a:pt x="37" y="17"/>
                    </a:lnTo>
                    <a:lnTo>
                      <a:pt x="36" y="12"/>
                    </a:lnTo>
                    <a:lnTo>
                      <a:pt x="34" y="8"/>
                    </a:lnTo>
                    <a:lnTo>
                      <a:pt x="31" y="4"/>
                    </a:lnTo>
                    <a:lnTo>
                      <a:pt x="28" y="1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0" y="1"/>
                    </a:lnTo>
                    <a:lnTo>
                      <a:pt x="5" y="4"/>
                    </a:lnTo>
                    <a:lnTo>
                      <a:pt x="4" y="8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10" y="33"/>
                    </a:lnTo>
                    <a:lnTo>
                      <a:pt x="15" y="35"/>
                    </a:lnTo>
                    <a:lnTo>
                      <a:pt x="18" y="35"/>
                    </a:lnTo>
                    <a:lnTo>
                      <a:pt x="23" y="35"/>
                    </a:lnTo>
                    <a:lnTo>
                      <a:pt x="28" y="33"/>
                    </a:lnTo>
                    <a:lnTo>
                      <a:pt x="31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0" name="Freeform 330"/>
              <p:cNvSpPr>
                <a:spLocks/>
              </p:cNvSpPr>
              <p:nvPr/>
            </p:nvSpPr>
            <p:spPr bwMode="auto">
              <a:xfrm>
                <a:off x="2884095" y="5733967"/>
                <a:ext cx="30162" cy="28575"/>
              </a:xfrm>
              <a:custGeom>
                <a:avLst/>
                <a:gdLst>
                  <a:gd name="T0" fmla="*/ 2147483647 w 37"/>
                  <a:gd name="T1" fmla="*/ 2147483647 h 36"/>
                  <a:gd name="T2" fmla="*/ 2147483647 w 37"/>
                  <a:gd name="T3" fmla="*/ 2147483647 h 36"/>
                  <a:gd name="T4" fmla="*/ 2147483647 w 37"/>
                  <a:gd name="T5" fmla="*/ 2147483647 h 36"/>
                  <a:gd name="T6" fmla="*/ 2147483647 w 37"/>
                  <a:gd name="T7" fmla="*/ 2147483647 h 36"/>
                  <a:gd name="T8" fmla="*/ 2147483647 w 37"/>
                  <a:gd name="T9" fmla="*/ 2147483647 h 36"/>
                  <a:gd name="T10" fmla="*/ 2147483647 w 37"/>
                  <a:gd name="T11" fmla="*/ 2147483647 h 36"/>
                  <a:gd name="T12" fmla="*/ 2147483647 w 37"/>
                  <a:gd name="T13" fmla="*/ 2147483647 h 36"/>
                  <a:gd name="T14" fmla="*/ 2147483647 w 37"/>
                  <a:gd name="T15" fmla="*/ 2147483647 h 36"/>
                  <a:gd name="T16" fmla="*/ 2147483647 w 37"/>
                  <a:gd name="T17" fmla="*/ 2147483647 h 36"/>
                  <a:gd name="T18" fmla="*/ 2147483647 w 37"/>
                  <a:gd name="T19" fmla="*/ 0 h 36"/>
                  <a:gd name="T20" fmla="*/ 2147483647 w 37"/>
                  <a:gd name="T21" fmla="*/ 2147483647 h 36"/>
                  <a:gd name="T22" fmla="*/ 2147483647 w 37"/>
                  <a:gd name="T23" fmla="*/ 2147483647 h 36"/>
                  <a:gd name="T24" fmla="*/ 2147483647 w 37"/>
                  <a:gd name="T25" fmla="*/ 2147483647 h 36"/>
                  <a:gd name="T26" fmla="*/ 2147483647 w 37"/>
                  <a:gd name="T27" fmla="*/ 2147483647 h 36"/>
                  <a:gd name="T28" fmla="*/ 0 w 37"/>
                  <a:gd name="T29" fmla="*/ 2147483647 h 36"/>
                  <a:gd name="T30" fmla="*/ 0 w 37"/>
                  <a:gd name="T31" fmla="*/ 2147483647 h 36"/>
                  <a:gd name="T32" fmla="*/ 0 w 37"/>
                  <a:gd name="T33" fmla="*/ 2147483647 h 36"/>
                  <a:gd name="T34" fmla="*/ 2147483647 w 37"/>
                  <a:gd name="T35" fmla="*/ 2147483647 h 36"/>
                  <a:gd name="T36" fmla="*/ 2147483647 w 37"/>
                  <a:gd name="T37" fmla="*/ 2147483647 h 36"/>
                  <a:gd name="T38" fmla="*/ 2147483647 w 37"/>
                  <a:gd name="T39" fmla="*/ 2147483647 h 36"/>
                  <a:gd name="T40" fmla="*/ 2147483647 w 37"/>
                  <a:gd name="T41" fmla="*/ 2147483647 h 36"/>
                  <a:gd name="T42" fmla="*/ 2147483647 w 37"/>
                  <a:gd name="T43" fmla="*/ 2147483647 h 36"/>
                  <a:gd name="T44" fmla="*/ 2147483647 w 37"/>
                  <a:gd name="T45" fmla="*/ 2147483647 h 36"/>
                  <a:gd name="T46" fmla="*/ 2147483647 w 37"/>
                  <a:gd name="T47" fmla="*/ 2147483647 h 36"/>
                  <a:gd name="T48" fmla="*/ 2147483647 w 37"/>
                  <a:gd name="T49" fmla="*/ 2147483647 h 36"/>
                  <a:gd name="T50" fmla="*/ 2147483647 w 37"/>
                  <a:gd name="T51" fmla="*/ 2147483647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7"/>
                  <a:gd name="T79" fmla="*/ 0 h 36"/>
                  <a:gd name="T80" fmla="*/ 37 w 37"/>
                  <a:gd name="T81" fmla="*/ 36 h 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7" h="36">
                    <a:moveTo>
                      <a:pt x="31" y="32"/>
                    </a:moveTo>
                    <a:lnTo>
                      <a:pt x="34" y="27"/>
                    </a:lnTo>
                    <a:lnTo>
                      <a:pt x="36" y="24"/>
                    </a:lnTo>
                    <a:lnTo>
                      <a:pt x="37" y="19"/>
                    </a:lnTo>
                    <a:lnTo>
                      <a:pt x="36" y="14"/>
                    </a:lnTo>
                    <a:lnTo>
                      <a:pt x="34" y="9"/>
                    </a:lnTo>
                    <a:lnTo>
                      <a:pt x="31" y="6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18" y="0"/>
                    </a:lnTo>
                    <a:lnTo>
                      <a:pt x="15" y="1"/>
                    </a:lnTo>
                    <a:lnTo>
                      <a:pt x="10" y="3"/>
                    </a:lnTo>
                    <a:lnTo>
                      <a:pt x="5" y="6"/>
                    </a:lnTo>
                    <a:lnTo>
                      <a:pt x="4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4" y="27"/>
                    </a:lnTo>
                    <a:lnTo>
                      <a:pt x="5" y="32"/>
                    </a:lnTo>
                    <a:lnTo>
                      <a:pt x="10" y="35"/>
                    </a:lnTo>
                    <a:lnTo>
                      <a:pt x="15" y="36"/>
                    </a:lnTo>
                    <a:lnTo>
                      <a:pt x="18" y="36"/>
                    </a:lnTo>
                    <a:lnTo>
                      <a:pt x="23" y="36"/>
                    </a:lnTo>
                    <a:lnTo>
                      <a:pt x="28" y="35"/>
                    </a:lnTo>
                    <a:lnTo>
                      <a:pt x="31" y="32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1" name="Freeform 331"/>
              <p:cNvSpPr>
                <a:spLocks/>
              </p:cNvSpPr>
              <p:nvPr/>
            </p:nvSpPr>
            <p:spPr bwMode="auto">
              <a:xfrm>
                <a:off x="2884095" y="5772067"/>
                <a:ext cx="30162" cy="28575"/>
              </a:xfrm>
              <a:custGeom>
                <a:avLst/>
                <a:gdLst>
                  <a:gd name="T0" fmla="*/ 2147483647 w 37"/>
                  <a:gd name="T1" fmla="*/ 2147483647 h 37"/>
                  <a:gd name="T2" fmla="*/ 2147483647 w 37"/>
                  <a:gd name="T3" fmla="*/ 2147483647 h 37"/>
                  <a:gd name="T4" fmla="*/ 2147483647 w 37"/>
                  <a:gd name="T5" fmla="*/ 2147483647 h 37"/>
                  <a:gd name="T6" fmla="*/ 2147483647 w 37"/>
                  <a:gd name="T7" fmla="*/ 2147483647 h 37"/>
                  <a:gd name="T8" fmla="*/ 2147483647 w 37"/>
                  <a:gd name="T9" fmla="*/ 2147483647 h 37"/>
                  <a:gd name="T10" fmla="*/ 2147483647 w 37"/>
                  <a:gd name="T11" fmla="*/ 2147483647 h 37"/>
                  <a:gd name="T12" fmla="*/ 2147483647 w 37"/>
                  <a:gd name="T13" fmla="*/ 2147483647 h 37"/>
                  <a:gd name="T14" fmla="*/ 2147483647 w 37"/>
                  <a:gd name="T15" fmla="*/ 2147483647 h 37"/>
                  <a:gd name="T16" fmla="*/ 2147483647 w 37"/>
                  <a:gd name="T17" fmla="*/ 0 h 37"/>
                  <a:gd name="T18" fmla="*/ 2147483647 w 37"/>
                  <a:gd name="T19" fmla="*/ 0 h 37"/>
                  <a:gd name="T20" fmla="*/ 2147483647 w 37"/>
                  <a:gd name="T21" fmla="*/ 0 h 37"/>
                  <a:gd name="T22" fmla="*/ 2147483647 w 37"/>
                  <a:gd name="T23" fmla="*/ 2147483647 h 37"/>
                  <a:gd name="T24" fmla="*/ 2147483647 w 37"/>
                  <a:gd name="T25" fmla="*/ 2147483647 h 37"/>
                  <a:gd name="T26" fmla="*/ 2147483647 w 37"/>
                  <a:gd name="T27" fmla="*/ 2147483647 h 37"/>
                  <a:gd name="T28" fmla="*/ 0 w 37"/>
                  <a:gd name="T29" fmla="*/ 2147483647 h 37"/>
                  <a:gd name="T30" fmla="*/ 0 w 37"/>
                  <a:gd name="T31" fmla="*/ 2147483647 h 37"/>
                  <a:gd name="T32" fmla="*/ 0 w 37"/>
                  <a:gd name="T33" fmla="*/ 2147483647 h 37"/>
                  <a:gd name="T34" fmla="*/ 2147483647 w 37"/>
                  <a:gd name="T35" fmla="*/ 2147483647 h 37"/>
                  <a:gd name="T36" fmla="*/ 2147483647 w 37"/>
                  <a:gd name="T37" fmla="*/ 2147483647 h 37"/>
                  <a:gd name="T38" fmla="*/ 2147483647 w 37"/>
                  <a:gd name="T39" fmla="*/ 2147483647 h 37"/>
                  <a:gd name="T40" fmla="*/ 2147483647 w 37"/>
                  <a:gd name="T41" fmla="*/ 2147483647 h 37"/>
                  <a:gd name="T42" fmla="*/ 2147483647 w 37"/>
                  <a:gd name="T43" fmla="*/ 2147483647 h 37"/>
                  <a:gd name="T44" fmla="*/ 2147483647 w 37"/>
                  <a:gd name="T45" fmla="*/ 2147483647 h 37"/>
                  <a:gd name="T46" fmla="*/ 2147483647 w 37"/>
                  <a:gd name="T47" fmla="*/ 2147483647 h 37"/>
                  <a:gd name="T48" fmla="*/ 2147483647 w 37"/>
                  <a:gd name="T49" fmla="*/ 2147483647 h 37"/>
                  <a:gd name="T50" fmla="*/ 2147483647 w 37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7"/>
                  <a:gd name="T79" fmla="*/ 0 h 37"/>
                  <a:gd name="T80" fmla="*/ 37 w 37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7" h="37">
                    <a:moveTo>
                      <a:pt x="31" y="30"/>
                    </a:moveTo>
                    <a:lnTo>
                      <a:pt x="34" y="27"/>
                    </a:lnTo>
                    <a:lnTo>
                      <a:pt x="36" y="22"/>
                    </a:lnTo>
                    <a:lnTo>
                      <a:pt x="37" y="17"/>
                    </a:lnTo>
                    <a:lnTo>
                      <a:pt x="36" y="13"/>
                    </a:lnTo>
                    <a:lnTo>
                      <a:pt x="34" y="9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0" y="3"/>
                    </a:lnTo>
                    <a:lnTo>
                      <a:pt x="5" y="5"/>
                    </a:lnTo>
                    <a:lnTo>
                      <a:pt x="4" y="9"/>
                    </a:lnTo>
                    <a:lnTo>
                      <a:pt x="0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4" y="27"/>
                    </a:lnTo>
                    <a:lnTo>
                      <a:pt x="5" y="30"/>
                    </a:lnTo>
                    <a:lnTo>
                      <a:pt x="10" y="33"/>
                    </a:lnTo>
                    <a:lnTo>
                      <a:pt x="15" y="35"/>
                    </a:lnTo>
                    <a:lnTo>
                      <a:pt x="18" y="37"/>
                    </a:lnTo>
                    <a:lnTo>
                      <a:pt x="23" y="35"/>
                    </a:lnTo>
                    <a:lnTo>
                      <a:pt x="28" y="33"/>
                    </a:lnTo>
                    <a:lnTo>
                      <a:pt x="31" y="30"/>
                    </a:lnTo>
                    <a:close/>
                  </a:path>
                </a:pathLst>
              </a:custGeom>
              <a:solidFill>
                <a:srgbClr val="000099"/>
              </a:solidFill>
              <a:ln w="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2" name="Freeform 332"/>
              <p:cNvSpPr>
                <a:spLocks/>
              </p:cNvSpPr>
              <p:nvPr/>
            </p:nvSpPr>
            <p:spPr bwMode="auto">
              <a:xfrm>
                <a:off x="2803132" y="5948280"/>
                <a:ext cx="39687" cy="244475"/>
              </a:xfrm>
              <a:custGeom>
                <a:avLst/>
                <a:gdLst>
                  <a:gd name="T0" fmla="*/ 2147483647 w 51"/>
                  <a:gd name="T1" fmla="*/ 0 h 308"/>
                  <a:gd name="T2" fmla="*/ 0 w 51"/>
                  <a:gd name="T3" fmla="*/ 0 h 308"/>
                  <a:gd name="T4" fmla="*/ 0 w 51"/>
                  <a:gd name="T5" fmla="*/ 2147483647 h 308"/>
                  <a:gd name="T6" fmla="*/ 2147483647 w 51"/>
                  <a:gd name="T7" fmla="*/ 2147483647 h 308"/>
                  <a:gd name="T8" fmla="*/ 2147483647 w 51"/>
                  <a:gd name="T9" fmla="*/ 2147483647 h 308"/>
                  <a:gd name="T10" fmla="*/ 2147483647 w 51"/>
                  <a:gd name="T11" fmla="*/ 2147483647 h 308"/>
                  <a:gd name="T12" fmla="*/ 2147483647 w 51"/>
                  <a:gd name="T13" fmla="*/ 2147483647 h 308"/>
                  <a:gd name="T14" fmla="*/ 2147483647 w 51"/>
                  <a:gd name="T15" fmla="*/ 0 h 308"/>
                  <a:gd name="T16" fmla="*/ 2147483647 w 51"/>
                  <a:gd name="T17" fmla="*/ 0 h 3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1"/>
                  <a:gd name="T28" fmla="*/ 0 h 308"/>
                  <a:gd name="T29" fmla="*/ 51 w 51"/>
                  <a:gd name="T30" fmla="*/ 308 h 30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1" h="308">
                    <a:moveTo>
                      <a:pt x="51" y="0"/>
                    </a:moveTo>
                    <a:lnTo>
                      <a:pt x="0" y="0"/>
                    </a:lnTo>
                    <a:lnTo>
                      <a:pt x="0" y="308"/>
                    </a:lnTo>
                    <a:lnTo>
                      <a:pt x="51" y="308"/>
                    </a:lnTo>
                    <a:lnTo>
                      <a:pt x="51" y="191"/>
                    </a:lnTo>
                    <a:lnTo>
                      <a:pt x="25" y="191"/>
                    </a:lnTo>
                    <a:lnTo>
                      <a:pt x="51" y="191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33CCFF"/>
              </a:solidFill>
              <a:ln w="0">
                <a:solidFill>
                  <a:srgbClr val="33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3" name="Freeform 333"/>
              <p:cNvSpPr>
                <a:spLocks/>
              </p:cNvSpPr>
              <p:nvPr/>
            </p:nvSpPr>
            <p:spPr bwMode="auto">
              <a:xfrm>
                <a:off x="6333732" y="6238792"/>
                <a:ext cx="50800" cy="50800"/>
              </a:xfrm>
              <a:custGeom>
                <a:avLst/>
                <a:gdLst>
                  <a:gd name="T0" fmla="*/ 0 w 64"/>
                  <a:gd name="T1" fmla="*/ 2147483647 h 62"/>
                  <a:gd name="T2" fmla="*/ 2147483647 w 64"/>
                  <a:gd name="T3" fmla="*/ 2147483647 h 62"/>
                  <a:gd name="T4" fmla="*/ 0 w 64"/>
                  <a:gd name="T5" fmla="*/ 2147483647 h 62"/>
                  <a:gd name="T6" fmla="*/ 0 w 64"/>
                  <a:gd name="T7" fmla="*/ 2147483647 h 62"/>
                  <a:gd name="T8" fmla="*/ 2147483647 w 64"/>
                  <a:gd name="T9" fmla="*/ 2147483647 h 62"/>
                  <a:gd name="T10" fmla="*/ 2147483647 w 64"/>
                  <a:gd name="T11" fmla="*/ 0 h 62"/>
                  <a:gd name="T12" fmla="*/ 0 w 64"/>
                  <a:gd name="T13" fmla="*/ 0 h 62"/>
                  <a:gd name="T14" fmla="*/ 0 w 64"/>
                  <a:gd name="T15" fmla="*/ 2147483647 h 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4"/>
                  <a:gd name="T25" fmla="*/ 0 h 62"/>
                  <a:gd name="T26" fmla="*/ 64 w 64"/>
                  <a:gd name="T27" fmla="*/ 62 h 6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4" h="62">
                    <a:moveTo>
                      <a:pt x="0" y="57"/>
                    </a:moveTo>
                    <a:lnTo>
                      <a:pt x="5" y="57"/>
                    </a:lnTo>
                    <a:lnTo>
                      <a:pt x="0" y="57"/>
                    </a:lnTo>
                    <a:lnTo>
                      <a:pt x="0" y="62"/>
                    </a:lnTo>
                    <a:lnTo>
                      <a:pt x="64" y="62"/>
                    </a:lnTo>
                    <a:lnTo>
                      <a:pt x="64" y="0"/>
                    </a:lnTo>
                    <a:lnTo>
                      <a:pt x="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4" name="Freeform 334"/>
              <p:cNvSpPr>
                <a:spLocks/>
              </p:cNvSpPr>
              <p:nvPr/>
            </p:nvSpPr>
            <p:spPr bwMode="auto">
              <a:xfrm>
                <a:off x="4566845" y="5895892"/>
                <a:ext cx="50800" cy="298450"/>
              </a:xfrm>
              <a:custGeom>
                <a:avLst/>
                <a:gdLst>
                  <a:gd name="T0" fmla="*/ 2147483647 w 64"/>
                  <a:gd name="T1" fmla="*/ 2147483647 h 377"/>
                  <a:gd name="T2" fmla="*/ 2147483647 w 64"/>
                  <a:gd name="T3" fmla="*/ 0 h 377"/>
                  <a:gd name="T4" fmla="*/ 0 w 64"/>
                  <a:gd name="T5" fmla="*/ 0 h 377"/>
                  <a:gd name="T6" fmla="*/ 0 w 64"/>
                  <a:gd name="T7" fmla="*/ 2147483647 h 377"/>
                  <a:gd name="T8" fmla="*/ 2147483647 w 64"/>
                  <a:gd name="T9" fmla="*/ 2147483647 h 377"/>
                  <a:gd name="T10" fmla="*/ 0 w 64"/>
                  <a:gd name="T11" fmla="*/ 2147483647 h 377"/>
                  <a:gd name="T12" fmla="*/ 0 w 64"/>
                  <a:gd name="T13" fmla="*/ 2147483647 h 377"/>
                  <a:gd name="T14" fmla="*/ 2147483647 w 64"/>
                  <a:gd name="T15" fmla="*/ 2147483647 h 37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4"/>
                  <a:gd name="T25" fmla="*/ 0 h 377"/>
                  <a:gd name="T26" fmla="*/ 64 w 64"/>
                  <a:gd name="T27" fmla="*/ 377 h 37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4" h="377">
                    <a:moveTo>
                      <a:pt x="64" y="377"/>
                    </a:moveTo>
                    <a:lnTo>
                      <a:pt x="64" y="0"/>
                    </a:lnTo>
                    <a:lnTo>
                      <a:pt x="0" y="0"/>
                    </a:lnTo>
                    <a:lnTo>
                      <a:pt x="0" y="241"/>
                    </a:lnTo>
                    <a:lnTo>
                      <a:pt x="11" y="241"/>
                    </a:lnTo>
                    <a:lnTo>
                      <a:pt x="0" y="241"/>
                    </a:lnTo>
                    <a:lnTo>
                      <a:pt x="0" y="377"/>
                    </a:lnTo>
                    <a:lnTo>
                      <a:pt x="64" y="377"/>
                    </a:lnTo>
                    <a:close/>
                  </a:path>
                </a:pathLst>
              </a:custGeom>
              <a:solidFill>
                <a:srgbClr val="33CCFF"/>
              </a:solidFill>
              <a:ln w="0">
                <a:solidFill>
                  <a:srgbClr val="33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5" name="Line 335"/>
              <p:cNvSpPr>
                <a:spLocks noChangeShapeType="1"/>
              </p:cNvSpPr>
              <p:nvPr/>
            </p:nvSpPr>
            <p:spPr bwMode="auto">
              <a:xfrm flipH="1">
                <a:off x="6330557" y="6099092"/>
                <a:ext cx="26987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6" name="Freeform 336"/>
              <p:cNvSpPr>
                <a:spLocks/>
              </p:cNvSpPr>
              <p:nvPr/>
            </p:nvSpPr>
            <p:spPr bwMode="auto">
              <a:xfrm>
                <a:off x="6333732" y="6238792"/>
                <a:ext cx="50800" cy="50800"/>
              </a:xfrm>
              <a:custGeom>
                <a:avLst/>
                <a:gdLst>
                  <a:gd name="T0" fmla="*/ 0 w 64"/>
                  <a:gd name="T1" fmla="*/ 2147483647 h 62"/>
                  <a:gd name="T2" fmla="*/ 0 w 64"/>
                  <a:gd name="T3" fmla="*/ 2147483647 h 62"/>
                  <a:gd name="T4" fmla="*/ 2147483647 w 64"/>
                  <a:gd name="T5" fmla="*/ 2147483647 h 62"/>
                  <a:gd name="T6" fmla="*/ 2147483647 w 64"/>
                  <a:gd name="T7" fmla="*/ 0 h 62"/>
                  <a:gd name="T8" fmla="*/ 2147483647 w 64"/>
                  <a:gd name="T9" fmla="*/ 0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62"/>
                  <a:gd name="T17" fmla="*/ 64 w 64"/>
                  <a:gd name="T18" fmla="*/ 62 h 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62">
                    <a:moveTo>
                      <a:pt x="0" y="57"/>
                    </a:moveTo>
                    <a:lnTo>
                      <a:pt x="0" y="62"/>
                    </a:lnTo>
                    <a:lnTo>
                      <a:pt x="64" y="62"/>
                    </a:lnTo>
                    <a:lnTo>
                      <a:pt x="64" y="0"/>
                    </a:lnTo>
                    <a:lnTo>
                      <a:pt x="30" y="0"/>
                    </a:lnTo>
                  </a:path>
                </a:pathLst>
              </a:cu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7" name="Freeform 337"/>
              <p:cNvSpPr>
                <a:spLocks/>
              </p:cNvSpPr>
              <p:nvPr/>
            </p:nvSpPr>
            <p:spPr bwMode="auto">
              <a:xfrm>
                <a:off x="6333732" y="6238792"/>
                <a:ext cx="23812" cy="46037"/>
              </a:xfrm>
              <a:custGeom>
                <a:avLst/>
                <a:gdLst>
                  <a:gd name="T0" fmla="*/ 2147483647 w 30"/>
                  <a:gd name="T1" fmla="*/ 0 h 57"/>
                  <a:gd name="T2" fmla="*/ 0 w 30"/>
                  <a:gd name="T3" fmla="*/ 0 h 57"/>
                  <a:gd name="T4" fmla="*/ 0 w 30"/>
                  <a:gd name="T5" fmla="*/ 2147483647 h 57"/>
                  <a:gd name="T6" fmla="*/ 0 60000 65536"/>
                  <a:gd name="T7" fmla="*/ 0 60000 65536"/>
                  <a:gd name="T8" fmla="*/ 0 60000 65536"/>
                  <a:gd name="T9" fmla="*/ 0 w 30"/>
                  <a:gd name="T10" fmla="*/ 0 h 57"/>
                  <a:gd name="T11" fmla="*/ 30 w 30"/>
                  <a:gd name="T12" fmla="*/ 57 h 5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" h="57">
                    <a:moveTo>
                      <a:pt x="30" y="0"/>
                    </a:moveTo>
                    <a:lnTo>
                      <a:pt x="0" y="0"/>
                    </a:lnTo>
                    <a:lnTo>
                      <a:pt x="0" y="57"/>
                    </a:lnTo>
                  </a:path>
                </a:pathLst>
              </a:cu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8" name="Line 338"/>
              <p:cNvSpPr>
                <a:spLocks noChangeShapeType="1"/>
              </p:cNvSpPr>
              <p:nvPr/>
            </p:nvSpPr>
            <p:spPr bwMode="auto">
              <a:xfrm flipH="1">
                <a:off x="6333732" y="6284830"/>
                <a:ext cx="3175" cy="0"/>
              </a:xfrm>
              <a:prstGeom prst="line">
                <a:avLst/>
              </a:prstGeom>
              <a:noFill/>
              <a:ln w="4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09" name="Line 339"/>
              <p:cNvSpPr>
                <a:spLocks noChangeShapeType="1"/>
              </p:cNvSpPr>
              <p:nvPr/>
            </p:nvSpPr>
            <p:spPr bwMode="auto">
              <a:xfrm>
                <a:off x="6357545" y="6099092"/>
                <a:ext cx="0" cy="13970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0" name="Line 340"/>
              <p:cNvSpPr>
                <a:spLocks noChangeShapeType="1"/>
              </p:cNvSpPr>
              <p:nvPr/>
            </p:nvSpPr>
            <p:spPr bwMode="auto">
              <a:xfrm flipH="1" flipV="1">
                <a:off x="4617645" y="6089567"/>
                <a:ext cx="1716087" cy="195262"/>
              </a:xfrm>
              <a:prstGeom prst="line">
                <a:avLst/>
              </a:prstGeom>
              <a:noFill/>
              <a:ln w="1905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1" name="Line 341"/>
              <p:cNvSpPr>
                <a:spLocks noChangeShapeType="1"/>
              </p:cNvSpPr>
              <p:nvPr/>
            </p:nvSpPr>
            <p:spPr bwMode="auto">
              <a:xfrm flipH="1">
                <a:off x="6357545" y="6099092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2" name="Line 342"/>
              <p:cNvSpPr>
                <a:spLocks noChangeShapeType="1"/>
              </p:cNvSpPr>
              <p:nvPr/>
            </p:nvSpPr>
            <p:spPr bwMode="auto">
              <a:xfrm flipH="1">
                <a:off x="2823770" y="5768892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3" name="Line 343"/>
              <p:cNvSpPr>
                <a:spLocks noChangeShapeType="1"/>
              </p:cNvSpPr>
              <p:nvPr/>
            </p:nvSpPr>
            <p:spPr bwMode="auto">
              <a:xfrm flipH="1">
                <a:off x="2798370" y="5768892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4" name="Line 344"/>
              <p:cNvSpPr>
                <a:spLocks noChangeShapeType="1"/>
              </p:cNvSpPr>
              <p:nvPr/>
            </p:nvSpPr>
            <p:spPr bwMode="auto">
              <a:xfrm>
                <a:off x="2823770" y="5768892"/>
                <a:ext cx="0" cy="179387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5" name="Line 345"/>
              <p:cNvSpPr>
                <a:spLocks noChangeShapeType="1"/>
              </p:cNvSpPr>
              <p:nvPr/>
            </p:nvSpPr>
            <p:spPr bwMode="auto">
              <a:xfrm flipH="1">
                <a:off x="2823770" y="6280067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6" name="Line 346"/>
              <p:cNvSpPr>
                <a:spLocks noChangeShapeType="1"/>
              </p:cNvSpPr>
              <p:nvPr/>
            </p:nvSpPr>
            <p:spPr bwMode="auto">
              <a:xfrm flipH="1">
                <a:off x="2798370" y="6280067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7" name="Line 347"/>
              <p:cNvSpPr>
                <a:spLocks noChangeShapeType="1"/>
              </p:cNvSpPr>
              <p:nvPr/>
            </p:nvSpPr>
            <p:spPr bwMode="auto">
              <a:xfrm flipV="1">
                <a:off x="2823770" y="6192755"/>
                <a:ext cx="0" cy="87312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8" name="Freeform 348"/>
              <p:cNvSpPr>
                <a:spLocks/>
              </p:cNvSpPr>
              <p:nvPr/>
            </p:nvSpPr>
            <p:spPr bwMode="auto">
              <a:xfrm>
                <a:off x="2823770" y="6086392"/>
                <a:ext cx="1752600" cy="14287"/>
              </a:xfrm>
              <a:custGeom>
                <a:avLst/>
                <a:gdLst>
                  <a:gd name="T0" fmla="*/ 2147483647 w 2208"/>
                  <a:gd name="T1" fmla="*/ 0 h 18"/>
                  <a:gd name="T2" fmla="*/ 2147483647 w 2208"/>
                  <a:gd name="T3" fmla="*/ 0 h 18"/>
                  <a:gd name="T4" fmla="*/ 2147483647 w 2208"/>
                  <a:gd name="T5" fmla="*/ 2147483647 h 18"/>
                  <a:gd name="T6" fmla="*/ 0 w 2208"/>
                  <a:gd name="T7" fmla="*/ 2147483647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08"/>
                  <a:gd name="T13" fmla="*/ 0 h 18"/>
                  <a:gd name="T14" fmla="*/ 2208 w 2208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08" h="18">
                    <a:moveTo>
                      <a:pt x="2208" y="0"/>
                    </a:moveTo>
                    <a:lnTo>
                      <a:pt x="2197" y="0"/>
                    </a:lnTo>
                    <a:lnTo>
                      <a:pt x="26" y="18"/>
                    </a:lnTo>
                    <a:lnTo>
                      <a:pt x="0" y="18"/>
                    </a:lnTo>
                  </a:path>
                </a:pathLst>
              </a:custGeom>
              <a:noFill/>
              <a:ln w="19050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19" name="Line 349"/>
              <p:cNvSpPr>
                <a:spLocks noChangeShapeType="1"/>
              </p:cNvSpPr>
              <p:nvPr/>
            </p:nvSpPr>
            <p:spPr bwMode="auto">
              <a:xfrm flipH="1">
                <a:off x="4566845" y="5754605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0" name="Line 350"/>
              <p:cNvSpPr>
                <a:spLocks noChangeShapeType="1"/>
              </p:cNvSpPr>
              <p:nvPr/>
            </p:nvSpPr>
            <p:spPr bwMode="auto">
              <a:xfrm>
                <a:off x="4592245" y="5754605"/>
                <a:ext cx="0" cy="141287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1" name="Line 351"/>
              <p:cNvSpPr>
                <a:spLocks noChangeShapeType="1"/>
              </p:cNvSpPr>
              <p:nvPr/>
            </p:nvSpPr>
            <p:spPr bwMode="auto">
              <a:xfrm flipH="1">
                <a:off x="4566845" y="6275305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2" name="Line 352"/>
              <p:cNvSpPr>
                <a:spLocks noChangeShapeType="1"/>
              </p:cNvSpPr>
              <p:nvPr/>
            </p:nvSpPr>
            <p:spPr bwMode="auto">
              <a:xfrm flipV="1">
                <a:off x="4592245" y="6194342"/>
                <a:ext cx="0" cy="80962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3" name="Line 353"/>
              <p:cNvSpPr>
                <a:spLocks noChangeShapeType="1"/>
              </p:cNvSpPr>
              <p:nvPr/>
            </p:nvSpPr>
            <p:spPr bwMode="auto">
              <a:xfrm flipH="1">
                <a:off x="4592245" y="5754605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4" name="Line 354"/>
              <p:cNvSpPr>
                <a:spLocks noChangeShapeType="1"/>
              </p:cNvSpPr>
              <p:nvPr/>
            </p:nvSpPr>
            <p:spPr bwMode="auto">
              <a:xfrm flipH="1">
                <a:off x="4592245" y="6275305"/>
                <a:ext cx="25400" cy="0"/>
              </a:xfrm>
              <a:prstGeom prst="line">
                <a:avLst/>
              </a:prstGeom>
              <a:noFill/>
              <a:ln w="4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5" name="Freeform 355"/>
              <p:cNvSpPr>
                <a:spLocks/>
              </p:cNvSpPr>
              <p:nvPr/>
            </p:nvSpPr>
            <p:spPr bwMode="auto">
              <a:xfrm>
                <a:off x="2812657" y="5441867"/>
                <a:ext cx="28575" cy="28575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2147483647 h 37"/>
                  <a:gd name="T18" fmla="*/ 2147483647 w 36"/>
                  <a:gd name="T19" fmla="*/ 2147483647 h 37"/>
                  <a:gd name="T20" fmla="*/ 2147483647 w 36"/>
                  <a:gd name="T21" fmla="*/ 2147483647 h 37"/>
                  <a:gd name="T22" fmla="*/ 2147483647 w 36"/>
                  <a:gd name="T23" fmla="*/ 0 h 37"/>
                  <a:gd name="T24" fmla="*/ 2147483647 w 36"/>
                  <a:gd name="T25" fmla="*/ 0 h 37"/>
                  <a:gd name="T26" fmla="*/ 2147483647 w 36"/>
                  <a:gd name="T27" fmla="*/ 0 h 37"/>
                  <a:gd name="T28" fmla="*/ 2147483647 w 36"/>
                  <a:gd name="T29" fmla="*/ 2147483647 h 37"/>
                  <a:gd name="T30" fmla="*/ 2147483647 w 36"/>
                  <a:gd name="T31" fmla="*/ 2147483647 h 37"/>
                  <a:gd name="T32" fmla="*/ 2147483647 w 36"/>
                  <a:gd name="T33" fmla="*/ 2147483647 h 37"/>
                  <a:gd name="T34" fmla="*/ 0 w 36"/>
                  <a:gd name="T35" fmla="*/ 2147483647 h 37"/>
                  <a:gd name="T36" fmla="*/ 0 w 36"/>
                  <a:gd name="T37" fmla="*/ 2147483647 h 37"/>
                  <a:gd name="T38" fmla="*/ 0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2147483647 w 36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7"/>
                  <a:gd name="T80" fmla="*/ 36 w 36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7">
                    <a:moveTo>
                      <a:pt x="18" y="37"/>
                    </a:moveTo>
                    <a:lnTo>
                      <a:pt x="23" y="35"/>
                    </a:lnTo>
                    <a:lnTo>
                      <a:pt x="28" y="34"/>
                    </a:lnTo>
                    <a:lnTo>
                      <a:pt x="31" y="31"/>
                    </a:lnTo>
                    <a:lnTo>
                      <a:pt x="34" y="27"/>
                    </a:lnTo>
                    <a:lnTo>
                      <a:pt x="36" y="23"/>
                    </a:lnTo>
                    <a:lnTo>
                      <a:pt x="36" y="18"/>
                    </a:lnTo>
                    <a:lnTo>
                      <a:pt x="36" y="14"/>
                    </a:lnTo>
                    <a:lnTo>
                      <a:pt x="34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2" y="27"/>
                    </a:lnTo>
                    <a:lnTo>
                      <a:pt x="5" y="31"/>
                    </a:lnTo>
                    <a:lnTo>
                      <a:pt x="8" y="34"/>
                    </a:lnTo>
                    <a:lnTo>
                      <a:pt x="13" y="35"/>
                    </a:lnTo>
                    <a:lnTo>
                      <a:pt x="18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6" name="Freeform 356"/>
              <p:cNvSpPr>
                <a:spLocks/>
              </p:cNvSpPr>
              <p:nvPr/>
            </p:nvSpPr>
            <p:spPr bwMode="auto">
              <a:xfrm>
                <a:off x="2812657" y="5541880"/>
                <a:ext cx="28575" cy="30162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2147483647 h 37"/>
                  <a:gd name="T18" fmla="*/ 2147483647 w 36"/>
                  <a:gd name="T19" fmla="*/ 2147483647 h 37"/>
                  <a:gd name="T20" fmla="*/ 2147483647 w 36"/>
                  <a:gd name="T21" fmla="*/ 2147483647 h 37"/>
                  <a:gd name="T22" fmla="*/ 2147483647 w 36"/>
                  <a:gd name="T23" fmla="*/ 2147483647 h 37"/>
                  <a:gd name="T24" fmla="*/ 2147483647 w 36"/>
                  <a:gd name="T25" fmla="*/ 0 h 37"/>
                  <a:gd name="T26" fmla="*/ 2147483647 w 36"/>
                  <a:gd name="T27" fmla="*/ 2147483647 h 37"/>
                  <a:gd name="T28" fmla="*/ 2147483647 w 36"/>
                  <a:gd name="T29" fmla="*/ 2147483647 h 37"/>
                  <a:gd name="T30" fmla="*/ 2147483647 w 36"/>
                  <a:gd name="T31" fmla="*/ 2147483647 h 37"/>
                  <a:gd name="T32" fmla="*/ 2147483647 w 36"/>
                  <a:gd name="T33" fmla="*/ 2147483647 h 37"/>
                  <a:gd name="T34" fmla="*/ 0 w 36"/>
                  <a:gd name="T35" fmla="*/ 2147483647 h 37"/>
                  <a:gd name="T36" fmla="*/ 0 w 36"/>
                  <a:gd name="T37" fmla="*/ 2147483647 h 37"/>
                  <a:gd name="T38" fmla="*/ 0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2147483647 w 36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7"/>
                  <a:gd name="T80" fmla="*/ 36 w 36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7">
                    <a:moveTo>
                      <a:pt x="18" y="37"/>
                    </a:moveTo>
                    <a:lnTo>
                      <a:pt x="23" y="37"/>
                    </a:lnTo>
                    <a:lnTo>
                      <a:pt x="28" y="34"/>
                    </a:lnTo>
                    <a:lnTo>
                      <a:pt x="31" y="32"/>
                    </a:lnTo>
                    <a:lnTo>
                      <a:pt x="34" y="27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4"/>
                    </a:lnTo>
                    <a:lnTo>
                      <a:pt x="34" y="9"/>
                    </a:lnTo>
                    <a:lnTo>
                      <a:pt x="31" y="6"/>
                    </a:lnTo>
                    <a:lnTo>
                      <a:pt x="28" y="3"/>
                    </a:lnTo>
                    <a:lnTo>
                      <a:pt x="23" y="1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8" y="3"/>
                    </a:lnTo>
                    <a:lnTo>
                      <a:pt x="5" y="6"/>
                    </a:lnTo>
                    <a:lnTo>
                      <a:pt x="2" y="9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5" y="32"/>
                    </a:lnTo>
                    <a:lnTo>
                      <a:pt x="8" y="34"/>
                    </a:lnTo>
                    <a:lnTo>
                      <a:pt x="13" y="37"/>
                    </a:lnTo>
                    <a:lnTo>
                      <a:pt x="18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7" name="Freeform 357"/>
              <p:cNvSpPr>
                <a:spLocks/>
              </p:cNvSpPr>
              <p:nvPr/>
            </p:nvSpPr>
            <p:spPr bwMode="auto">
              <a:xfrm>
                <a:off x="2812657" y="5608555"/>
                <a:ext cx="28575" cy="30162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2147483647 h 37"/>
                  <a:gd name="T18" fmla="*/ 2147483647 w 36"/>
                  <a:gd name="T19" fmla="*/ 2147483647 h 37"/>
                  <a:gd name="T20" fmla="*/ 2147483647 w 36"/>
                  <a:gd name="T21" fmla="*/ 2147483647 h 37"/>
                  <a:gd name="T22" fmla="*/ 2147483647 w 36"/>
                  <a:gd name="T23" fmla="*/ 2147483647 h 37"/>
                  <a:gd name="T24" fmla="*/ 2147483647 w 36"/>
                  <a:gd name="T25" fmla="*/ 0 h 37"/>
                  <a:gd name="T26" fmla="*/ 2147483647 w 36"/>
                  <a:gd name="T27" fmla="*/ 2147483647 h 37"/>
                  <a:gd name="T28" fmla="*/ 2147483647 w 36"/>
                  <a:gd name="T29" fmla="*/ 2147483647 h 37"/>
                  <a:gd name="T30" fmla="*/ 2147483647 w 36"/>
                  <a:gd name="T31" fmla="*/ 2147483647 h 37"/>
                  <a:gd name="T32" fmla="*/ 2147483647 w 36"/>
                  <a:gd name="T33" fmla="*/ 2147483647 h 37"/>
                  <a:gd name="T34" fmla="*/ 0 w 36"/>
                  <a:gd name="T35" fmla="*/ 2147483647 h 37"/>
                  <a:gd name="T36" fmla="*/ 0 w 36"/>
                  <a:gd name="T37" fmla="*/ 2147483647 h 37"/>
                  <a:gd name="T38" fmla="*/ 0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2147483647 w 36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7"/>
                  <a:gd name="T80" fmla="*/ 36 w 36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7">
                    <a:moveTo>
                      <a:pt x="18" y="37"/>
                    </a:moveTo>
                    <a:lnTo>
                      <a:pt x="23" y="37"/>
                    </a:lnTo>
                    <a:lnTo>
                      <a:pt x="28" y="34"/>
                    </a:lnTo>
                    <a:lnTo>
                      <a:pt x="31" y="31"/>
                    </a:lnTo>
                    <a:lnTo>
                      <a:pt x="34" y="28"/>
                    </a:lnTo>
                    <a:lnTo>
                      <a:pt x="36" y="23"/>
                    </a:lnTo>
                    <a:lnTo>
                      <a:pt x="36" y="20"/>
                    </a:lnTo>
                    <a:lnTo>
                      <a:pt x="36" y="15"/>
                    </a:lnTo>
                    <a:lnTo>
                      <a:pt x="34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3" y="2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2" y="28"/>
                    </a:lnTo>
                    <a:lnTo>
                      <a:pt x="5" y="31"/>
                    </a:lnTo>
                    <a:lnTo>
                      <a:pt x="8" y="34"/>
                    </a:lnTo>
                    <a:lnTo>
                      <a:pt x="13" y="37"/>
                    </a:lnTo>
                    <a:lnTo>
                      <a:pt x="18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8" name="Freeform 358"/>
              <p:cNvSpPr>
                <a:spLocks/>
              </p:cNvSpPr>
              <p:nvPr/>
            </p:nvSpPr>
            <p:spPr bwMode="auto">
              <a:xfrm>
                <a:off x="2812657" y="5645067"/>
                <a:ext cx="28575" cy="28575"/>
              </a:xfrm>
              <a:custGeom>
                <a:avLst/>
                <a:gdLst>
                  <a:gd name="T0" fmla="*/ 2147483647 w 36"/>
                  <a:gd name="T1" fmla="*/ 2147483647 h 35"/>
                  <a:gd name="T2" fmla="*/ 2147483647 w 36"/>
                  <a:gd name="T3" fmla="*/ 2147483647 h 35"/>
                  <a:gd name="T4" fmla="*/ 2147483647 w 36"/>
                  <a:gd name="T5" fmla="*/ 2147483647 h 35"/>
                  <a:gd name="T6" fmla="*/ 2147483647 w 36"/>
                  <a:gd name="T7" fmla="*/ 2147483647 h 35"/>
                  <a:gd name="T8" fmla="*/ 2147483647 w 36"/>
                  <a:gd name="T9" fmla="*/ 2147483647 h 35"/>
                  <a:gd name="T10" fmla="*/ 2147483647 w 36"/>
                  <a:gd name="T11" fmla="*/ 2147483647 h 35"/>
                  <a:gd name="T12" fmla="*/ 2147483647 w 36"/>
                  <a:gd name="T13" fmla="*/ 2147483647 h 35"/>
                  <a:gd name="T14" fmla="*/ 2147483647 w 36"/>
                  <a:gd name="T15" fmla="*/ 2147483647 h 35"/>
                  <a:gd name="T16" fmla="*/ 2147483647 w 36"/>
                  <a:gd name="T17" fmla="*/ 2147483647 h 35"/>
                  <a:gd name="T18" fmla="*/ 2147483647 w 36"/>
                  <a:gd name="T19" fmla="*/ 2147483647 h 35"/>
                  <a:gd name="T20" fmla="*/ 2147483647 w 36"/>
                  <a:gd name="T21" fmla="*/ 2147483647 h 35"/>
                  <a:gd name="T22" fmla="*/ 2147483647 w 36"/>
                  <a:gd name="T23" fmla="*/ 0 h 35"/>
                  <a:gd name="T24" fmla="*/ 2147483647 w 36"/>
                  <a:gd name="T25" fmla="*/ 0 h 35"/>
                  <a:gd name="T26" fmla="*/ 2147483647 w 36"/>
                  <a:gd name="T27" fmla="*/ 0 h 35"/>
                  <a:gd name="T28" fmla="*/ 2147483647 w 36"/>
                  <a:gd name="T29" fmla="*/ 2147483647 h 35"/>
                  <a:gd name="T30" fmla="*/ 2147483647 w 36"/>
                  <a:gd name="T31" fmla="*/ 2147483647 h 35"/>
                  <a:gd name="T32" fmla="*/ 2147483647 w 36"/>
                  <a:gd name="T33" fmla="*/ 2147483647 h 35"/>
                  <a:gd name="T34" fmla="*/ 0 w 36"/>
                  <a:gd name="T35" fmla="*/ 2147483647 h 35"/>
                  <a:gd name="T36" fmla="*/ 0 w 36"/>
                  <a:gd name="T37" fmla="*/ 2147483647 h 35"/>
                  <a:gd name="T38" fmla="*/ 0 w 36"/>
                  <a:gd name="T39" fmla="*/ 2147483647 h 35"/>
                  <a:gd name="T40" fmla="*/ 2147483647 w 36"/>
                  <a:gd name="T41" fmla="*/ 2147483647 h 35"/>
                  <a:gd name="T42" fmla="*/ 2147483647 w 36"/>
                  <a:gd name="T43" fmla="*/ 2147483647 h 35"/>
                  <a:gd name="T44" fmla="*/ 2147483647 w 36"/>
                  <a:gd name="T45" fmla="*/ 2147483647 h 35"/>
                  <a:gd name="T46" fmla="*/ 2147483647 w 36"/>
                  <a:gd name="T47" fmla="*/ 2147483647 h 35"/>
                  <a:gd name="T48" fmla="*/ 2147483647 w 36"/>
                  <a:gd name="T49" fmla="*/ 2147483647 h 35"/>
                  <a:gd name="T50" fmla="*/ 2147483647 w 36"/>
                  <a:gd name="T51" fmla="*/ 2147483647 h 3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5"/>
                  <a:gd name="T80" fmla="*/ 36 w 36"/>
                  <a:gd name="T81" fmla="*/ 35 h 3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5">
                    <a:moveTo>
                      <a:pt x="18" y="35"/>
                    </a:moveTo>
                    <a:lnTo>
                      <a:pt x="23" y="35"/>
                    </a:lnTo>
                    <a:lnTo>
                      <a:pt x="28" y="34"/>
                    </a:lnTo>
                    <a:lnTo>
                      <a:pt x="31" y="30"/>
                    </a:lnTo>
                    <a:lnTo>
                      <a:pt x="34" y="27"/>
                    </a:lnTo>
                    <a:lnTo>
                      <a:pt x="36" y="22"/>
                    </a:lnTo>
                    <a:lnTo>
                      <a:pt x="36" y="17"/>
                    </a:lnTo>
                    <a:lnTo>
                      <a:pt x="36" y="13"/>
                    </a:lnTo>
                    <a:lnTo>
                      <a:pt x="34" y="8"/>
                    </a:lnTo>
                    <a:lnTo>
                      <a:pt x="31" y="5"/>
                    </a:lnTo>
                    <a:lnTo>
                      <a:pt x="28" y="1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5" y="5"/>
                    </a:lnTo>
                    <a:lnTo>
                      <a:pt x="2" y="8"/>
                    </a:lnTo>
                    <a:lnTo>
                      <a:pt x="0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2" y="27"/>
                    </a:lnTo>
                    <a:lnTo>
                      <a:pt x="5" y="30"/>
                    </a:lnTo>
                    <a:lnTo>
                      <a:pt x="8" y="34"/>
                    </a:lnTo>
                    <a:lnTo>
                      <a:pt x="13" y="35"/>
                    </a:lnTo>
                    <a:lnTo>
                      <a:pt x="18" y="35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29" name="Freeform 359"/>
              <p:cNvSpPr>
                <a:spLocks/>
              </p:cNvSpPr>
              <p:nvPr/>
            </p:nvSpPr>
            <p:spPr bwMode="auto">
              <a:xfrm>
                <a:off x="2812657" y="5684755"/>
                <a:ext cx="28575" cy="28575"/>
              </a:xfrm>
              <a:custGeom>
                <a:avLst/>
                <a:gdLst>
                  <a:gd name="T0" fmla="*/ 2147483647 w 36"/>
                  <a:gd name="T1" fmla="*/ 2147483647 h 35"/>
                  <a:gd name="T2" fmla="*/ 2147483647 w 36"/>
                  <a:gd name="T3" fmla="*/ 2147483647 h 35"/>
                  <a:gd name="T4" fmla="*/ 2147483647 w 36"/>
                  <a:gd name="T5" fmla="*/ 2147483647 h 35"/>
                  <a:gd name="T6" fmla="*/ 2147483647 w 36"/>
                  <a:gd name="T7" fmla="*/ 2147483647 h 35"/>
                  <a:gd name="T8" fmla="*/ 2147483647 w 36"/>
                  <a:gd name="T9" fmla="*/ 2147483647 h 35"/>
                  <a:gd name="T10" fmla="*/ 2147483647 w 36"/>
                  <a:gd name="T11" fmla="*/ 2147483647 h 35"/>
                  <a:gd name="T12" fmla="*/ 2147483647 w 36"/>
                  <a:gd name="T13" fmla="*/ 2147483647 h 35"/>
                  <a:gd name="T14" fmla="*/ 2147483647 w 36"/>
                  <a:gd name="T15" fmla="*/ 2147483647 h 35"/>
                  <a:gd name="T16" fmla="*/ 2147483647 w 36"/>
                  <a:gd name="T17" fmla="*/ 2147483647 h 35"/>
                  <a:gd name="T18" fmla="*/ 2147483647 w 36"/>
                  <a:gd name="T19" fmla="*/ 2147483647 h 35"/>
                  <a:gd name="T20" fmla="*/ 2147483647 w 36"/>
                  <a:gd name="T21" fmla="*/ 2147483647 h 35"/>
                  <a:gd name="T22" fmla="*/ 2147483647 w 36"/>
                  <a:gd name="T23" fmla="*/ 0 h 35"/>
                  <a:gd name="T24" fmla="*/ 2147483647 w 36"/>
                  <a:gd name="T25" fmla="*/ 0 h 35"/>
                  <a:gd name="T26" fmla="*/ 2147483647 w 36"/>
                  <a:gd name="T27" fmla="*/ 0 h 35"/>
                  <a:gd name="T28" fmla="*/ 2147483647 w 36"/>
                  <a:gd name="T29" fmla="*/ 2147483647 h 35"/>
                  <a:gd name="T30" fmla="*/ 2147483647 w 36"/>
                  <a:gd name="T31" fmla="*/ 2147483647 h 35"/>
                  <a:gd name="T32" fmla="*/ 2147483647 w 36"/>
                  <a:gd name="T33" fmla="*/ 2147483647 h 35"/>
                  <a:gd name="T34" fmla="*/ 0 w 36"/>
                  <a:gd name="T35" fmla="*/ 2147483647 h 35"/>
                  <a:gd name="T36" fmla="*/ 0 w 36"/>
                  <a:gd name="T37" fmla="*/ 2147483647 h 35"/>
                  <a:gd name="T38" fmla="*/ 0 w 36"/>
                  <a:gd name="T39" fmla="*/ 2147483647 h 35"/>
                  <a:gd name="T40" fmla="*/ 2147483647 w 36"/>
                  <a:gd name="T41" fmla="*/ 2147483647 h 35"/>
                  <a:gd name="T42" fmla="*/ 2147483647 w 36"/>
                  <a:gd name="T43" fmla="*/ 2147483647 h 35"/>
                  <a:gd name="T44" fmla="*/ 2147483647 w 36"/>
                  <a:gd name="T45" fmla="*/ 2147483647 h 35"/>
                  <a:gd name="T46" fmla="*/ 2147483647 w 36"/>
                  <a:gd name="T47" fmla="*/ 2147483647 h 35"/>
                  <a:gd name="T48" fmla="*/ 2147483647 w 36"/>
                  <a:gd name="T49" fmla="*/ 2147483647 h 35"/>
                  <a:gd name="T50" fmla="*/ 2147483647 w 36"/>
                  <a:gd name="T51" fmla="*/ 2147483647 h 3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5"/>
                  <a:gd name="T80" fmla="*/ 36 w 36"/>
                  <a:gd name="T81" fmla="*/ 35 h 35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5">
                    <a:moveTo>
                      <a:pt x="18" y="35"/>
                    </a:moveTo>
                    <a:lnTo>
                      <a:pt x="23" y="35"/>
                    </a:lnTo>
                    <a:lnTo>
                      <a:pt x="28" y="33"/>
                    </a:lnTo>
                    <a:lnTo>
                      <a:pt x="31" y="30"/>
                    </a:lnTo>
                    <a:lnTo>
                      <a:pt x="34" y="25"/>
                    </a:lnTo>
                    <a:lnTo>
                      <a:pt x="36" y="22"/>
                    </a:lnTo>
                    <a:lnTo>
                      <a:pt x="36" y="17"/>
                    </a:lnTo>
                    <a:lnTo>
                      <a:pt x="36" y="12"/>
                    </a:lnTo>
                    <a:lnTo>
                      <a:pt x="34" y="8"/>
                    </a:lnTo>
                    <a:lnTo>
                      <a:pt x="31" y="4"/>
                    </a:lnTo>
                    <a:lnTo>
                      <a:pt x="28" y="1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5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2" y="25"/>
                    </a:lnTo>
                    <a:lnTo>
                      <a:pt x="5" y="30"/>
                    </a:lnTo>
                    <a:lnTo>
                      <a:pt x="8" y="33"/>
                    </a:lnTo>
                    <a:lnTo>
                      <a:pt x="13" y="35"/>
                    </a:lnTo>
                    <a:lnTo>
                      <a:pt x="18" y="35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0" name="Freeform 360"/>
              <p:cNvSpPr>
                <a:spLocks/>
              </p:cNvSpPr>
              <p:nvPr/>
            </p:nvSpPr>
            <p:spPr bwMode="auto">
              <a:xfrm>
                <a:off x="2812657" y="5729205"/>
                <a:ext cx="28575" cy="28575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2147483647 h 37"/>
                  <a:gd name="T18" fmla="*/ 2147483647 w 36"/>
                  <a:gd name="T19" fmla="*/ 2147483647 h 37"/>
                  <a:gd name="T20" fmla="*/ 2147483647 w 36"/>
                  <a:gd name="T21" fmla="*/ 2147483647 h 37"/>
                  <a:gd name="T22" fmla="*/ 2147483647 w 36"/>
                  <a:gd name="T23" fmla="*/ 2147483647 h 37"/>
                  <a:gd name="T24" fmla="*/ 2147483647 w 36"/>
                  <a:gd name="T25" fmla="*/ 0 h 37"/>
                  <a:gd name="T26" fmla="*/ 2147483647 w 36"/>
                  <a:gd name="T27" fmla="*/ 2147483647 h 37"/>
                  <a:gd name="T28" fmla="*/ 2147483647 w 36"/>
                  <a:gd name="T29" fmla="*/ 2147483647 h 37"/>
                  <a:gd name="T30" fmla="*/ 2147483647 w 36"/>
                  <a:gd name="T31" fmla="*/ 2147483647 h 37"/>
                  <a:gd name="T32" fmla="*/ 2147483647 w 36"/>
                  <a:gd name="T33" fmla="*/ 2147483647 h 37"/>
                  <a:gd name="T34" fmla="*/ 0 w 36"/>
                  <a:gd name="T35" fmla="*/ 2147483647 h 37"/>
                  <a:gd name="T36" fmla="*/ 0 w 36"/>
                  <a:gd name="T37" fmla="*/ 2147483647 h 37"/>
                  <a:gd name="T38" fmla="*/ 0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2147483647 w 36"/>
                  <a:gd name="T51" fmla="*/ 2147483647 h 3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36"/>
                  <a:gd name="T79" fmla="*/ 0 h 37"/>
                  <a:gd name="T80" fmla="*/ 36 w 36"/>
                  <a:gd name="T81" fmla="*/ 37 h 37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36" h="37">
                    <a:moveTo>
                      <a:pt x="18" y="37"/>
                    </a:moveTo>
                    <a:lnTo>
                      <a:pt x="23" y="37"/>
                    </a:lnTo>
                    <a:lnTo>
                      <a:pt x="28" y="34"/>
                    </a:lnTo>
                    <a:lnTo>
                      <a:pt x="31" y="31"/>
                    </a:lnTo>
                    <a:lnTo>
                      <a:pt x="34" y="27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5"/>
                    </a:lnTo>
                    <a:lnTo>
                      <a:pt x="34" y="10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3" y="2"/>
                    </a:lnTo>
                    <a:lnTo>
                      <a:pt x="18" y="0"/>
                    </a:lnTo>
                    <a:lnTo>
                      <a:pt x="13" y="2"/>
                    </a:lnTo>
                    <a:lnTo>
                      <a:pt x="8" y="3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5" y="31"/>
                    </a:lnTo>
                    <a:lnTo>
                      <a:pt x="8" y="34"/>
                    </a:lnTo>
                    <a:lnTo>
                      <a:pt x="13" y="37"/>
                    </a:lnTo>
                    <a:lnTo>
                      <a:pt x="18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1" name="Freeform 361"/>
              <p:cNvSpPr>
                <a:spLocks/>
              </p:cNvSpPr>
              <p:nvPr/>
            </p:nvSpPr>
            <p:spPr bwMode="auto">
              <a:xfrm>
                <a:off x="4579545" y="5256130"/>
                <a:ext cx="30162" cy="28575"/>
              </a:xfrm>
              <a:custGeom>
                <a:avLst/>
                <a:gdLst>
                  <a:gd name="T0" fmla="*/ 2147483647 w 37"/>
                  <a:gd name="T1" fmla="*/ 2147483647 h 37"/>
                  <a:gd name="T2" fmla="*/ 2147483647 w 37"/>
                  <a:gd name="T3" fmla="*/ 2147483647 h 37"/>
                  <a:gd name="T4" fmla="*/ 2147483647 w 37"/>
                  <a:gd name="T5" fmla="*/ 2147483647 h 37"/>
                  <a:gd name="T6" fmla="*/ 2147483647 w 37"/>
                  <a:gd name="T7" fmla="*/ 2147483647 h 37"/>
                  <a:gd name="T8" fmla="*/ 2147483647 w 37"/>
                  <a:gd name="T9" fmla="*/ 2147483647 h 37"/>
                  <a:gd name="T10" fmla="*/ 2147483647 w 37"/>
                  <a:gd name="T11" fmla="*/ 2147483647 h 37"/>
                  <a:gd name="T12" fmla="*/ 2147483647 w 37"/>
                  <a:gd name="T13" fmla="*/ 2147483647 h 37"/>
                  <a:gd name="T14" fmla="*/ 2147483647 w 37"/>
                  <a:gd name="T15" fmla="*/ 2147483647 h 37"/>
                  <a:gd name="T16" fmla="*/ 2147483647 w 37"/>
                  <a:gd name="T17" fmla="*/ 2147483647 h 37"/>
                  <a:gd name="T18" fmla="*/ 2147483647 w 37"/>
                  <a:gd name="T19" fmla="*/ 2147483647 h 37"/>
                  <a:gd name="T20" fmla="*/ 2147483647 w 37"/>
                  <a:gd name="T21" fmla="*/ 2147483647 h 37"/>
                  <a:gd name="T22" fmla="*/ 2147483647 w 37"/>
                  <a:gd name="T23" fmla="*/ 2147483647 h 37"/>
                  <a:gd name="T24" fmla="*/ 2147483647 w 37"/>
                  <a:gd name="T25" fmla="*/ 0 h 37"/>
                  <a:gd name="T26" fmla="*/ 2147483647 w 37"/>
                  <a:gd name="T27" fmla="*/ 2147483647 h 37"/>
                  <a:gd name="T28" fmla="*/ 2147483647 w 37"/>
                  <a:gd name="T29" fmla="*/ 2147483647 h 37"/>
                  <a:gd name="T30" fmla="*/ 2147483647 w 37"/>
                  <a:gd name="T31" fmla="*/ 2147483647 h 37"/>
                  <a:gd name="T32" fmla="*/ 2147483647 w 37"/>
                  <a:gd name="T33" fmla="*/ 2147483647 h 37"/>
                  <a:gd name="T34" fmla="*/ 2147483647 w 37"/>
                  <a:gd name="T35" fmla="*/ 2147483647 h 37"/>
                  <a:gd name="T36" fmla="*/ 0 w 37"/>
                  <a:gd name="T37" fmla="*/ 2147483647 h 37"/>
                  <a:gd name="T38" fmla="*/ 2147483647 w 37"/>
                  <a:gd name="T39" fmla="*/ 2147483647 h 37"/>
                  <a:gd name="T40" fmla="*/ 2147483647 w 37"/>
                  <a:gd name="T41" fmla="*/ 2147483647 h 37"/>
                  <a:gd name="T42" fmla="*/ 2147483647 w 37"/>
                  <a:gd name="T43" fmla="*/ 2147483647 h 37"/>
                  <a:gd name="T44" fmla="*/ 2147483647 w 37"/>
                  <a:gd name="T45" fmla="*/ 2147483647 h 37"/>
                  <a:gd name="T46" fmla="*/ 2147483647 w 37"/>
                  <a:gd name="T47" fmla="*/ 2147483647 h 37"/>
                  <a:gd name="T48" fmla="*/ 2147483647 w 37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7"/>
                  <a:gd name="T77" fmla="*/ 37 w 37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7">
                    <a:moveTo>
                      <a:pt x="19" y="37"/>
                    </a:moveTo>
                    <a:lnTo>
                      <a:pt x="24" y="35"/>
                    </a:lnTo>
                    <a:lnTo>
                      <a:pt x="27" y="33"/>
                    </a:lnTo>
                    <a:lnTo>
                      <a:pt x="32" y="30"/>
                    </a:lnTo>
                    <a:lnTo>
                      <a:pt x="36" y="27"/>
                    </a:lnTo>
                    <a:lnTo>
                      <a:pt x="37" y="22"/>
                    </a:lnTo>
                    <a:lnTo>
                      <a:pt x="37" y="17"/>
                    </a:lnTo>
                    <a:lnTo>
                      <a:pt x="37" y="14"/>
                    </a:lnTo>
                    <a:lnTo>
                      <a:pt x="36" y="9"/>
                    </a:lnTo>
                    <a:lnTo>
                      <a:pt x="32" y="5"/>
                    </a:lnTo>
                    <a:lnTo>
                      <a:pt x="27" y="3"/>
                    </a:lnTo>
                    <a:lnTo>
                      <a:pt x="24" y="1"/>
                    </a:lnTo>
                    <a:lnTo>
                      <a:pt x="19" y="0"/>
                    </a:lnTo>
                    <a:lnTo>
                      <a:pt x="15" y="1"/>
                    </a:lnTo>
                    <a:lnTo>
                      <a:pt x="10" y="3"/>
                    </a:lnTo>
                    <a:lnTo>
                      <a:pt x="7" y="5"/>
                    </a:lnTo>
                    <a:lnTo>
                      <a:pt x="3" y="9"/>
                    </a:lnTo>
                    <a:lnTo>
                      <a:pt x="2" y="14"/>
                    </a:lnTo>
                    <a:lnTo>
                      <a:pt x="0" y="17"/>
                    </a:lnTo>
                    <a:lnTo>
                      <a:pt x="2" y="22"/>
                    </a:lnTo>
                    <a:lnTo>
                      <a:pt x="3" y="27"/>
                    </a:lnTo>
                    <a:lnTo>
                      <a:pt x="7" y="30"/>
                    </a:lnTo>
                    <a:lnTo>
                      <a:pt x="10" y="33"/>
                    </a:lnTo>
                    <a:lnTo>
                      <a:pt x="15" y="35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2" name="Freeform 362"/>
              <p:cNvSpPr>
                <a:spLocks/>
              </p:cNvSpPr>
              <p:nvPr/>
            </p:nvSpPr>
            <p:spPr bwMode="auto">
              <a:xfrm>
                <a:off x="4579545" y="5451392"/>
                <a:ext cx="30162" cy="28575"/>
              </a:xfrm>
              <a:custGeom>
                <a:avLst/>
                <a:gdLst>
                  <a:gd name="T0" fmla="*/ 2147483647 w 37"/>
                  <a:gd name="T1" fmla="*/ 2147483647 h 35"/>
                  <a:gd name="T2" fmla="*/ 2147483647 w 37"/>
                  <a:gd name="T3" fmla="*/ 2147483647 h 35"/>
                  <a:gd name="T4" fmla="*/ 2147483647 w 37"/>
                  <a:gd name="T5" fmla="*/ 2147483647 h 35"/>
                  <a:gd name="T6" fmla="*/ 2147483647 w 37"/>
                  <a:gd name="T7" fmla="*/ 2147483647 h 35"/>
                  <a:gd name="T8" fmla="*/ 2147483647 w 37"/>
                  <a:gd name="T9" fmla="*/ 2147483647 h 35"/>
                  <a:gd name="T10" fmla="*/ 2147483647 w 37"/>
                  <a:gd name="T11" fmla="*/ 2147483647 h 35"/>
                  <a:gd name="T12" fmla="*/ 2147483647 w 37"/>
                  <a:gd name="T13" fmla="*/ 2147483647 h 35"/>
                  <a:gd name="T14" fmla="*/ 2147483647 w 37"/>
                  <a:gd name="T15" fmla="*/ 2147483647 h 35"/>
                  <a:gd name="T16" fmla="*/ 2147483647 w 37"/>
                  <a:gd name="T17" fmla="*/ 2147483647 h 35"/>
                  <a:gd name="T18" fmla="*/ 2147483647 w 37"/>
                  <a:gd name="T19" fmla="*/ 2147483647 h 35"/>
                  <a:gd name="T20" fmla="*/ 2147483647 w 37"/>
                  <a:gd name="T21" fmla="*/ 2147483647 h 35"/>
                  <a:gd name="T22" fmla="*/ 2147483647 w 37"/>
                  <a:gd name="T23" fmla="*/ 0 h 35"/>
                  <a:gd name="T24" fmla="*/ 2147483647 w 37"/>
                  <a:gd name="T25" fmla="*/ 0 h 35"/>
                  <a:gd name="T26" fmla="*/ 2147483647 w 37"/>
                  <a:gd name="T27" fmla="*/ 0 h 35"/>
                  <a:gd name="T28" fmla="*/ 2147483647 w 37"/>
                  <a:gd name="T29" fmla="*/ 2147483647 h 35"/>
                  <a:gd name="T30" fmla="*/ 2147483647 w 37"/>
                  <a:gd name="T31" fmla="*/ 2147483647 h 35"/>
                  <a:gd name="T32" fmla="*/ 2147483647 w 37"/>
                  <a:gd name="T33" fmla="*/ 2147483647 h 35"/>
                  <a:gd name="T34" fmla="*/ 2147483647 w 37"/>
                  <a:gd name="T35" fmla="*/ 2147483647 h 35"/>
                  <a:gd name="T36" fmla="*/ 0 w 37"/>
                  <a:gd name="T37" fmla="*/ 2147483647 h 35"/>
                  <a:gd name="T38" fmla="*/ 2147483647 w 37"/>
                  <a:gd name="T39" fmla="*/ 2147483647 h 35"/>
                  <a:gd name="T40" fmla="*/ 2147483647 w 37"/>
                  <a:gd name="T41" fmla="*/ 2147483647 h 35"/>
                  <a:gd name="T42" fmla="*/ 2147483647 w 37"/>
                  <a:gd name="T43" fmla="*/ 2147483647 h 35"/>
                  <a:gd name="T44" fmla="*/ 2147483647 w 37"/>
                  <a:gd name="T45" fmla="*/ 2147483647 h 35"/>
                  <a:gd name="T46" fmla="*/ 2147483647 w 37"/>
                  <a:gd name="T47" fmla="*/ 2147483647 h 35"/>
                  <a:gd name="T48" fmla="*/ 2147483647 w 37"/>
                  <a:gd name="T49" fmla="*/ 2147483647 h 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5"/>
                  <a:gd name="T77" fmla="*/ 37 w 37"/>
                  <a:gd name="T78" fmla="*/ 35 h 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5">
                    <a:moveTo>
                      <a:pt x="19" y="35"/>
                    </a:moveTo>
                    <a:lnTo>
                      <a:pt x="24" y="35"/>
                    </a:lnTo>
                    <a:lnTo>
                      <a:pt x="27" y="34"/>
                    </a:lnTo>
                    <a:lnTo>
                      <a:pt x="32" y="30"/>
                    </a:lnTo>
                    <a:lnTo>
                      <a:pt x="36" y="27"/>
                    </a:lnTo>
                    <a:lnTo>
                      <a:pt x="37" y="22"/>
                    </a:lnTo>
                    <a:lnTo>
                      <a:pt x="37" y="18"/>
                    </a:lnTo>
                    <a:lnTo>
                      <a:pt x="37" y="13"/>
                    </a:lnTo>
                    <a:lnTo>
                      <a:pt x="36" y="8"/>
                    </a:lnTo>
                    <a:lnTo>
                      <a:pt x="32" y="5"/>
                    </a:lnTo>
                    <a:lnTo>
                      <a:pt x="27" y="1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0" y="1"/>
                    </a:lnTo>
                    <a:lnTo>
                      <a:pt x="7" y="5"/>
                    </a:lnTo>
                    <a:lnTo>
                      <a:pt x="3" y="8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2"/>
                    </a:lnTo>
                    <a:lnTo>
                      <a:pt x="3" y="27"/>
                    </a:lnTo>
                    <a:lnTo>
                      <a:pt x="7" y="30"/>
                    </a:lnTo>
                    <a:lnTo>
                      <a:pt x="10" y="34"/>
                    </a:lnTo>
                    <a:lnTo>
                      <a:pt x="15" y="35"/>
                    </a:lnTo>
                    <a:lnTo>
                      <a:pt x="19" y="35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3" name="Freeform 363"/>
              <p:cNvSpPr>
                <a:spLocks/>
              </p:cNvSpPr>
              <p:nvPr/>
            </p:nvSpPr>
            <p:spPr bwMode="auto">
              <a:xfrm>
                <a:off x="4579545" y="5545055"/>
                <a:ext cx="30162" cy="28575"/>
              </a:xfrm>
              <a:custGeom>
                <a:avLst/>
                <a:gdLst>
                  <a:gd name="T0" fmla="*/ 2147483647 w 37"/>
                  <a:gd name="T1" fmla="*/ 2147483647 h 35"/>
                  <a:gd name="T2" fmla="*/ 2147483647 w 37"/>
                  <a:gd name="T3" fmla="*/ 2147483647 h 35"/>
                  <a:gd name="T4" fmla="*/ 2147483647 w 37"/>
                  <a:gd name="T5" fmla="*/ 2147483647 h 35"/>
                  <a:gd name="T6" fmla="*/ 2147483647 w 37"/>
                  <a:gd name="T7" fmla="*/ 2147483647 h 35"/>
                  <a:gd name="T8" fmla="*/ 2147483647 w 37"/>
                  <a:gd name="T9" fmla="*/ 2147483647 h 35"/>
                  <a:gd name="T10" fmla="*/ 2147483647 w 37"/>
                  <a:gd name="T11" fmla="*/ 2147483647 h 35"/>
                  <a:gd name="T12" fmla="*/ 2147483647 w 37"/>
                  <a:gd name="T13" fmla="*/ 2147483647 h 35"/>
                  <a:gd name="T14" fmla="*/ 2147483647 w 37"/>
                  <a:gd name="T15" fmla="*/ 2147483647 h 35"/>
                  <a:gd name="T16" fmla="*/ 2147483647 w 37"/>
                  <a:gd name="T17" fmla="*/ 2147483647 h 35"/>
                  <a:gd name="T18" fmla="*/ 2147483647 w 37"/>
                  <a:gd name="T19" fmla="*/ 2147483647 h 35"/>
                  <a:gd name="T20" fmla="*/ 2147483647 w 37"/>
                  <a:gd name="T21" fmla="*/ 2147483647 h 35"/>
                  <a:gd name="T22" fmla="*/ 2147483647 w 37"/>
                  <a:gd name="T23" fmla="*/ 0 h 35"/>
                  <a:gd name="T24" fmla="*/ 2147483647 w 37"/>
                  <a:gd name="T25" fmla="*/ 0 h 35"/>
                  <a:gd name="T26" fmla="*/ 2147483647 w 37"/>
                  <a:gd name="T27" fmla="*/ 0 h 35"/>
                  <a:gd name="T28" fmla="*/ 2147483647 w 37"/>
                  <a:gd name="T29" fmla="*/ 2147483647 h 35"/>
                  <a:gd name="T30" fmla="*/ 2147483647 w 37"/>
                  <a:gd name="T31" fmla="*/ 2147483647 h 35"/>
                  <a:gd name="T32" fmla="*/ 2147483647 w 37"/>
                  <a:gd name="T33" fmla="*/ 2147483647 h 35"/>
                  <a:gd name="T34" fmla="*/ 2147483647 w 37"/>
                  <a:gd name="T35" fmla="*/ 2147483647 h 35"/>
                  <a:gd name="T36" fmla="*/ 0 w 37"/>
                  <a:gd name="T37" fmla="*/ 2147483647 h 35"/>
                  <a:gd name="T38" fmla="*/ 2147483647 w 37"/>
                  <a:gd name="T39" fmla="*/ 2147483647 h 35"/>
                  <a:gd name="T40" fmla="*/ 2147483647 w 37"/>
                  <a:gd name="T41" fmla="*/ 2147483647 h 35"/>
                  <a:gd name="T42" fmla="*/ 2147483647 w 37"/>
                  <a:gd name="T43" fmla="*/ 2147483647 h 35"/>
                  <a:gd name="T44" fmla="*/ 2147483647 w 37"/>
                  <a:gd name="T45" fmla="*/ 2147483647 h 35"/>
                  <a:gd name="T46" fmla="*/ 2147483647 w 37"/>
                  <a:gd name="T47" fmla="*/ 2147483647 h 35"/>
                  <a:gd name="T48" fmla="*/ 2147483647 w 37"/>
                  <a:gd name="T49" fmla="*/ 2147483647 h 3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5"/>
                  <a:gd name="T77" fmla="*/ 37 w 37"/>
                  <a:gd name="T78" fmla="*/ 35 h 3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5">
                    <a:moveTo>
                      <a:pt x="19" y="35"/>
                    </a:moveTo>
                    <a:lnTo>
                      <a:pt x="24" y="35"/>
                    </a:lnTo>
                    <a:lnTo>
                      <a:pt x="27" y="34"/>
                    </a:lnTo>
                    <a:lnTo>
                      <a:pt x="32" y="31"/>
                    </a:lnTo>
                    <a:lnTo>
                      <a:pt x="36" y="27"/>
                    </a:lnTo>
                    <a:lnTo>
                      <a:pt x="37" y="23"/>
                    </a:lnTo>
                    <a:lnTo>
                      <a:pt x="37" y="18"/>
                    </a:lnTo>
                    <a:lnTo>
                      <a:pt x="37" y="13"/>
                    </a:lnTo>
                    <a:lnTo>
                      <a:pt x="36" y="8"/>
                    </a:lnTo>
                    <a:lnTo>
                      <a:pt x="32" y="5"/>
                    </a:lnTo>
                    <a:lnTo>
                      <a:pt x="27" y="2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7" y="5"/>
                    </a:lnTo>
                    <a:lnTo>
                      <a:pt x="3" y="8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7"/>
                    </a:lnTo>
                    <a:lnTo>
                      <a:pt x="7" y="31"/>
                    </a:lnTo>
                    <a:lnTo>
                      <a:pt x="10" y="34"/>
                    </a:lnTo>
                    <a:lnTo>
                      <a:pt x="15" y="35"/>
                    </a:lnTo>
                    <a:lnTo>
                      <a:pt x="19" y="35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4" name="Freeform 364"/>
              <p:cNvSpPr>
                <a:spLocks/>
              </p:cNvSpPr>
              <p:nvPr/>
            </p:nvSpPr>
            <p:spPr bwMode="auto">
              <a:xfrm>
                <a:off x="4579545" y="5681580"/>
                <a:ext cx="30162" cy="28575"/>
              </a:xfrm>
              <a:custGeom>
                <a:avLst/>
                <a:gdLst>
                  <a:gd name="T0" fmla="*/ 2147483647 w 37"/>
                  <a:gd name="T1" fmla="*/ 2147483647 h 37"/>
                  <a:gd name="T2" fmla="*/ 2147483647 w 37"/>
                  <a:gd name="T3" fmla="*/ 2147483647 h 37"/>
                  <a:gd name="T4" fmla="*/ 2147483647 w 37"/>
                  <a:gd name="T5" fmla="*/ 2147483647 h 37"/>
                  <a:gd name="T6" fmla="*/ 2147483647 w 37"/>
                  <a:gd name="T7" fmla="*/ 2147483647 h 37"/>
                  <a:gd name="T8" fmla="*/ 2147483647 w 37"/>
                  <a:gd name="T9" fmla="*/ 2147483647 h 37"/>
                  <a:gd name="T10" fmla="*/ 2147483647 w 37"/>
                  <a:gd name="T11" fmla="*/ 2147483647 h 37"/>
                  <a:gd name="T12" fmla="*/ 2147483647 w 37"/>
                  <a:gd name="T13" fmla="*/ 2147483647 h 37"/>
                  <a:gd name="T14" fmla="*/ 2147483647 w 37"/>
                  <a:gd name="T15" fmla="*/ 2147483647 h 37"/>
                  <a:gd name="T16" fmla="*/ 2147483647 w 37"/>
                  <a:gd name="T17" fmla="*/ 2147483647 h 37"/>
                  <a:gd name="T18" fmla="*/ 2147483647 w 37"/>
                  <a:gd name="T19" fmla="*/ 2147483647 h 37"/>
                  <a:gd name="T20" fmla="*/ 2147483647 w 37"/>
                  <a:gd name="T21" fmla="*/ 2147483647 h 37"/>
                  <a:gd name="T22" fmla="*/ 2147483647 w 37"/>
                  <a:gd name="T23" fmla="*/ 2147483647 h 37"/>
                  <a:gd name="T24" fmla="*/ 2147483647 w 37"/>
                  <a:gd name="T25" fmla="*/ 0 h 37"/>
                  <a:gd name="T26" fmla="*/ 2147483647 w 37"/>
                  <a:gd name="T27" fmla="*/ 2147483647 h 37"/>
                  <a:gd name="T28" fmla="*/ 2147483647 w 37"/>
                  <a:gd name="T29" fmla="*/ 2147483647 h 37"/>
                  <a:gd name="T30" fmla="*/ 2147483647 w 37"/>
                  <a:gd name="T31" fmla="*/ 2147483647 h 37"/>
                  <a:gd name="T32" fmla="*/ 2147483647 w 37"/>
                  <a:gd name="T33" fmla="*/ 2147483647 h 37"/>
                  <a:gd name="T34" fmla="*/ 2147483647 w 37"/>
                  <a:gd name="T35" fmla="*/ 2147483647 h 37"/>
                  <a:gd name="T36" fmla="*/ 0 w 37"/>
                  <a:gd name="T37" fmla="*/ 2147483647 h 37"/>
                  <a:gd name="T38" fmla="*/ 2147483647 w 37"/>
                  <a:gd name="T39" fmla="*/ 2147483647 h 37"/>
                  <a:gd name="T40" fmla="*/ 2147483647 w 37"/>
                  <a:gd name="T41" fmla="*/ 2147483647 h 37"/>
                  <a:gd name="T42" fmla="*/ 2147483647 w 37"/>
                  <a:gd name="T43" fmla="*/ 2147483647 h 37"/>
                  <a:gd name="T44" fmla="*/ 2147483647 w 37"/>
                  <a:gd name="T45" fmla="*/ 2147483647 h 37"/>
                  <a:gd name="T46" fmla="*/ 2147483647 w 37"/>
                  <a:gd name="T47" fmla="*/ 2147483647 h 37"/>
                  <a:gd name="T48" fmla="*/ 2147483647 w 37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7"/>
                  <a:gd name="T77" fmla="*/ 37 w 37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7">
                    <a:moveTo>
                      <a:pt x="19" y="37"/>
                    </a:moveTo>
                    <a:lnTo>
                      <a:pt x="24" y="37"/>
                    </a:lnTo>
                    <a:lnTo>
                      <a:pt x="27" y="33"/>
                    </a:lnTo>
                    <a:lnTo>
                      <a:pt x="32" y="30"/>
                    </a:lnTo>
                    <a:lnTo>
                      <a:pt x="36" y="27"/>
                    </a:lnTo>
                    <a:lnTo>
                      <a:pt x="37" y="22"/>
                    </a:lnTo>
                    <a:lnTo>
                      <a:pt x="37" y="19"/>
                    </a:lnTo>
                    <a:lnTo>
                      <a:pt x="37" y="14"/>
                    </a:lnTo>
                    <a:lnTo>
                      <a:pt x="36" y="9"/>
                    </a:lnTo>
                    <a:lnTo>
                      <a:pt x="32" y="5"/>
                    </a:lnTo>
                    <a:lnTo>
                      <a:pt x="27" y="3"/>
                    </a:lnTo>
                    <a:lnTo>
                      <a:pt x="24" y="1"/>
                    </a:lnTo>
                    <a:lnTo>
                      <a:pt x="19" y="0"/>
                    </a:lnTo>
                    <a:lnTo>
                      <a:pt x="15" y="1"/>
                    </a:lnTo>
                    <a:lnTo>
                      <a:pt x="10" y="3"/>
                    </a:lnTo>
                    <a:lnTo>
                      <a:pt x="7" y="5"/>
                    </a:lnTo>
                    <a:lnTo>
                      <a:pt x="3" y="9"/>
                    </a:lnTo>
                    <a:lnTo>
                      <a:pt x="2" y="14"/>
                    </a:lnTo>
                    <a:lnTo>
                      <a:pt x="0" y="19"/>
                    </a:lnTo>
                    <a:lnTo>
                      <a:pt x="2" y="22"/>
                    </a:lnTo>
                    <a:lnTo>
                      <a:pt x="3" y="27"/>
                    </a:lnTo>
                    <a:lnTo>
                      <a:pt x="7" y="30"/>
                    </a:lnTo>
                    <a:lnTo>
                      <a:pt x="10" y="33"/>
                    </a:lnTo>
                    <a:lnTo>
                      <a:pt x="15" y="37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5" name="Freeform 365"/>
              <p:cNvSpPr>
                <a:spLocks/>
              </p:cNvSpPr>
              <p:nvPr/>
            </p:nvSpPr>
            <p:spPr bwMode="auto">
              <a:xfrm>
                <a:off x="4579545" y="5708567"/>
                <a:ext cx="30162" cy="28575"/>
              </a:xfrm>
              <a:custGeom>
                <a:avLst/>
                <a:gdLst>
                  <a:gd name="T0" fmla="*/ 2147483647 w 37"/>
                  <a:gd name="T1" fmla="*/ 2147483647 h 37"/>
                  <a:gd name="T2" fmla="*/ 2147483647 w 37"/>
                  <a:gd name="T3" fmla="*/ 2147483647 h 37"/>
                  <a:gd name="T4" fmla="*/ 2147483647 w 37"/>
                  <a:gd name="T5" fmla="*/ 2147483647 h 37"/>
                  <a:gd name="T6" fmla="*/ 2147483647 w 37"/>
                  <a:gd name="T7" fmla="*/ 2147483647 h 37"/>
                  <a:gd name="T8" fmla="*/ 2147483647 w 37"/>
                  <a:gd name="T9" fmla="*/ 2147483647 h 37"/>
                  <a:gd name="T10" fmla="*/ 2147483647 w 37"/>
                  <a:gd name="T11" fmla="*/ 2147483647 h 37"/>
                  <a:gd name="T12" fmla="*/ 2147483647 w 37"/>
                  <a:gd name="T13" fmla="*/ 2147483647 h 37"/>
                  <a:gd name="T14" fmla="*/ 2147483647 w 37"/>
                  <a:gd name="T15" fmla="*/ 2147483647 h 37"/>
                  <a:gd name="T16" fmla="*/ 2147483647 w 37"/>
                  <a:gd name="T17" fmla="*/ 2147483647 h 37"/>
                  <a:gd name="T18" fmla="*/ 2147483647 w 37"/>
                  <a:gd name="T19" fmla="*/ 2147483647 h 37"/>
                  <a:gd name="T20" fmla="*/ 2147483647 w 37"/>
                  <a:gd name="T21" fmla="*/ 2147483647 h 37"/>
                  <a:gd name="T22" fmla="*/ 2147483647 w 37"/>
                  <a:gd name="T23" fmla="*/ 0 h 37"/>
                  <a:gd name="T24" fmla="*/ 2147483647 w 37"/>
                  <a:gd name="T25" fmla="*/ 0 h 37"/>
                  <a:gd name="T26" fmla="*/ 2147483647 w 37"/>
                  <a:gd name="T27" fmla="*/ 0 h 37"/>
                  <a:gd name="T28" fmla="*/ 2147483647 w 37"/>
                  <a:gd name="T29" fmla="*/ 2147483647 h 37"/>
                  <a:gd name="T30" fmla="*/ 2147483647 w 37"/>
                  <a:gd name="T31" fmla="*/ 2147483647 h 37"/>
                  <a:gd name="T32" fmla="*/ 2147483647 w 37"/>
                  <a:gd name="T33" fmla="*/ 2147483647 h 37"/>
                  <a:gd name="T34" fmla="*/ 2147483647 w 37"/>
                  <a:gd name="T35" fmla="*/ 2147483647 h 37"/>
                  <a:gd name="T36" fmla="*/ 0 w 37"/>
                  <a:gd name="T37" fmla="*/ 2147483647 h 37"/>
                  <a:gd name="T38" fmla="*/ 2147483647 w 37"/>
                  <a:gd name="T39" fmla="*/ 2147483647 h 37"/>
                  <a:gd name="T40" fmla="*/ 2147483647 w 37"/>
                  <a:gd name="T41" fmla="*/ 2147483647 h 37"/>
                  <a:gd name="T42" fmla="*/ 2147483647 w 37"/>
                  <a:gd name="T43" fmla="*/ 2147483647 h 37"/>
                  <a:gd name="T44" fmla="*/ 2147483647 w 37"/>
                  <a:gd name="T45" fmla="*/ 2147483647 h 37"/>
                  <a:gd name="T46" fmla="*/ 2147483647 w 37"/>
                  <a:gd name="T47" fmla="*/ 2147483647 h 37"/>
                  <a:gd name="T48" fmla="*/ 2147483647 w 37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7"/>
                  <a:gd name="T76" fmla="*/ 0 h 37"/>
                  <a:gd name="T77" fmla="*/ 37 w 37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7" h="37">
                    <a:moveTo>
                      <a:pt x="19" y="37"/>
                    </a:moveTo>
                    <a:lnTo>
                      <a:pt x="24" y="36"/>
                    </a:lnTo>
                    <a:lnTo>
                      <a:pt x="27" y="34"/>
                    </a:lnTo>
                    <a:lnTo>
                      <a:pt x="32" y="31"/>
                    </a:lnTo>
                    <a:lnTo>
                      <a:pt x="36" y="28"/>
                    </a:lnTo>
                    <a:lnTo>
                      <a:pt x="37" y="23"/>
                    </a:lnTo>
                    <a:lnTo>
                      <a:pt x="37" y="18"/>
                    </a:lnTo>
                    <a:lnTo>
                      <a:pt x="37" y="13"/>
                    </a:lnTo>
                    <a:lnTo>
                      <a:pt x="36" y="10"/>
                    </a:lnTo>
                    <a:lnTo>
                      <a:pt x="32" y="5"/>
                    </a:lnTo>
                    <a:lnTo>
                      <a:pt x="27" y="2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7" y="5"/>
                    </a:lnTo>
                    <a:lnTo>
                      <a:pt x="3" y="10"/>
                    </a:lnTo>
                    <a:lnTo>
                      <a:pt x="2" y="13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3" y="28"/>
                    </a:lnTo>
                    <a:lnTo>
                      <a:pt x="7" y="31"/>
                    </a:lnTo>
                    <a:lnTo>
                      <a:pt x="10" y="34"/>
                    </a:lnTo>
                    <a:lnTo>
                      <a:pt x="15" y="36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6" name="Freeform 366"/>
              <p:cNvSpPr>
                <a:spLocks/>
              </p:cNvSpPr>
              <p:nvPr/>
            </p:nvSpPr>
            <p:spPr bwMode="auto">
              <a:xfrm>
                <a:off x="6348020" y="5510130"/>
                <a:ext cx="28575" cy="28575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2147483647 h 37"/>
                  <a:gd name="T18" fmla="*/ 2147483647 w 36"/>
                  <a:gd name="T19" fmla="*/ 2147483647 h 37"/>
                  <a:gd name="T20" fmla="*/ 2147483647 w 36"/>
                  <a:gd name="T21" fmla="*/ 2147483647 h 37"/>
                  <a:gd name="T22" fmla="*/ 2147483647 w 36"/>
                  <a:gd name="T23" fmla="*/ 2147483647 h 37"/>
                  <a:gd name="T24" fmla="*/ 2147483647 w 36"/>
                  <a:gd name="T25" fmla="*/ 0 h 37"/>
                  <a:gd name="T26" fmla="*/ 2147483647 w 36"/>
                  <a:gd name="T27" fmla="*/ 2147483647 h 37"/>
                  <a:gd name="T28" fmla="*/ 2147483647 w 36"/>
                  <a:gd name="T29" fmla="*/ 2147483647 h 37"/>
                  <a:gd name="T30" fmla="*/ 2147483647 w 36"/>
                  <a:gd name="T31" fmla="*/ 2147483647 h 37"/>
                  <a:gd name="T32" fmla="*/ 2147483647 w 36"/>
                  <a:gd name="T33" fmla="*/ 2147483647 h 37"/>
                  <a:gd name="T34" fmla="*/ 2147483647 w 36"/>
                  <a:gd name="T35" fmla="*/ 2147483647 h 37"/>
                  <a:gd name="T36" fmla="*/ 0 w 36"/>
                  <a:gd name="T37" fmla="*/ 2147483647 h 37"/>
                  <a:gd name="T38" fmla="*/ 2147483647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6"/>
                  <a:gd name="T76" fmla="*/ 0 h 37"/>
                  <a:gd name="T77" fmla="*/ 36 w 36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6" h="37">
                    <a:moveTo>
                      <a:pt x="19" y="37"/>
                    </a:moveTo>
                    <a:lnTo>
                      <a:pt x="24" y="35"/>
                    </a:lnTo>
                    <a:lnTo>
                      <a:pt x="27" y="34"/>
                    </a:lnTo>
                    <a:lnTo>
                      <a:pt x="32" y="31"/>
                    </a:lnTo>
                    <a:lnTo>
                      <a:pt x="35" y="27"/>
                    </a:lnTo>
                    <a:lnTo>
                      <a:pt x="36" y="23"/>
                    </a:lnTo>
                    <a:lnTo>
                      <a:pt x="36" y="18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7" y="3"/>
                    </a:lnTo>
                    <a:lnTo>
                      <a:pt x="24" y="2"/>
                    </a:lnTo>
                    <a:lnTo>
                      <a:pt x="19" y="0"/>
                    </a:lnTo>
                    <a:lnTo>
                      <a:pt x="14" y="2"/>
                    </a:lnTo>
                    <a:lnTo>
                      <a:pt x="9" y="3"/>
                    </a:lnTo>
                    <a:lnTo>
                      <a:pt x="6" y="5"/>
                    </a:lnTo>
                    <a:lnTo>
                      <a:pt x="3" y="10"/>
                    </a:lnTo>
                    <a:lnTo>
                      <a:pt x="1" y="15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3" y="27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5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7" name="Freeform 367"/>
              <p:cNvSpPr>
                <a:spLocks/>
              </p:cNvSpPr>
              <p:nvPr/>
            </p:nvSpPr>
            <p:spPr bwMode="auto">
              <a:xfrm>
                <a:off x="6348020" y="5541880"/>
                <a:ext cx="28575" cy="26987"/>
              </a:xfrm>
              <a:custGeom>
                <a:avLst/>
                <a:gdLst>
                  <a:gd name="T0" fmla="*/ 2147483647 w 36"/>
                  <a:gd name="T1" fmla="*/ 2147483647 h 36"/>
                  <a:gd name="T2" fmla="*/ 2147483647 w 36"/>
                  <a:gd name="T3" fmla="*/ 2147483647 h 36"/>
                  <a:gd name="T4" fmla="*/ 2147483647 w 36"/>
                  <a:gd name="T5" fmla="*/ 2147483647 h 36"/>
                  <a:gd name="T6" fmla="*/ 2147483647 w 36"/>
                  <a:gd name="T7" fmla="*/ 2147483647 h 36"/>
                  <a:gd name="T8" fmla="*/ 2147483647 w 36"/>
                  <a:gd name="T9" fmla="*/ 2147483647 h 36"/>
                  <a:gd name="T10" fmla="*/ 2147483647 w 36"/>
                  <a:gd name="T11" fmla="*/ 2147483647 h 36"/>
                  <a:gd name="T12" fmla="*/ 2147483647 w 36"/>
                  <a:gd name="T13" fmla="*/ 2147483647 h 36"/>
                  <a:gd name="T14" fmla="*/ 2147483647 w 36"/>
                  <a:gd name="T15" fmla="*/ 2147483647 h 36"/>
                  <a:gd name="T16" fmla="*/ 2147483647 w 36"/>
                  <a:gd name="T17" fmla="*/ 2147483647 h 36"/>
                  <a:gd name="T18" fmla="*/ 2147483647 w 36"/>
                  <a:gd name="T19" fmla="*/ 2147483647 h 36"/>
                  <a:gd name="T20" fmla="*/ 2147483647 w 36"/>
                  <a:gd name="T21" fmla="*/ 2147483647 h 36"/>
                  <a:gd name="T22" fmla="*/ 2147483647 w 36"/>
                  <a:gd name="T23" fmla="*/ 0 h 36"/>
                  <a:gd name="T24" fmla="*/ 2147483647 w 36"/>
                  <a:gd name="T25" fmla="*/ 0 h 36"/>
                  <a:gd name="T26" fmla="*/ 2147483647 w 36"/>
                  <a:gd name="T27" fmla="*/ 0 h 36"/>
                  <a:gd name="T28" fmla="*/ 2147483647 w 36"/>
                  <a:gd name="T29" fmla="*/ 2147483647 h 36"/>
                  <a:gd name="T30" fmla="*/ 2147483647 w 36"/>
                  <a:gd name="T31" fmla="*/ 2147483647 h 36"/>
                  <a:gd name="T32" fmla="*/ 2147483647 w 36"/>
                  <a:gd name="T33" fmla="*/ 2147483647 h 36"/>
                  <a:gd name="T34" fmla="*/ 2147483647 w 36"/>
                  <a:gd name="T35" fmla="*/ 2147483647 h 36"/>
                  <a:gd name="T36" fmla="*/ 0 w 36"/>
                  <a:gd name="T37" fmla="*/ 2147483647 h 36"/>
                  <a:gd name="T38" fmla="*/ 2147483647 w 36"/>
                  <a:gd name="T39" fmla="*/ 2147483647 h 36"/>
                  <a:gd name="T40" fmla="*/ 2147483647 w 36"/>
                  <a:gd name="T41" fmla="*/ 2147483647 h 36"/>
                  <a:gd name="T42" fmla="*/ 2147483647 w 36"/>
                  <a:gd name="T43" fmla="*/ 2147483647 h 36"/>
                  <a:gd name="T44" fmla="*/ 2147483647 w 36"/>
                  <a:gd name="T45" fmla="*/ 2147483647 h 36"/>
                  <a:gd name="T46" fmla="*/ 2147483647 w 36"/>
                  <a:gd name="T47" fmla="*/ 2147483647 h 36"/>
                  <a:gd name="T48" fmla="*/ 2147483647 w 36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6"/>
                  <a:gd name="T76" fmla="*/ 0 h 36"/>
                  <a:gd name="T77" fmla="*/ 36 w 36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6" h="36">
                    <a:moveTo>
                      <a:pt x="19" y="36"/>
                    </a:moveTo>
                    <a:lnTo>
                      <a:pt x="24" y="36"/>
                    </a:lnTo>
                    <a:lnTo>
                      <a:pt x="27" y="34"/>
                    </a:lnTo>
                    <a:lnTo>
                      <a:pt x="32" y="31"/>
                    </a:lnTo>
                    <a:lnTo>
                      <a:pt x="35" y="28"/>
                    </a:lnTo>
                    <a:lnTo>
                      <a:pt x="36" y="23"/>
                    </a:lnTo>
                    <a:lnTo>
                      <a:pt x="36" y="18"/>
                    </a:lnTo>
                    <a:lnTo>
                      <a:pt x="36" y="13"/>
                    </a:lnTo>
                    <a:lnTo>
                      <a:pt x="35" y="8"/>
                    </a:lnTo>
                    <a:lnTo>
                      <a:pt x="32" y="5"/>
                    </a:lnTo>
                    <a:lnTo>
                      <a:pt x="27" y="2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9" y="2"/>
                    </a:lnTo>
                    <a:lnTo>
                      <a:pt x="6" y="5"/>
                    </a:lnTo>
                    <a:lnTo>
                      <a:pt x="3" y="8"/>
                    </a:lnTo>
                    <a:lnTo>
                      <a:pt x="1" y="13"/>
                    </a:lnTo>
                    <a:lnTo>
                      <a:pt x="0" y="18"/>
                    </a:lnTo>
                    <a:lnTo>
                      <a:pt x="1" y="23"/>
                    </a:lnTo>
                    <a:lnTo>
                      <a:pt x="3" y="28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6"/>
                    </a:lnTo>
                    <a:lnTo>
                      <a:pt x="19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8" name="Freeform 368"/>
              <p:cNvSpPr>
                <a:spLocks/>
              </p:cNvSpPr>
              <p:nvPr/>
            </p:nvSpPr>
            <p:spPr bwMode="auto">
              <a:xfrm>
                <a:off x="6348020" y="5618080"/>
                <a:ext cx="28575" cy="28575"/>
              </a:xfrm>
              <a:custGeom>
                <a:avLst/>
                <a:gdLst>
                  <a:gd name="T0" fmla="*/ 2147483647 w 36"/>
                  <a:gd name="T1" fmla="*/ 2147483647 h 36"/>
                  <a:gd name="T2" fmla="*/ 2147483647 w 36"/>
                  <a:gd name="T3" fmla="*/ 2147483647 h 36"/>
                  <a:gd name="T4" fmla="*/ 2147483647 w 36"/>
                  <a:gd name="T5" fmla="*/ 2147483647 h 36"/>
                  <a:gd name="T6" fmla="*/ 2147483647 w 36"/>
                  <a:gd name="T7" fmla="*/ 2147483647 h 36"/>
                  <a:gd name="T8" fmla="*/ 2147483647 w 36"/>
                  <a:gd name="T9" fmla="*/ 2147483647 h 36"/>
                  <a:gd name="T10" fmla="*/ 2147483647 w 36"/>
                  <a:gd name="T11" fmla="*/ 2147483647 h 36"/>
                  <a:gd name="T12" fmla="*/ 2147483647 w 36"/>
                  <a:gd name="T13" fmla="*/ 2147483647 h 36"/>
                  <a:gd name="T14" fmla="*/ 2147483647 w 36"/>
                  <a:gd name="T15" fmla="*/ 2147483647 h 36"/>
                  <a:gd name="T16" fmla="*/ 2147483647 w 36"/>
                  <a:gd name="T17" fmla="*/ 2147483647 h 36"/>
                  <a:gd name="T18" fmla="*/ 2147483647 w 36"/>
                  <a:gd name="T19" fmla="*/ 2147483647 h 36"/>
                  <a:gd name="T20" fmla="*/ 2147483647 w 36"/>
                  <a:gd name="T21" fmla="*/ 2147483647 h 36"/>
                  <a:gd name="T22" fmla="*/ 2147483647 w 36"/>
                  <a:gd name="T23" fmla="*/ 2147483647 h 36"/>
                  <a:gd name="T24" fmla="*/ 2147483647 w 36"/>
                  <a:gd name="T25" fmla="*/ 0 h 36"/>
                  <a:gd name="T26" fmla="*/ 2147483647 w 36"/>
                  <a:gd name="T27" fmla="*/ 2147483647 h 36"/>
                  <a:gd name="T28" fmla="*/ 2147483647 w 36"/>
                  <a:gd name="T29" fmla="*/ 2147483647 h 36"/>
                  <a:gd name="T30" fmla="*/ 2147483647 w 36"/>
                  <a:gd name="T31" fmla="*/ 2147483647 h 36"/>
                  <a:gd name="T32" fmla="*/ 2147483647 w 36"/>
                  <a:gd name="T33" fmla="*/ 2147483647 h 36"/>
                  <a:gd name="T34" fmla="*/ 2147483647 w 36"/>
                  <a:gd name="T35" fmla="*/ 2147483647 h 36"/>
                  <a:gd name="T36" fmla="*/ 0 w 36"/>
                  <a:gd name="T37" fmla="*/ 2147483647 h 36"/>
                  <a:gd name="T38" fmla="*/ 2147483647 w 36"/>
                  <a:gd name="T39" fmla="*/ 2147483647 h 36"/>
                  <a:gd name="T40" fmla="*/ 2147483647 w 36"/>
                  <a:gd name="T41" fmla="*/ 2147483647 h 36"/>
                  <a:gd name="T42" fmla="*/ 2147483647 w 36"/>
                  <a:gd name="T43" fmla="*/ 2147483647 h 36"/>
                  <a:gd name="T44" fmla="*/ 2147483647 w 36"/>
                  <a:gd name="T45" fmla="*/ 2147483647 h 36"/>
                  <a:gd name="T46" fmla="*/ 2147483647 w 36"/>
                  <a:gd name="T47" fmla="*/ 2147483647 h 36"/>
                  <a:gd name="T48" fmla="*/ 2147483647 w 36"/>
                  <a:gd name="T49" fmla="*/ 2147483647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6"/>
                  <a:gd name="T76" fmla="*/ 0 h 36"/>
                  <a:gd name="T77" fmla="*/ 36 w 36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6" h="36">
                    <a:moveTo>
                      <a:pt x="19" y="36"/>
                    </a:moveTo>
                    <a:lnTo>
                      <a:pt x="24" y="36"/>
                    </a:lnTo>
                    <a:lnTo>
                      <a:pt x="27" y="35"/>
                    </a:lnTo>
                    <a:lnTo>
                      <a:pt x="32" y="32"/>
                    </a:lnTo>
                    <a:lnTo>
                      <a:pt x="35" y="27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4"/>
                    </a:lnTo>
                    <a:lnTo>
                      <a:pt x="35" y="9"/>
                    </a:lnTo>
                    <a:lnTo>
                      <a:pt x="32" y="6"/>
                    </a:lnTo>
                    <a:lnTo>
                      <a:pt x="27" y="3"/>
                    </a:lnTo>
                    <a:lnTo>
                      <a:pt x="24" y="1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9" y="3"/>
                    </a:lnTo>
                    <a:lnTo>
                      <a:pt x="6" y="6"/>
                    </a:lnTo>
                    <a:lnTo>
                      <a:pt x="3" y="9"/>
                    </a:lnTo>
                    <a:lnTo>
                      <a:pt x="1" y="14"/>
                    </a:lnTo>
                    <a:lnTo>
                      <a:pt x="0" y="19"/>
                    </a:lnTo>
                    <a:lnTo>
                      <a:pt x="1" y="24"/>
                    </a:lnTo>
                    <a:lnTo>
                      <a:pt x="3" y="27"/>
                    </a:lnTo>
                    <a:lnTo>
                      <a:pt x="6" y="32"/>
                    </a:lnTo>
                    <a:lnTo>
                      <a:pt x="9" y="35"/>
                    </a:lnTo>
                    <a:lnTo>
                      <a:pt x="14" y="36"/>
                    </a:lnTo>
                    <a:lnTo>
                      <a:pt x="19" y="36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39" name="Freeform 369"/>
              <p:cNvSpPr>
                <a:spLocks/>
              </p:cNvSpPr>
              <p:nvPr/>
            </p:nvSpPr>
            <p:spPr bwMode="auto">
              <a:xfrm>
                <a:off x="6348020" y="5710155"/>
                <a:ext cx="28575" cy="28575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2147483647 h 37"/>
                  <a:gd name="T18" fmla="*/ 2147483647 w 36"/>
                  <a:gd name="T19" fmla="*/ 2147483647 h 37"/>
                  <a:gd name="T20" fmla="*/ 2147483647 w 36"/>
                  <a:gd name="T21" fmla="*/ 2147483647 h 37"/>
                  <a:gd name="T22" fmla="*/ 2147483647 w 36"/>
                  <a:gd name="T23" fmla="*/ 2147483647 h 37"/>
                  <a:gd name="T24" fmla="*/ 2147483647 w 36"/>
                  <a:gd name="T25" fmla="*/ 0 h 37"/>
                  <a:gd name="T26" fmla="*/ 2147483647 w 36"/>
                  <a:gd name="T27" fmla="*/ 2147483647 h 37"/>
                  <a:gd name="T28" fmla="*/ 2147483647 w 36"/>
                  <a:gd name="T29" fmla="*/ 2147483647 h 37"/>
                  <a:gd name="T30" fmla="*/ 2147483647 w 36"/>
                  <a:gd name="T31" fmla="*/ 2147483647 h 37"/>
                  <a:gd name="T32" fmla="*/ 2147483647 w 36"/>
                  <a:gd name="T33" fmla="*/ 2147483647 h 37"/>
                  <a:gd name="T34" fmla="*/ 2147483647 w 36"/>
                  <a:gd name="T35" fmla="*/ 2147483647 h 37"/>
                  <a:gd name="T36" fmla="*/ 0 w 36"/>
                  <a:gd name="T37" fmla="*/ 2147483647 h 37"/>
                  <a:gd name="T38" fmla="*/ 2147483647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6"/>
                  <a:gd name="T76" fmla="*/ 0 h 37"/>
                  <a:gd name="T77" fmla="*/ 36 w 36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6" h="37">
                    <a:moveTo>
                      <a:pt x="19" y="37"/>
                    </a:moveTo>
                    <a:lnTo>
                      <a:pt x="24" y="37"/>
                    </a:lnTo>
                    <a:lnTo>
                      <a:pt x="27" y="34"/>
                    </a:lnTo>
                    <a:lnTo>
                      <a:pt x="32" y="31"/>
                    </a:lnTo>
                    <a:lnTo>
                      <a:pt x="35" y="27"/>
                    </a:lnTo>
                    <a:lnTo>
                      <a:pt x="36" y="23"/>
                    </a:lnTo>
                    <a:lnTo>
                      <a:pt x="36" y="19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7" y="3"/>
                    </a:lnTo>
                    <a:lnTo>
                      <a:pt x="24" y="2"/>
                    </a:lnTo>
                    <a:lnTo>
                      <a:pt x="19" y="0"/>
                    </a:lnTo>
                    <a:lnTo>
                      <a:pt x="14" y="2"/>
                    </a:lnTo>
                    <a:lnTo>
                      <a:pt x="9" y="3"/>
                    </a:lnTo>
                    <a:lnTo>
                      <a:pt x="6" y="5"/>
                    </a:lnTo>
                    <a:lnTo>
                      <a:pt x="3" y="10"/>
                    </a:lnTo>
                    <a:lnTo>
                      <a:pt x="1" y="15"/>
                    </a:lnTo>
                    <a:lnTo>
                      <a:pt x="0" y="19"/>
                    </a:lnTo>
                    <a:lnTo>
                      <a:pt x="1" y="23"/>
                    </a:lnTo>
                    <a:lnTo>
                      <a:pt x="3" y="27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7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40" name="Freeform 370"/>
              <p:cNvSpPr>
                <a:spLocks/>
              </p:cNvSpPr>
              <p:nvPr/>
            </p:nvSpPr>
            <p:spPr bwMode="auto">
              <a:xfrm>
                <a:off x="6348020" y="5802230"/>
                <a:ext cx="28575" cy="30162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2147483647 h 37"/>
                  <a:gd name="T18" fmla="*/ 2147483647 w 36"/>
                  <a:gd name="T19" fmla="*/ 2147483647 h 37"/>
                  <a:gd name="T20" fmla="*/ 2147483647 w 36"/>
                  <a:gd name="T21" fmla="*/ 2147483647 h 37"/>
                  <a:gd name="T22" fmla="*/ 2147483647 w 36"/>
                  <a:gd name="T23" fmla="*/ 2147483647 h 37"/>
                  <a:gd name="T24" fmla="*/ 2147483647 w 36"/>
                  <a:gd name="T25" fmla="*/ 0 h 37"/>
                  <a:gd name="T26" fmla="*/ 2147483647 w 36"/>
                  <a:gd name="T27" fmla="*/ 2147483647 h 37"/>
                  <a:gd name="T28" fmla="*/ 2147483647 w 36"/>
                  <a:gd name="T29" fmla="*/ 2147483647 h 37"/>
                  <a:gd name="T30" fmla="*/ 2147483647 w 36"/>
                  <a:gd name="T31" fmla="*/ 2147483647 h 37"/>
                  <a:gd name="T32" fmla="*/ 2147483647 w 36"/>
                  <a:gd name="T33" fmla="*/ 2147483647 h 37"/>
                  <a:gd name="T34" fmla="*/ 2147483647 w 36"/>
                  <a:gd name="T35" fmla="*/ 2147483647 h 37"/>
                  <a:gd name="T36" fmla="*/ 0 w 36"/>
                  <a:gd name="T37" fmla="*/ 2147483647 h 37"/>
                  <a:gd name="T38" fmla="*/ 2147483647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6"/>
                  <a:gd name="T76" fmla="*/ 0 h 37"/>
                  <a:gd name="T77" fmla="*/ 36 w 36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6" h="37">
                    <a:moveTo>
                      <a:pt x="19" y="37"/>
                    </a:moveTo>
                    <a:lnTo>
                      <a:pt x="24" y="36"/>
                    </a:lnTo>
                    <a:lnTo>
                      <a:pt x="27" y="34"/>
                    </a:lnTo>
                    <a:lnTo>
                      <a:pt x="32" y="31"/>
                    </a:lnTo>
                    <a:lnTo>
                      <a:pt x="35" y="27"/>
                    </a:lnTo>
                    <a:lnTo>
                      <a:pt x="36" y="23"/>
                    </a:lnTo>
                    <a:lnTo>
                      <a:pt x="36" y="19"/>
                    </a:lnTo>
                    <a:lnTo>
                      <a:pt x="36" y="15"/>
                    </a:lnTo>
                    <a:lnTo>
                      <a:pt x="35" y="10"/>
                    </a:lnTo>
                    <a:lnTo>
                      <a:pt x="32" y="5"/>
                    </a:lnTo>
                    <a:lnTo>
                      <a:pt x="27" y="3"/>
                    </a:lnTo>
                    <a:lnTo>
                      <a:pt x="24" y="2"/>
                    </a:lnTo>
                    <a:lnTo>
                      <a:pt x="19" y="0"/>
                    </a:lnTo>
                    <a:lnTo>
                      <a:pt x="14" y="2"/>
                    </a:lnTo>
                    <a:lnTo>
                      <a:pt x="9" y="3"/>
                    </a:lnTo>
                    <a:lnTo>
                      <a:pt x="6" y="5"/>
                    </a:lnTo>
                    <a:lnTo>
                      <a:pt x="3" y="10"/>
                    </a:lnTo>
                    <a:lnTo>
                      <a:pt x="1" y="15"/>
                    </a:lnTo>
                    <a:lnTo>
                      <a:pt x="0" y="19"/>
                    </a:lnTo>
                    <a:lnTo>
                      <a:pt x="1" y="23"/>
                    </a:lnTo>
                    <a:lnTo>
                      <a:pt x="3" y="27"/>
                    </a:lnTo>
                    <a:lnTo>
                      <a:pt x="6" y="31"/>
                    </a:lnTo>
                    <a:lnTo>
                      <a:pt x="9" y="34"/>
                    </a:lnTo>
                    <a:lnTo>
                      <a:pt x="14" y="36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441" name="Freeform 371"/>
              <p:cNvSpPr>
                <a:spLocks/>
              </p:cNvSpPr>
              <p:nvPr/>
            </p:nvSpPr>
            <p:spPr bwMode="auto">
              <a:xfrm>
                <a:off x="6348020" y="6010192"/>
                <a:ext cx="28575" cy="28575"/>
              </a:xfrm>
              <a:custGeom>
                <a:avLst/>
                <a:gdLst>
                  <a:gd name="T0" fmla="*/ 2147483647 w 36"/>
                  <a:gd name="T1" fmla="*/ 2147483647 h 37"/>
                  <a:gd name="T2" fmla="*/ 2147483647 w 36"/>
                  <a:gd name="T3" fmla="*/ 2147483647 h 37"/>
                  <a:gd name="T4" fmla="*/ 2147483647 w 36"/>
                  <a:gd name="T5" fmla="*/ 2147483647 h 37"/>
                  <a:gd name="T6" fmla="*/ 2147483647 w 36"/>
                  <a:gd name="T7" fmla="*/ 2147483647 h 37"/>
                  <a:gd name="T8" fmla="*/ 2147483647 w 36"/>
                  <a:gd name="T9" fmla="*/ 2147483647 h 37"/>
                  <a:gd name="T10" fmla="*/ 2147483647 w 36"/>
                  <a:gd name="T11" fmla="*/ 2147483647 h 37"/>
                  <a:gd name="T12" fmla="*/ 2147483647 w 36"/>
                  <a:gd name="T13" fmla="*/ 2147483647 h 37"/>
                  <a:gd name="T14" fmla="*/ 2147483647 w 36"/>
                  <a:gd name="T15" fmla="*/ 2147483647 h 37"/>
                  <a:gd name="T16" fmla="*/ 2147483647 w 36"/>
                  <a:gd name="T17" fmla="*/ 2147483647 h 37"/>
                  <a:gd name="T18" fmla="*/ 2147483647 w 36"/>
                  <a:gd name="T19" fmla="*/ 2147483647 h 37"/>
                  <a:gd name="T20" fmla="*/ 2147483647 w 36"/>
                  <a:gd name="T21" fmla="*/ 2147483647 h 37"/>
                  <a:gd name="T22" fmla="*/ 2147483647 w 36"/>
                  <a:gd name="T23" fmla="*/ 2147483647 h 37"/>
                  <a:gd name="T24" fmla="*/ 2147483647 w 36"/>
                  <a:gd name="T25" fmla="*/ 0 h 37"/>
                  <a:gd name="T26" fmla="*/ 2147483647 w 36"/>
                  <a:gd name="T27" fmla="*/ 2147483647 h 37"/>
                  <a:gd name="T28" fmla="*/ 2147483647 w 36"/>
                  <a:gd name="T29" fmla="*/ 2147483647 h 37"/>
                  <a:gd name="T30" fmla="*/ 2147483647 w 36"/>
                  <a:gd name="T31" fmla="*/ 2147483647 h 37"/>
                  <a:gd name="T32" fmla="*/ 2147483647 w 36"/>
                  <a:gd name="T33" fmla="*/ 2147483647 h 37"/>
                  <a:gd name="T34" fmla="*/ 2147483647 w 36"/>
                  <a:gd name="T35" fmla="*/ 2147483647 h 37"/>
                  <a:gd name="T36" fmla="*/ 0 w 36"/>
                  <a:gd name="T37" fmla="*/ 2147483647 h 37"/>
                  <a:gd name="T38" fmla="*/ 2147483647 w 36"/>
                  <a:gd name="T39" fmla="*/ 2147483647 h 37"/>
                  <a:gd name="T40" fmla="*/ 2147483647 w 36"/>
                  <a:gd name="T41" fmla="*/ 2147483647 h 37"/>
                  <a:gd name="T42" fmla="*/ 2147483647 w 36"/>
                  <a:gd name="T43" fmla="*/ 2147483647 h 37"/>
                  <a:gd name="T44" fmla="*/ 2147483647 w 36"/>
                  <a:gd name="T45" fmla="*/ 2147483647 h 37"/>
                  <a:gd name="T46" fmla="*/ 2147483647 w 36"/>
                  <a:gd name="T47" fmla="*/ 2147483647 h 37"/>
                  <a:gd name="T48" fmla="*/ 2147483647 w 36"/>
                  <a:gd name="T49" fmla="*/ 2147483647 h 3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6"/>
                  <a:gd name="T76" fmla="*/ 0 h 37"/>
                  <a:gd name="T77" fmla="*/ 36 w 36"/>
                  <a:gd name="T78" fmla="*/ 37 h 3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6" h="37">
                    <a:moveTo>
                      <a:pt x="19" y="37"/>
                    </a:moveTo>
                    <a:lnTo>
                      <a:pt x="24" y="37"/>
                    </a:lnTo>
                    <a:lnTo>
                      <a:pt x="27" y="35"/>
                    </a:lnTo>
                    <a:lnTo>
                      <a:pt x="32" y="32"/>
                    </a:lnTo>
                    <a:lnTo>
                      <a:pt x="35" y="27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4"/>
                    </a:lnTo>
                    <a:lnTo>
                      <a:pt x="35" y="9"/>
                    </a:lnTo>
                    <a:lnTo>
                      <a:pt x="32" y="6"/>
                    </a:lnTo>
                    <a:lnTo>
                      <a:pt x="27" y="3"/>
                    </a:lnTo>
                    <a:lnTo>
                      <a:pt x="24" y="1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9" y="3"/>
                    </a:lnTo>
                    <a:lnTo>
                      <a:pt x="6" y="6"/>
                    </a:lnTo>
                    <a:lnTo>
                      <a:pt x="3" y="9"/>
                    </a:lnTo>
                    <a:lnTo>
                      <a:pt x="1" y="14"/>
                    </a:lnTo>
                    <a:lnTo>
                      <a:pt x="0" y="19"/>
                    </a:lnTo>
                    <a:lnTo>
                      <a:pt x="1" y="24"/>
                    </a:lnTo>
                    <a:lnTo>
                      <a:pt x="3" y="27"/>
                    </a:lnTo>
                    <a:lnTo>
                      <a:pt x="6" y="32"/>
                    </a:lnTo>
                    <a:lnTo>
                      <a:pt x="9" y="35"/>
                    </a:lnTo>
                    <a:lnTo>
                      <a:pt x="14" y="37"/>
                    </a:lnTo>
                    <a:lnTo>
                      <a:pt x="19" y="37"/>
                    </a:lnTo>
                    <a:close/>
                  </a:path>
                </a:pathLst>
              </a:custGeom>
              <a:solidFill>
                <a:srgbClr val="00CCFF"/>
              </a:solidFill>
              <a:ln w="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3327" name="ZoneTexte 391"/>
            <p:cNvSpPr txBox="1">
              <a:spLocks noChangeArrowheads="1"/>
            </p:cNvSpPr>
            <p:nvPr/>
          </p:nvSpPr>
          <p:spPr bwMode="auto">
            <a:xfrm>
              <a:off x="2435225" y="4102100"/>
              <a:ext cx="36036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0.5</a:t>
              </a:r>
            </a:p>
          </p:txBody>
        </p:sp>
        <p:sp>
          <p:nvSpPr>
            <p:cNvPr id="13328" name="ZoneTexte 392"/>
            <p:cNvSpPr txBox="1">
              <a:spLocks noChangeArrowheads="1"/>
            </p:cNvSpPr>
            <p:nvPr/>
          </p:nvSpPr>
          <p:spPr bwMode="auto">
            <a:xfrm>
              <a:off x="2435225" y="4421188"/>
              <a:ext cx="36036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13329" name="ZoneTexte 393"/>
            <p:cNvSpPr txBox="1">
              <a:spLocks noChangeArrowheads="1"/>
            </p:cNvSpPr>
            <p:nvPr/>
          </p:nvSpPr>
          <p:spPr bwMode="auto">
            <a:xfrm>
              <a:off x="2435225" y="4740275"/>
              <a:ext cx="36036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0.3</a:t>
              </a:r>
            </a:p>
          </p:txBody>
        </p:sp>
        <p:sp>
          <p:nvSpPr>
            <p:cNvPr id="13330" name="ZoneTexte 394"/>
            <p:cNvSpPr txBox="1">
              <a:spLocks noChangeArrowheads="1"/>
            </p:cNvSpPr>
            <p:nvPr/>
          </p:nvSpPr>
          <p:spPr bwMode="auto">
            <a:xfrm>
              <a:off x="2435225" y="5059363"/>
              <a:ext cx="36036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0.2</a:t>
              </a:r>
            </a:p>
          </p:txBody>
        </p:sp>
        <p:sp>
          <p:nvSpPr>
            <p:cNvPr id="13331" name="ZoneTexte 395"/>
            <p:cNvSpPr txBox="1">
              <a:spLocks noChangeArrowheads="1"/>
            </p:cNvSpPr>
            <p:nvPr/>
          </p:nvSpPr>
          <p:spPr bwMode="auto">
            <a:xfrm>
              <a:off x="2435225" y="5376863"/>
              <a:ext cx="36036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0.1</a:t>
              </a:r>
            </a:p>
          </p:txBody>
        </p:sp>
        <p:sp>
          <p:nvSpPr>
            <p:cNvPr id="13332" name="ZoneTexte 396"/>
            <p:cNvSpPr txBox="1">
              <a:spLocks noChangeArrowheads="1"/>
            </p:cNvSpPr>
            <p:nvPr/>
          </p:nvSpPr>
          <p:spPr bwMode="auto">
            <a:xfrm>
              <a:off x="2435225" y="5695950"/>
              <a:ext cx="360363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000">
                  <a:solidFill>
                    <a:srgbClr val="000066"/>
                  </a:solidFill>
                </a:rPr>
                <a:t>0.0</a:t>
              </a:r>
            </a:p>
          </p:txBody>
        </p:sp>
        <p:sp>
          <p:nvSpPr>
            <p:cNvPr id="13333" name="ZoneTexte 403"/>
            <p:cNvSpPr txBox="1">
              <a:spLocks noChangeArrowheads="1"/>
            </p:cNvSpPr>
            <p:nvPr/>
          </p:nvSpPr>
          <p:spPr bwMode="auto">
            <a:xfrm>
              <a:off x="2620963" y="5942013"/>
              <a:ext cx="376237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W0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81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83</a:t>
              </a:r>
            </a:p>
          </p:txBody>
        </p:sp>
        <p:sp>
          <p:nvSpPr>
            <p:cNvPr id="13334" name="ZoneTexte 404"/>
            <p:cNvSpPr txBox="1">
              <a:spLocks noChangeArrowheads="1"/>
            </p:cNvSpPr>
            <p:nvPr/>
          </p:nvSpPr>
          <p:spPr bwMode="auto">
            <a:xfrm>
              <a:off x="4332288" y="5942013"/>
              <a:ext cx="447675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W24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78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79</a:t>
              </a:r>
            </a:p>
          </p:txBody>
        </p:sp>
        <p:sp>
          <p:nvSpPr>
            <p:cNvPr id="13335" name="ZoneTexte 405"/>
            <p:cNvSpPr txBox="1">
              <a:spLocks noChangeArrowheads="1"/>
            </p:cNvSpPr>
            <p:nvPr/>
          </p:nvSpPr>
          <p:spPr bwMode="auto">
            <a:xfrm>
              <a:off x="6107113" y="5942013"/>
              <a:ext cx="447675" cy="5540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W48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75</a:t>
              </a:r>
            </a:p>
            <a:p>
              <a:pPr eaLnBrk="1" hangingPunct="1"/>
              <a:r>
                <a:rPr lang="fr-FR" sz="1000">
                  <a:solidFill>
                    <a:srgbClr val="000066"/>
                  </a:solidFill>
                </a:rPr>
                <a:t>72</a:t>
              </a:r>
            </a:p>
          </p:txBody>
        </p:sp>
        <p:cxnSp>
          <p:nvCxnSpPr>
            <p:cNvPr id="13336" name="Connecteur droit 415"/>
            <p:cNvCxnSpPr>
              <a:cxnSpLocks noChangeShapeType="1"/>
            </p:cNvCxnSpPr>
            <p:nvPr/>
          </p:nvCxnSpPr>
          <p:spPr bwMode="auto">
            <a:xfrm>
              <a:off x="2373313" y="6196013"/>
              <a:ext cx="282575" cy="0"/>
            </a:xfrm>
            <a:prstGeom prst="line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37" name="Connecteur droit 416"/>
            <p:cNvCxnSpPr>
              <a:cxnSpLocks noChangeShapeType="1"/>
            </p:cNvCxnSpPr>
            <p:nvPr/>
          </p:nvCxnSpPr>
          <p:spPr bwMode="auto">
            <a:xfrm>
              <a:off x="2373313" y="6364288"/>
              <a:ext cx="282575" cy="0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38" name="ZoneTexte 423"/>
            <p:cNvSpPr txBox="1">
              <a:spLocks noChangeArrowheads="1"/>
            </p:cNvSpPr>
            <p:nvPr/>
          </p:nvSpPr>
          <p:spPr bwMode="auto">
            <a:xfrm>
              <a:off x="2859088" y="5138738"/>
              <a:ext cx="503237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0.369</a:t>
              </a:r>
            </a:p>
          </p:txBody>
        </p:sp>
        <p:sp>
          <p:nvSpPr>
            <p:cNvPr id="13339" name="ZoneTexte 424"/>
            <p:cNvSpPr txBox="1">
              <a:spLocks noChangeArrowheads="1"/>
            </p:cNvSpPr>
            <p:nvPr/>
          </p:nvSpPr>
          <p:spPr bwMode="auto">
            <a:xfrm>
              <a:off x="4140200" y="5164138"/>
              <a:ext cx="5016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0.387</a:t>
              </a:r>
            </a:p>
          </p:txBody>
        </p:sp>
        <p:sp>
          <p:nvSpPr>
            <p:cNvPr id="13340" name="ZoneTexte 425"/>
            <p:cNvSpPr txBox="1">
              <a:spLocks noChangeArrowheads="1"/>
            </p:cNvSpPr>
            <p:nvPr/>
          </p:nvSpPr>
          <p:spPr bwMode="auto">
            <a:xfrm>
              <a:off x="5870575" y="5316538"/>
              <a:ext cx="50165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0.189</a:t>
              </a:r>
            </a:p>
          </p:txBody>
        </p:sp>
        <p:sp>
          <p:nvSpPr>
            <p:cNvPr id="22586" name="Rectangle 402"/>
            <p:cNvSpPr>
              <a:spLocks noChangeArrowheads="1"/>
            </p:cNvSpPr>
            <p:nvPr/>
          </p:nvSpPr>
          <p:spPr bwMode="auto">
            <a:xfrm>
              <a:off x="3943350" y="5572125"/>
              <a:ext cx="776288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>
                  <a:solidFill>
                    <a:srgbClr val="333399"/>
                  </a:solidFill>
                  <a:ea typeface="ＭＳ Ｐゴシック" pitchFamily="34" charset="-128"/>
                </a:rPr>
                <a:t>p&lt;0.0001</a:t>
              </a:r>
            </a:p>
          </p:txBody>
        </p:sp>
        <p:sp>
          <p:nvSpPr>
            <p:cNvPr id="13342" name="ZoneTexte 423"/>
            <p:cNvSpPr txBox="1">
              <a:spLocks noChangeArrowheads="1"/>
            </p:cNvSpPr>
            <p:nvPr/>
          </p:nvSpPr>
          <p:spPr bwMode="auto">
            <a:xfrm>
              <a:off x="2859088" y="5454650"/>
              <a:ext cx="50323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0.369</a:t>
              </a:r>
            </a:p>
          </p:txBody>
        </p:sp>
        <p:sp>
          <p:nvSpPr>
            <p:cNvPr id="13343" name="ZoneTexte 424"/>
            <p:cNvSpPr txBox="1">
              <a:spLocks noChangeArrowheads="1"/>
            </p:cNvSpPr>
            <p:nvPr/>
          </p:nvSpPr>
          <p:spPr bwMode="auto">
            <a:xfrm>
              <a:off x="4678363" y="5229225"/>
              <a:ext cx="50165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000" b="1">
                  <a:solidFill>
                    <a:srgbClr val="000066"/>
                  </a:solidFill>
                </a:rPr>
                <a:t>0.189</a:t>
              </a:r>
            </a:p>
          </p:txBody>
        </p:sp>
        <p:sp>
          <p:nvSpPr>
            <p:cNvPr id="13344" name="ZoneTexte 420"/>
            <p:cNvSpPr txBox="1">
              <a:spLocks noChangeArrowheads="1"/>
            </p:cNvSpPr>
            <p:nvPr/>
          </p:nvSpPr>
          <p:spPr bwMode="auto">
            <a:xfrm>
              <a:off x="5318125" y="5210175"/>
              <a:ext cx="501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3345" name="ZoneTexte 421"/>
            <p:cNvSpPr txBox="1">
              <a:spLocks noChangeArrowheads="1"/>
            </p:cNvSpPr>
            <p:nvPr/>
          </p:nvSpPr>
          <p:spPr bwMode="auto">
            <a:xfrm>
              <a:off x="5318125" y="5562600"/>
              <a:ext cx="501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3346" name="ZoneTexte 422"/>
            <p:cNvSpPr txBox="1">
              <a:spLocks noChangeArrowheads="1"/>
            </p:cNvSpPr>
            <p:nvPr/>
          </p:nvSpPr>
          <p:spPr bwMode="auto">
            <a:xfrm>
              <a:off x="3346450" y="5486400"/>
              <a:ext cx="5016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RAL</a:t>
              </a:r>
            </a:p>
          </p:txBody>
        </p:sp>
        <p:sp>
          <p:nvSpPr>
            <p:cNvPr id="13347" name="ZoneTexte 426"/>
            <p:cNvSpPr txBox="1">
              <a:spLocks noChangeArrowheads="1"/>
            </p:cNvSpPr>
            <p:nvPr/>
          </p:nvSpPr>
          <p:spPr bwMode="auto">
            <a:xfrm>
              <a:off x="3506788" y="5133975"/>
              <a:ext cx="4921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333399"/>
                  </a:solidFill>
                </a:rPr>
                <a:t>ENF</a:t>
              </a:r>
            </a:p>
          </p:txBody>
        </p:sp>
      </p:grpSp>
      <p:sp>
        <p:nvSpPr>
          <p:cNvPr id="432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/>
          <a:lstStyle/>
          <a:p>
            <a:pPr algn="l" defTabSz="914400" eaLnBrk="0" hangingPunct="0">
              <a:defRPr/>
            </a:pPr>
            <a:r>
              <a:rPr lang="en-US" sz="3000" b="1" kern="0" dirty="0">
                <a:solidFill>
                  <a:srgbClr val="333399"/>
                </a:solidFill>
                <a:latin typeface="+mj-lt"/>
                <a:cs typeface="ＭＳ Ｐゴシック" pitchFamily="-109" charset="-128"/>
              </a:rPr>
              <a:t>EASIER </a:t>
            </a:r>
            <a:r>
              <a:rPr lang="en-US" sz="3000" b="1" kern="0" dirty="0" err="1">
                <a:solidFill>
                  <a:srgbClr val="333399"/>
                </a:solidFill>
                <a:latin typeface="+mj-lt"/>
                <a:cs typeface="ＭＳ Ｐゴシック" pitchFamily="-109" charset="-128"/>
              </a:rPr>
              <a:t>substudy</a:t>
            </a:r>
            <a:r>
              <a:rPr lang="en-US" sz="3000" b="1" kern="0" dirty="0">
                <a:solidFill>
                  <a:srgbClr val="333399"/>
                </a:solidFill>
                <a:latin typeface="+mj-lt"/>
                <a:cs typeface="ＭＳ Ｐゴシック" pitchFamily="-109" charset="-128"/>
              </a:rPr>
              <a:t>: Inflammatory and coagulation biomarkers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EASIER Study: Switch ENF to RAL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100" name="Espace réservé du contenu 2"/>
          <p:cNvSpPr>
            <a:spLocks/>
          </p:cNvSpPr>
          <p:nvPr/>
        </p:nvSpPr>
        <p:spPr bwMode="auto">
          <a:xfrm>
            <a:off x="34925" y="4221163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Non inferiority in the proportion of patients with virologic failure at W24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(Intent-to-treat analysis) ; upper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10%, 80% power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Virologic failure : confirmed HIV-1 RNA ≥ 400 c/mL, or a single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HIV-1 RNA ≥ 400 c/mL followed by treatment modification or last 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HIV-1 RNA ≥ 400 c/mL without confirmation</a:t>
            </a:r>
          </a:p>
        </p:txBody>
      </p:sp>
      <p:graphicFrame>
        <p:nvGraphicFramePr>
          <p:cNvPr id="24606" name="Group 30"/>
          <p:cNvGraphicFramePr>
            <a:graphicFrameLocks noGrp="1"/>
          </p:cNvGraphicFramePr>
          <p:nvPr/>
        </p:nvGraphicFramePr>
        <p:xfrm>
          <a:off x="5334000" y="3268663"/>
          <a:ext cx="3021013" cy="590767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RAL 400 mg bid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continue other ARVs</a:t>
                      </a: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605" name="Group 29"/>
          <p:cNvGraphicFramePr>
            <a:graphicFrameLocks noGrp="1"/>
          </p:cNvGraphicFramePr>
          <p:nvPr/>
        </p:nvGraphicFramePr>
        <p:xfrm>
          <a:off x="5334000" y="2252663"/>
          <a:ext cx="3021013" cy="606425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ENF regimen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other ARVs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cxnSp>
        <p:nvCxnSpPr>
          <p:cNvPr id="4113" name="Connecteur droit 66"/>
          <p:cNvCxnSpPr>
            <a:cxnSpLocks noChangeShapeType="1"/>
          </p:cNvCxnSpPr>
          <p:nvPr/>
        </p:nvCxnSpPr>
        <p:spPr bwMode="auto">
          <a:xfrm rot="5400000">
            <a:off x="4225132" y="24518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4" name="Oval 170"/>
          <p:cNvSpPr>
            <a:spLocks noChangeArrowheads="1"/>
          </p:cNvSpPr>
          <p:nvPr/>
        </p:nvSpPr>
        <p:spPr bwMode="auto">
          <a:xfrm>
            <a:off x="3654425" y="123825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4115" name="AutoShape 162"/>
          <p:cNvSpPr>
            <a:spLocks noChangeArrowheads="1"/>
          </p:cNvSpPr>
          <p:nvPr/>
        </p:nvSpPr>
        <p:spPr bwMode="auto">
          <a:xfrm>
            <a:off x="485775" y="2182813"/>
            <a:ext cx="3616325" cy="17176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193 HIV+ adults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History of triple class (NRTI, NNRTI, PI)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failure or intolerance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400 c/mL &gt; 3 months</a:t>
            </a:r>
            <a:b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an ENF-based regimen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Integrase inhibitor-naïve</a:t>
            </a:r>
          </a:p>
        </p:txBody>
      </p:sp>
      <p:cxnSp>
        <p:nvCxnSpPr>
          <p:cNvPr id="4116" name="AutoShape 60"/>
          <p:cNvCxnSpPr>
            <a:cxnSpLocks noChangeShapeType="1"/>
          </p:cNvCxnSpPr>
          <p:nvPr/>
        </p:nvCxnSpPr>
        <p:spPr bwMode="auto">
          <a:xfrm rot="10800000" flipH="1" flipV="1">
            <a:off x="5368925" y="2568575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7" name="Line 63"/>
          <p:cNvSpPr>
            <a:spLocks noChangeShapeType="1"/>
          </p:cNvSpPr>
          <p:nvPr/>
        </p:nvSpPr>
        <p:spPr bwMode="auto">
          <a:xfrm>
            <a:off x="4157663" y="3048000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8" name="Rectangle 9"/>
          <p:cNvSpPr>
            <a:spLocks noChangeArrowheads="1"/>
          </p:cNvSpPr>
          <p:nvPr/>
        </p:nvSpPr>
        <p:spPr bwMode="auto">
          <a:xfrm>
            <a:off x="4630738" y="2209800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85</a:t>
            </a:r>
          </a:p>
        </p:txBody>
      </p:sp>
      <p:sp>
        <p:nvSpPr>
          <p:cNvPr id="4119" name="Rectangle 8"/>
          <p:cNvSpPr>
            <a:spLocks noChangeArrowheads="1"/>
          </p:cNvSpPr>
          <p:nvPr/>
        </p:nvSpPr>
        <p:spPr bwMode="auto">
          <a:xfrm>
            <a:off x="4630738" y="3222625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85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8172450" y="131445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W24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21" name="Line 172"/>
          <p:cNvSpPr>
            <a:spLocks noChangeShapeType="1"/>
          </p:cNvSpPr>
          <p:nvPr/>
        </p:nvSpPr>
        <p:spPr bwMode="auto">
          <a:xfrm>
            <a:off x="8455025" y="185420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2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 Castro N, CID 2009;49:1259-67</a:t>
            </a:r>
          </a:p>
        </p:txBody>
      </p:sp>
      <p:sp>
        <p:nvSpPr>
          <p:cNvPr id="412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EASIER Study: Switch ENF to RAL</a:t>
            </a:r>
          </a:p>
        </p:txBody>
      </p:sp>
      <p:graphicFrame>
        <p:nvGraphicFramePr>
          <p:cNvPr id="25679" name="Group 79"/>
          <p:cNvGraphicFramePr>
            <a:graphicFrameLocks noGrp="1"/>
          </p:cNvGraphicFramePr>
          <p:nvPr>
            <p:ph idx="1"/>
          </p:nvPr>
        </p:nvGraphicFramePr>
        <p:xfrm>
          <a:off x="738188" y="1657350"/>
          <a:ext cx="7642225" cy="4425946"/>
        </p:xfrm>
        <a:graphic>
          <a:graphicData uri="http://schemas.openxmlformats.org/drawingml/2006/table">
            <a:tbl>
              <a:tblPr/>
              <a:tblGrid>
                <a:gridCol w="444500"/>
                <a:gridCol w="3956050"/>
                <a:gridCol w="1620837"/>
                <a:gridCol w="1620838"/>
              </a:tblGrid>
              <a:tr h="3520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ENF, N = 85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RAL, N = 84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3080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48.4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47.6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14%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17%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0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History of CDC class C diagnosis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55%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50%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B or C co-infection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5%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8%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0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 at baseline ; at nadir, 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374 ; 56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410 ; 39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HIV-1 RNA &lt; 50 c/mL at baseline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88%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85%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0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Duration of prior ENF therapy, median years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968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Number of ARV drugs in baseline regimen (including ENF), median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ARV drugs in regimen: PI* ; NNRTI ; NRTI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(TDF)</a:t>
                      </a:r>
                      <a:endParaRPr kumimoji="0" lang="en-GB" sz="1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100% ; 6% ; 95% (54%)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99% ; 10% ; 94% (60%)</a:t>
                      </a: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80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before W24, N (%)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virologic failure</a:t>
                      </a:r>
                    </a:p>
                  </a:txBody>
                  <a:tcPr marT="45725" marB="45725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183" name="Rectangle 8"/>
          <p:cNvSpPr>
            <a:spLocks noChangeArrowheads="1"/>
          </p:cNvSpPr>
          <p:nvPr/>
        </p:nvSpPr>
        <p:spPr bwMode="auto">
          <a:xfrm>
            <a:off x="801688" y="1354138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84" name="ZoneTexte 6"/>
          <p:cNvSpPr txBox="1">
            <a:spLocks noChangeArrowheads="1"/>
          </p:cNvSpPr>
          <p:nvPr/>
        </p:nvSpPr>
        <p:spPr bwMode="auto">
          <a:xfrm>
            <a:off x="704850" y="6137275"/>
            <a:ext cx="795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600">
                <a:solidFill>
                  <a:srgbClr val="000066"/>
                </a:solidFill>
              </a:rPr>
              <a:t>* TPV/r in 34% vs 44% and DRV/r in 40% vs 36%, in ENF vs RAL groups, respectively</a:t>
            </a:r>
          </a:p>
        </p:txBody>
      </p:sp>
      <p:sp>
        <p:nvSpPr>
          <p:cNvPr id="518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 Castro N, CID 2009;49:1259-67</a:t>
            </a:r>
          </a:p>
        </p:txBody>
      </p:sp>
      <p:sp>
        <p:nvSpPr>
          <p:cNvPr id="518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EASIER Study: Switch ENF to RAL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27350" y="1165225"/>
            <a:ext cx="32464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24</a:t>
            </a:r>
          </a:p>
        </p:txBody>
      </p:sp>
      <p:sp>
        <p:nvSpPr>
          <p:cNvPr id="6148" name="ZoneTexte 11"/>
          <p:cNvSpPr txBox="1">
            <a:spLocks noChangeArrowheads="1"/>
          </p:cNvSpPr>
          <p:nvPr/>
        </p:nvSpPr>
        <p:spPr bwMode="auto">
          <a:xfrm>
            <a:off x="6211888" y="1833563"/>
            <a:ext cx="191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>
              <a:lnSpc>
                <a:spcPct val="80000"/>
              </a:lnSpc>
            </a:pPr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Other endpoints</a:t>
            </a:r>
          </a:p>
        </p:txBody>
      </p:sp>
      <p:sp>
        <p:nvSpPr>
          <p:cNvPr id="6149" name="Espace réservé du contenu 2"/>
          <p:cNvSpPr>
            <a:spLocks/>
          </p:cNvSpPr>
          <p:nvPr/>
        </p:nvSpPr>
        <p:spPr bwMode="auto">
          <a:xfrm>
            <a:off x="5673725" y="2387600"/>
            <a:ext cx="3273425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>
                <a:solidFill>
                  <a:srgbClr val="000066"/>
                </a:solidFill>
              </a:rPr>
              <a:t>Median CD4 increase</a:t>
            </a:r>
          </a:p>
          <a:p>
            <a:pPr marL="800100" lvl="1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400">
                <a:solidFill>
                  <a:srgbClr val="000066"/>
                </a:solidFill>
              </a:rPr>
              <a:t>ENF: +15/mm</a:t>
            </a:r>
            <a:r>
              <a:rPr lang="en-GB" sz="1400" baseline="30000">
                <a:solidFill>
                  <a:srgbClr val="000066"/>
                </a:solidFill>
              </a:rPr>
              <a:t>3</a:t>
            </a:r>
          </a:p>
          <a:p>
            <a:pPr marL="800100" lvl="1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400">
                <a:solidFill>
                  <a:srgbClr val="000066"/>
                </a:solidFill>
              </a:rPr>
              <a:t>RAL: +11/mm</a:t>
            </a:r>
            <a:r>
              <a:rPr lang="en-GB" sz="1400" baseline="30000">
                <a:solidFill>
                  <a:srgbClr val="000066"/>
                </a:solidFill>
              </a:rPr>
              <a:t>3</a:t>
            </a:r>
          </a:p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>
                <a:solidFill>
                  <a:srgbClr val="000066"/>
                </a:solidFill>
              </a:rPr>
              <a:t>No AIDS events</a:t>
            </a:r>
          </a:p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>
                <a:solidFill>
                  <a:srgbClr val="000066"/>
                </a:solidFill>
              </a:rPr>
              <a:t>No difference in the overall incidence of adverse reactions between both groups</a:t>
            </a:r>
          </a:p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>
                <a:solidFill>
                  <a:srgbClr val="000066"/>
                </a:solidFill>
              </a:rPr>
              <a:t>Higher incidence of grade 1 to 4 laboratory abnormalities in the RAL arm (p = 0.001)</a:t>
            </a:r>
          </a:p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1600">
                <a:solidFill>
                  <a:srgbClr val="000066"/>
                </a:solidFill>
              </a:rPr>
              <a:t>Median increases in triglycerides and total cholesterol were significantly higher in the RAL group</a:t>
            </a:r>
          </a:p>
        </p:txBody>
      </p:sp>
      <p:sp>
        <p:nvSpPr>
          <p:cNvPr id="6150" name="Rectangle 45"/>
          <p:cNvSpPr>
            <a:spLocks noChangeArrowheads="1"/>
          </p:cNvSpPr>
          <p:nvPr/>
        </p:nvSpPr>
        <p:spPr bwMode="auto">
          <a:xfrm>
            <a:off x="1928813" y="1773238"/>
            <a:ext cx="191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Virologic failure </a:t>
            </a:r>
          </a:p>
        </p:txBody>
      </p:sp>
      <p:sp>
        <p:nvSpPr>
          <p:cNvPr id="6151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 Castro N, CID 2009;49:1259-67</a:t>
            </a:r>
          </a:p>
        </p:txBody>
      </p:sp>
      <p:sp>
        <p:nvSpPr>
          <p:cNvPr id="615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  <p:grpSp>
        <p:nvGrpSpPr>
          <p:cNvPr id="6153" name="Group 55"/>
          <p:cNvGrpSpPr>
            <a:grpSpLocks/>
          </p:cNvGrpSpPr>
          <p:nvPr/>
        </p:nvGrpSpPr>
        <p:grpSpPr bwMode="auto">
          <a:xfrm>
            <a:off x="242888" y="2047875"/>
            <a:ext cx="5411787" cy="4543425"/>
            <a:chOff x="153" y="1290"/>
            <a:chExt cx="3409" cy="2862"/>
          </a:xfrm>
        </p:grpSpPr>
        <p:sp>
          <p:nvSpPr>
            <p:cNvPr id="6154" name="Rectangle 7"/>
            <p:cNvSpPr>
              <a:spLocks noChangeArrowheads="1"/>
            </p:cNvSpPr>
            <p:nvPr/>
          </p:nvSpPr>
          <p:spPr bwMode="auto">
            <a:xfrm>
              <a:off x="598" y="3226"/>
              <a:ext cx="372" cy="70"/>
            </a:xfrm>
            <a:prstGeom prst="rect">
              <a:avLst/>
            </a:prstGeom>
            <a:solidFill>
              <a:srgbClr val="00B0F0"/>
            </a:solidFill>
            <a:ln w="8001">
              <a:solidFill>
                <a:srgbClr val="00B0F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55" name="Rectangle 8"/>
            <p:cNvSpPr>
              <a:spLocks noChangeArrowheads="1"/>
            </p:cNvSpPr>
            <p:nvPr/>
          </p:nvSpPr>
          <p:spPr bwMode="auto">
            <a:xfrm>
              <a:off x="2703" y="1849"/>
              <a:ext cx="372" cy="1447"/>
            </a:xfrm>
            <a:prstGeom prst="rect">
              <a:avLst/>
            </a:prstGeom>
            <a:solidFill>
              <a:srgbClr val="00B0F0"/>
            </a:solidFill>
            <a:ln w="8001">
              <a:solidFill>
                <a:srgbClr val="00B0F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56" name="Rectangle 9"/>
            <p:cNvSpPr>
              <a:spLocks noChangeArrowheads="1"/>
            </p:cNvSpPr>
            <p:nvPr/>
          </p:nvSpPr>
          <p:spPr bwMode="auto">
            <a:xfrm>
              <a:off x="964" y="3226"/>
              <a:ext cx="372" cy="70"/>
            </a:xfrm>
            <a:prstGeom prst="rect">
              <a:avLst/>
            </a:prstGeom>
            <a:solidFill>
              <a:srgbClr val="333399"/>
            </a:solidFill>
            <a:ln w="7938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57" name="Rectangle 10"/>
            <p:cNvSpPr>
              <a:spLocks noChangeArrowheads="1"/>
            </p:cNvSpPr>
            <p:nvPr/>
          </p:nvSpPr>
          <p:spPr bwMode="auto">
            <a:xfrm>
              <a:off x="3073" y="1849"/>
              <a:ext cx="372" cy="1447"/>
            </a:xfrm>
            <a:prstGeom prst="rect">
              <a:avLst/>
            </a:prstGeom>
            <a:solidFill>
              <a:srgbClr val="333399"/>
            </a:solidFill>
            <a:ln w="7938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58" name="Line 12"/>
            <p:cNvSpPr>
              <a:spLocks noChangeShapeType="1"/>
            </p:cNvSpPr>
            <p:nvPr/>
          </p:nvSpPr>
          <p:spPr bwMode="auto">
            <a:xfrm flipV="1">
              <a:off x="379" y="3297"/>
              <a:ext cx="3183" cy="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9" name="Rectangle 22"/>
            <p:cNvSpPr>
              <a:spLocks noChangeArrowheads="1"/>
            </p:cNvSpPr>
            <p:nvPr/>
          </p:nvSpPr>
          <p:spPr bwMode="auto">
            <a:xfrm>
              <a:off x="683" y="3069"/>
              <a:ext cx="2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B0F0"/>
                  </a:solidFill>
                </a:rPr>
                <a:t>1.2</a:t>
              </a:r>
              <a:endParaRPr lang="en-GB" sz="4000">
                <a:solidFill>
                  <a:srgbClr val="00B0F0"/>
                </a:solidFill>
              </a:endParaRPr>
            </a:p>
          </p:txBody>
        </p:sp>
        <p:sp>
          <p:nvSpPr>
            <p:cNvPr id="6160" name="Rectangle 23"/>
            <p:cNvSpPr>
              <a:spLocks noChangeArrowheads="1"/>
            </p:cNvSpPr>
            <p:nvPr/>
          </p:nvSpPr>
          <p:spPr bwMode="auto">
            <a:xfrm>
              <a:off x="2791" y="1693"/>
              <a:ext cx="2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B0F0"/>
                  </a:solidFill>
                </a:rPr>
                <a:t>88</a:t>
              </a:r>
              <a:endParaRPr lang="en-GB" sz="4000">
                <a:solidFill>
                  <a:srgbClr val="00B0F0"/>
                </a:solidFill>
              </a:endParaRPr>
            </a:p>
          </p:txBody>
        </p:sp>
        <p:sp>
          <p:nvSpPr>
            <p:cNvPr id="6161" name="Rectangle 24"/>
            <p:cNvSpPr>
              <a:spLocks noChangeArrowheads="1"/>
            </p:cNvSpPr>
            <p:nvPr/>
          </p:nvSpPr>
          <p:spPr bwMode="auto">
            <a:xfrm>
              <a:off x="1045" y="3069"/>
              <a:ext cx="2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</a:rPr>
                <a:t>1.2</a:t>
              </a:r>
              <a:endParaRPr lang="en-GB" sz="4000">
                <a:solidFill>
                  <a:srgbClr val="333399"/>
                </a:solidFill>
              </a:endParaRPr>
            </a:p>
          </p:txBody>
        </p:sp>
        <p:sp>
          <p:nvSpPr>
            <p:cNvPr id="6162" name="Rectangle 25"/>
            <p:cNvSpPr>
              <a:spLocks noChangeArrowheads="1"/>
            </p:cNvSpPr>
            <p:nvPr/>
          </p:nvSpPr>
          <p:spPr bwMode="auto">
            <a:xfrm>
              <a:off x="3151" y="1691"/>
              <a:ext cx="2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</a:rPr>
                <a:t>89</a:t>
              </a:r>
              <a:endParaRPr lang="en-GB" sz="4000">
                <a:solidFill>
                  <a:srgbClr val="333399"/>
                </a:solidFill>
              </a:endParaRPr>
            </a:p>
          </p:txBody>
        </p:sp>
        <p:sp>
          <p:nvSpPr>
            <p:cNvPr id="6163" name="Text Box 58"/>
            <p:cNvSpPr txBox="1">
              <a:spLocks noChangeArrowheads="1"/>
            </p:cNvSpPr>
            <p:nvPr/>
          </p:nvSpPr>
          <p:spPr bwMode="auto">
            <a:xfrm>
              <a:off x="2516" y="3313"/>
              <a:ext cx="10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600" b="1">
                  <a:solidFill>
                    <a:srgbClr val="000066"/>
                  </a:solidFill>
                </a:rPr>
                <a:t>ITT analysis</a:t>
              </a:r>
            </a:p>
          </p:txBody>
        </p:sp>
        <p:sp>
          <p:nvSpPr>
            <p:cNvPr id="6164" name="AutoShape 165"/>
            <p:cNvSpPr>
              <a:spLocks noChangeArrowheads="1"/>
            </p:cNvSpPr>
            <p:nvPr/>
          </p:nvSpPr>
          <p:spPr bwMode="auto">
            <a:xfrm>
              <a:off x="1108" y="1494"/>
              <a:ext cx="1157" cy="21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65" name="Rectangle 3"/>
            <p:cNvSpPr>
              <a:spLocks noChangeArrowheads="1"/>
            </p:cNvSpPr>
            <p:nvPr/>
          </p:nvSpPr>
          <p:spPr bwMode="auto">
            <a:xfrm>
              <a:off x="1197" y="1556"/>
              <a:ext cx="112" cy="91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66" name="Rectangle 4"/>
            <p:cNvSpPr>
              <a:spLocks noChangeArrowheads="1"/>
            </p:cNvSpPr>
            <p:nvPr/>
          </p:nvSpPr>
          <p:spPr bwMode="auto">
            <a:xfrm>
              <a:off x="1806" y="1555"/>
              <a:ext cx="112" cy="91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67" name="ZoneTexte 84"/>
            <p:cNvSpPr txBox="1">
              <a:spLocks noChangeArrowheads="1"/>
            </p:cNvSpPr>
            <p:nvPr/>
          </p:nvSpPr>
          <p:spPr bwMode="auto">
            <a:xfrm>
              <a:off x="1288" y="1480"/>
              <a:ext cx="3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ENF</a:t>
              </a:r>
            </a:p>
          </p:txBody>
        </p:sp>
        <p:sp>
          <p:nvSpPr>
            <p:cNvPr id="6168" name="ZoneTexte 85"/>
            <p:cNvSpPr txBox="1">
              <a:spLocks noChangeArrowheads="1"/>
            </p:cNvSpPr>
            <p:nvPr/>
          </p:nvSpPr>
          <p:spPr bwMode="auto">
            <a:xfrm>
              <a:off x="1920" y="1481"/>
              <a:ext cx="3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RAL</a:t>
              </a:r>
            </a:p>
          </p:txBody>
        </p:sp>
        <p:sp>
          <p:nvSpPr>
            <p:cNvPr id="6169" name="Line 150"/>
            <p:cNvSpPr>
              <a:spLocks noChangeShapeType="1"/>
            </p:cNvSpPr>
            <p:nvPr/>
          </p:nvSpPr>
          <p:spPr bwMode="auto">
            <a:xfrm flipV="1">
              <a:off x="1504" y="3288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0" name="Line 150"/>
            <p:cNvSpPr>
              <a:spLocks noChangeShapeType="1"/>
            </p:cNvSpPr>
            <p:nvPr/>
          </p:nvSpPr>
          <p:spPr bwMode="auto">
            <a:xfrm flipV="1">
              <a:off x="2546" y="3288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1" name="Text Box 76"/>
            <p:cNvSpPr txBox="1">
              <a:spLocks noChangeArrowheads="1"/>
            </p:cNvSpPr>
            <p:nvPr/>
          </p:nvSpPr>
          <p:spPr bwMode="auto">
            <a:xfrm>
              <a:off x="239" y="139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172" name="Line 141"/>
            <p:cNvSpPr>
              <a:spLocks noChangeShapeType="1"/>
            </p:cNvSpPr>
            <p:nvPr/>
          </p:nvSpPr>
          <p:spPr bwMode="auto">
            <a:xfrm>
              <a:off x="427" y="1689"/>
              <a:ext cx="0" cy="1599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3" name="Line 142"/>
            <p:cNvSpPr>
              <a:spLocks noChangeShapeType="1"/>
            </p:cNvSpPr>
            <p:nvPr/>
          </p:nvSpPr>
          <p:spPr bwMode="auto">
            <a:xfrm>
              <a:off x="385" y="3297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4" name="Line 143"/>
            <p:cNvSpPr>
              <a:spLocks noChangeShapeType="1"/>
            </p:cNvSpPr>
            <p:nvPr/>
          </p:nvSpPr>
          <p:spPr bwMode="auto">
            <a:xfrm>
              <a:off x="385" y="2968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5" name="Line 144"/>
            <p:cNvSpPr>
              <a:spLocks noChangeShapeType="1"/>
            </p:cNvSpPr>
            <p:nvPr/>
          </p:nvSpPr>
          <p:spPr bwMode="auto">
            <a:xfrm>
              <a:off x="385" y="2647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6" name="Line 145"/>
            <p:cNvSpPr>
              <a:spLocks noChangeShapeType="1"/>
            </p:cNvSpPr>
            <p:nvPr/>
          </p:nvSpPr>
          <p:spPr bwMode="auto">
            <a:xfrm>
              <a:off x="385" y="2331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7" name="Line 146"/>
            <p:cNvSpPr>
              <a:spLocks noChangeShapeType="1"/>
            </p:cNvSpPr>
            <p:nvPr/>
          </p:nvSpPr>
          <p:spPr bwMode="auto">
            <a:xfrm>
              <a:off x="385" y="2010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8" name="Line 147"/>
            <p:cNvSpPr>
              <a:spLocks noChangeShapeType="1"/>
            </p:cNvSpPr>
            <p:nvPr/>
          </p:nvSpPr>
          <p:spPr bwMode="auto">
            <a:xfrm>
              <a:off x="385" y="1689"/>
              <a:ext cx="4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9" name="Line 149"/>
            <p:cNvSpPr>
              <a:spLocks noChangeShapeType="1"/>
            </p:cNvSpPr>
            <p:nvPr/>
          </p:nvSpPr>
          <p:spPr bwMode="auto">
            <a:xfrm flipV="1">
              <a:off x="427" y="3288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0" name="Rectangle 159"/>
            <p:cNvSpPr>
              <a:spLocks noChangeArrowheads="1"/>
            </p:cNvSpPr>
            <p:nvPr/>
          </p:nvSpPr>
          <p:spPr bwMode="auto">
            <a:xfrm>
              <a:off x="277" y="3226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>
                  <a:solidFill>
                    <a:srgbClr val="000066"/>
                  </a:solidFill>
                </a:rPr>
                <a:t>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1" name="Rectangle 160"/>
            <p:cNvSpPr>
              <a:spLocks noChangeArrowheads="1"/>
            </p:cNvSpPr>
            <p:nvPr/>
          </p:nvSpPr>
          <p:spPr bwMode="auto">
            <a:xfrm>
              <a:off x="215" y="2904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>
                  <a:solidFill>
                    <a:srgbClr val="000066"/>
                  </a:solidFill>
                </a:rPr>
                <a:t>20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2" name="Rectangle 161"/>
            <p:cNvSpPr>
              <a:spLocks noChangeArrowheads="1"/>
            </p:cNvSpPr>
            <p:nvPr/>
          </p:nvSpPr>
          <p:spPr bwMode="auto">
            <a:xfrm>
              <a:off x="215" y="2584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>
                  <a:solidFill>
                    <a:srgbClr val="000066"/>
                  </a:solidFill>
                </a:rPr>
                <a:t>40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3" name="Rectangle 162"/>
            <p:cNvSpPr>
              <a:spLocks noChangeArrowheads="1"/>
            </p:cNvSpPr>
            <p:nvPr/>
          </p:nvSpPr>
          <p:spPr bwMode="auto">
            <a:xfrm>
              <a:off x="215" y="2268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>
                  <a:solidFill>
                    <a:srgbClr val="000066"/>
                  </a:solidFill>
                </a:rPr>
                <a:t>60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4" name="Rectangle 163"/>
            <p:cNvSpPr>
              <a:spLocks noChangeArrowheads="1"/>
            </p:cNvSpPr>
            <p:nvPr/>
          </p:nvSpPr>
          <p:spPr bwMode="auto">
            <a:xfrm>
              <a:off x="215" y="1947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>
                  <a:solidFill>
                    <a:srgbClr val="000066"/>
                  </a:solidFill>
                </a:rPr>
                <a:t>80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5" name="Rectangle 164"/>
            <p:cNvSpPr>
              <a:spLocks noChangeArrowheads="1"/>
            </p:cNvSpPr>
            <p:nvPr/>
          </p:nvSpPr>
          <p:spPr bwMode="auto">
            <a:xfrm>
              <a:off x="153" y="1626"/>
              <a:ext cx="18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400">
                  <a:solidFill>
                    <a:srgbClr val="000066"/>
                  </a:solidFill>
                </a:rPr>
                <a:t>100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86" name="ZoneTexte 86"/>
            <p:cNvSpPr txBox="1">
              <a:spLocks noChangeArrowheads="1"/>
            </p:cNvSpPr>
            <p:nvPr/>
          </p:nvSpPr>
          <p:spPr bwMode="auto">
            <a:xfrm>
              <a:off x="419" y="3692"/>
              <a:ext cx="1078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95% CI </a:t>
              </a:r>
              <a:br>
                <a:rPr lang="en-GB" sz="1400">
                  <a:solidFill>
                    <a:srgbClr val="000066"/>
                  </a:solidFill>
                </a:rPr>
              </a:br>
              <a:r>
                <a:rPr lang="en-GB" sz="1400">
                  <a:solidFill>
                    <a:srgbClr val="000066"/>
                  </a:solidFill>
                </a:rPr>
                <a:t>for the </a:t>
              </a:r>
              <a:r>
                <a:rPr lang="en-GB" sz="14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400">
                  <a:solidFill>
                    <a:srgbClr val="000066"/>
                  </a:solidFill>
                  <a:cs typeface="Arial" charset="0"/>
                </a:rPr>
              </a:b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= -6.7 ; 6.8</a:t>
              </a:r>
            </a:p>
          </p:txBody>
        </p:sp>
        <p:sp>
          <p:nvSpPr>
            <p:cNvPr id="6187" name="Rectangle 51"/>
            <p:cNvSpPr>
              <a:spLocks noChangeArrowheads="1"/>
            </p:cNvSpPr>
            <p:nvPr/>
          </p:nvSpPr>
          <p:spPr bwMode="auto">
            <a:xfrm>
              <a:off x="2707" y="1290"/>
              <a:ext cx="70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b="1">
                  <a:solidFill>
                    <a:srgbClr val="000066"/>
                  </a:solidFill>
                </a:rPr>
                <a:t>HIV-1 RNA </a:t>
              </a:r>
            </a:p>
            <a:p>
              <a:r>
                <a:rPr lang="en-GB" sz="1400" b="1">
                  <a:solidFill>
                    <a:srgbClr val="000066"/>
                  </a:solidFill>
                </a:rPr>
                <a:t>&lt; 50 c/mL</a:t>
              </a:r>
              <a:endParaRPr lang="en-GB" sz="1400" b="1"/>
            </a:p>
          </p:txBody>
        </p:sp>
        <p:sp>
          <p:nvSpPr>
            <p:cNvPr id="6188" name="Line 150"/>
            <p:cNvSpPr>
              <a:spLocks noChangeShapeType="1"/>
            </p:cNvSpPr>
            <p:nvPr/>
          </p:nvSpPr>
          <p:spPr bwMode="auto">
            <a:xfrm flipV="1">
              <a:off x="3562" y="3296"/>
              <a:ext cx="0" cy="3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9" name="Rectangle 7"/>
            <p:cNvSpPr>
              <a:spLocks noChangeArrowheads="1"/>
            </p:cNvSpPr>
            <p:nvPr/>
          </p:nvSpPr>
          <p:spPr bwMode="auto">
            <a:xfrm>
              <a:off x="1996" y="3218"/>
              <a:ext cx="372" cy="70"/>
            </a:xfrm>
            <a:prstGeom prst="rect">
              <a:avLst/>
            </a:prstGeom>
            <a:solidFill>
              <a:srgbClr val="333399"/>
            </a:solidFill>
            <a:ln w="8001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90" name="Rectangle 22"/>
            <p:cNvSpPr>
              <a:spLocks noChangeArrowheads="1"/>
            </p:cNvSpPr>
            <p:nvPr/>
          </p:nvSpPr>
          <p:spPr bwMode="auto">
            <a:xfrm>
              <a:off x="1709" y="3086"/>
              <a:ext cx="2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B0F0"/>
                  </a:solidFill>
                </a:rPr>
                <a:t>0</a:t>
              </a:r>
              <a:endParaRPr lang="en-GB" sz="4000">
                <a:solidFill>
                  <a:srgbClr val="00B0F0"/>
                </a:solidFill>
              </a:endParaRPr>
            </a:p>
          </p:txBody>
        </p:sp>
        <p:sp>
          <p:nvSpPr>
            <p:cNvPr id="6191" name="Rectangle 24"/>
            <p:cNvSpPr>
              <a:spLocks noChangeArrowheads="1"/>
            </p:cNvSpPr>
            <p:nvPr/>
          </p:nvSpPr>
          <p:spPr bwMode="auto">
            <a:xfrm>
              <a:off x="2090" y="3069"/>
              <a:ext cx="2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333399"/>
                  </a:solidFill>
                </a:rPr>
                <a:t>1.2</a:t>
              </a:r>
              <a:endParaRPr lang="en-GB" sz="4000">
                <a:solidFill>
                  <a:srgbClr val="333399"/>
                </a:solidFill>
              </a:endParaRPr>
            </a:p>
          </p:txBody>
        </p:sp>
        <p:sp>
          <p:nvSpPr>
            <p:cNvPr id="6192" name="Text Box 58"/>
            <p:cNvSpPr txBox="1">
              <a:spLocks noChangeArrowheads="1"/>
            </p:cNvSpPr>
            <p:nvPr/>
          </p:nvSpPr>
          <p:spPr bwMode="auto">
            <a:xfrm>
              <a:off x="1488" y="3304"/>
              <a:ext cx="102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600" b="1">
                  <a:solidFill>
                    <a:srgbClr val="000066"/>
                  </a:solidFill>
                </a:rPr>
                <a:t>On-treatment analysis</a:t>
              </a:r>
            </a:p>
          </p:txBody>
        </p:sp>
        <p:sp>
          <p:nvSpPr>
            <p:cNvPr id="6193" name="ZoneTexte 86"/>
            <p:cNvSpPr txBox="1">
              <a:spLocks noChangeArrowheads="1"/>
            </p:cNvSpPr>
            <p:nvPr/>
          </p:nvSpPr>
          <p:spPr bwMode="auto">
            <a:xfrm>
              <a:off x="1458" y="3692"/>
              <a:ext cx="1078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95% CI </a:t>
              </a:r>
              <a:br>
                <a:rPr lang="en-GB" sz="1400">
                  <a:solidFill>
                    <a:srgbClr val="000066"/>
                  </a:solidFill>
                </a:rPr>
              </a:br>
              <a:r>
                <a:rPr lang="en-GB" sz="1400">
                  <a:solidFill>
                    <a:srgbClr val="000066"/>
                  </a:solidFill>
                </a:rPr>
                <a:t>for the </a:t>
              </a:r>
              <a:r>
                <a:rPr lang="en-GB" sz="14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400">
                  <a:solidFill>
                    <a:srgbClr val="000066"/>
                  </a:solidFill>
                  <a:cs typeface="Arial" charset="0"/>
                </a:rPr>
              </a:br>
              <a:r>
                <a:rPr lang="en-GB" sz="1400">
                  <a:solidFill>
                    <a:srgbClr val="000066"/>
                  </a:solidFill>
                  <a:cs typeface="Arial" charset="0"/>
                </a:rPr>
                <a:t>= -5.6 ; 8.1</a:t>
              </a:r>
            </a:p>
          </p:txBody>
        </p:sp>
        <p:sp>
          <p:nvSpPr>
            <p:cNvPr id="6194" name="Text Box 57"/>
            <p:cNvSpPr txBox="1">
              <a:spLocks noChangeArrowheads="1"/>
            </p:cNvSpPr>
            <p:nvPr/>
          </p:nvSpPr>
          <p:spPr bwMode="auto">
            <a:xfrm>
              <a:off x="385" y="3313"/>
              <a:ext cx="114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600" b="1">
                  <a:solidFill>
                    <a:srgbClr val="000066"/>
                  </a:solidFill>
                </a:rPr>
                <a:t>ITT analysis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EASIER Study: Switch ENF to RAL</a:t>
            </a:r>
          </a:p>
        </p:txBody>
      </p:sp>
      <p:graphicFrame>
        <p:nvGraphicFramePr>
          <p:cNvPr id="27838" name="Group 190"/>
          <p:cNvGraphicFramePr>
            <a:graphicFrameLocks noGrp="1"/>
          </p:cNvGraphicFramePr>
          <p:nvPr>
            <p:ph idx="1"/>
          </p:nvPr>
        </p:nvGraphicFramePr>
        <p:xfrm>
          <a:off x="336550" y="1816100"/>
          <a:ext cx="8483600" cy="4664075"/>
        </p:xfrm>
        <a:graphic>
          <a:graphicData uri="http://schemas.openxmlformats.org/drawingml/2006/table">
            <a:tbl>
              <a:tblPr/>
              <a:tblGrid>
                <a:gridCol w="4013200"/>
                <a:gridCol w="3028950"/>
                <a:gridCol w="720725"/>
                <a:gridCol w="720725"/>
              </a:tblGrid>
              <a:tr h="33527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ENF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RAL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309539"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Adverse events occurred in 7 patients on ENF and 11 patients on RAL, with a total of 8 and 13 events, respectively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Coronary events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Gastrointestinal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Infection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Nervous system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Psychiatric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9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Respiratory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Other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39"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Laboratory abnormalities occurred in 6 patients on ENF and 12 patients on RAL,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with a total of 8 and 14 abnormalities, respectively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Aminotransferase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&gt; 5 ULN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Gamma GT &gt; 5 ULN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Alkaline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phosphatase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&gt; 5 ULN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CPK &gt; 5 ULN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Triglyceride &gt; 8.6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/L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Lipase &gt; 3 ULN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5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Potassium &lt; 2.7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/L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24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 Castro N, CID 2009;49:1259-67</a:t>
            </a:r>
          </a:p>
        </p:txBody>
      </p:sp>
      <p:sp>
        <p:nvSpPr>
          <p:cNvPr id="724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  <p:sp>
        <p:nvSpPr>
          <p:cNvPr id="7242" name="Text Box 2"/>
          <p:cNvSpPr txBox="1">
            <a:spLocks noChangeArrowheads="1"/>
          </p:cNvSpPr>
          <p:nvPr/>
        </p:nvSpPr>
        <p:spPr bwMode="auto">
          <a:xfrm>
            <a:off x="295275" y="1228725"/>
            <a:ext cx="8539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Grade 3 or 4 emerging adverse events or laboratory abnormalities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EASIER Study: Switch ENF to RAL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171575"/>
            <a:ext cx="9024938" cy="5303838"/>
          </a:xfrm>
        </p:spPr>
        <p:txBody>
          <a:bodyPr/>
          <a:lstStyle/>
          <a:p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Conclusions from W24 data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In patients infected with multidrug-resistant HIV-1 receiving suppressive enfuvirtide-containing antiretroviral therapy, a</a:t>
            </a:r>
            <a:br>
              <a:rPr lang="en-GB" sz="2200" smtClean="0">
                <a:ea typeface="ＭＳ Ｐゴシック" pitchFamily="-1" charset="-128"/>
              </a:rPr>
            </a:br>
            <a:r>
              <a:rPr lang="en-GB" sz="2200" smtClean="0">
                <a:ea typeface="ＭＳ Ｐゴシック" pitchFamily="-1" charset="-128"/>
              </a:rPr>
              <a:t>switch from enfuvirtide to RAL is:</a:t>
            </a:r>
          </a:p>
          <a:p>
            <a:pPr lvl="2"/>
            <a:r>
              <a:rPr lang="en-GB" sz="2200" smtClean="0">
                <a:ea typeface="ＭＳ Ｐゴシック" pitchFamily="-1" charset="-128"/>
              </a:rPr>
              <a:t>Safe</a:t>
            </a:r>
          </a:p>
          <a:p>
            <a:pPr lvl="2"/>
            <a:r>
              <a:rPr lang="en-GB" sz="2200" smtClean="0">
                <a:ea typeface="ＭＳ Ｐゴシック" pitchFamily="-1" charset="-128"/>
              </a:rPr>
              <a:t>Well-tolerated</a:t>
            </a:r>
          </a:p>
          <a:p>
            <a:pPr lvl="2"/>
            <a:r>
              <a:rPr lang="en-GB" sz="2200" smtClean="0">
                <a:ea typeface="ＭＳ Ｐゴシック" pitchFamily="-1" charset="-128"/>
              </a:rPr>
              <a:t>And virologically non-inferior to the maintenance of ENF </a:t>
            </a: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De Castro N, CID 2009;49:1259-67</a:t>
            </a: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EASIER Study: Switch ENF to RAL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50800" y="1219200"/>
            <a:ext cx="9024938" cy="5303838"/>
          </a:xfrm>
        </p:spPr>
        <p:txBody>
          <a:bodyPr/>
          <a:lstStyle/>
          <a:p>
            <a:r>
              <a:rPr lang="en-US" b="1" smtClean="0">
                <a:latin typeface="Calibri" pitchFamily="34" charset="0"/>
                <a:ea typeface="ＭＳ Ｐゴシック" pitchFamily="-1" charset="-128"/>
              </a:rPr>
              <a:t>At week 24</a:t>
            </a:r>
          </a:p>
          <a:p>
            <a:pPr lvl="1"/>
            <a:r>
              <a:rPr lang="en-US" sz="1800" smtClean="0">
                <a:ea typeface="ＭＳ Ｐゴシック" pitchFamily="-1" charset="-128"/>
              </a:rPr>
              <a:t>ENF arm switched to RAL (deferred RAL), n = 84</a:t>
            </a:r>
          </a:p>
          <a:p>
            <a:pPr lvl="1"/>
            <a:r>
              <a:rPr lang="en-US" sz="1800" smtClean="0">
                <a:ea typeface="ＭＳ Ｐゴシック" pitchFamily="-1" charset="-128"/>
              </a:rPr>
              <a:t>RAL arm continued on RAL (immediate RAL), n = 84</a:t>
            </a:r>
            <a:br>
              <a:rPr lang="en-US" sz="1800" smtClean="0">
                <a:ea typeface="ＭＳ Ｐゴシック" pitchFamily="-1" charset="-128"/>
              </a:rPr>
            </a:br>
            <a:endParaRPr lang="en-US" sz="1800" smtClean="0">
              <a:ea typeface="ＭＳ Ｐゴシック" pitchFamily="-1" charset="-128"/>
            </a:endParaRPr>
          </a:p>
          <a:p>
            <a:r>
              <a:rPr lang="en-US" b="1" smtClean="0">
                <a:latin typeface="Calibri" pitchFamily="34" charset="0"/>
                <a:ea typeface="ＭＳ Ｐゴシック" pitchFamily="-1" charset="-128"/>
              </a:rPr>
              <a:t>Week 48 analyses</a:t>
            </a:r>
          </a:p>
          <a:p>
            <a:pPr lvl="1"/>
            <a:r>
              <a:rPr lang="en-US" sz="1800" smtClean="0">
                <a:ea typeface="ＭＳ Ｐゴシック" pitchFamily="-1" charset="-128"/>
              </a:rPr>
              <a:t>Primary : </a:t>
            </a:r>
            <a:r>
              <a:rPr lang="en-US" sz="1600" smtClean="0">
                <a:ea typeface="ＭＳ Ｐゴシック" pitchFamily="-1" charset="-128"/>
              </a:rPr>
              <a:t>cumulative proportion of patients with confirmed </a:t>
            </a:r>
            <a:br>
              <a:rPr lang="en-US" sz="1600" smtClean="0">
                <a:ea typeface="ＭＳ Ｐゴシック" pitchFamily="-1" charset="-128"/>
              </a:rPr>
            </a:br>
            <a:r>
              <a:rPr lang="en-US" sz="1600" smtClean="0">
                <a:ea typeface="ＭＳ Ｐゴシック" pitchFamily="-1" charset="-128"/>
              </a:rPr>
              <a:t>HIV RNA ≥ 400 c/mL, or last HIV RNA ≥ 400 c/mL or treatment change after a single HIV RNA ≥ 400 c/mL (on-treatment and intent-to-treat analyses)</a:t>
            </a:r>
            <a:endParaRPr lang="en-US" sz="1800" smtClean="0">
              <a:ea typeface="ＭＳ Ｐゴシック" pitchFamily="-1" charset="-128"/>
            </a:endParaRPr>
          </a:p>
          <a:p>
            <a:pPr lvl="1"/>
            <a:r>
              <a:rPr lang="en-US" sz="1800" smtClean="0">
                <a:ea typeface="ＭＳ Ｐゴシック" pitchFamily="-1" charset="-128"/>
              </a:rPr>
              <a:t>Secondary</a:t>
            </a:r>
          </a:p>
          <a:p>
            <a:pPr lvl="2"/>
            <a:r>
              <a:rPr lang="en-US" smtClean="0">
                <a:ea typeface="ＭＳ Ｐゴシック" pitchFamily="-1" charset="-128"/>
              </a:rPr>
              <a:t>Proportion of patients with HIV RNA &lt; 50 c/mL</a:t>
            </a:r>
          </a:p>
          <a:p>
            <a:pPr lvl="2"/>
            <a:r>
              <a:rPr lang="en-US" smtClean="0">
                <a:ea typeface="ＭＳ Ｐゴシック" pitchFamily="-1" charset="-128"/>
              </a:rPr>
              <a:t>Emergence of resistance in patients with virologic failure</a:t>
            </a:r>
          </a:p>
          <a:p>
            <a:pPr lvl="2"/>
            <a:r>
              <a:rPr lang="en-US" smtClean="0">
                <a:ea typeface="ＭＳ Ｐゴシック" pitchFamily="-1" charset="-128"/>
              </a:rPr>
              <a:t>Changes from baseline in CD4 cell counts</a:t>
            </a:r>
          </a:p>
          <a:p>
            <a:pPr lvl="2"/>
            <a:r>
              <a:rPr lang="en-US" smtClean="0">
                <a:ea typeface="ＭＳ Ｐゴシック" pitchFamily="-1" charset="-128"/>
              </a:rPr>
              <a:t>Proportion of patients with permanent discontinuation of RAL</a:t>
            </a:r>
          </a:p>
          <a:p>
            <a:pPr lvl="2"/>
            <a:r>
              <a:rPr lang="en-US" smtClean="0">
                <a:ea typeface="ＭＳ Ｐゴシック" pitchFamily="-1" charset="-128"/>
              </a:rPr>
              <a:t>Safety</a:t>
            </a:r>
            <a:br>
              <a:rPr lang="en-US" smtClean="0">
                <a:ea typeface="ＭＳ Ｐゴシック" pitchFamily="-1" charset="-128"/>
              </a:rPr>
            </a:br>
            <a:endParaRPr lang="en-US" smtClean="0">
              <a:ea typeface="ＭＳ Ｐゴシック" pitchFamily="-1" charset="-128"/>
            </a:endParaRPr>
          </a:p>
          <a:p>
            <a:r>
              <a:rPr lang="en-US" b="1" smtClean="0">
                <a:latin typeface="Calibri" pitchFamily="34" charset="0"/>
                <a:ea typeface="ＭＳ Ｐゴシック" pitchFamily="-1" charset="-128"/>
              </a:rPr>
              <a:t>Baseline GSS assessed on cumulative historical genotypes</a:t>
            </a:r>
          </a:p>
          <a:p>
            <a:pPr lvl="1"/>
            <a:r>
              <a:rPr lang="en-US" sz="1800" smtClean="0">
                <a:ea typeface="ＭＳ Ｐゴシック" pitchFamily="-1" charset="-128"/>
              </a:rPr>
              <a:t>GSS ≥ 1 : 86% ; 0.5 : 11% ; 0 : 3% (n = 5)</a:t>
            </a:r>
          </a:p>
        </p:txBody>
      </p:sp>
      <p:sp>
        <p:nvSpPr>
          <p:cNvPr id="9220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Gallien S, JAC 2011;66:2099-2106</a:t>
            </a:r>
          </a:p>
        </p:txBody>
      </p:sp>
      <p:sp>
        <p:nvSpPr>
          <p:cNvPr id="922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Gallien S, JAC 2011;66:2099-2106</a:t>
            </a:r>
          </a:p>
        </p:txBody>
      </p:sp>
      <p:sp>
        <p:nvSpPr>
          <p:cNvPr id="1024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EASIER Study: Switch ENF to RAL</a:t>
            </a:r>
          </a:p>
        </p:txBody>
      </p:sp>
      <p:sp>
        <p:nvSpPr>
          <p:cNvPr id="10244" name="Espace réservé du contenu 24732"/>
          <p:cNvSpPr>
            <a:spLocks noGrp="1"/>
          </p:cNvSpPr>
          <p:nvPr>
            <p:ph idx="1"/>
          </p:nvPr>
        </p:nvSpPr>
        <p:spPr>
          <a:xfrm>
            <a:off x="50800" y="4953000"/>
            <a:ext cx="9024938" cy="1512888"/>
          </a:xfrm>
        </p:spPr>
        <p:txBody>
          <a:bodyPr/>
          <a:lstStyle/>
          <a:p>
            <a:r>
              <a:rPr lang="en-US" sz="1600" smtClean="0">
                <a:solidFill>
                  <a:srgbClr val="000066"/>
                </a:solidFill>
                <a:ea typeface="ＭＳ Ｐゴシック" pitchFamily="-1" charset="-128"/>
              </a:rPr>
              <a:t>On-treatment analysis : 1 virologic failure (W8) in immediate arm ; baseline GSS = 0,</a:t>
            </a:r>
            <a:br>
              <a:rPr lang="en-US" sz="16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US" sz="1600" smtClean="0">
                <a:solidFill>
                  <a:srgbClr val="000066"/>
                </a:solidFill>
                <a:ea typeface="ＭＳ Ｐゴシック" pitchFamily="-1" charset="-128"/>
              </a:rPr>
              <a:t>no emergence of RAL-associated resistance mutations</a:t>
            </a:r>
          </a:p>
          <a:p>
            <a:r>
              <a:rPr lang="en-US" sz="1600" smtClean="0">
                <a:solidFill>
                  <a:srgbClr val="000066"/>
                </a:solidFill>
                <a:ea typeface="ＭＳ Ｐゴシック" pitchFamily="-1" charset="-128"/>
              </a:rPr>
              <a:t>No significant changes in the median CD4 cell counts following RAL switch in either arm</a:t>
            </a:r>
          </a:p>
          <a:p>
            <a:r>
              <a:rPr lang="en-US" sz="1600" smtClean="0">
                <a:solidFill>
                  <a:srgbClr val="000066"/>
                </a:solidFill>
                <a:ea typeface="ＭＳ Ｐゴシック" pitchFamily="-1" charset="-128"/>
              </a:rPr>
              <a:t>No significant changes between baseline and W48 in glucose levels or fasting lipids</a:t>
            </a:r>
            <a:br>
              <a:rPr lang="en-US" sz="16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US" sz="1600" smtClean="0">
                <a:solidFill>
                  <a:srgbClr val="000066"/>
                </a:solidFill>
                <a:ea typeface="ＭＳ Ｐゴシック" pitchFamily="-1" charset="-128"/>
              </a:rPr>
              <a:t>in either arm</a:t>
            </a:r>
          </a:p>
          <a:p>
            <a:endParaRPr lang="en-US" sz="1600" smtClean="0">
              <a:solidFill>
                <a:srgbClr val="000066"/>
              </a:solidFill>
              <a:ea typeface="ＭＳ Ｐゴシック" pitchFamily="-1" charset="-128"/>
            </a:endParaRPr>
          </a:p>
        </p:txBody>
      </p:sp>
      <p:sp>
        <p:nvSpPr>
          <p:cNvPr id="1024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  <p:grpSp>
        <p:nvGrpSpPr>
          <p:cNvPr id="10246" name="Groupe 123"/>
          <p:cNvGrpSpPr>
            <a:grpSpLocks/>
          </p:cNvGrpSpPr>
          <p:nvPr/>
        </p:nvGrpSpPr>
        <p:grpSpPr bwMode="auto">
          <a:xfrm>
            <a:off x="533400" y="1347788"/>
            <a:ext cx="7385050" cy="3462337"/>
            <a:chOff x="533400" y="1347788"/>
            <a:chExt cx="7385050" cy="3462337"/>
          </a:xfrm>
        </p:grpSpPr>
        <p:sp>
          <p:nvSpPr>
            <p:cNvPr id="10247" name="AutoShape 165"/>
            <p:cNvSpPr>
              <a:spLocks noChangeArrowheads="1"/>
            </p:cNvSpPr>
            <p:nvPr/>
          </p:nvSpPr>
          <p:spPr bwMode="auto">
            <a:xfrm>
              <a:off x="3411538" y="3186113"/>
              <a:ext cx="4244975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0248" name="ZoneTexte 84"/>
            <p:cNvSpPr txBox="1">
              <a:spLocks noChangeArrowheads="1"/>
            </p:cNvSpPr>
            <p:nvPr/>
          </p:nvSpPr>
          <p:spPr bwMode="auto">
            <a:xfrm>
              <a:off x="3730625" y="3181350"/>
              <a:ext cx="16970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Deferred switch</a:t>
              </a:r>
            </a:p>
          </p:txBody>
        </p:sp>
        <p:sp>
          <p:nvSpPr>
            <p:cNvPr id="10249" name="ZoneTexte 85"/>
            <p:cNvSpPr txBox="1">
              <a:spLocks noChangeArrowheads="1"/>
            </p:cNvSpPr>
            <p:nvPr/>
          </p:nvSpPr>
          <p:spPr bwMode="auto">
            <a:xfrm>
              <a:off x="5716588" y="3171825"/>
              <a:ext cx="19177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Immediate switch</a:t>
              </a:r>
            </a:p>
          </p:txBody>
        </p:sp>
        <p:grpSp>
          <p:nvGrpSpPr>
            <p:cNvPr id="10250" name="Groupe 24730"/>
            <p:cNvGrpSpPr>
              <a:grpSpLocks/>
            </p:cNvGrpSpPr>
            <p:nvPr/>
          </p:nvGrpSpPr>
          <p:grpSpPr bwMode="auto">
            <a:xfrm>
              <a:off x="1779588" y="1420813"/>
              <a:ext cx="6105525" cy="2751137"/>
              <a:chOff x="2403475" y="1385888"/>
              <a:chExt cx="6105525" cy="2751138"/>
            </a:xfrm>
          </p:grpSpPr>
          <p:sp>
            <p:nvSpPr>
              <p:cNvPr id="10277" name="Line 98"/>
              <p:cNvSpPr>
                <a:spLocks noChangeShapeType="1"/>
              </p:cNvSpPr>
              <p:nvPr/>
            </p:nvSpPr>
            <p:spPr bwMode="auto">
              <a:xfrm flipV="1">
                <a:off x="6427788" y="4043363"/>
                <a:ext cx="0" cy="93663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8" name="Line 99"/>
              <p:cNvSpPr>
                <a:spLocks noChangeShapeType="1"/>
              </p:cNvSpPr>
              <p:nvPr/>
            </p:nvSpPr>
            <p:spPr bwMode="auto">
              <a:xfrm flipV="1">
                <a:off x="5476875" y="4043363"/>
                <a:ext cx="0" cy="93663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9" name="Line 100"/>
              <p:cNvSpPr>
                <a:spLocks noChangeShapeType="1"/>
              </p:cNvSpPr>
              <p:nvPr/>
            </p:nvSpPr>
            <p:spPr bwMode="auto">
              <a:xfrm flipV="1">
                <a:off x="5953125" y="4043363"/>
                <a:ext cx="0" cy="93663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0" name="Line 101"/>
              <p:cNvSpPr>
                <a:spLocks noChangeShapeType="1"/>
              </p:cNvSpPr>
              <p:nvPr/>
            </p:nvSpPr>
            <p:spPr bwMode="auto">
              <a:xfrm>
                <a:off x="5476875" y="4043363"/>
                <a:ext cx="476250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1" name="Line 102"/>
              <p:cNvSpPr>
                <a:spLocks noChangeShapeType="1"/>
              </p:cNvSpPr>
              <p:nvPr/>
            </p:nvSpPr>
            <p:spPr bwMode="auto">
              <a:xfrm>
                <a:off x="5953125" y="4043363"/>
                <a:ext cx="474663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2" name="Line 103"/>
              <p:cNvSpPr>
                <a:spLocks noChangeShapeType="1"/>
              </p:cNvSpPr>
              <p:nvPr/>
            </p:nvSpPr>
            <p:spPr bwMode="auto">
              <a:xfrm flipV="1">
                <a:off x="8280400" y="4043363"/>
                <a:ext cx="0" cy="93663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3" name="Line 104"/>
              <p:cNvSpPr>
                <a:spLocks noChangeShapeType="1"/>
              </p:cNvSpPr>
              <p:nvPr/>
            </p:nvSpPr>
            <p:spPr bwMode="auto">
              <a:xfrm flipV="1">
                <a:off x="7356475" y="4043363"/>
                <a:ext cx="0" cy="93663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4" name="Line 105"/>
              <p:cNvSpPr>
                <a:spLocks noChangeShapeType="1"/>
              </p:cNvSpPr>
              <p:nvPr/>
            </p:nvSpPr>
            <p:spPr bwMode="auto">
              <a:xfrm>
                <a:off x="7356475" y="4043363"/>
                <a:ext cx="923925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5" name="Line 106"/>
              <p:cNvSpPr>
                <a:spLocks noChangeShapeType="1"/>
              </p:cNvSpPr>
              <p:nvPr/>
            </p:nvSpPr>
            <p:spPr bwMode="auto">
              <a:xfrm>
                <a:off x="6427788" y="4043363"/>
                <a:ext cx="928688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6" name="Line 107"/>
              <p:cNvSpPr>
                <a:spLocks noChangeShapeType="1"/>
              </p:cNvSpPr>
              <p:nvPr/>
            </p:nvSpPr>
            <p:spPr bwMode="auto">
              <a:xfrm>
                <a:off x="2451100" y="1450975"/>
                <a:ext cx="87313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7" name="Line 108"/>
              <p:cNvSpPr>
                <a:spLocks noChangeShapeType="1"/>
              </p:cNvSpPr>
              <p:nvPr/>
            </p:nvSpPr>
            <p:spPr bwMode="auto">
              <a:xfrm flipV="1">
                <a:off x="2538413" y="1385888"/>
                <a:ext cx="0" cy="65088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8" name="Line 109"/>
              <p:cNvSpPr>
                <a:spLocks noChangeShapeType="1"/>
              </p:cNvSpPr>
              <p:nvPr/>
            </p:nvSpPr>
            <p:spPr bwMode="auto">
              <a:xfrm>
                <a:off x="2451100" y="1973263"/>
                <a:ext cx="87313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9" name="Line 110"/>
              <p:cNvSpPr>
                <a:spLocks noChangeShapeType="1"/>
              </p:cNvSpPr>
              <p:nvPr/>
            </p:nvSpPr>
            <p:spPr bwMode="auto">
              <a:xfrm flipV="1">
                <a:off x="2538413" y="1450975"/>
                <a:ext cx="0" cy="522288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0" name="Line 111"/>
              <p:cNvSpPr>
                <a:spLocks noChangeShapeType="1"/>
              </p:cNvSpPr>
              <p:nvPr/>
            </p:nvSpPr>
            <p:spPr bwMode="auto">
              <a:xfrm>
                <a:off x="2451100" y="2493963"/>
                <a:ext cx="87313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1" name="Line 112"/>
              <p:cNvSpPr>
                <a:spLocks noChangeShapeType="1"/>
              </p:cNvSpPr>
              <p:nvPr/>
            </p:nvSpPr>
            <p:spPr bwMode="auto">
              <a:xfrm flipH="1">
                <a:off x="2538413" y="3127375"/>
                <a:ext cx="141288" cy="79375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2" name="Line 113"/>
              <p:cNvSpPr>
                <a:spLocks noChangeShapeType="1"/>
              </p:cNvSpPr>
              <p:nvPr/>
            </p:nvSpPr>
            <p:spPr bwMode="auto">
              <a:xfrm flipV="1">
                <a:off x="2538413" y="3014663"/>
                <a:ext cx="0" cy="192088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3" name="Line 114"/>
              <p:cNvSpPr>
                <a:spLocks noChangeShapeType="1"/>
              </p:cNvSpPr>
              <p:nvPr/>
            </p:nvSpPr>
            <p:spPr bwMode="auto">
              <a:xfrm>
                <a:off x="2451100" y="3014663"/>
                <a:ext cx="87313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4" name="Line 115"/>
              <p:cNvSpPr>
                <a:spLocks noChangeShapeType="1"/>
              </p:cNvSpPr>
              <p:nvPr/>
            </p:nvSpPr>
            <p:spPr bwMode="auto">
              <a:xfrm flipV="1">
                <a:off x="2538413" y="2493963"/>
                <a:ext cx="0" cy="52070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5" name="Line 116"/>
              <p:cNvSpPr>
                <a:spLocks noChangeShapeType="1"/>
              </p:cNvSpPr>
              <p:nvPr/>
            </p:nvSpPr>
            <p:spPr bwMode="auto">
              <a:xfrm flipV="1">
                <a:off x="2538413" y="1973263"/>
                <a:ext cx="0" cy="52070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6" name="Line 117"/>
              <p:cNvSpPr>
                <a:spLocks noChangeShapeType="1"/>
              </p:cNvSpPr>
              <p:nvPr/>
            </p:nvSpPr>
            <p:spPr bwMode="auto">
              <a:xfrm flipV="1">
                <a:off x="3127375" y="4043363"/>
                <a:ext cx="0" cy="93663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7" name="Line 118"/>
              <p:cNvSpPr>
                <a:spLocks noChangeShapeType="1"/>
              </p:cNvSpPr>
              <p:nvPr/>
            </p:nvSpPr>
            <p:spPr bwMode="auto">
              <a:xfrm flipV="1">
                <a:off x="3603625" y="4043363"/>
                <a:ext cx="0" cy="93663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8" name="Line 119"/>
              <p:cNvSpPr>
                <a:spLocks noChangeShapeType="1"/>
              </p:cNvSpPr>
              <p:nvPr/>
            </p:nvSpPr>
            <p:spPr bwMode="auto">
              <a:xfrm>
                <a:off x="3127375" y="4043363"/>
                <a:ext cx="476250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99" name="Line 120"/>
              <p:cNvSpPr>
                <a:spLocks noChangeShapeType="1"/>
              </p:cNvSpPr>
              <p:nvPr/>
            </p:nvSpPr>
            <p:spPr bwMode="auto">
              <a:xfrm flipH="1">
                <a:off x="2403475" y="3282950"/>
                <a:ext cx="134938" cy="73025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0" name="Line 121"/>
              <p:cNvSpPr>
                <a:spLocks noChangeShapeType="1"/>
              </p:cNvSpPr>
              <p:nvPr/>
            </p:nvSpPr>
            <p:spPr bwMode="auto">
              <a:xfrm flipV="1">
                <a:off x="2538413" y="3282950"/>
                <a:ext cx="0" cy="244475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1" name="Line 122"/>
              <p:cNvSpPr>
                <a:spLocks noChangeShapeType="1"/>
              </p:cNvSpPr>
              <p:nvPr/>
            </p:nvSpPr>
            <p:spPr bwMode="auto">
              <a:xfrm>
                <a:off x="2451100" y="3527425"/>
                <a:ext cx="87313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2" name="Line 123"/>
              <p:cNvSpPr>
                <a:spLocks noChangeShapeType="1"/>
              </p:cNvSpPr>
              <p:nvPr/>
            </p:nvSpPr>
            <p:spPr bwMode="auto">
              <a:xfrm flipV="1">
                <a:off x="2651125" y="4043363"/>
                <a:ext cx="0" cy="93663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3" name="Line 124"/>
              <p:cNvSpPr>
                <a:spLocks noChangeShapeType="1"/>
              </p:cNvSpPr>
              <p:nvPr/>
            </p:nvSpPr>
            <p:spPr bwMode="auto">
              <a:xfrm>
                <a:off x="2538413" y="4043363"/>
                <a:ext cx="112713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4" name="Line 125"/>
              <p:cNvSpPr>
                <a:spLocks noChangeShapeType="1"/>
              </p:cNvSpPr>
              <p:nvPr/>
            </p:nvSpPr>
            <p:spPr bwMode="auto">
              <a:xfrm>
                <a:off x="2451100" y="4043363"/>
                <a:ext cx="87313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5" name="Line 126"/>
              <p:cNvSpPr>
                <a:spLocks noChangeShapeType="1"/>
              </p:cNvSpPr>
              <p:nvPr/>
            </p:nvSpPr>
            <p:spPr bwMode="auto">
              <a:xfrm flipV="1">
                <a:off x="2538413" y="3527425"/>
                <a:ext cx="0" cy="515938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6" name="Line 127"/>
              <p:cNvSpPr>
                <a:spLocks noChangeShapeType="1"/>
              </p:cNvSpPr>
              <p:nvPr/>
            </p:nvSpPr>
            <p:spPr bwMode="auto">
              <a:xfrm>
                <a:off x="2651125" y="4043363"/>
                <a:ext cx="476250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7" name="Line 128"/>
              <p:cNvSpPr>
                <a:spLocks noChangeShapeType="1"/>
              </p:cNvSpPr>
              <p:nvPr/>
            </p:nvSpPr>
            <p:spPr bwMode="auto">
              <a:xfrm flipV="1">
                <a:off x="4543425" y="4043363"/>
                <a:ext cx="0" cy="93663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8" name="Line 129"/>
              <p:cNvSpPr>
                <a:spLocks noChangeShapeType="1"/>
              </p:cNvSpPr>
              <p:nvPr/>
            </p:nvSpPr>
            <p:spPr bwMode="auto">
              <a:xfrm>
                <a:off x="3603625" y="4043363"/>
                <a:ext cx="939800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09" name="Line 130"/>
              <p:cNvSpPr>
                <a:spLocks noChangeShapeType="1"/>
              </p:cNvSpPr>
              <p:nvPr/>
            </p:nvSpPr>
            <p:spPr bwMode="auto">
              <a:xfrm flipH="1">
                <a:off x="2538413" y="3203575"/>
                <a:ext cx="141288" cy="79375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0" name="Line 131"/>
              <p:cNvSpPr>
                <a:spLocks noChangeShapeType="1"/>
              </p:cNvSpPr>
              <p:nvPr/>
            </p:nvSpPr>
            <p:spPr bwMode="auto">
              <a:xfrm flipV="1">
                <a:off x="2538413" y="3206750"/>
                <a:ext cx="0" cy="7620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1" name="Line 132"/>
              <p:cNvSpPr>
                <a:spLocks noChangeShapeType="1"/>
              </p:cNvSpPr>
              <p:nvPr/>
            </p:nvSpPr>
            <p:spPr bwMode="auto">
              <a:xfrm flipH="1">
                <a:off x="2403475" y="3206750"/>
                <a:ext cx="134938" cy="73025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2" name="Line 133"/>
              <p:cNvSpPr>
                <a:spLocks noChangeShapeType="1"/>
              </p:cNvSpPr>
              <p:nvPr/>
            </p:nvSpPr>
            <p:spPr bwMode="auto">
              <a:xfrm>
                <a:off x="4543425" y="4043363"/>
                <a:ext cx="933450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3" name="Line 134"/>
              <p:cNvSpPr>
                <a:spLocks noChangeShapeType="1"/>
              </p:cNvSpPr>
              <p:nvPr/>
            </p:nvSpPr>
            <p:spPr bwMode="auto">
              <a:xfrm>
                <a:off x="8280400" y="4043363"/>
                <a:ext cx="228600" cy="0"/>
              </a:xfrm>
              <a:prstGeom prst="line">
                <a:avLst/>
              </a:prstGeom>
              <a:noFill/>
              <a:ln w="7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4" name="Line 135"/>
              <p:cNvSpPr>
                <a:spLocks noChangeShapeType="1"/>
              </p:cNvSpPr>
              <p:nvPr/>
            </p:nvSpPr>
            <p:spPr bwMode="auto">
              <a:xfrm flipV="1">
                <a:off x="8345488" y="1670050"/>
                <a:ext cx="0" cy="276225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5" name="Line 137"/>
              <p:cNvSpPr>
                <a:spLocks noChangeShapeType="1"/>
              </p:cNvSpPr>
              <p:nvPr/>
            </p:nvSpPr>
            <p:spPr bwMode="auto">
              <a:xfrm flipV="1">
                <a:off x="7404100" y="1674813"/>
                <a:ext cx="0" cy="27940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6" name="Line 138"/>
              <p:cNvSpPr>
                <a:spLocks noChangeShapeType="1"/>
              </p:cNvSpPr>
              <p:nvPr/>
            </p:nvSpPr>
            <p:spPr bwMode="auto">
              <a:xfrm flipV="1">
                <a:off x="7404100" y="1954213"/>
                <a:ext cx="0" cy="417513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7" name="Line 139"/>
              <p:cNvSpPr>
                <a:spLocks noChangeShapeType="1"/>
              </p:cNvSpPr>
              <p:nvPr/>
            </p:nvSpPr>
            <p:spPr bwMode="auto">
              <a:xfrm flipV="1">
                <a:off x="8345488" y="1946275"/>
                <a:ext cx="0" cy="44450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8" name="Freeform 140"/>
              <p:cNvSpPr>
                <a:spLocks/>
              </p:cNvSpPr>
              <p:nvPr/>
            </p:nvSpPr>
            <p:spPr bwMode="auto">
              <a:xfrm>
                <a:off x="5526088" y="2003425"/>
                <a:ext cx="473075" cy="47625"/>
              </a:xfrm>
              <a:custGeom>
                <a:avLst/>
                <a:gdLst>
                  <a:gd name="T0" fmla="*/ 2147483647 w 298"/>
                  <a:gd name="T1" fmla="*/ 2147483647 h 30"/>
                  <a:gd name="T2" fmla="*/ 2147483647 w 298"/>
                  <a:gd name="T3" fmla="*/ 0 h 30"/>
                  <a:gd name="T4" fmla="*/ 0 w 298"/>
                  <a:gd name="T5" fmla="*/ 0 h 30"/>
                  <a:gd name="T6" fmla="*/ 0 60000 65536"/>
                  <a:gd name="T7" fmla="*/ 0 60000 65536"/>
                  <a:gd name="T8" fmla="*/ 0 60000 65536"/>
                  <a:gd name="T9" fmla="*/ 0 w 298"/>
                  <a:gd name="T10" fmla="*/ 0 h 30"/>
                  <a:gd name="T11" fmla="*/ 298 w 298"/>
                  <a:gd name="T12" fmla="*/ 30 h 3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8" h="30">
                    <a:moveTo>
                      <a:pt x="298" y="30"/>
                    </a:move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19" name="Freeform 141"/>
              <p:cNvSpPr>
                <a:spLocks/>
              </p:cNvSpPr>
              <p:nvPr/>
            </p:nvSpPr>
            <p:spPr bwMode="auto">
              <a:xfrm>
                <a:off x="5999163" y="2051050"/>
                <a:ext cx="471488" cy="274638"/>
              </a:xfrm>
              <a:custGeom>
                <a:avLst/>
                <a:gdLst>
                  <a:gd name="T0" fmla="*/ 2147483647 w 297"/>
                  <a:gd name="T1" fmla="*/ 2147483647 h 173"/>
                  <a:gd name="T2" fmla="*/ 2147483647 w 297"/>
                  <a:gd name="T3" fmla="*/ 0 h 173"/>
                  <a:gd name="T4" fmla="*/ 0 w 297"/>
                  <a:gd name="T5" fmla="*/ 0 h 173"/>
                  <a:gd name="T6" fmla="*/ 0 60000 65536"/>
                  <a:gd name="T7" fmla="*/ 0 60000 65536"/>
                  <a:gd name="T8" fmla="*/ 0 60000 65536"/>
                  <a:gd name="T9" fmla="*/ 0 w 297"/>
                  <a:gd name="T10" fmla="*/ 0 h 173"/>
                  <a:gd name="T11" fmla="*/ 297 w 297"/>
                  <a:gd name="T12" fmla="*/ 173 h 1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7" h="173">
                    <a:moveTo>
                      <a:pt x="297" y="173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0" name="Line 142"/>
              <p:cNvSpPr>
                <a:spLocks noChangeShapeType="1"/>
              </p:cNvSpPr>
              <p:nvPr/>
            </p:nvSpPr>
            <p:spPr bwMode="auto">
              <a:xfrm flipV="1">
                <a:off x="5526088" y="1714500"/>
                <a:ext cx="0" cy="288925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1" name="Line 143"/>
              <p:cNvSpPr>
                <a:spLocks noChangeShapeType="1"/>
              </p:cNvSpPr>
              <p:nvPr/>
            </p:nvSpPr>
            <p:spPr bwMode="auto">
              <a:xfrm flipV="1">
                <a:off x="5999163" y="1733550"/>
                <a:ext cx="0" cy="31750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2" name="Freeform 144"/>
              <p:cNvSpPr>
                <a:spLocks/>
              </p:cNvSpPr>
              <p:nvPr/>
            </p:nvSpPr>
            <p:spPr bwMode="auto">
              <a:xfrm>
                <a:off x="6455651" y="1960151"/>
                <a:ext cx="933450" cy="373063"/>
              </a:xfrm>
              <a:custGeom>
                <a:avLst/>
                <a:gdLst>
                  <a:gd name="T0" fmla="*/ 2147483647 w 588"/>
                  <a:gd name="T1" fmla="*/ 0 h 235"/>
                  <a:gd name="T2" fmla="*/ 2147483647 w 588"/>
                  <a:gd name="T3" fmla="*/ 2147483647 h 235"/>
                  <a:gd name="T4" fmla="*/ 0 w 588"/>
                  <a:gd name="T5" fmla="*/ 2147483647 h 235"/>
                  <a:gd name="T6" fmla="*/ 0 60000 65536"/>
                  <a:gd name="T7" fmla="*/ 0 60000 65536"/>
                  <a:gd name="T8" fmla="*/ 0 60000 65536"/>
                  <a:gd name="T9" fmla="*/ 0 w 588"/>
                  <a:gd name="T10" fmla="*/ 0 h 235"/>
                  <a:gd name="T11" fmla="*/ 588 w 588"/>
                  <a:gd name="T12" fmla="*/ 235 h 2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88" h="235">
                    <a:moveTo>
                      <a:pt x="588" y="0"/>
                    </a:moveTo>
                    <a:lnTo>
                      <a:pt x="3" y="235"/>
                    </a:lnTo>
                    <a:lnTo>
                      <a:pt x="0" y="234"/>
                    </a:lnTo>
                  </a:path>
                </a:pathLst>
              </a:cu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3" name="Line 145"/>
              <p:cNvSpPr>
                <a:spLocks noChangeShapeType="1"/>
              </p:cNvSpPr>
              <p:nvPr/>
            </p:nvSpPr>
            <p:spPr bwMode="auto">
              <a:xfrm flipV="1">
                <a:off x="6470650" y="2325688"/>
                <a:ext cx="0" cy="506413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4" name="Line 146"/>
              <p:cNvSpPr>
                <a:spLocks noChangeShapeType="1"/>
              </p:cNvSpPr>
              <p:nvPr/>
            </p:nvSpPr>
            <p:spPr bwMode="auto">
              <a:xfrm flipV="1">
                <a:off x="5526088" y="2003425"/>
                <a:ext cx="0" cy="45878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5" name="Line 147"/>
              <p:cNvSpPr>
                <a:spLocks noChangeShapeType="1"/>
              </p:cNvSpPr>
              <p:nvPr/>
            </p:nvSpPr>
            <p:spPr bwMode="auto">
              <a:xfrm flipV="1">
                <a:off x="6470650" y="1943100"/>
                <a:ext cx="0" cy="38258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6" name="Line 148"/>
              <p:cNvSpPr>
                <a:spLocks noChangeShapeType="1"/>
              </p:cNvSpPr>
              <p:nvPr/>
            </p:nvSpPr>
            <p:spPr bwMode="auto">
              <a:xfrm flipV="1">
                <a:off x="5999163" y="2051050"/>
                <a:ext cx="0" cy="47625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7" name="Line 149"/>
              <p:cNvSpPr>
                <a:spLocks noChangeShapeType="1"/>
              </p:cNvSpPr>
              <p:nvPr/>
            </p:nvSpPr>
            <p:spPr bwMode="auto">
              <a:xfrm flipV="1">
                <a:off x="4589463" y="1757363"/>
                <a:ext cx="0" cy="296863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8" name="Line 150"/>
              <p:cNvSpPr>
                <a:spLocks noChangeShapeType="1"/>
              </p:cNvSpPr>
              <p:nvPr/>
            </p:nvSpPr>
            <p:spPr bwMode="auto">
              <a:xfrm flipV="1">
                <a:off x="4589463" y="2054225"/>
                <a:ext cx="0" cy="493713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29" name="Freeform 151"/>
              <p:cNvSpPr>
                <a:spLocks/>
              </p:cNvSpPr>
              <p:nvPr/>
            </p:nvSpPr>
            <p:spPr bwMode="auto">
              <a:xfrm>
                <a:off x="3179763" y="2133600"/>
                <a:ext cx="471488" cy="1588"/>
              </a:xfrm>
              <a:custGeom>
                <a:avLst/>
                <a:gdLst>
                  <a:gd name="T0" fmla="*/ 2147483647 w 297"/>
                  <a:gd name="T1" fmla="*/ 0 h 1"/>
                  <a:gd name="T2" fmla="*/ 2147483647 w 297"/>
                  <a:gd name="T3" fmla="*/ 0 h 1"/>
                  <a:gd name="T4" fmla="*/ 0 w 297"/>
                  <a:gd name="T5" fmla="*/ 2147483647 h 1"/>
                  <a:gd name="T6" fmla="*/ 0 60000 65536"/>
                  <a:gd name="T7" fmla="*/ 0 60000 65536"/>
                  <a:gd name="T8" fmla="*/ 0 60000 65536"/>
                  <a:gd name="T9" fmla="*/ 0 w 297"/>
                  <a:gd name="T10" fmla="*/ 0 h 1"/>
                  <a:gd name="T11" fmla="*/ 297 w 297"/>
                  <a:gd name="T12" fmla="*/ 1 h 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7" h="1">
                    <a:moveTo>
                      <a:pt x="297" y="0"/>
                    </a:moveTo>
                    <a:lnTo>
                      <a:pt x="4" y="0"/>
                    </a:lnTo>
                    <a:lnTo>
                      <a:pt x="0" y="1"/>
                    </a:lnTo>
                  </a:path>
                </a:pathLst>
              </a:cu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0" name="Line 152"/>
              <p:cNvSpPr>
                <a:spLocks noChangeShapeType="1"/>
              </p:cNvSpPr>
              <p:nvPr/>
            </p:nvSpPr>
            <p:spPr bwMode="auto">
              <a:xfrm flipV="1">
                <a:off x="3179763" y="1803400"/>
                <a:ext cx="0" cy="33178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1" name="Line 153"/>
              <p:cNvSpPr>
                <a:spLocks noChangeShapeType="1"/>
              </p:cNvSpPr>
              <p:nvPr/>
            </p:nvSpPr>
            <p:spPr bwMode="auto">
              <a:xfrm flipV="1">
                <a:off x="3651250" y="1803400"/>
                <a:ext cx="0" cy="33020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2" name="Line 154"/>
              <p:cNvSpPr>
                <a:spLocks noChangeShapeType="1"/>
              </p:cNvSpPr>
              <p:nvPr/>
            </p:nvSpPr>
            <p:spPr bwMode="auto">
              <a:xfrm flipH="1">
                <a:off x="2709863" y="2251075"/>
                <a:ext cx="4763" cy="0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3" name="Line 155"/>
              <p:cNvSpPr>
                <a:spLocks noChangeShapeType="1"/>
              </p:cNvSpPr>
              <p:nvPr/>
            </p:nvSpPr>
            <p:spPr bwMode="auto">
              <a:xfrm flipV="1">
                <a:off x="2714625" y="1893888"/>
                <a:ext cx="0" cy="35718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4" name="Line 156"/>
              <p:cNvSpPr>
                <a:spLocks noChangeShapeType="1"/>
              </p:cNvSpPr>
              <p:nvPr/>
            </p:nvSpPr>
            <p:spPr bwMode="auto">
              <a:xfrm flipH="1">
                <a:off x="2714625" y="2135188"/>
                <a:ext cx="465138" cy="115888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5" name="Line 157"/>
              <p:cNvSpPr>
                <a:spLocks noChangeShapeType="1"/>
              </p:cNvSpPr>
              <p:nvPr/>
            </p:nvSpPr>
            <p:spPr bwMode="auto">
              <a:xfrm flipV="1">
                <a:off x="3179763" y="2135188"/>
                <a:ext cx="0" cy="479425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6" name="Line 158"/>
              <p:cNvSpPr>
                <a:spLocks noChangeShapeType="1"/>
              </p:cNvSpPr>
              <p:nvPr/>
            </p:nvSpPr>
            <p:spPr bwMode="auto">
              <a:xfrm flipV="1">
                <a:off x="2714625" y="2251075"/>
                <a:ext cx="0" cy="51593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7" name="Line 159"/>
              <p:cNvSpPr>
                <a:spLocks noChangeShapeType="1"/>
              </p:cNvSpPr>
              <p:nvPr/>
            </p:nvSpPr>
            <p:spPr bwMode="auto">
              <a:xfrm flipV="1">
                <a:off x="3651250" y="2133600"/>
                <a:ext cx="0" cy="46990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8" name="Line 161"/>
              <p:cNvSpPr>
                <a:spLocks noChangeShapeType="1"/>
              </p:cNvSpPr>
              <p:nvPr/>
            </p:nvSpPr>
            <p:spPr bwMode="auto">
              <a:xfrm flipH="1">
                <a:off x="3651250" y="2054225"/>
                <a:ext cx="938213" cy="79375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39" name="Line 162"/>
              <p:cNvSpPr>
                <a:spLocks noChangeShapeType="1"/>
              </p:cNvSpPr>
              <p:nvPr/>
            </p:nvSpPr>
            <p:spPr bwMode="auto">
              <a:xfrm flipH="1">
                <a:off x="4589463" y="2003425"/>
                <a:ext cx="936625" cy="5080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0" name="Line 164"/>
              <p:cNvSpPr>
                <a:spLocks noChangeShapeType="1"/>
              </p:cNvSpPr>
              <p:nvPr/>
            </p:nvSpPr>
            <p:spPr bwMode="auto">
              <a:xfrm flipV="1">
                <a:off x="7356475" y="1674813"/>
                <a:ext cx="0" cy="28733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1" name="Freeform 165"/>
              <p:cNvSpPr>
                <a:spLocks/>
              </p:cNvSpPr>
              <p:nvPr/>
            </p:nvSpPr>
            <p:spPr bwMode="auto">
              <a:xfrm>
                <a:off x="6418263" y="1819275"/>
                <a:ext cx="938213" cy="142875"/>
              </a:xfrm>
              <a:custGeom>
                <a:avLst/>
                <a:gdLst>
                  <a:gd name="T0" fmla="*/ 2147483647 w 591"/>
                  <a:gd name="T1" fmla="*/ 2147483647 h 90"/>
                  <a:gd name="T2" fmla="*/ 2147483647 w 591"/>
                  <a:gd name="T3" fmla="*/ 2147483647 h 90"/>
                  <a:gd name="T4" fmla="*/ 2147483647 w 591"/>
                  <a:gd name="T5" fmla="*/ 0 h 90"/>
                  <a:gd name="T6" fmla="*/ 0 w 591"/>
                  <a:gd name="T7" fmla="*/ 0 h 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91"/>
                  <a:gd name="T13" fmla="*/ 0 h 90"/>
                  <a:gd name="T14" fmla="*/ 591 w 591"/>
                  <a:gd name="T15" fmla="*/ 90 h 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91" h="90">
                    <a:moveTo>
                      <a:pt x="591" y="90"/>
                    </a:moveTo>
                    <a:lnTo>
                      <a:pt x="588" y="90"/>
                    </a:lnTo>
                    <a:lnTo>
                      <a:pt x="3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2" name="Line 166"/>
              <p:cNvSpPr>
                <a:spLocks noChangeShapeType="1"/>
              </p:cNvSpPr>
              <p:nvPr/>
            </p:nvSpPr>
            <p:spPr bwMode="auto">
              <a:xfrm flipV="1">
                <a:off x="7356475" y="1962150"/>
                <a:ext cx="0" cy="447675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3" name="Line 167"/>
              <p:cNvSpPr>
                <a:spLocks noChangeShapeType="1"/>
              </p:cNvSpPr>
              <p:nvPr/>
            </p:nvSpPr>
            <p:spPr bwMode="auto">
              <a:xfrm flipH="1">
                <a:off x="7356475" y="1971167"/>
                <a:ext cx="936625" cy="0"/>
              </a:xfrm>
              <a:prstGeom prst="line">
                <a:avLst/>
              </a:pr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4" name="Line 168"/>
              <p:cNvSpPr>
                <a:spLocks noChangeShapeType="1"/>
              </p:cNvSpPr>
              <p:nvPr/>
            </p:nvSpPr>
            <p:spPr bwMode="auto">
              <a:xfrm flipH="1">
                <a:off x="5953125" y="1819275"/>
                <a:ext cx="465138" cy="176213"/>
              </a:xfrm>
              <a:prstGeom prst="line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5" name="Line 169"/>
              <p:cNvSpPr>
                <a:spLocks noChangeShapeType="1"/>
              </p:cNvSpPr>
              <p:nvPr/>
            </p:nvSpPr>
            <p:spPr bwMode="auto">
              <a:xfrm flipV="1">
                <a:off x="6418263" y="1819275"/>
                <a:ext cx="0" cy="39528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6" name="Line 170"/>
              <p:cNvSpPr>
                <a:spLocks noChangeShapeType="1"/>
              </p:cNvSpPr>
              <p:nvPr/>
            </p:nvSpPr>
            <p:spPr bwMode="auto">
              <a:xfrm flipV="1">
                <a:off x="6418263" y="1598613"/>
                <a:ext cx="0" cy="220663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7" name="Line 171"/>
              <p:cNvSpPr>
                <a:spLocks noChangeShapeType="1"/>
              </p:cNvSpPr>
              <p:nvPr/>
            </p:nvSpPr>
            <p:spPr bwMode="auto">
              <a:xfrm flipV="1">
                <a:off x="5953125" y="1995488"/>
                <a:ext cx="0" cy="47148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8" name="Line 172"/>
              <p:cNvSpPr>
                <a:spLocks noChangeShapeType="1"/>
              </p:cNvSpPr>
              <p:nvPr/>
            </p:nvSpPr>
            <p:spPr bwMode="auto">
              <a:xfrm flipV="1">
                <a:off x="5953125" y="1714500"/>
                <a:ext cx="0" cy="28098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49" name="Line 173"/>
              <p:cNvSpPr>
                <a:spLocks noChangeShapeType="1"/>
              </p:cNvSpPr>
              <p:nvPr/>
            </p:nvSpPr>
            <p:spPr bwMode="auto">
              <a:xfrm flipH="1">
                <a:off x="5478463" y="1995488"/>
                <a:ext cx="474663" cy="71438"/>
              </a:xfrm>
              <a:prstGeom prst="line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0" name="Line 174"/>
              <p:cNvSpPr>
                <a:spLocks noChangeShapeType="1"/>
              </p:cNvSpPr>
              <p:nvPr/>
            </p:nvSpPr>
            <p:spPr bwMode="auto">
              <a:xfrm flipV="1">
                <a:off x="5478463" y="2066925"/>
                <a:ext cx="0" cy="460375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1" name="Line 175"/>
              <p:cNvSpPr>
                <a:spLocks noChangeShapeType="1"/>
              </p:cNvSpPr>
              <p:nvPr/>
            </p:nvSpPr>
            <p:spPr bwMode="auto">
              <a:xfrm flipV="1">
                <a:off x="5478463" y="1762125"/>
                <a:ext cx="0" cy="30480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2" name="Line 176"/>
              <p:cNvSpPr>
                <a:spLocks noChangeShapeType="1"/>
              </p:cNvSpPr>
              <p:nvPr/>
            </p:nvSpPr>
            <p:spPr bwMode="auto">
              <a:xfrm flipV="1">
                <a:off x="3598863" y="1882775"/>
                <a:ext cx="0" cy="41275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3" name="Line 177"/>
              <p:cNvSpPr>
                <a:spLocks noChangeShapeType="1"/>
              </p:cNvSpPr>
              <p:nvPr/>
            </p:nvSpPr>
            <p:spPr bwMode="auto">
              <a:xfrm flipV="1">
                <a:off x="4543425" y="1762125"/>
                <a:ext cx="0" cy="30480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4" name="Line 178"/>
              <p:cNvSpPr>
                <a:spLocks noChangeShapeType="1"/>
              </p:cNvSpPr>
              <p:nvPr/>
            </p:nvSpPr>
            <p:spPr bwMode="auto">
              <a:xfrm flipV="1">
                <a:off x="4543425" y="2066925"/>
                <a:ext cx="0" cy="45243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5" name="Freeform 179"/>
              <p:cNvSpPr>
                <a:spLocks/>
              </p:cNvSpPr>
              <p:nvPr/>
            </p:nvSpPr>
            <p:spPr bwMode="auto">
              <a:xfrm>
                <a:off x="2667000" y="1995488"/>
                <a:ext cx="465138" cy="61913"/>
              </a:xfrm>
              <a:custGeom>
                <a:avLst/>
                <a:gdLst>
                  <a:gd name="T0" fmla="*/ 2147483647 w 293"/>
                  <a:gd name="T1" fmla="*/ 0 h 39"/>
                  <a:gd name="T2" fmla="*/ 2147483647 w 293"/>
                  <a:gd name="T3" fmla="*/ 2147483647 h 39"/>
                  <a:gd name="T4" fmla="*/ 0 w 293"/>
                  <a:gd name="T5" fmla="*/ 2147483647 h 39"/>
                  <a:gd name="T6" fmla="*/ 0 60000 65536"/>
                  <a:gd name="T7" fmla="*/ 0 60000 65536"/>
                  <a:gd name="T8" fmla="*/ 0 60000 65536"/>
                  <a:gd name="T9" fmla="*/ 0 w 293"/>
                  <a:gd name="T10" fmla="*/ 0 h 39"/>
                  <a:gd name="T11" fmla="*/ 293 w 293"/>
                  <a:gd name="T12" fmla="*/ 39 h 3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93" h="39">
                    <a:moveTo>
                      <a:pt x="293" y="0"/>
                    </a:moveTo>
                    <a:lnTo>
                      <a:pt x="287" y="2"/>
                    </a:lnTo>
                    <a:lnTo>
                      <a:pt x="0" y="39"/>
                    </a:lnTo>
                  </a:path>
                </a:pathLst>
              </a:cu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6" name="Freeform 180"/>
              <p:cNvSpPr>
                <a:spLocks/>
              </p:cNvSpPr>
              <p:nvPr/>
            </p:nvSpPr>
            <p:spPr bwMode="auto">
              <a:xfrm>
                <a:off x="3598863" y="1879600"/>
                <a:ext cx="944563" cy="187325"/>
              </a:xfrm>
              <a:custGeom>
                <a:avLst/>
                <a:gdLst>
                  <a:gd name="T0" fmla="*/ 2147483647 w 595"/>
                  <a:gd name="T1" fmla="*/ 2147483647 h 118"/>
                  <a:gd name="T2" fmla="*/ 2147483647 w 595"/>
                  <a:gd name="T3" fmla="*/ 0 h 118"/>
                  <a:gd name="T4" fmla="*/ 0 w 595"/>
                  <a:gd name="T5" fmla="*/ 2147483647 h 118"/>
                  <a:gd name="T6" fmla="*/ 0 60000 65536"/>
                  <a:gd name="T7" fmla="*/ 0 60000 65536"/>
                  <a:gd name="T8" fmla="*/ 0 60000 65536"/>
                  <a:gd name="T9" fmla="*/ 0 w 595"/>
                  <a:gd name="T10" fmla="*/ 0 h 118"/>
                  <a:gd name="T11" fmla="*/ 595 w 595"/>
                  <a:gd name="T12" fmla="*/ 118 h 1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95" h="118">
                    <a:moveTo>
                      <a:pt x="595" y="118"/>
                    </a:moveTo>
                    <a:lnTo>
                      <a:pt x="3" y="0"/>
                    </a:lnTo>
                    <a:lnTo>
                      <a:pt x="0" y="2"/>
                    </a:lnTo>
                  </a:path>
                </a:pathLst>
              </a:cu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7" name="Line 181"/>
              <p:cNvSpPr>
                <a:spLocks noChangeShapeType="1"/>
              </p:cNvSpPr>
              <p:nvPr/>
            </p:nvSpPr>
            <p:spPr bwMode="auto">
              <a:xfrm flipV="1">
                <a:off x="3132138" y="1709738"/>
                <a:ext cx="0" cy="28575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8" name="Line 182"/>
              <p:cNvSpPr>
                <a:spLocks noChangeShapeType="1"/>
              </p:cNvSpPr>
              <p:nvPr/>
            </p:nvSpPr>
            <p:spPr bwMode="auto">
              <a:xfrm flipH="1">
                <a:off x="3132138" y="1882775"/>
                <a:ext cx="466725" cy="112713"/>
              </a:xfrm>
              <a:prstGeom prst="line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59" name="Line 183"/>
              <p:cNvSpPr>
                <a:spLocks noChangeShapeType="1"/>
              </p:cNvSpPr>
              <p:nvPr/>
            </p:nvSpPr>
            <p:spPr bwMode="auto">
              <a:xfrm flipV="1">
                <a:off x="3598863" y="1627188"/>
                <a:ext cx="0" cy="25558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60" name="Line 184"/>
              <p:cNvSpPr>
                <a:spLocks noChangeShapeType="1"/>
              </p:cNvSpPr>
              <p:nvPr/>
            </p:nvSpPr>
            <p:spPr bwMode="auto">
              <a:xfrm flipV="1">
                <a:off x="2667000" y="1751013"/>
                <a:ext cx="0" cy="30638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61" name="Line 185"/>
              <p:cNvSpPr>
                <a:spLocks noChangeShapeType="1"/>
              </p:cNvSpPr>
              <p:nvPr/>
            </p:nvSpPr>
            <p:spPr bwMode="auto">
              <a:xfrm flipV="1">
                <a:off x="2667000" y="2057400"/>
                <a:ext cx="0" cy="469900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62" name="Line 186"/>
              <p:cNvSpPr>
                <a:spLocks noChangeShapeType="1"/>
              </p:cNvSpPr>
              <p:nvPr/>
            </p:nvSpPr>
            <p:spPr bwMode="auto">
              <a:xfrm flipV="1">
                <a:off x="3132138" y="1995488"/>
                <a:ext cx="0" cy="452438"/>
              </a:xfrm>
              <a:prstGeom prst="line">
                <a:avLst/>
              </a:prstGeom>
              <a:noFill/>
              <a:ln w="12700">
                <a:solidFill>
                  <a:srgbClr val="0000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63" name="Line 187"/>
              <p:cNvSpPr>
                <a:spLocks noChangeShapeType="1"/>
              </p:cNvSpPr>
              <p:nvPr/>
            </p:nvSpPr>
            <p:spPr bwMode="auto">
              <a:xfrm flipH="1">
                <a:off x="4543425" y="2066925"/>
                <a:ext cx="935038" cy="0"/>
              </a:xfrm>
              <a:prstGeom prst="line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364" name="Line 188"/>
              <p:cNvSpPr>
                <a:spLocks noChangeShapeType="1"/>
              </p:cNvSpPr>
              <p:nvPr/>
            </p:nvSpPr>
            <p:spPr bwMode="auto">
              <a:xfrm flipV="1">
                <a:off x="8299450" y="1666875"/>
                <a:ext cx="0" cy="723900"/>
              </a:xfrm>
              <a:prstGeom prst="line">
                <a:avLst/>
              </a:prstGeom>
              <a:noFill/>
              <a:ln w="12700">
                <a:solidFill>
                  <a:srgbClr val="33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0251" name="ZoneTexte 24731"/>
            <p:cNvSpPr txBox="1">
              <a:spLocks noChangeArrowheads="1"/>
            </p:cNvSpPr>
            <p:nvPr/>
          </p:nvSpPr>
          <p:spPr bwMode="auto">
            <a:xfrm>
              <a:off x="1477963" y="3952875"/>
              <a:ext cx="4064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200">
                  <a:solidFill>
                    <a:srgbClr val="000066"/>
                  </a:solidFill>
                </a:rPr>
                <a:t>0%</a:t>
              </a:r>
            </a:p>
          </p:txBody>
        </p:sp>
        <p:sp>
          <p:nvSpPr>
            <p:cNvPr id="10252" name="ZoneTexte 188"/>
            <p:cNvSpPr txBox="1">
              <a:spLocks noChangeArrowheads="1"/>
            </p:cNvSpPr>
            <p:nvPr/>
          </p:nvSpPr>
          <p:spPr bwMode="auto">
            <a:xfrm>
              <a:off x="1393825" y="3432175"/>
              <a:ext cx="4905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200">
                  <a:solidFill>
                    <a:srgbClr val="000066"/>
                  </a:solidFill>
                </a:rPr>
                <a:t>10%</a:t>
              </a:r>
            </a:p>
          </p:txBody>
        </p:sp>
        <p:sp>
          <p:nvSpPr>
            <p:cNvPr id="10253" name="ZoneTexte 189"/>
            <p:cNvSpPr txBox="1">
              <a:spLocks noChangeArrowheads="1"/>
            </p:cNvSpPr>
            <p:nvPr/>
          </p:nvSpPr>
          <p:spPr bwMode="auto">
            <a:xfrm>
              <a:off x="1393825" y="2909888"/>
              <a:ext cx="4905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200">
                  <a:solidFill>
                    <a:srgbClr val="000066"/>
                  </a:solidFill>
                </a:rPr>
                <a:t>70%</a:t>
              </a:r>
            </a:p>
          </p:txBody>
        </p:sp>
        <p:sp>
          <p:nvSpPr>
            <p:cNvPr id="10254" name="ZoneTexte 190"/>
            <p:cNvSpPr txBox="1">
              <a:spLocks noChangeArrowheads="1"/>
            </p:cNvSpPr>
            <p:nvPr/>
          </p:nvSpPr>
          <p:spPr bwMode="auto">
            <a:xfrm>
              <a:off x="1393825" y="2389188"/>
              <a:ext cx="4905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200">
                  <a:solidFill>
                    <a:srgbClr val="000066"/>
                  </a:solidFill>
                </a:rPr>
                <a:t>80%</a:t>
              </a:r>
            </a:p>
          </p:txBody>
        </p:sp>
        <p:sp>
          <p:nvSpPr>
            <p:cNvPr id="10255" name="ZoneTexte 191"/>
            <p:cNvSpPr txBox="1">
              <a:spLocks noChangeArrowheads="1"/>
            </p:cNvSpPr>
            <p:nvPr/>
          </p:nvSpPr>
          <p:spPr bwMode="auto">
            <a:xfrm>
              <a:off x="1393825" y="1868488"/>
              <a:ext cx="4905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200">
                  <a:solidFill>
                    <a:srgbClr val="000066"/>
                  </a:solidFill>
                </a:rPr>
                <a:t>90%</a:t>
              </a:r>
            </a:p>
          </p:txBody>
        </p:sp>
        <p:sp>
          <p:nvSpPr>
            <p:cNvPr id="10256" name="ZoneTexte 192"/>
            <p:cNvSpPr txBox="1">
              <a:spLocks noChangeArrowheads="1"/>
            </p:cNvSpPr>
            <p:nvPr/>
          </p:nvSpPr>
          <p:spPr bwMode="auto">
            <a:xfrm>
              <a:off x="1308100" y="1347788"/>
              <a:ext cx="5762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/>
              <a:r>
                <a:rPr lang="fr-FR" sz="1200">
                  <a:solidFill>
                    <a:srgbClr val="000066"/>
                  </a:solidFill>
                </a:rPr>
                <a:t>100%</a:t>
              </a:r>
            </a:p>
          </p:txBody>
        </p:sp>
        <p:sp>
          <p:nvSpPr>
            <p:cNvPr id="10257" name="ZoneTexte 193"/>
            <p:cNvSpPr txBox="1">
              <a:spLocks noChangeArrowheads="1"/>
            </p:cNvSpPr>
            <p:nvPr/>
          </p:nvSpPr>
          <p:spPr bwMode="auto">
            <a:xfrm rot="-5400000">
              <a:off x="-97631" y="2418556"/>
              <a:ext cx="22637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Proportion of patients</a:t>
              </a:r>
              <a:br>
                <a:rPr lang="fr-FR" sz="1200" b="1">
                  <a:solidFill>
                    <a:srgbClr val="000066"/>
                  </a:solidFill>
                </a:rPr>
              </a:br>
              <a:r>
                <a:rPr lang="fr-FR" sz="1200" b="1">
                  <a:solidFill>
                    <a:srgbClr val="000066"/>
                  </a:solidFill>
                </a:rPr>
                <a:t>with HIV RNA &lt; 50 copies/ml</a:t>
              </a:r>
            </a:p>
          </p:txBody>
        </p:sp>
        <p:sp>
          <p:nvSpPr>
            <p:cNvPr id="10258" name="ZoneTexte 194"/>
            <p:cNvSpPr txBox="1">
              <a:spLocks noChangeArrowheads="1"/>
            </p:cNvSpPr>
            <p:nvPr/>
          </p:nvSpPr>
          <p:spPr bwMode="auto">
            <a:xfrm>
              <a:off x="1828800" y="4164013"/>
              <a:ext cx="41592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W0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85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</p:txBody>
        </p:sp>
        <p:sp>
          <p:nvSpPr>
            <p:cNvPr id="10259" name="ZoneTexte 198"/>
            <p:cNvSpPr txBox="1">
              <a:spLocks noChangeArrowheads="1"/>
            </p:cNvSpPr>
            <p:nvPr/>
          </p:nvSpPr>
          <p:spPr bwMode="auto">
            <a:xfrm>
              <a:off x="2300288" y="4164013"/>
              <a:ext cx="41592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W4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85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</p:txBody>
        </p:sp>
        <p:sp>
          <p:nvSpPr>
            <p:cNvPr id="10260" name="ZoneTexte 199"/>
            <p:cNvSpPr txBox="1">
              <a:spLocks noChangeArrowheads="1"/>
            </p:cNvSpPr>
            <p:nvPr/>
          </p:nvSpPr>
          <p:spPr bwMode="auto">
            <a:xfrm>
              <a:off x="2771775" y="4164013"/>
              <a:ext cx="414338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W8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85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</p:txBody>
        </p:sp>
        <p:sp>
          <p:nvSpPr>
            <p:cNvPr id="10261" name="ZoneTexte 200"/>
            <p:cNvSpPr txBox="1">
              <a:spLocks noChangeArrowheads="1"/>
            </p:cNvSpPr>
            <p:nvPr/>
          </p:nvSpPr>
          <p:spPr bwMode="auto">
            <a:xfrm>
              <a:off x="4619625" y="4164013"/>
              <a:ext cx="500063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W24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</p:txBody>
        </p:sp>
        <p:sp>
          <p:nvSpPr>
            <p:cNvPr id="10262" name="ZoneTexte 201"/>
            <p:cNvSpPr txBox="1">
              <a:spLocks noChangeArrowheads="1"/>
            </p:cNvSpPr>
            <p:nvPr/>
          </p:nvSpPr>
          <p:spPr bwMode="auto">
            <a:xfrm>
              <a:off x="5089525" y="4164013"/>
              <a:ext cx="50165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W28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79</a:t>
              </a:r>
            </a:p>
          </p:txBody>
        </p:sp>
        <p:sp>
          <p:nvSpPr>
            <p:cNvPr id="10263" name="ZoneTexte 202"/>
            <p:cNvSpPr txBox="1">
              <a:spLocks noChangeArrowheads="1"/>
            </p:cNvSpPr>
            <p:nvPr/>
          </p:nvSpPr>
          <p:spPr bwMode="auto">
            <a:xfrm>
              <a:off x="5561013" y="4164013"/>
              <a:ext cx="50006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W32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</p:txBody>
        </p:sp>
        <p:sp>
          <p:nvSpPr>
            <p:cNvPr id="10264" name="ZoneTexte 203"/>
            <p:cNvSpPr txBox="1">
              <a:spLocks noChangeArrowheads="1"/>
            </p:cNvSpPr>
            <p:nvPr/>
          </p:nvSpPr>
          <p:spPr bwMode="auto">
            <a:xfrm>
              <a:off x="3671888" y="4164013"/>
              <a:ext cx="50006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W16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85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</p:txBody>
        </p:sp>
        <p:sp>
          <p:nvSpPr>
            <p:cNvPr id="10265" name="ZoneTexte 204"/>
            <p:cNvSpPr txBox="1">
              <a:spLocks noChangeArrowheads="1"/>
            </p:cNvSpPr>
            <p:nvPr/>
          </p:nvSpPr>
          <p:spPr bwMode="auto">
            <a:xfrm>
              <a:off x="6481763" y="4164013"/>
              <a:ext cx="50006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W40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82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84</a:t>
              </a:r>
            </a:p>
          </p:txBody>
        </p:sp>
        <p:sp>
          <p:nvSpPr>
            <p:cNvPr id="10266" name="ZoneTexte 205"/>
            <p:cNvSpPr txBox="1">
              <a:spLocks noChangeArrowheads="1"/>
            </p:cNvSpPr>
            <p:nvPr/>
          </p:nvSpPr>
          <p:spPr bwMode="auto">
            <a:xfrm>
              <a:off x="7418388" y="4164013"/>
              <a:ext cx="500062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W48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83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83</a:t>
              </a:r>
            </a:p>
          </p:txBody>
        </p:sp>
        <p:sp>
          <p:nvSpPr>
            <p:cNvPr id="10267" name="ZoneTexte 206"/>
            <p:cNvSpPr txBox="1">
              <a:spLocks noChangeArrowheads="1"/>
            </p:cNvSpPr>
            <p:nvPr/>
          </p:nvSpPr>
          <p:spPr bwMode="auto">
            <a:xfrm>
              <a:off x="1331913" y="4164013"/>
              <a:ext cx="484187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endParaRPr lang="fr-FR" sz="1200">
                <a:solidFill>
                  <a:srgbClr val="000066"/>
                </a:solidFill>
              </a:endParaRP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Def</a:t>
              </a:r>
            </a:p>
            <a:p>
              <a:pPr eaLnBrk="1" hangingPunct="1"/>
              <a:r>
                <a:rPr lang="fr-FR" sz="1200">
                  <a:solidFill>
                    <a:srgbClr val="000066"/>
                  </a:solidFill>
                </a:rPr>
                <a:t>Imm</a:t>
              </a:r>
            </a:p>
          </p:txBody>
        </p:sp>
        <p:sp>
          <p:nvSpPr>
            <p:cNvPr id="10268" name="ZoneTexte 207"/>
            <p:cNvSpPr txBox="1">
              <a:spLocks noChangeArrowheads="1"/>
            </p:cNvSpPr>
            <p:nvPr/>
          </p:nvSpPr>
          <p:spPr bwMode="auto">
            <a:xfrm>
              <a:off x="533400" y="4448175"/>
              <a:ext cx="9286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N patients</a:t>
              </a:r>
            </a:p>
          </p:txBody>
        </p:sp>
        <p:sp>
          <p:nvSpPr>
            <p:cNvPr id="10269" name="ZoneTexte 208"/>
            <p:cNvSpPr txBox="1">
              <a:spLocks noChangeArrowheads="1"/>
            </p:cNvSpPr>
            <p:nvPr/>
          </p:nvSpPr>
          <p:spPr bwMode="auto">
            <a:xfrm>
              <a:off x="1960563" y="1506538"/>
              <a:ext cx="4905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88%</a:t>
              </a:r>
            </a:p>
          </p:txBody>
        </p:sp>
        <p:sp>
          <p:nvSpPr>
            <p:cNvPr id="10270" name="ZoneTexte 209"/>
            <p:cNvSpPr txBox="1">
              <a:spLocks noChangeArrowheads="1"/>
            </p:cNvSpPr>
            <p:nvPr/>
          </p:nvSpPr>
          <p:spPr bwMode="auto">
            <a:xfrm>
              <a:off x="4305300" y="1712913"/>
              <a:ext cx="4921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89%</a:t>
              </a:r>
            </a:p>
          </p:txBody>
        </p:sp>
        <p:sp>
          <p:nvSpPr>
            <p:cNvPr id="10271" name="ZoneTexte 210"/>
            <p:cNvSpPr txBox="1">
              <a:spLocks noChangeArrowheads="1"/>
            </p:cNvSpPr>
            <p:nvPr/>
          </p:nvSpPr>
          <p:spPr bwMode="auto">
            <a:xfrm>
              <a:off x="7143750" y="1674813"/>
              <a:ext cx="4905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90%</a:t>
              </a:r>
            </a:p>
          </p:txBody>
        </p:sp>
        <p:sp>
          <p:nvSpPr>
            <p:cNvPr id="10272" name="ZoneTexte 211"/>
            <p:cNvSpPr txBox="1">
              <a:spLocks noChangeArrowheads="1"/>
            </p:cNvSpPr>
            <p:nvPr/>
          </p:nvSpPr>
          <p:spPr bwMode="auto">
            <a:xfrm>
              <a:off x="7143750" y="2039938"/>
              <a:ext cx="49053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90%</a:t>
              </a:r>
            </a:p>
          </p:txBody>
        </p:sp>
        <p:sp>
          <p:nvSpPr>
            <p:cNvPr id="10273" name="ZoneTexte 212"/>
            <p:cNvSpPr txBox="1">
              <a:spLocks noChangeArrowheads="1"/>
            </p:cNvSpPr>
            <p:nvPr/>
          </p:nvSpPr>
          <p:spPr bwMode="auto">
            <a:xfrm>
              <a:off x="4305300" y="2147888"/>
              <a:ext cx="4921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88%</a:t>
              </a:r>
            </a:p>
          </p:txBody>
        </p:sp>
        <p:sp>
          <p:nvSpPr>
            <p:cNvPr id="10274" name="ZoneTexte 213"/>
            <p:cNvSpPr txBox="1">
              <a:spLocks noChangeArrowheads="1"/>
            </p:cNvSpPr>
            <p:nvPr/>
          </p:nvSpPr>
          <p:spPr bwMode="auto">
            <a:xfrm>
              <a:off x="2074863" y="2408238"/>
              <a:ext cx="4905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200" b="1">
                  <a:solidFill>
                    <a:srgbClr val="000066"/>
                  </a:solidFill>
                </a:rPr>
                <a:t>85%</a:t>
              </a:r>
            </a:p>
          </p:txBody>
        </p:sp>
        <p:cxnSp>
          <p:nvCxnSpPr>
            <p:cNvPr id="127" name="Connecteur droit 126"/>
            <p:cNvCxnSpPr/>
            <p:nvPr/>
          </p:nvCxnSpPr>
          <p:spPr bwMode="auto">
            <a:xfrm>
              <a:off x="5499100" y="3390900"/>
              <a:ext cx="217488" cy="0"/>
            </a:xfrm>
            <a:prstGeom prst="line">
              <a:avLst/>
            </a:prstGeom>
            <a:ln w="38100"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Connecteur droit 128"/>
            <p:cNvCxnSpPr/>
            <p:nvPr/>
          </p:nvCxnSpPr>
          <p:spPr bwMode="auto">
            <a:xfrm>
              <a:off x="3492500" y="3390900"/>
              <a:ext cx="217488" cy="0"/>
            </a:xfrm>
            <a:prstGeom prst="line">
              <a:avLst/>
            </a:prstGeom>
            <a:ln w="38100">
              <a:solidFill>
                <a:srgbClr val="00CC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90"/>
          <p:cNvGraphicFramePr>
            <a:graphicFrameLocks noGrp="1"/>
          </p:cNvGraphicFramePr>
          <p:nvPr>
            <p:ph idx="1"/>
          </p:nvPr>
        </p:nvGraphicFramePr>
        <p:xfrm>
          <a:off x="336550" y="2041525"/>
          <a:ext cx="8521700" cy="4446588"/>
        </p:xfrm>
        <a:graphic>
          <a:graphicData uri="http://schemas.openxmlformats.org/drawingml/2006/table">
            <a:tbl>
              <a:tblPr/>
              <a:tblGrid>
                <a:gridCol w="3168650"/>
                <a:gridCol w="2743200"/>
                <a:gridCol w="2609850"/>
              </a:tblGrid>
              <a:tr h="31273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  <a:tr h="295275"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Grade 3-4 adverse events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occurred in 12 patients (7%)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Coronary events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Gastrointestinal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2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Infection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8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Nervous system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Psychiatric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Respiratory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Other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Grade 3-4 laboratory abnormalities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occurred in 20 patients (12%)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Aminotransferase &gt; 5 ULN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(all patients on TPV/r)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Gamma GT &gt; 5 ULN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Alkaline phosphatase &gt; 5 ULN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CPK &gt; 5 ULN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7 (all asymptomatic)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Hyperbilirubinemia &gt; 5 ULN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Lipase &gt; 3 ULN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Hypoglycemia &lt; 2.2 mmol/L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6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1319" name="Text Box 2"/>
          <p:cNvSpPr txBox="1">
            <a:spLocks noChangeArrowheads="1"/>
          </p:cNvSpPr>
          <p:nvPr/>
        </p:nvSpPr>
        <p:spPr bwMode="auto">
          <a:xfrm>
            <a:off x="271463" y="1143000"/>
            <a:ext cx="85867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Grade 3 or 4 emerging adverse events or laboratory abnormalities</a:t>
            </a:r>
          </a:p>
          <a:p>
            <a:pPr defTabSz="914400" eaLnBrk="1" hangingPunct="1"/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In both arms between weeks 24 and 48 (N = 168)</a:t>
            </a:r>
          </a:p>
        </p:txBody>
      </p:sp>
      <p:sp>
        <p:nvSpPr>
          <p:cNvPr id="11320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Gallien S, JAC 2011;66:2099-2106</a:t>
            </a:r>
          </a:p>
        </p:txBody>
      </p:sp>
      <p:sp>
        <p:nvSpPr>
          <p:cNvPr id="113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EASIER Study: Switch ENF to RAL</a:t>
            </a:r>
          </a:p>
        </p:txBody>
      </p:sp>
      <p:sp>
        <p:nvSpPr>
          <p:cNvPr id="1132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EASIER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3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7906</TotalTime>
  <Words>972</Words>
  <Application>Microsoft Office PowerPoint</Application>
  <PresentationFormat>Affichage à l'écran (4:3)</PresentationFormat>
  <Paragraphs>384</Paragraphs>
  <Slides>11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ARV_trials_2013</vt:lpstr>
      <vt:lpstr>Switch to RAL-containing regimen</vt:lpstr>
      <vt:lpstr>EASIER Study: Switch ENF to RAL</vt:lpstr>
      <vt:lpstr>EASIER Study: Switch ENF to RAL</vt:lpstr>
      <vt:lpstr>EASIER Study: Switch ENF to RAL</vt:lpstr>
      <vt:lpstr>EASIER Study: Switch ENF to RAL</vt:lpstr>
      <vt:lpstr>EASIER Study: Switch ENF to RAL</vt:lpstr>
      <vt:lpstr>EASIER Study: Switch ENF to RAL</vt:lpstr>
      <vt:lpstr>EASIER Study: Switch ENF to RAL</vt:lpstr>
      <vt:lpstr>EASIER Study: Switch ENF to RAL</vt:lpstr>
      <vt:lpstr>Présentation PowerPoint</vt:lpstr>
      <vt:lpstr>Présentation PowerPoint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252</cp:revision>
  <dcterms:created xsi:type="dcterms:W3CDTF">2011-03-08T09:11:08Z</dcterms:created>
  <dcterms:modified xsi:type="dcterms:W3CDTF">2018-03-22T13:26:01Z</dcterms:modified>
  <cp:category>www.aei.fr</cp:category>
</cp:coreProperties>
</file>