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68" r:id="rId2"/>
    <p:sldId id="257" r:id="rId3"/>
    <p:sldId id="258" r:id="rId4"/>
    <p:sldId id="264" r:id="rId5"/>
    <p:sldId id="266" r:id="rId6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DDDDDD"/>
    <a:srgbClr val="FFFFFF"/>
    <a:srgbClr val="660066"/>
    <a:srgbClr val="CC3300"/>
    <a:srgbClr val="9900CC"/>
    <a:srgbClr val="10EB00"/>
    <a:srgbClr val="3AC5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00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F39DAFA-D9D2-4F31-8C19-D80CFA575871}" type="datetimeFigureOut">
              <a:rPr lang="fr-FR"/>
              <a:pPr>
                <a:defRPr/>
              </a:pPr>
              <a:t>04/09/2015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BBCFAF4-5404-4474-A41E-DE62A64537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58802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614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614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CD63FB9-B75E-4FDF-9792-F0CD9C236DA5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ea typeface="ＭＳ Ｐゴシック" pitchFamily="34" charset="-128"/>
              </a:rPr>
              <a:t>Switch NNRTI to NNRTI</a:t>
            </a:r>
          </a:p>
        </p:txBody>
      </p:sp>
      <p:sp>
        <p:nvSpPr>
          <p:cNvPr id="512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>
                <a:solidFill>
                  <a:srgbClr val="333399"/>
                </a:solidFill>
                <a:latin typeface="+mj-lt"/>
                <a:ea typeface="ＭＳ Ｐゴシック" pitchFamily="34" charset="-128"/>
              </a:rPr>
              <a:t>Switch EFV to ETR</a:t>
            </a:r>
          </a:p>
          <a:p>
            <a:pPr lvl="1"/>
            <a:r>
              <a:rPr lang="en-GB" sz="2400" b="1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CNS toxicity study</a:t>
            </a:r>
          </a:p>
          <a:p>
            <a:pPr lvl="1"/>
            <a:r>
              <a:rPr lang="en-GB" sz="2400" b="1" dirty="0" smtClean="0">
                <a:solidFill>
                  <a:srgbClr val="DDDDDD"/>
                </a:solidFill>
                <a:latin typeface="+mj-lt"/>
                <a:ea typeface="ＭＳ Ｐゴシック" pitchFamily="34" charset="-128"/>
              </a:rPr>
              <a:t>Patient’s </a:t>
            </a:r>
            <a:r>
              <a:rPr lang="en-GB" sz="2400" b="1" dirty="0">
                <a:solidFill>
                  <a:srgbClr val="DDDDDD"/>
                </a:solidFill>
                <a:latin typeface="+mj-lt"/>
                <a:ea typeface="ＭＳ Ｐゴシック" pitchFamily="34" charset="-128"/>
              </a:rPr>
              <a:t>preference study</a:t>
            </a:r>
            <a:endParaRPr lang="fr-FR" sz="2400" b="1" dirty="0">
              <a:solidFill>
                <a:srgbClr val="DDDDDD"/>
              </a:solidFill>
              <a:latin typeface="+mj-lt"/>
              <a:ea typeface="ＭＳ Ｐゴシック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ea typeface="ＭＳ Ｐゴシック" pitchFamily="34" charset="-128"/>
              </a:rPr>
              <a:t>Switch EFV to ETR: CNS </a:t>
            </a:r>
            <a:r>
              <a:rPr lang="fr-FR" sz="3600" dirty="0" err="1" smtClean="0">
                <a:ea typeface="ＭＳ Ｐゴシック" pitchFamily="34" charset="-128"/>
              </a:rPr>
              <a:t>toxicity</a:t>
            </a:r>
            <a:endParaRPr lang="fr-FR" sz="3600" dirty="0" smtClean="0">
              <a:ea typeface="ＭＳ Ｐゴシック" pitchFamily="34" charset="-128"/>
            </a:endParaRPr>
          </a:p>
        </p:txBody>
      </p:sp>
      <p:sp>
        <p:nvSpPr>
          <p:cNvPr id="29700" name="Rectangle 2" descr="Wide upward diagonal"/>
          <p:cNvSpPr>
            <a:spLocks noChangeArrowheads="1"/>
          </p:cNvSpPr>
          <p:nvPr/>
        </p:nvSpPr>
        <p:spPr bwMode="auto">
          <a:xfrm>
            <a:off x="6590935" y="3283688"/>
            <a:ext cx="1676400" cy="823913"/>
          </a:xfrm>
          <a:prstGeom prst="rect">
            <a:avLst/>
          </a:prstGeom>
          <a:pattFill prst="wdUpDiag">
            <a:fgClr>
              <a:schemeClr val="bg1"/>
            </a:fgClr>
            <a:bgClr>
              <a:srgbClr val="9900CC"/>
            </a:bgClr>
          </a:pattFill>
          <a:ln w="9525">
            <a:noFill/>
            <a:miter lim="800000"/>
            <a:headEnd/>
            <a:tailEnd/>
          </a:ln>
        </p:spPr>
        <p:txBody>
          <a:bodyPr tIns="45654" bIns="45654" anchor="ctr"/>
          <a:lstStyle/>
          <a:p>
            <a:pPr algn="ctr">
              <a:defRPr/>
            </a:pPr>
            <a:endParaRPr lang="fr-FR">
              <a:solidFill>
                <a:srgbClr val="000000"/>
              </a:solidFill>
              <a:latin typeface="+mj-lt"/>
              <a:ea typeface="Times New Roman" pitchFamily="-65" charset="0"/>
              <a:cs typeface="Times New Roman" pitchFamily="-65" charset="0"/>
            </a:endParaRPr>
          </a:p>
        </p:txBody>
      </p:sp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3019425" y="3213100"/>
            <a:ext cx="4064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3424238" y="2689225"/>
            <a:ext cx="0" cy="9906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3408363" y="2698750"/>
            <a:ext cx="6508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3416300" y="3679825"/>
            <a:ext cx="6223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130675" y="2219979"/>
            <a:ext cx="1722438" cy="824400"/>
          </a:xfrm>
          <a:prstGeom prst="rect">
            <a:avLst/>
          </a:prstGeom>
          <a:solidFill>
            <a:srgbClr val="66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ETR 400 mg QD </a:t>
            </a: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/>
            </a:r>
            <a:b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</a:b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+ </a:t>
            </a: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2 NRTI</a:t>
            </a:r>
            <a:endParaRPr lang="en-US" sz="1600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2" name="Line 29"/>
          <p:cNvSpPr>
            <a:spLocks noChangeShapeType="1"/>
          </p:cNvSpPr>
          <p:nvPr/>
        </p:nvSpPr>
        <p:spPr bwMode="auto">
          <a:xfrm>
            <a:off x="5902325" y="2717800"/>
            <a:ext cx="650875" cy="317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j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3" name="Line 30"/>
          <p:cNvSpPr>
            <a:spLocks noChangeShapeType="1"/>
          </p:cNvSpPr>
          <p:nvPr/>
        </p:nvSpPr>
        <p:spPr bwMode="auto">
          <a:xfrm>
            <a:off x="5900738" y="3724275"/>
            <a:ext cx="62230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j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7179" name="Text Box 35"/>
          <p:cNvSpPr txBox="1">
            <a:spLocks noChangeArrowheads="1"/>
          </p:cNvSpPr>
          <p:nvPr/>
        </p:nvSpPr>
        <p:spPr bwMode="auto">
          <a:xfrm>
            <a:off x="5364163" y="4267200"/>
            <a:ext cx="38560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400">
                <a:solidFill>
                  <a:srgbClr val="FFFFFF"/>
                </a:solidFill>
                <a:ea typeface="ＭＳ Ｐゴシック" pitchFamily="34" charset="-128"/>
              </a:rPr>
              <a:t>        </a:t>
            </a:r>
            <a:r>
              <a:rPr lang="en-US" sz="1200">
                <a:solidFill>
                  <a:srgbClr val="FFFFFF"/>
                </a:solidFill>
                <a:ea typeface="ＭＳ Ｐゴシック" pitchFamily="34" charset="-128"/>
              </a:rPr>
              <a:t>24 weeks      	                48 weeks</a:t>
            </a:r>
          </a:p>
          <a:p>
            <a:pPr algn="ctr">
              <a:lnSpc>
                <a:spcPct val="85000"/>
              </a:lnSpc>
            </a:pPr>
            <a:r>
              <a:rPr lang="en-US" sz="1200">
                <a:solidFill>
                  <a:srgbClr val="FFFFFF"/>
                </a:solidFill>
                <a:ea typeface="ＭＳ Ｐゴシック" pitchFamily="34" charset="-128"/>
              </a:rPr>
              <a:t>   Primary Endpoint 	       Secondary Endpoint</a:t>
            </a:r>
            <a:r>
              <a:rPr lang="en-US" sz="1400">
                <a:solidFill>
                  <a:srgbClr val="FFFFFF"/>
                </a:solidFill>
                <a:ea typeface="ＭＳ Ｐゴシック" pitchFamily="34" charset="-128"/>
              </a:rPr>
              <a:t>	</a:t>
            </a:r>
          </a:p>
        </p:txBody>
      </p:sp>
      <p:sp>
        <p:nvSpPr>
          <p:cNvPr id="7180" name="AutoShape 32"/>
          <p:cNvSpPr>
            <a:spLocks noChangeArrowheads="1"/>
          </p:cNvSpPr>
          <p:nvPr/>
        </p:nvSpPr>
        <p:spPr bwMode="auto">
          <a:xfrm>
            <a:off x="4025900" y="4202113"/>
            <a:ext cx="88900" cy="119062"/>
          </a:xfrm>
          <a:prstGeom prst="diamond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32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7181" name="AutoShape 33"/>
          <p:cNvSpPr>
            <a:spLocks noChangeArrowheads="1"/>
          </p:cNvSpPr>
          <p:nvPr/>
        </p:nvSpPr>
        <p:spPr bwMode="auto">
          <a:xfrm>
            <a:off x="8242300" y="4200525"/>
            <a:ext cx="88900" cy="119063"/>
          </a:xfrm>
          <a:prstGeom prst="diamond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32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7182" name="AutoShape 34"/>
          <p:cNvSpPr>
            <a:spLocks noChangeArrowheads="1"/>
          </p:cNvSpPr>
          <p:nvPr/>
        </p:nvSpPr>
        <p:spPr bwMode="auto">
          <a:xfrm>
            <a:off x="6151563" y="4191000"/>
            <a:ext cx="88900" cy="119063"/>
          </a:xfrm>
          <a:prstGeom prst="diamond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32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8" name="Line 35"/>
          <p:cNvSpPr>
            <a:spLocks noChangeShapeType="1"/>
          </p:cNvSpPr>
          <p:nvPr/>
        </p:nvSpPr>
        <p:spPr bwMode="auto">
          <a:xfrm>
            <a:off x="4043363" y="4256088"/>
            <a:ext cx="426402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7184" name="Text Box 36"/>
          <p:cNvSpPr txBox="1">
            <a:spLocks noChangeArrowheads="1"/>
          </p:cNvSpPr>
          <p:nvPr/>
        </p:nvSpPr>
        <p:spPr bwMode="auto">
          <a:xfrm>
            <a:off x="3416300" y="2324100"/>
            <a:ext cx="723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20</a:t>
            </a:r>
          </a:p>
        </p:txBody>
      </p:sp>
      <p:sp>
        <p:nvSpPr>
          <p:cNvPr id="7185" name="Text Box 37"/>
          <p:cNvSpPr txBox="1">
            <a:spLocks noChangeArrowheads="1"/>
          </p:cNvSpPr>
          <p:nvPr/>
        </p:nvSpPr>
        <p:spPr bwMode="auto">
          <a:xfrm>
            <a:off x="3403600" y="3717925"/>
            <a:ext cx="723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18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130675" y="3208338"/>
            <a:ext cx="1722438" cy="823912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EFV 600 mg QD </a:t>
            </a:r>
            <a:b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</a:b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+ 2 NRTI</a:t>
            </a:r>
          </a:p>
        </p:txBody>
      </p:sp>
      <p:grpSp>
        <p:nvGrpSpPr>
          <p:cNvPr id="2" name="Grouper 1"/>
          <p:cNvGrpSpPr/>
          <p:nvPr/>
        </p:nvGrpSpPr>
        <p:grpSpPr>
          <a:xfrm>
            <a:off x="6570663" y="2285372"/>
            <a:ext cx="1725612" cy="825500"/>
            <a:chOff x="6570663" y="2087563"/>
            <a:chExt cx="1725612" cy="825500"/>
          </a:xfrm>
        </p:grpSpPr>
        <p:sp>
          <p:nvSpPr>
            <p:cNvPr id="29701" name="Rectangle 3" descr="Dark vertical"/>
            <p:cNvSpPr>
              <a:spLocks noChangeArrowheads="1"/>
            </p:cNvSpPr>
            <p:nvPr/>
          </p:nvSpPr>
          <p:spPr bwMode="auto">
            <a:xfrm>
              <a:off x="6570663" y="2087563"/>
              <a:ext cx="1725612" cy="825500"/>
            </a:xfrm>
            <a:prstGeom prst="rect">
              <a:avLst/>
            </a:prstGeom>
            <a:pattFill prst="dkVert">
              <a:fgClr>
                <a:schemeClr val="bg1"/>
              </a:fgClr>
              <a:bgClr>
                <a:srgbClr val="9900CC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  <a:latin typeface="+mj-lt"/>
                <a:ea typeface="Times New Roman" pitchFamily="-65" charset="0"/>
                <a:cs typeface="Times New Roman" pitchFamily="-65" charset="0"/>
              </a:endParaRPr>
            </a:p>
          </p:txBody>
        </p:sp>
        <p:sp>
          <p:nvSpPr>
            <p:cNvPr id="29718" name="Rectangle 27"/>
            <p:cNvSpPr>
              <a:spLocks noChangeArrowheads="1"/>
            </p:cNvSpPr>
            <p:nvPr/>
          </p:nvSpPr>
          <p:spPr bwMode="auto">
            <a:xfrm>
              <a:off x="6696075" y="2341563"/>
              <a:ext cx="1524000" cy="338137"/>
            </a:xfrm>
            <a:prstGeom prst="rect">
              <a:avLst/>
            </a:prstGeom>
            <a:solidFill>
              <a:srgbClr val="660066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+mj-lt"/>
                  <a:ea typeface="Times New Roman" pitchFamily="-65" charset="0"/>
                  <a:cs typeface="Times New Roman" pitchFamily="-65" charset="0"/>
                </a:rPr>
                <a:t>ETR + 2 NRTI</a:t>
              </a:r>
              <a:endParaRPr lang="en-US" sz="1600" b="1" dirty="0">
                <a:solidFill>
                  <a:schemeClr val="bg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</p:grpSp>
      <p:sp>
        <p:nvSpPr>
          <p:cNvPr id="29719" name="Rectangle 28"/>
          <p:cNvSpPr>
            <a:spLocks noChangeArrowheads="1"/>
          </p:cNvSpPr>
          <p:nvPr/>
        </p:nvSpPr>
        <p:spPr bwMode="auto">
          <a:xfrm>
            <a:off x="6678248" y="3486888"/>
            <a:ext cx="1524000" cy="338138"/>
          </a:xfrm>
          <a:prstGeom prst="rect">
            <a:avLst/>
          </a:prstGeom>
          <a:solidFill>
            <a:srgbClr val="6600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ETR + 2 NRTI</a:t>
            </a:r>
            <a:endParaRPr lang="en-US" sz="1600" b="1" dirty="0">
              <a:solidFill>
                <a:schemeClr val="bg1"/>
              </a:solidFill>
              <a:latin typeface="+mj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7190" name="Connecteur droit 66"/>
          <p:cNvCxnSpPr>
            <a:cxnSpLocks noChangeShapeType="1"/>
          </p:cNvCxnSpPr>
          <p:nvPr/>
        </p:nvCxnSpPr>
        <p:spPr bwMode="auto">
          <a:xfrm rot="5400000">
            <a:off x="3085307" y="245189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7191" name="Oval 170"/>
          <p:cNvSpPr>
            <a:spLocks noChangeArrowheads="1"/>
          </p:cNvSpPr>
          <p:nvPr/>
        </p:nvSpPr>
        <p:spPr bwMode="auto">
          <a:xfrm>
            <a:off x="2514600" y="123825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</a:rPr>
              <a:t>1: 1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</a:rPr>
              <a:t>Double blind</a:t>
            </a:r>
          </a:p>
        </p:txBody>
      </p:sp>
      <p:sp>
        <p:nvSpPr>
          <p:cNvPr id="7192" name="Text Box 35"/>
          <p:cNvSpPr txBox="1">
            <a:spLocks noChangeArrowheads="1"/>
          </p:cNvSpPr>
          <p:nvPr/>
        </p:nvSpPr>
        <p:spPr bwMode="auto">
          <a:xfrm>
            <a:off x="5248275" y="4260850"/>
            <a:ext cx="18383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000066"/>
                </a:solidFill>
                <a:latin typeface="Calibri" pitchFamily="34" charset="0"/>
                <a:ea typeface="ＭＳ Ｐゴシック" pitchFamily="34" charset="-128"/>
              </a:rPr>
              <a:t>        12 weeks      	   Primary Endpoint  	</a:t>
            </a:r>
          </a:p>
        </p:txBody>
      </p:sp>
      <p:sp>
        <p:nvSpPr>
          <p:cNvPr id="7193" name="Rectangle 35"/>
          <p:cNvSpPr>
            <a:spLocks noChangeArrowheads="1"/>
          </p:cNvSpPr>
          <p:nvPr/>
        </p:nvSpPr>
        <p:spPr bwMode="auto">
          <a:xfrm>
            <a:off x="7481888" y="4260850"/>
            <a:ext cx="1674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66"/>
                </a:solidFill>
                <a:latin typeface="Calibri" pitchFamily="34" charset="0"/>
                <a:ea typeface="ＭＳ Ｐゴシック" pitchFamily="34" charset="-128"/>
              </a:rPr>
              <a:t>24 weeks</a:t>
            </a:r>
          </a:p>
          <a:p>
            <a:pPr algn="ctr"/>
            <a:r>
              <a:rPr lang="en-US" sz="1400" b="1">
                <a:solidFill>
                  <a:srgbClr val="000066"/>
                </a:solidFill>
                <a:latin typeface="Calibri" pitchFamily="34" charset="0"/>
                <a:ea typeface="ＭＳ Ｐゴシック" pitchFamily="34" charset="-128"/>
              </a:rPr>
              <a:t>Secondary Endpoint</a:t>
            </a:r>
            <a:endParaRPr lang="fr-FR" sz="1400" b="1">
              <a:solidFill>
                <a:srgbClr val="000066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194" name="Espace réservé du contenu 2"/>
          <p:cNvSpPr>
            <a:spLocks/>
          </p:cNvSpPr>
          <p:nvPr/>
        </p:nvSpPr>
        <p:spPr bwMode="auto">
          <a:xfrm>
            <a:off x="34925" y="4652963"/>
            <a:ext cx="9040813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600" dirty="0">
                <a:solidFill>
                  <a:srgbClr val="000066"/>
                </a:solidFill>
              </a:rPr>
              <a:t>Primary </a:t>
            </a:r>
            <a:r>
              <a:rPr lang="en-US" sz="1600" dirty="0" smtClean="0">
                <a:solidFill>
                  <a:srgbClr val="000066"/>
                </a:solidFill>
              </a:rPr>
              <a:t>Endpoint: </a:t>
            </a:r>
            <a:r>
              <a:rPr lang="en-US" sz="1600" dirty="0">
                <a:solidFill>
                  <a:srgbClr val="000066"/>
                </a:solidFill>
              </a:rPr>
              <a:t>change in proportion of patients experiencing grade 2-4 CNS </a:t>
            </a:r>
            <a:r>
              <a:rPr lang="en-US" sz="1600" dirty="0" smtClean="0">
                <a:solidFill>
                  <a:srgbClr val="000066"/>
                </a:solidFill>
              </a:rPr>
              <a:t/>
            </a:r>
            <a:br>
              <a:rPr lang="en-US" sz="1600" dirty="0" smtClean="0">
                <a:solidFill>
                  <a:srgbClr val="000066"/>
                </a:solidFill>
              </a:rPr>
            </a:br>
            <a:r>
              <a:rPr lang="en-US" sz="1600" dirty="0" smtClean="0">
                <a:solidFill>
                  <a:srgbClr val="000066"/>
                </a:solidFill>
              </a:rPr>
              <a:t>toxicity </a:t>
            </a:r>
            <a:r>
              <a:rPr lang="en-US" sz="1600" dirty="0">
                <a:solidFill>
                  <a:srgbClr val="000066"/>
                </a:solidFill>
              </a:rPr>
              <a:t>at W12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600" dirty="0">
                <a:solidFill>
                  <a:srgbClr val="000066"/>
                </a:solidFill>
              </a:rPr>
              <a:t>Secondary </a:t>
            </a:r>
            <a:r>
              <a:rPr lang="en-US" sz="1600" dirty="0" smtClean="0">
                <a:solidFill>
                  <a:srgbClr val="000066"/>
                </a:solidFill>
              </a:rPr>
              <a:t>endpoints: </a:t>
            </a:r>
            <a:r>
              <a:rPr lang="en-US" sz="1600" dirty="0">
                <a:solidFill>
                  <a:srgbClr val="000066"/>
                </a:solidFill>
              </a:rPr>
              <a:t>change in CNS score at W12 and </a:t>
            </a:r>
            <a:r>
              <a:rPr lang="en-US" sz="1600" dirty="0" smtClean="0">
                <a:solidFill>
                  <a:srgbClr val="000066"/>
                </a:solidFill>
              </a:rPr>
              <a:t>W24; </a:t>
            </a:r>
            <a:r>
              <a:rPr lang="en-US" sz="1600" dirty="0">
                <a:solidFill>
                  <a:srgbClr val="000066"/>
                </a:solidFill>
              </a:rPr>
              <a:t>combined change (immediate and delayed switch) 12 weeks after </a:t>
            </a:r>
            <a:r>
              <a:rPr lang="en-US" sz="1600" dirty="0" smtClean="0">
                <a:solidFill>
                  <a:srgbClr val="000066"/>
                </a:solidFill>
              </a:rPr>
              <a:t>switch; </a:t>
            </a:r>
            <a:r>
              <a:rPr lang="en-US" sz="1600" dirty="0">
                <a:solidFill>
                  <a:srgbClr val="000066"/>
                </a:solidFill>
              </a:rPr>
              <a:t>median number of grade 2-4 CNS adverse </a:t>
            </a:r>
            <a:r>
              <a:rPr lang="en-US" sz="1600" dirty="0" smtClean="0">
                <a:solidFill>
                  <a:srgbClr val="000066"/>
                </a:solidFill>
              </a:rPr>
              <a:t>events; </a:t>
            </a:r>
            <a:r>
              <a:rPr lang="en-US" sz="1600" dirty="0">
                <a:solidFill>
                  <a:srgbClr val="000066"/>
                </a:solidFill>
              </a:rPr>
              <a:t>viral suppression </a:t>
            </a:r>
            <a:r>
              <a:rPr lang="en-US" sz="1600" dirty="0" smtClean="0">
                <a:solidFill>
                  <a:srgbClr val="000066"/>
                </a:solidFill>
              </a:rPr>
              <a:t>; CD4 change; </a:t>
            </a:r>
            <a:r>
              <a:rPr lang="en-US" sz="1600" dirty="0">
                <a:solidFill>
                  <a:srgbClr val="000066"/>
                </a:solidFill>
              </a:rPr>
              <a:t>fasting </a:t>
            </a:r>
            <a:r>
              <a:rPr lang="en-US" sz="1600" dirty="0" smtClean="0">
                <a:solidFill>
                  <a:srgbClr val="000066"/>
                </a:solidFill>
              </a:rPr>
              <a:t>lipids; </a:t>
            </a:r>
            <a:r>
              <a:rPr lang="en-US" sz="1600" dirty="0">
                <a:solidFill>
                  <a:srgbClr val="000066"/>
                </a:solidFill>
              </a:rPr>
              <a:t>safety</a:t>
            </a:r>
            <a:endParaRPr lang="en-US" sz="1600" b="1" dirty="0">
              <a:solidFill>
                <a:srgbClr val="CC33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195" name="AutoShape 162"/>
          <p:cNvSpPr>
            <a:spLocks noChangeArrowheads="1"/>
          </p:cNvSpPr>
          <p:nvPr/>
        </p:nvSpPr>
        <p:spPr bwMode="auto">
          <a:xfrm>
            <a:off x="0" y="6570663"/>
            <a:ext cx="13843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SWITCH EFV/ETR</a:t>
            </a:r>
          </a:p>
        </p:txBody>
      </p:sp>
      <p:cxnSp>
        <p:nvCxnSpPr>
          <p:cNvPr id="33" name="Connecteur droit 32"/>
          <p:cNvCxnSpPr/>
          <p:nvPr/>
        </p:nvCxnSpPr>
        <p:spPr bwMode="auto">
          <a:xfrm>
            <a:off x="6184900" y="2085975"/>
            <a:ext cx="2146300" cy="0"/>
          </a:xfrm>
          <a:prstGeom prst="line">
            <a:avLst/>
          </a:prstGeom>
          <a:ln w="1905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6556375" y="1722438"/>
            <a:ext cx="1676400" cy="3397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err="1">
                <a:solidFill>
                  <a:srgbClr val="0070C0"/>
                </a:solidFill>
                <a:latin typeface="+mj-lt"/>
                <a:cs typeface="+mn-cs"/>
              </a:rPr>
              <a:t>Open-label</a:t>
            </a:r>
            <a:r>
              <a:rPr lang="fr-FR" sz="1600" b="1" dirty="0">
                <a:solidFill>
                  <a:srgbClr val="0070C0"/>
                </a:solidFill>
                <a:latin typeface="+mj-lt"/>
                <a:cs typeface="+mn-cs"/>
              </a:rPr>
              <a:t> phase</a:t>
            </a:r>
          </a:p>
        </p:txBody>
      </p:sp>
      <p:sp>
        <p:nvSpPr>
          <p:cNvPr id="7198" name="AutoShape 162"/>
          <p:cNvSpPr>
            <a:spLocks noChangeArrowheads="1"/>
          </p:cNvSpPr>
          <p:nvPr/>
        </p:nvSpPr>
        <p:spPr bwMode="auto">
          <a:xfrm>
            <a:off x="104775" y="2344738"/>
            <a:ext cx="2925763" cy="173672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38 HIV+ adults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Stable EFV+ 2 NRTI ≥ 12 weeks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EFV-related CNS symptoms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HIV RNA &lt; 50 c/mL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CD4 &gt; 50/mm</a:t>
            </a:r>
            <a:r>
              <a:rPr lang="en-GB" sz="1600" b="1" baseline="30000">
                <a:solidFill>
                  <a:srgbClr val="000066"/>
                </a:solidFill>
                <a:latin typeface="Calibri" pitchFamily="34" charset="0"/>
              </a:rPr>
              <a:t>3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No prior ETR or RPV exposure</a:t>
            </a:r>
          </a:p>
        </p:txBody>
      </p:sp>
      <p:sp>
        <p:nvSpPr>
          <p:cNvPr id="7199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>
                <a:solidFill>
                  <a:srgbClr val="CC0000"/>
                </a:solidFill>
                <a:ea typeface="ＭＳ Ｐゴシック" pitchFamily="34" charset="-128"/>
              </a:rPr>
              <a:t>Waters L, AIDS 2011;25:65-71</a:t>
            </a:r>
            <a:endParaRPr lang="en-GB" sz="1200" i="1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38" name="Oval 109"/>
          <p:cNvSpPr>
            <a:spLocks noChangeArrowheads="1"/>
          </p:cNvSpPr>
          <p:nvPr/>
        </p:nvSpPr>
        <p:spPr bwMode="auto">
          <a:xfrm>
            <a:off x="5899150" y="12842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9" name="Oval 110"/>
          <p:cNvSpPr>
            <a:spLocks noChangeArrowheads="1"/>
          </p:cNvSpPr>
          <p:nvPr/>
        </p:nvSpPr>
        <p:spPr bwMode="auto">
          <a:xfrm>
            <a:off x="8029575" y="12842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202" name="Line 172"/>
          <p:cNvSpPr>
            <a:spLocks noChangeShapeType="1"/>
          </p:cNvSpPr>
          <p:nvPr/>
        </p:nvSpPr>
        <p:spPr bwMode="auto">
          <a:xfrm>
            <a:off x="6196013" y="1811338"/>
            <a:ext cx="0" cy="232727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203" name="Line 172"/>
          <p:cNvSpPr>
            <a:spLocks noChangeShapeType="1"/>
          </p:cNvSpPr>
          <p:nvPr/>
        </p:nvSpPr>
        <p:spPr bwMode="auto">
          <a:xfrm>
            <a:off x="8296275" y="1876425"/>
            <a:ext cx="0" cy="232727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8"/>
          <p:cNvSpPr>
            <a:spLocks noChangeArrowheads="1"/>
          </p:cNvSpPr>
          <p:nvPr/>
        </p:nvSpPr>
        <p:spPr bwMode="auto">
          <a:xfrm>
            <a:off x="1617196" y="1238250"/>
            <a:ext cx="59055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disposition</a:t>
            </a:r>
          </a:p>
        </p:txBody>
      </p:sp>
      <p:sp>
        <p:nvSpPr>
          <p:cNvPr id="8194" name="ZoneTexte 11"/>
          <p:cNvSpPr txBox="1">
            <a:spLocks noChangeArrowheads="1"/>
          </p:cNvSpPr>
          <p:nvPr/>
        </p:nvSpPr>
        <p:spPr bwMode="auto">
          <a:xfrm>
            <a:off x="1057951" y="5150643"/>
            <a:ext cx="696118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66"/>
                </a:solidFill>
              </a:rPr>
              <a:t>* Frequency of individual events similar in both groups except for insomnia (75% </a:t>
            </a:r>
            <a:r>
              <a:rPr lang="en-US" sz="1200" dirty="0" err="1">
                <a:solidFill>
                  <a:srgbClr val="000066"/>
                </a:solidFill>
              </a:rPr>
              <a:t>vs</a:t>
            </a:r>
            <a:r>
              <a:rPr lang="en-US" sz="1200" dirty="0">
                <a:solidFill>
                  <a:srgbClr val="000066"/>
                </a:solidFill>
              </a:rPr>
              <a:t> 39%, </a:t>
            </a:r>
            <a:r>
              <a:rPr lang="en-US" sz="1200" dirty="0" smtClean="0">
                <a:solidFill>
                  <a:srgbClr val="000066"/>
                </a:solidFill>
              </a:rPr>
              <a:t>p </a:t>
            </a:r>
            <a:r>
              <a:rPr lang="en-US" sz="1200" dirty="0">
                <a:solidFill>
                  <a:srgbClr val="000066"/>
                </a:solidFill>
              </a:rPr>
              <a:t>= 0.024)</a:t>
            </a: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 bwMode="auto">
          <a:xfrm>
            <a:off x="393700" y="5856288"/>
            <a:ext cx="603250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/>
            </a:pPr>
            <a:r>
              <a:rPr lang="en-US" sz="2000" kern="0" dirty="0">
                <a:solidFill>
                  <a:srgbClr val="000066"/>
                </a:solidFill>
                <a:latin typeface="+mn-lt"/>
                <a:ea typeface="ＭＳ Ｐゴシック" pitchFamily="-109" charset="-128"/>
                <a:cs typeface="+mn-cs"/>
              </a:rPr>
              <a:t>Median duration of EFV </a:t>
            </a:r>
            <a:r>
              <a:rPr lang="en-US" sz="2000" kern="0" dirty="0" smtClean="0">
                <a:solidFill>
                  <a:srgbClr val="000066"/>
                </a:solidFill>
                <a:latin typeface="+mn-lt"/>
                <a:ea typeface="ＭＳ Ｐゴシック" pitchFamily="-109" charset="-128"/>
                <a:cs typeface="+mn-cs"/>
              </a:rPr>
              <a:t>exposure: </a:t>
            </a:r>
            <a:r>
              <a:rPr lang="en-US" sz="2000" kern="0" dirty="0">
                <a:solidFill>
                  <a:srgbClr val="000066"/>
                </a:solidFill>
                <a:latin typeface="+mn-lt"/>
                <a:ea typeface="ＭＳ Ｐゴシック" pitchFamily="-109" charset="-128"/>
                <a:cs typeface="+mn-cs"/>
              </a:rPr>
              <a:t>21.4 months</a:t>
            </a:r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fr-FR" sz="36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Switch EFV to </a:t>
            </a:r>
            <a:r>
              <a:rPr lang="fr-FR" sz="3600" b="1" kern="0" dirty="0" smtClean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ETR</a:t>
            </a:r>
            <a:r>
              <a:rPr lang="fr-FR" sz="3600" b="1" kern="0" dirty="0">
                <a:solidFill>
                  <a:srgbClr val="333399"/>
                </a:solidFill>
                <a:latin typeface="Calibri"/>
                <a:ea typeface="ＭＳ Ｐゴシック" pitchFamily="34" charset="-128"/>
                <a:cs typeface="ＭＳ Ｐゴシック" pitchFamily="-109" charset="-128"/>
              </a:rPr>
              <a:t>: CNS </a:t>
            </a:r>
            <a:r>
              <a:rPr lang="fr-FR" sz="3600" b="1" kern="0" dirty="0" err="1">
                <a:solidFill>
                  <a:srgbClr val="333399"/>
                </a:solidFill>
                <a:latin typeface="Calibri"/>
                <a:ea typeface="ＭＳ Ｐゴシック" pitchFamily="34" charset="-128"/>
                <a:cs typeface="ＭＳ Ｐゴシック" pitchFamily="-109" charset="-128"/>
              </a:rPr>
              <a:t>toxicity</a:t>
            </a:r>
            <a:endParaRPr lang="fr-FR" sz="3600" b="1" kern="0" dirty="0">
              <a:solidFill>
                <a:srgbClr val="333399"/>
              </a:solidFill>
              <a:latin typeface="+mj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197" name="AutoShape 162"/>
          <p:cNvSpPr>
            <a:spLocks noChangeArrowheads="1"/>
          </p:cNvSpPr>
          <p:nvPr/>
        </p:nvSpPr>
        <p:spPr bwMode="auto">
          <a:xfrm>
            <a:off x="0" y="6570663"/>
            <a:ext cx="13843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SWITCH EFV/ETR</a:t>
            </a:r>
          </a:p>
        </p:txBody>
      </p:sp>
      <p:graphicFrame>
        <p:nvGraphicFramePr>
          <p:cNvPr id="9" name="Group 77"/>
          <p:cNvGraphicFramePr>
            <a:graphicFrameLocks/>
          </p:cNvGraphicFramePr>
          <p:nvPr/>
        </p:nvGraphicFramePr>
        <p:xfrm>
          <a:off x="1057951" y="1765078"/>
          <a:ext cx="7068738" cy="3352800"/>
        </p:xfrm>
        <a:graphic>
          <a:graphicData uri="http://schemas.openxmlformats.org/drawingml/2006/table">
            <a:tbl>
              <a:tblPr/>
              <a:tblGrid>
                <a:gridCol w="2356246"/>
                <a:gridCol w="2356246"/>
                <a:gridCol w="2356246"/>
              </a:tblGrid>
              <a:tr h="534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Immediate</a:t>
                      </a:r>
                      <a:r>
                        <a:rPr lang="en-US" sz="1600" b="1" baseline="0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switch</a:t>
                      </a:r>
                    </a:p>
                    <a:p>
                      <a:pPr algn="ctr"/>
                      <a:r>
                        <a:rPr lang="en-US" sz="1600" b="1" baseline="0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N = 20</a:t>
                      </a:r>
                      <a:endParaRPr lang="en-US" sz="16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Delayed switch </a:t>
                      </a:r>
                    </a:p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N = 18</a:t>
                      </a:r>
                      <a:endParaRPr lang="en-US" sz="16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264951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Grade 2-4 CNS AE*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18 (90%)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16 (89%)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951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CNS score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14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10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4951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NRTI backbone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4951">
                <a:tc>
                  <a:txBody>
                    <a:bodyPr/>
                    <a:lstStyle/>
                    <a:p>
                      <a:pPr marL="35718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TDF/FTC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60%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61%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4951">
                <a:tc>
                  <a:txBody>
                    <a:bodyPr/>
                    <a:lstStyle/>
                    <a:p>
                      <a:pPr marL="714375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err="1" smtClean="0">
                          <a:solidFill>
                            <a:srgbClr val="000066"/>
                          </a:solidFill>
                        </a:rPr>
                        <a:t>Atripla</a:t>
                      </a:r>
                      <a:endParaRPr lang="en-US" sz="1400" b="1" noProof="0" dirty="0" smtClean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50%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50%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4951">
                <a:tc>
                  <a:txBody>
                    <a:bodyPr/>
                    <a:lstStyle/>
                    <a:p>
                      <a:pPr marL="35718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ABC/3TC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35%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22%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4951">
                <a:tc>
                  <a:txBody>
                    <a:bodyPr/>
                    <a:lstStyle/>
                    <a:p>
                      <a:pPr marL="35718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ABC/TDF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5%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11%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4951">
                <a:tc>
                  <a:txBody>
                    <a:bodyPr/>
                    <a:lstStyle/>
                    <a:p>
                      <a:pPr marL="35718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TDF/3TC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6%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495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Completed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follow-up</a:t>
                      </a:r>
                      <a:endParaRPr lang="en-US" sz="1400" b="1" noProof="0" dirty="0" smtClean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19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13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8244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>
                <a:solidFill>
                  <a:srgbClr val="CC0000"/>
                </a:solidFill>
                <a:ea typeface="ＭＳ Ｐゴシック" pitchFamily="34" charset="-128"/>
              </a:rPr>
              <a:t>Waters L, AIDS 2011;25:65-71</a:t>
            </a:r>
            <a:endParaRPr lang="en-GB" sz="1200" i="1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179513"/>
            <a:ext cx="9024938" cy="5303837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-65" charset="2"/>
              <a:buChar char="§"/>
              <a:defRPr/>
            </a:pPr>
            <a:r>
              <a:rPr lang="en-US" sz="2400" b="1" dirty="0" smtClean="0">
                <a:latin typeface="+mj-lt"/>
              </a:rPr>
              <a:t>Primary endpoint</a:t>
            </a:r>
            <a:endParaRPr lang="en-US" b="1" dirty="0" smtClean="0">
              <a:latin typeface="+mj-lt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800" dirty="0" smtClean="0"/>
              <a:t>Grade 2-4 CNS AE at W12: 60% in immediate switch </a:t>
            </a:r>
            <a:r>
              <a:rPr lang="en-US" sz="1800" dirty="0" err="1" smtClean="0"/>
              <a:t>vs</a:t>
            </a:r>
            <a:r>
              <a:rPr lang="en-US" sz="1800" dirty="0" smtClean="0"/>
              <a:t> 81.3% in deferred switch (significant decrease in immediate switch; p = 0.041)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 smtClean="0"/>
              <a:t>Abnormal dreams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 smtClean="0"/>
              <a:t>decrease from 50% to 20% in IS group (p = 0.041) </a:t>
            </a:r>
            <a:r>
              <a:rPr lang="en-US" dirty="0" err="1" smtClean="0"/>
              <a:t>vs</a:t>
            </a:r>
            <a:r>
              <a:rPr lang="en-US" dirty="0" smtClean="0"/>
              <a:t> no change in DS : 67% to 63%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 smtClean="0"/>
              <a:t>Median number of grade 2-4 CNS AE 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 smtClean="0"/>
              <a:t>IS: 4 at baseline </a:t>
            </a:r>
            <a:r>
              <a:rPr lang="en-US" dirty="0" err="1" smtClean="0"/>
              <a:t>vs</a:t>
            </a:r>
            <a:r>
              <a:rPr lang="en-US" dirty="0" smtClean="0"/>
              <a:t> 1.5 at W12 (p = 0.003)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 smtClean="0"/>
              <a:t>DS: 3 at baseline </a:t>
            </a:r>
            <a:r>
              <a:rPr lang="en-US" dirty="0" err="1" smtClean="0"/>
              <a:t>vs</a:t>
            </a:r>
            <a:r>
              <a:rPr lang="en-US" dirty="0" smtClean="0"/>
              <a:t> 3 at W12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 smtClean="0"/>
              <a:t>CNS score: IS = change from 14 to 6 (p = 0.001); DS = 10 to 7.5 (NS)</a:t>
            </a:r>
            <a:br>
              <a:rPr lang="en-US" sz="1800" dirty="0" smtClean="0"/>
            </a:br>
            <a:endParaRPr lang="en-US" sz="1800" dirty="0" smtClean="0"/>
          </a:p>
          <a:p>
            <a:pPr>
              <a:spcBef>
                <a:spcPts val="0"/>
              </a:spcBef>
              <a:buFont typeface="Wingdings" pitchFamily="-65" charset="2"/>
              <a:buChar char="§"/>
              <a:defRPr/>
            </a:pPr>
            <a:r>
              <a:rPr lang="en-US" sz="2400" b="1" dirty="0" smtClean="0">
                <a:latin typeface="+mj-lt"/>
              </a:rPr>
              <a:t>Change from W12 to W24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 smtClean="0"/>
              <a:t>No further significant change in immediate switch group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 smtClean="0"/>
              <a:t>Significant improvement in deferred group</a:t>
            </a:r>
            <a:br>
              <a:rPr lang="en-US" sz="1800" dirty="0" smtClean="0"/>
            </a:br>
            <a:endParaRPr lang="en-US" sz="1800" dirty="0" smtClean="0"/>
          </a:p>
          <a:p>
            <a:pPr>
              <a:spcBef>
                <a:spcPts val="0"/>
              </a:spcBef>
              <a:buFont typeface="Wingdings" pitchFamily="-65" charset="2"/>
              <a:buChar char="§"/>
              <a:defRPr/>
            </a:pPr>
            <a:r>
              <a:rPr lang="en-US" sz="2400" b="1" dirty="0" smtClean="0">
                <a:latin typeface="+mj-lt"/>
              </a:rPr>
              <a:t>Other results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 smtClean="0"/>
              <a:t>No </a:t>
            </a:r>
            <a:r>
              <a:rPr lang="en-US" sz="1800" dirty="0" err="1" smtClean="0"/>
              <a:t>virologic</a:t>
            </a:r>
            <a:r>
              <a:rPr lang="en-US" sz="1800" dirty="0" smtClean="0"/>
              <a:t> failure 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 smtClean="0"/>
              <a:t>Improvement in lipids after switch to ETR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 smtClean="0"/>
              <a:t>Grade 2 AE deemed related to ETR: fatigue, headache, reduced libido</a:t>
            </a:r>
          </a:p>
          <a:p>
            <a:pPr>
              <a:spcBef>
                <a:spcPts val="0"/>
              </a:spcBef>
              <a:buFont typeface="Wingdings" pitchFamily="-65" charset="2"/>
              <a:buChar char="§"/>
              <a:defRPr/>
            </a:pPr>
            <a:endParaRPr lang="en-US" dirty="0"/>
          </a:p>
        </p:txBody>
      </p:sp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ea typeface="ＭＳ Ｐゴシック" pitchFamily="34" charset="-128"/>
              </a:rPr>
              <a:t>Switch EFV to ETR: </a:t>
            </a:r>
            <a:r>
              <a:rPr lang="fr-FR" sz="3600" dirty="0">
                <a:ea typeface="ＭＳ Ｐゴシック" pitchFamily="34" charset="-128"/>
              </a:rPr>
              <a:t>CNS </a:t>
            </a:r>
            <a:r>
              <a:rPr lang="fr-FR" sz="3600" dirty="0" err="1">
                <a:ea typeface="ＭＳ Ｐゴシック" pitchFamily="34" charset="-128"/>
              </a:rPr>
              <a:t>toxicity</a:t>
            </a:r>
            <a:endParaRPr lang="fr-FR" sz="3600" dirty="0" smtClean="0">
              <a:ea typeface="ＭＳ Ｐゴシック" pitchFamily="34" charset="-128"/>
            </a:endParaRPr>
          </a:p>
        </p:txBody>
      </p:sp>
      <p:sp>
        <p:nvSpPr>
          <p:cNvPr id="9219" name="AutoShape 162"/>
          <p:cNvSpPr>
            <a:spLocks noChangeArrowheads="1"/>
          </p:cNvSpPr>
          <p:nvPr/>
        </p:nvSpPr>
        <p:spPr bwMode="auto">
          <a:xfrm>
            <a:off x="0" y="6570663"/>
            <a:ext cx="13843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SWITCH EFV/ETR</a:t>
            </a:r>
          </a:p>
        </p:txBody>
      </p:sp>
      <p:sp>
        <p:nvSpPr>
          <p:cNvPr id="9220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>
                <a:solidFill>
                  <a:srgbClr val="CC0000"/>
                </a:solidFill>
                <a:ea typeface="ＭＳ Ｐゴシック" pitchFamily="34" charset="-128"/>
              </a:rPr>
              <a:t>Waters L, AIDS 2011;25:65-71</a:t>
            </a:r>
            <a:endParaRPr lang="en-GB" sz="1200" i="1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179513"/>
            <a:ext cx="8548688" cy="5303837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-65" charset="2"/>
              <a:buChar char="§"/>
              <a:defRPr/>
            </a:pPr>
            <a:r>
              <a:rPr lang="en-US" sz="2800" b="1" dirty="0" smtClean="0">
                <a:latin typeface="+mj-lt"/>
              </a:rPr>
              <a:t>Conclusion</a:t>
            </a:r>
            <a:br>
              <a:rPr lang="en-US" sz="2800" b="1" dirty="0" smtClean="0">
                <a:latin typeface="+mj-lt"/>
              </a:rPr>
            </a:br>
            <a:endParaRPr lang="en-US" sz="2800" b="1" dirty="0" smtClean="0">
              <a:latin typeface="+mj-lt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 smtClean="0"/>
              <a:t>Switching EFV to ETR led to a significant reduction in overall grade 2-4 CNS adverse events, including insomnia, abnormal dreams and nervousness as individual adverse event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 smtClean="0"/>
              <a:t>No </a:t>
            </a:r>
            <a:r>
              <a:rPr lang="en-US" sz="2000" dirty="0" err="1" smtClean="0"/>
              <a:t>virological</a:t>
            </a:r>
            <a:r>
              <a:rPr lang="en-US" sz="2000" dirty="0" smtClean="0"/>
              <a:t> failures occurred in the 19 and 15 patients completing 24 and 12 weeks of once-daily ETR-based HAART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 smtClean="0"/>
              <a:t>Improvement in lipids with significant reductions in total and </a:t>
            </a:r>
            <a:br>
              <a:rPr lang="en-US" sz="2000" dirty="0" smtClean="0"/>
            </a:br>
            <a:r>
              <a:rPr lang="en-US" sz="2000" dirty="0" smtClean="0"/>
              <a:t>LDL-cholesterol after 12 weeks of ETR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 smtClean="0">
                <a:latin typeface=""/>
              </a:rPr>
              <a:t>Proactive switch away from EFV may yield significant reductions in CNS toxicity</a:t>
            </a:r>
            <a:endParaRPr lang="en-US" sz="8000" dirty="0"/>
          </a:p>
        </p:txBody>
      </p:sp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ea typeface="ＭＳ Ｐゴシック" pitchFamily="34" charset="-128"/>
              </a:rPr>
              <a:t>Switch EFV to ETR: </a:t>
            </a:r>
            <a:r>
              <a:rPr lang="fr-FR" sz="3600" dirty="0">
                <a:ea typeface="ＭＳ Ｐゴシック" pitchFamily="34" charset="-128"/>
              </a:rPr>
              <a:t>CNS </a:t>
            </a:r>
            <a:r>
              <a:rPr lang="fr-FR" sz="3600" dirty="0" err="1">
                <a:ea typeface="ＭＳ Ｐゴシック" pitchFamily="34" charset="-128"/>
              </a:rPr>
              <a:t>toxicity</a:t>
            </a:r>
            <a:endParaRPr lang="fr-FR" sz="3600" dirty="0" smtClean="0">
              <a:ea typeface="ＭＳ Ｐゴシック" pitchFamily="34" charset="-128"/>
            </a:endParaRPr>
          </a:p>
        </p:txBody>
      </p:sp>
      <p:sp>
        <p:nvSpPr>
          <p:cNvPr id="10243" name="AutoShape 162"/>
          <p:cNvSpPr>
            <a:spLocks noChangeArrowheads="1"/>
          </p:cNvSpPr>
          <p:nvPr/>
        </p:nvSpPr>
        <p:spPr bwMode="auto">
          <a:xfrm>
            <a:off x="0" y="6570663"/>
            <a:ext cx="13843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SWITCH EFV/ETR</a:t>
            </a:r>
          </a:p>
        </p:txBody>
      </p:sp>
      <p:sp>
        <p:nvSpPr>
          <p:cNvPr id="10244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>
                <a:solidFill>
                  <a:srgbClr val="CC0000"/>
                </a:solidFill>
                <a:ea typeface="ＭＳ Ｐゴシック" pitchFamily="34" charset="-128"/>
              </a:rPr>
              <a:t>Waters L, AIDS 2011;25:65-71</a:t>
            </a:r>
            <a:endParaRPr lang="en-GB" sz="1200" i="1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5160</TotalTime>
  <Words>362</Words>
  <Application>Microsoft Office PowerPoint</Application>
  <PresentationFormat>Affichage à l'écran (4:3)</PresentationFormat>
  <Paragraphs>97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ARV_trials_2015</vt:lpstr>
      <vt:lpstr>Switch NNRTI to NNRTI</vt:lpstr>
      <vt:lpstr>Switch EFV to ETR: CNS toxicity</vt:lpstr>
      <vt:lpstr>Diapositive 3</vt:lpstr>
      <vt:lpstr>Switch EFV to ETR: CNS toxicity</vt:lpstr>
      <vt:lpstr>Switch EFV to ETR: CNS toxicity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subject>AEI - www.aei.fr</dc:subject>
  <dc:creator>www.arv-trial.com</dc:creator>
  <cp:lastModifiedBy>Pilouk</cp:lastModifiedBy>
  <cp:revision>33</cp:revision>
  <dcterms:created xsi:type="dcterms:W3CDTF">2014-11-21T07:46:40Z</dcterms:created>
  <dcterms:modified xsi:type="dcterms:W3CDTF">2015-09-04T15:35:54Z</dcterms:modified>
</cp:coreProperties>
</file>