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65" r:id="rId2"/>
    <p:sldId id="298" r:id="rId3"/>
    <p:sldId id="299" r:id="rId4"/>
    <p:sldId id="311" r:id="rId5"/>
    <p:sldId id="314" r:id="rId6"/>
    <p:sldId id="323" r:id="rId7"/>
    <p:sldId id="310" r:id="rId8"/>
    <p:sldId id="317" r:id="rId9"/>
    <p:sldId id="315" r:id="rId10"/>
    <p:sldId id="316" r:id="rId11"/>
    <p:sldId id="313" r:id="rId12"/>
    <p:sldId id="324" r:id="rId13"/>
    <p:sldId id="322" r:id="rId14"/>
    <p:sldId id="302" r:id="rId15"/>
  </p:sldIdLst>
  <p:sldSz cx="9144000" cy="6858000" type="screen4x3"/>
  <p:notesSz cx="6759575" cy="9867900"/>
  <p:custDataLst>
    <p:tags r:id="rId17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0" clrIdx="0"/>
  <p:cmAuthor id="2" name="anton" initials="a" lastIdx="7" clrIdx="1"/>
  <p:cmAuthor id="3" name="Pozniak, Anton" initials="PA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0070C0"/>
    <a:srgbClr val="3366FF"/>
    <a:srgbClr val="DDDDDD"/>
    <a:srgbClr val="FFFFFF"/>
    <a:srgbClr val="2788D8"/>
    <a:srgbClr val="CC3300"/>
    <a:srgbClr val="F66900"/>
    <a:srgbClr val="633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4" autoAdjust="0"/>
    <p:restoredTop sz="93871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38" y="96"/>
      </p:cViewPr>
      <p:guideLst>
        <p:guide pos="2880"/>
        <p:guide orient="horz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656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07/02/2019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45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596844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596844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7BC02B7-1F50-4D0F-BA28-6DA6B00037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760AAD2-7182-4321-B155-7A4F9C0233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253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435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506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7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18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55065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70" r:id="rId5"/>
    <p:sldLayoutId id="214748367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D/C/F/TAF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EMERALD Study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4323" y="1192255"/>
            <a:ext cx="6883730" cy="481189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>
                <a:latin typeface="+mj-lt"/>
              </a:rPr>
              <a:t>Mean Changes in eGFR (mL/min/1.73 m</a:t>
            </a:r>
            <a:r>
              <a:rPr lang="en-US" sz="2400" b="1" baseline="30000">
                <a:latin typeface="+mj-lt"/>
              </a:rPr>
              <a:t>2</a:t>
            </a:r>
            <a:r>
              <a:rPr lang="en-US" sz="2400" b="1">
                <a:latin typeface="+mj-lt"/>
              </a:rPr>
              <a:t>) at W48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3458"/>
              </p:ext>
            </p:extLst>
          </p:nvPr>
        </p:nvGraphicFramePr>
        <p:xfrm>
          <a:off x="313702" y="2143175"/>
          <a:ext cx="8184443" cy="352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2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4190">
                <a:tc>
                  <a:txBody>
                    <a:bodyPr/>
                    <a:lstStyle/>
                    <a:p>
                      <a:endParaRPr lang="en-US" sz="1600" noProof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>
                          <a:solidFill>
                            <a:srgbClr val="FFFFFF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>
                          <a:solidFill>
                            <a:srgbClr val="FFFFFF"/>
                          </a:solidFill>
                          <a:latin typeface="+mj-lt"/>
                        </a:rPr>
                        <a:t>Continuation</a:t>
                      </a:r>
                      <a:r>
                        <a:rPr lang="en-US" sz="1800" baseline="0" noProof="0">
                          <a:solidFill>
                            <a:srgbClr val="FFFFFF"/>
                          </a:solidFill>
                          <a:latin typeface="+mj-lt"/>
                        </a:rPr>
                        <a:t> PI</a:t>
                      </a:r>
                      <a:endParaRPr lang="en-US" sz="1800" noProof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>
                          <a:solidFill>
                            <a:srgbClr val="333399"/>
                          </a:solidFill>
                          <a:latin typeface="+mj-lt"/>
                        </a:rPr>
                        <a:t>Between-group comparison</a:t>
                      </a:r>
                    </a:p>
                    <a:p>
                      <a:pPr algn="ctr"/>
                      <a:r>
                        <a:rPr lang="en-US" sz="1800" noProof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190">
                <a:tc>
                  <a:txBody>
                    <a:bodyPr/>
                    <a:lstStyle/>
                    <a:p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eGFR</a:t>
                      </a:r>
                      <a:r>
                        <a:rPr lang="en-US" sz="1600" b="1" baseline="-25000" noProof="0">
                          <a:solidFill>
                            <a:srgbClr val="000066"/>
                          </a:solidFill>
                        </a:rPr>
                        <a:t>cyst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- 0.4 ± 9.6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- 1.9</a:t>
                      </a:r>
                      <a:r>
                        <a:rPr lang="en-US" sz="1600" b="1" baseline="0" noProof="0">
                          <a:solidFill>
                            <a:srgbClr val="000066"/>
                          </a:solidFill>
                        </a:rPr>
                        <a:t> ± 10.7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0.034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190">
                <a:tc>
                  <a:txBody>
                    <a:bodyPr/>
                    <a:lstStyle/>
                    <a:p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eGFR </a:t>
                      </a:r>
                      <a:r>
                        <a:rPr lang="en-US" sz="1600" b="1" baseline="-25000" noProof="0">
                          <a:solidFill>
                            <a:srgbClr val="000066"/>
                          </a:solidFill>
                        </a:rPr>
                        <a:t>cr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en-US" sz="1600" b="1" baseline="0" noProof="0">
                          <a:solidFill>
                            <a:srgbClr val="000066"/>
                          </a:solidFill>
                        </a:rPr>
                        <a:t> 1.9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en-US" sz="1600" b="1" baseline="0" noProof="0">
                          <a:solidFill>
                            <a:srgbClr val="000066"/>
                          </a:solidFill>
                        </a:rPr>
                        <a:t> 0.9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0.092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AutoShape 162">
            <a:extLst>
              <a:ext uri="{FF2B5EF4-FFF2-40B4-BE49-F238E27FC236}">
                <a16:creationId xmlns:a16="http://schemas.microsoft.com/office/drawing/2014/main" id="{A73F256A-A873-42D8-9234-C55F4878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481F7C20-6BE2-460B-B478-7E2524B5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endParaRPr lang="fr-FR" altLang="fr-FR" sz="1200" i="1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94B70A0-E338-4A03-A1E5-430970738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</p:spTree>
    <p:extLst>
      <p:ext uri="{BB962C8B-B14F-4D97-AF65-F5344CB8AC3E}">
        <p14:creationId xmlns:p14="http://schemas.microsoft.com/office/powerpoint/2010/main" val="397614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511743"/>
              </p:ext>
            </p:extLst>
          </p:nvPr>
        </p:nvGraphicFramePr>
        <p:xfrm>
          <a:off x="322263" y="1581061"/>
          <a:ext cx="8638293" cy="4632506"/>
        </p:xfrm>
        <a:graphic>
          <a:graphicData uri="http://schemas.openxmlformats.org/drawingml/2006/table">
            <a:tbl>
              <a:tblPr/>
              <a:tblGrid>
                <a:gridCol w="4203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763)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PI/r or PI/C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378)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Due to renal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1.4% (N = 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0.1% (N = 1 *)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1.3% (N = 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0.5% (N = 2 **)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0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Vitamin D deficiency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Osteopenia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 ≥ 4,9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Total-cholesterol ≥ 7.77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Phosphate &lt; 0,65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bilirubin ≥ 2,6 x ULN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446" y="6252609"/>
            <a:ext cx="7672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Worsening of pre-existing renal insufficiency ; ** Toxic nephropathy, N = 1 ; </a:t>
            </a:r>
            <a:r>
              <a:rPr lang="en-US" sz="1400" dirty="0" err="1">
                <a:solidFill>
                  <a:srgbClr val="000066"/>
                </a:solidFill>
              </a:rPr>
              <a:t>tubulopathy</a:t>
            </a:r>
            <a:r>
              <a:rPr lang="en-US" sz="1400" dirty="0">
                <a:solidFill>
                  <a:srgbClr val="000066"/>
                </a:solidFill>
              </a:rPr>
              <a:t>, N = 1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F2F133AE-748B-430B-A704-6C3B060A3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id="{00EADE7A-EB3C-4196-93FF-143705DE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37905856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933065"/>
              </p:ext>
            </p:extLst>
          </p:nvPr>
        </p:nvGraphicFramePr>
        <p:xfrm>
          <a:off x="251520" y="1807507"/>
          <a:ext cx="8724486" cy="3889908"/>
        </p:xfrm>
        <a:graphic>
          <a:graphicData uri="http://schemas.openxmlformats.org/drawingml/2006/table">
            <a:tbl>
              <a:tblPr/>
              <a:tblGrid>
                <a:gridCol w="325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763)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PI/b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(N = 378)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352)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75">
                      <a:fgClr>
                        <a:srgbClr val="0070C0"/>
                      </a:fgClr>
                      <a:bgClr>
                        <a:prstClr val="white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D0-W52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W52-W96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events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12.8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8.2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4.6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4.8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6.0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2.2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2.0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Deaths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0.4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00037" y="1374182"/>
            <a:ext cx="3743934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Adverse events, D0-W96(%)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5793573"/>
            <a:ext cx="4844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000066"/>
                </a:solidFill>
              </a:rPr>
              <a:t>* 1 metastatic pancreas cancer and 2 myocardial infarction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713051" y="6613657"/>
            <a:ext cx="2425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Eron</a:t>
            </a:r>
            <a:r>
              <a:rPr lang="en-GB" sz="1200" i="1" dirty="0">
                <a:solidFill>
                  <a:srgbClr val="CC3300"/>
                </a:solidFill>
                <a:latin typeface="Arial" charset="0"/>
                <a:cs typeface="Arial" charset="0"/>
              </a:rPr>
              <a:t> J, </a:t>
            </a:r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IDWeek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2018, Abs. 1768</a:t>
            </a:r>
            <a:endParaRPr lang="fr-FR" sz="1200" dirty="0">
              <a:solidFill>
                <a:srgbClr val="CC33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</p:spTree>
    <p:extLst>
      <p:ext uri="{BB962C8B-B14F-4D97-AF65-F5344CB8AC3E}">
        <p14:creationId xmlns:p14="http://schemas.microsoft.com/office/powerpoint/2010/main" val="21536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5315"/>
              </p:ext>
            </p:extLst>
          </p:nvPr>
        </p:nvGraphicFramePr>
        <p:xfrm>
          <a:off x="267801" y="1781937"/>
          <a:ext cx="8449285" cy="4493497"/>
        </p:xfrm>
        <a:graphic>
          <a:graphicData uri="http://schemas.openxmlformats.org/drawingml/2006/table">
            <a:tbl>
              <a:tblPr/>
              <a:tblGrid>
                <a:gridCol w="4479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763)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PI/b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(N = 378)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352)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75">
                      <a:fgClr>
                        <a:srgbClr val="0070C0"/>
                      </a:fgClr>
                      <a:bgClr>
                        <a:prstClr val="white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D0-W52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W52-W96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2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Median change in </a:t>
                      </a:r>
                      <a:r>
                        <a:rPr kumimoji="0" lang="en-US" sz="15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eGDR</a:t>
                      </a:r>
                      <a:r>
                        <a:rPr kumimoji="0" lang="en-US" sz="1500" b="1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CKD</a:t>
                      </a:r>
                      <a:r>
                        <a:rPr kumimoji="0" lang="en-US" sz="1500" b="1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-EPI</a:t>
                      </a: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, mL/min/1,73 m</a:t>
                      </a:r>
                      <a:r>
                        <a:rPr kumimoji="0" lang="en-US" sz="15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UPCR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UACR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RBP:CR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B2M:CR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- 22.23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- 25.08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- 68.22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- 7.37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+ 19.66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+ 20.24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- 12.81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- 39.07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- 110.31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Median change in lipids, mg/dL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Triglycerides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cholesterol/HDL-cholesterol ratio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5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+ 22.0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+ 17.0</a:t>
                      </a:r>
                      <a:b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</a:b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+ 3.0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+ 0.2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5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+ 0.1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5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+ 22.0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+ 15.0</a:t>
                      </a:r>
                      <a:b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</a:b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+ 3.3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+ 8.0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+ 0.2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3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Mean % change in BMD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Lumbar spine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hip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Femoral neck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5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+ 1.99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+ 1.86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+ 1.40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- 0.51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+ 2.91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+ 1.22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+ 0.98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88775" y="1350852"/>
            <a:ext cx="7220546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Changes in renal, lipid and bone parameters at W96 (%)</a:t>
            </a:r>
          </a:p>
        </p:txBody>
      </p:sp>
      <p:sp>
        <p:nvSpPr>
          <p:cNvPr id="7" name="Rectangle 6"/>
          <p:cNvSpPr/>
          <p:nvPr/>
        </p:nvSpPr>
        <p:spPr>
          <a:xfrm>
            <a:off x="6713051" y="6613657"/>
            <a:ext cx="2425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Eron</a:t>
            </a:r>
            <a:r>
              <a:rPr lang="en-GB" sz="1200" i="1" dirty="0">
                <a:solidFill>
                  <a:srgbClr val="CC3300"/>
                </a:solidFill>
                <a:latin typeface="Arial" charset="0"/>
                <a:cs typeface="Arial" charset="0"/>
              </a:rPr>
              <a:t> J, </a:t>
            </a:r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IDWeek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2018, Abs. 1768</a:t>
            </a:r>
            <a:endParaRPr lang="fr-FR" sz="1200" dirty="0">
              <a:solidFill>
                <a:srgbClr val="CC33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</p:spTree>
    <p:extLst>
      <p:ext uri="{BB962C8B-B14F-4D97-AF65-F5344CB8AC3E}">
        <p14:creationId xmlns:p14="http://schemas.microsoft.com/office/powerpoint/2010/main" val="3751838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8375299" cy="49736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Through Week 96, switching from boosted PI + FTC/TDF to        D/C/F/TAF resulted in: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Low </a:t>
            </a: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rebound rate cumulative (2.5% at W48, 3.1 % at W96)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High </a:t>
            </a: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suppression rate (94.9% at W48, 91% at W96) 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non-response rate of 1%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No resistance to any study drug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Few serious adverse events and discontinuations due to adverse events (2%)</a:t>
            </a:r>
          </a:p>
          <a:p>
            <a:pPr lvl="2">
              <a:spcBef>
                <a:spcPts val="600"/>
              </a:spcBef>
            </a:pP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D/C/F/TAF bone, renal and lipid safety were consistent with known profiles of TAF and </a:t>
            </a:r>
            <a:r>
              <a:rPr lang="en-US" altLang="fr-FR" sz="2000" dirty="0" err="1">
                <a:ea typeface="ＭＳ Ｐゴシック" charset="-128"/>
              </a:rPr>
              <a:t>cobicistat</a:t>
            </a:r>
            <a:r>
              <a:rPr lang="en-US" altLang="fr-FR" sz="2000" dirty="0">
                <a:ea typeface="ＭＳ Ｐゴシック" charset="-128"/>
              </a:rPr>
              <a:t>  </a:t>
            </a:r>
          </a:p>
          <a:p>
            <a:pPr lvl="1">
              <a:spcBef>
                <a:spcPts val="60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2">
              <a:spcBef>
                <a:spcPts val="60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2">
              <a:spcBef>
                <a:spcPts val="600"/>
              </a:spcBef>
            </a:pP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r>
              <a:rPr lang="de-DE" altLang="fr-FR" sz="1200" i="1" dirty="0"/>
              <a:t>; </a:t>
            </a:r>
            <a:r>
              <a:rPr lang="de-DE" altLang="fr-FR" sz="1200" i="1" dirty="0" err="1"/>
              <a:t>Eron</a:t>
            </a:r>
            <a:r>
              <a:rPr lang="de-DE" altLang="fr-FR" sz="1200" i="1" dirty="0"/>
              <a:t> J, </a:t>
            </a:r>
            <a:r>
              <a:rPr lang="de-DE" altLang="fr-FR" sz="1200" i="1" dirty="0" err="1"/>
              <a:t>IDWeek</a:t>
            </a:r>
            <a:r>
              <a:rPr lang="de-DE" altLang="fr-FR" sz="1200" i="1" dirty="0"/>
              <a:t> 2018, Abs. 1768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14693" y="4691542"/>
            <a:ext cx="8806659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0"/>
              </a:spcBef>
            </a:pPr>
            <a:r>
              <a:rPr lang="en-GB" altLang="fr-FR" sz="2400" b="1" dirty="0">
                <a:latin typeface="Calibri" panose="020F0502020204030204" pitchFamily="34" charset="0"/>
              </a:rPr>
              <a:t>Primary endpoint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Proportion of patients with </a:t>
            </a:r>
            <a:r>
              <a:rPr lang="en-GB" altLang="fr-FR" sz="1800" dirty="0" err="1"/>
              <a:t>virologic</a:t>
            </a:r>
            <a:r>
              <a:rPr lang="en-GB" altLang="fr-FR" sz="1800" dirty="0"/>
              <a:t> rebound at W48 ; non-inferiority if lower margin of a two-sided 95% CI for the adjusted difference = - 4%, 89% power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Virologic rebound: confirmed HIV RNA ≥ 50 c/mL (or single HIV RNA &gt; 50 c/mL at W48), or premature discontinuation, irrespective of reason, with last HIV RNA ≥ 50 c/mL through W48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235615"/>
              </p:ext>
            </p:extLst>
          </p:nvPr>
        </p:nvGraphicFramePr>
        <p:xfrm>
          <a:off x="4772582" y="2585553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34915"/>
              </p:ext>
            </p:extLst>
          </p:nvPr>
        </p:nvGraphicFramePr>
        <p:xfrm>
          <a:off x="4772582" y="3417376"/>
          <a:ext cx="1983232" cy="590653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 or /C + F/TDF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691973" y="2549829"/>
            <a:ext cx="539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255552" y="1286749"/>
            <a:ext cx="1475999" cy="1007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 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296667" y="2122121"/>
            <a:ext cx="3219868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F/TDF + PI/r or/c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Absence of history of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DRV (previous VF allowed)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Absence of DRV RAM (if historical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genotype available)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2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(1 blip 50-200 c/mL within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past 12 months allowed)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≥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772582" y="2925954"/>
            <a:ext cx="1587" cy="827999"/>
          </a:xfrm>
          <a:prstGeom prst="bentConnector3">
            <a:avLst>
              <a:gd name="adj1" fmla="val -38634657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06352" y="3365015"/>
            <a:ext cx="647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942478" y="37666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378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980578" y="25855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763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453388" y="16266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763956" y="2139366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57426" y="2162499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64514" y="16266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3825652" y="4265773"/>
            <a:ext cx="34507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* Randomisation stratified by boosted PI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:e23-34.</a:t>
            </a:r>
            <a:r>
              <a:rPr lang="de-DE" altLang="fr-FR" sz="1200" i="1" dirty="0"/>
              <a:t>; </a:t>
            </a:r>
            <a:r>
              <a:rPr lang="de-DE" altLang="fr-FR" sz="1200" i="1" dirty="0" err="1"/>
              <a:t>Eron</a:t>
            </a:r>
            <a:r>
              <a:rPr lang="de-DE" altLang="fr-FR" sz="1200" i="1" dirty="0"/>
              <a:t> J, </a:t>
            </a:r>
            <a:r>
              <a:rPr lang="de-DE" altLang="fr-FR" sz="1200" i="1" dirty="0" err="1"/>
              <a:t>IDWeek</a:t>
            </a:r>
            <a:r>
              <a:rPr lang="de-DE" altLang="fr-FR" sz="1200" i="1" dirty="0"/>
              <a:t> 2018, Abs. 1768</a:t>
            </a:r>
          </a:p>
        </p:txBody>
      </p:sp>
      <p:graphicFrame>
        <p:nvGraphicFramePr>
          <p:cNvPr id="2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7999"/>
              </p:ext>
            </p:extLst>
          </p:nvPr>
        </p:nvGraphicFramePr>
        <p:xfrm>
          <a:off x="6769326" y="3425443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75">
                      <a:fgClr>
                        <a:srgbClr val="0070C0"/>
                      </a:fgClr>
                      <a:bgClr>
                        <a:prstClr val="white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731725"/>
              </p:ext>
            </p:extLst>
          </p:nvPr>
        </p:nvGraphicFramePr>
        <p:xfrm>
          <a:off x="6769326" y="2585553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70703841"/>
              </p:ext>
            </p:extLst>
          </p:nvPr>
        </p:nvGraphicFramePr>
        <p:xfrm>
          <a:off x="395288" y="1716403"/>
          <a:ext cx="8353425" cy="4747335"/>
        </p:xfrm>
        <a:graphic>
          <a:graphicData uri="http://schemas.openxmlformats.org/drawingml/2006/table">
            <a:tbl>
              <a:tblPr/>
              <a:tblGrid>
                <a:gridCol w="3442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763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PI/r or/C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378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other,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20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22 / 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On first ARV regimen,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41.6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42.6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Prior exposure to ≥ 5 ARV,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Prior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failure,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14.1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103.3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Boosted PI at screening,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DRV / ATV / LPV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COBI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70.8 / 21.5 / 7.7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14.0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70.4 / 21.7 / 7.9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1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Withdrew consent,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Non-compliant,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Other reasons,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 (4.5)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 (5.3)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6904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B947A2D5-AEF6-476C-9255-666C61427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:e23-34.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1" y="1139190"/>
            <a:ext cx="46726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Cumulative confirmed </a:t>
            </a:r>
            <a:r>
              <a:rPr lang="en-US" altLang="fr-FR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 rebound </a:t>
            </a:r>
            <a:b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</a:b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(HIV RNA ≥ 50 c/mL) through W48</a:t>
            </a:r>
          </a:p>
        </p:txBody>
      </p:sp>
      <p:sp>
        <p:nvSpPr>
          <p:cNvPr id="27658" name="TextBox 36"/>
          <p:cNvSpPr txBox="1">
            <a:spLocks noChangeArrowheads="1"/>
          </p:cNvSpPr>
          <p:nvPr/>
        </p:nvSpPr>
        <p:spPr bwMode="auto">
          <a:xfrm>
            <a:off x="4986098" y="1139190"/>
            <a:ext cx="34612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 response at W48 </a:t>
            </a:r>
          </a:p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(HIV RNA &lt; 50 c/mL), ITT snapshot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837307"/>
            <a:ext cx="8162899" cy="647482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4 patients with virologic rebound genotyped: 1 in D/C/F/TAF (presence of D67D/N) and 3 in continuation group (E138E/G NNRTI mutation in 1)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BD4F275-962C-4A5A-9963-D830DED141DC}"/>
              </a:ext>
            </a:extLst>
          </p:cNvPr>
          <p:cNvGrpSpPr/>
          <p:nvPr/>
        </p:nvGrpSpPr>
        <p:grpSpPr>
          <a:xfrm>
            <a:off x="606425" y="1976349"/>
            <a:ext cx="3056444" cy="3024336"/>
            <a:chOff x="606425" y="1976349"/>
            <a:chExt cx="3056444" cy="3024336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058" y="2287942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647955" y="4487529"/>
              <a:ext cx="1187757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352659" y="3991270"/>
              <a:ext cx="16985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0.4%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(95% CI : - 1.5 to 2.2)</a:t>
              </a:r>
              <a:endParaRPr lang="en-GB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321124" y="4803653"/>
              <a:ext cx="592138" cy="108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  <a:extLst/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534005" y="4847537"/>
              <a:ext cx="592138" cy="5047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473602" y="4580753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2.5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717374" y="4625579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792163" y="4816019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700088" y="428464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700088" y="375326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700088" y="321649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700088" y="269190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606425" y="216591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991057" y="224392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920829" y="2248173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>
              <a:off x="920829" y="277310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>
              <a:off x="920829" y="3298031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920829" y="383193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920829" y="436135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8" name="Line 7"/>
            <p:cNvSpPr>
              <a:spLocks noChangeShapeType="1"/>
            </p:cNvSpPr>
            <p:nvPr/>
          </p:nvSpPr>
          <p:spPr bwMode="auto">
            <a:xfrm>
              <a:off x="920829" y="4899739"/>
              <a:ext cx="250817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9" name="Line 7"/>
            <p:cNvSpPr>
              <a:spLocks noChangeShapeType="1"/>
            </p:cNvSpPr>
            <p:nvPr/>
          </p:nvSpPr>
          <p:spPr bwMode="auto">
            <a:xfrm rot="16200000">
              <a:off x="2174674" y="49356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388794" y="49356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819994" y="197634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312586" y="2339599"/>
              <a:ext cx="252000" cy="216000"/>
            </a:xfrm>
            <a:prstGeom prst="rect">
              <a:avLst/>
            </a:prstGeom>
            <a:solidFill>
              <a:srgbClr val="2788D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312586" y="2616174"/>
              <a:ext cx="252000" cy="216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573430" y="2302543"/>
              <a:ext cx="1680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 (N = 763)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1573430" y="2572459"/>
              <a:ext cx="20552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PI (N = 378)</a:t>
              </a:r>
            </a:p>
          </p:txBody>
        </p:sp>
      </p:grpSp>
      <p:sp>
        <p:nvSpPr>
          <p:cNvPr id="67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0AE936A-0C26-45BB-BC14-0F830A7D2061}"/>
              </a:ext>
            </a:extLst>
          </p:cNvPr>
          <p:cNvGrpSpPr/>
          <p:nvPr/>
        </p:nvGrpSpPr>
        <p:grpSpPr>
          <a:xfrm>
            <a:off x="4047727" y="1949257"/>
            <a:ext cx="4959113" cy="3598722"/>
            <a:chOff x="4047727" y="1949257"/>
            <a:chExt cx="4959113" cy="3598722"/>
          </a:xfrm>
        </p:grpSpPr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4579938" y="2313052"/>
              <a:ext cx="590550" cy="2568565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5271453" y="2331279"/>
              <a:ext cx="590550" cy="2550338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4719227" y="2071135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94.9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5" name="Rectangle 67"/>
            <p:cNvSpPr>
              <a:spLocks noChangeArrowheads="1"/>
            </p:cNvSpPr>
            <p:nvPr/>
          </p:nvSpPr>
          <p:spPr bwMode="auto">
            <a:xfrm>
              <a:off x="6318331" y="4599044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0.8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7751797" y="4516598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4.3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5346065" y="2092166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3" name="Rectangle 75"/>
            <p:cNvSpPr>
              <a:spLocks noChangeArrowheads="1"/>
            </p:cNvSpPr>
            <p:nvPr/>
          </p:nvSpPr>
          <p:spPr bwMode="auto">
            <a:xfrm>
              <a:off x="6931582" y="462893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0.5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8450166" y="4478289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5.8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4523444" y="4937699"/>
              <a:ext cx="13726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6" name="Rectangle 88"/>
            <p:cNvSpPr>
              <a:spLocks noChangeArrowheads="1"/>
            </p:cNvSpPr>
            <p:nvPr/>
          </p:nvSpPr>
          <p:spPr bwMode="auto">
            <a:xfrm>
              <a:off x="6097245" y="4937699"/>
              <a:ext cx="136726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7582248" y="4937699"/>
              <a:ext cx="12483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No </a:t>
              </a:r>
              <a:r>
                <a:rPr lang="en-US" altLang="fr-FR" sz="1200" b="1" dirty="0" err="1">
                  <a:solidFill>
                    <a:srgbClr val="000066"/>
                  </a:solidFill>
                  <a:latin typeface="+mn-lt"/>
                </a:rPr>
                <a:t>virologic</a:t>
              </a: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 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4233465" y="4780659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4141390" y="424928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4141390" y="371790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141390" y="3181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141390" y="265654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047727" y="213055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4465777" y="222332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4395549" y="222757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4395549" y="275250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4395549" y="3277431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4395549" y="381133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4395549" y="434075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4395549" y="4879139"/>
              <a:ext cx="461129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605579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748327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8269033" y="4701617"/>
              <a:ext cx="582613" cy="18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897171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7589900" y="4737617"/>
              <a:ext cx="582613" cy="144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7" name="Rectangle 58"/>
            <p:cNvSpPr>
              <a:spLocks noChangeArrowheads="1"/>
            </p:cNvSpPr>
            <p:nvPr/>
          </p:nvSpPr>
          <p:spPr bwMode="auto">
            <a:xfrm>
              <a:off x="6786394" y="4858825"/>
              <a:ext cx="582613" cy="2279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4360263" y="5086314"/>
              <a:ext cx="1741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1.2%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(95 % CI : - 1.7 to 4.1)</a:t>
              </a:r>
              <a:endParaRPr lang="en-US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4293626" y="194925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6160725" y="4809617"/>
              <a:ext cx="582613" cy="72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70" name="AutoShape 162">
            <a:extLst>
              <a:ext uri="{FF2B5EF4-FFF2-40B4-BE49-F238E27FC236}">
                <a16:creationId xmlns:a16="http://schemas.microsoft.com/office/drawing/2014/main" id="{AAE94342-69C6-444B-A9BA-9916F01AF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71" name="ZoneTexte 69">
            <a:extLst>
              <a:ext uri="{FF2B5EF4-FFF2-40B4-BE49-F238E27FC236}">
                <a16:creationId xmlns:a16="http://schemas.microsoft.com/office/drawing/2014/main" id="{00B5723B-BE0A-4672-88DB-600F6D9AF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41107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03200" y="1155951"/>
            <a:ext cx="8775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fr-FR" sz="20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 rebound rate through W48 according to previous antiretroviral failure </a:t>
            </a:r>
          </a:p>
        </p:txBody>
      </p:sp>
      <p:sp>
        <p:nvSpPr>
          <p:cNvPr id="67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9EB3704-D1BB-4594-A4AB-A0931074698C}"/>
              </a:ext>
            </a:extLst>
          </p:cNvPr>
          <p:cNvGrpSpPr/>
          <p:nvPr/>
        </p:nvGrpSpPr>
        <p:grpSpPr>
          <a:xfrm>
            <a:off x="4971954" y="2202021"/>
            <a:ext cx="3251488" cy="3024336"/>
            <a:chOff x="4971954" y="2202021"/>
            <a:chExt cx="3251488" cy="3024336"/>
          </a:xfrm>
        </p:grpSpPr>
        <p:grpSp>
          <p:nvGrpSpPr>
            <p:cNvPr id="71" name="Group 42"/>
            <p:cNvGrpSpPr>
              <a:grpSpLocks/>
            </p:cNvGrpSpPr>
            <p:nvPr/>
          </p:nvGrpSpPr>
          <p:grpSpPr bwMode="auto">
            <a:xfrm>
              <a:off x="6013484" y="4713201"/>
              <a:ext cx="1187757" cy="63579"/>
              <a:chOff x="2766" y="1690"/>
              <a:chExt cx="448" cy="66"/>
            </a:xfrm>
          </p:grpSpPr>
          <p:sp>
            <p:nvSpPr>
              <p:cNvPr id="73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76" name="Rectangle 75"/>
            <p:cNvSpPr/>
            <p:nvPr/>
          </p:nvSpPr>
          <p:spPr bwMode="auto">
            <a:xfrm>
              <a:off x="5718188" y="4216942"/>
              <a:ext cx="16985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Difference: 2.6%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(95% CI: - 4.8 to 7.5)</a:t>
              </a:r>
              <a:endParaRPr lang="en-GB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77" name="Rectangle 28"/>
            <p:cNvSpPr>
              <a:spLocks noChangeArrowheads="1"/>
            </p:cNvSpPr>
            <p:nvPr/>
          </p:nvSpPr>
          <p:spPr bwMode="auto">
            <a:xfrm>
              <a:off x="5686653" y="5023730"/>
              <a:ext cx="592138" cy="108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  <a:extLst/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5839131" y="4806425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7082903" y="4896011"/>
              <a:ext cx="909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1" name="Rectangle 38"/>
            <p:cNvSpPr>
              <a:spLocks noChangeArrowheads="1"/>
            </p:cNvSpPr>
            <p:nvPr/>
          </p:nvSpPr>
          <p:spPr bwMode="auto">
            <a:xfrm>
              <a:off x="5157692" y="5041691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2" name="Rectangle 39"/>
            <p:cNvSpPr>
              <a:spLocks noChangeArrowheads="1"/>
            </p:cNvSpPr>
            <p:nvPr/>
          </p:nvSpPr>
          <p:spPr bwMode="auto">
            <a:xfrm>
              <a:off x="5065617" y="451031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97" name="Rectangle 40"/>
            <p:cNvSpPr>
              <a:spLocks noChangeArrowheads="1"/>
            </p:cNvSpPr>
            <p:nvPr/>
          </p:nvSpPr>
          <p:spPr bwMode="auto">
            <a:xfrm>
              <a:off x="5065617" y="397893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1" name="Rectangle 41"/>
            <p:cNvSpPr>
              <a:spLocks noChangeArrowheads="1"/>
            </p:cNvSpPr>
            <p:nvPr/>
          </p:nvSpPr>
          <p:spPr bwMode="auto">
            <a:xfrm>
              <a:off x="5065617" y="344217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2" name="Rectangle 42"/>
            <p:cNvSpPr>
              <a:spLocks noChangeArrowheads="1"/>
            </p:cNvSpPr>
            <p:nvPr/>
          </p:nvSpPr>
          <p:spPr bwMode="auto">
            <a:xfrm>
              <a:off x="5065617" y="291757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18" name="Rectangle 43"/>
            <p:cNvSpPr>
              <a:spLocks noChangeArrowheads="1"/>
            </p:cNvSpPr>
            <p:nvPr/>
          </p:nvSpPr>
          <p:spPr bwMode="auto">
            <a:xfrm>
              <a:off x="4971954" y="2391583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19" name="Line 6"/>
            <p:cNvSpPr>
              <a:spLocks noChangeShapeType="1"/>
            </p:cNvSpPr>
            <p:nvPr/>
          </p:nvSpPr>
          <p:spPr bwMode="auto">
            <a:xfrm flipV="1">
              <a:off x="5356586" y="2469592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0" name="Line 7"/>
            <p:cNvSpPr>
              <a:spLocks noChangeShapeType="1"/>
            </p:cNvSpPr>
            <p:nvPr/>
          </p:nvSpPr>
          <p:spPr bwMode="auto">
            <a:xfrm>
              <a:off x="5286358" y="2473845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1" name="Line 7"/>
            <p:cNvSpPr>
              <a:spLocks noChangeShapeType="1"/>
            </p:cNvSpPr>
            <p:nvPr/>
          </p:nvSpPr>
          <p:spPr bwMode="auto">
            <a:xfrm>
              <a:off x="5286358" y="299877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2" name="Line 7"/>
            <p:cNvSpPr>
              <a:spLocks noChangeShapeType="1"/>
            </p:cNvSpPr>
            <p:nvPr/>
          </p:nvSpPr>
          <p:spPr bwMode="auto">
            <a:xfrm>
              <a:off x="5286358" y="3523703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6" name="Line 7"/>
            <p:cNvSpPr>
              <a:spLocks noChangeShapeType="1"/>
            </p:cNvSpPr>
            <p:nvPr/>
          </p:nvSpPr>
          <p:spPr bwMode="auto">
            <a:xfrm>
              <a:off x="5286358" y="4057606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8" name="Line 7"/>
            <p:cNvSpPr>
              <a:spLocks noChangeShapeType="1"/>
            </p:cNvSpPr>
            <p:nvPr/>
          </p:nvSpPr>
          <p:spPr bwMode="auto">
            <a:xfrm>
              <a:off x="5286358" y="458702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9" name="Line 7"/>
            <p:cNvSpPr>
              <a:spLocks noChangeShapeType="1"/>
            </p:cNvSpPr>
            <p:nvPr/>
          </p:nvSpPr>
          <p:spPr bwMode="auto">
            <a:xfrm>
              <a:off x="5286358" y="5125411"/>
              <a:ext cx="250817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30" name="Line 7"/>
            <p:cNvSpPr>
              <a:spLocks noChangeShapeType="1"/>
            </p:cNvSpPr>
            <p:nvPr/>
          </p:nvSpPr>
          <p:spPr bwMode="auto">
            <a:xfrm rot="16200000">
              <a:off x="6540203" y="5161304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31" name="Line 7"/>
            <p:cNvSpPr>
              <a:spLocks noChangeShapeType="1"/>
            </p:cNvSpPr>
            <p:nvPr/>
          </p:nvSpPr>
          <p:spPr bwMode="auto">
            <a:xfrm rot="16200000">
              <a:off x="7754323" y="5161304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5185523" y="2202021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137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7631" y="2353027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5873159" y="2404684"/>
              <a:ext cx="252000" cy="216000"/>
            </a:xfrm>
            <a:prstGeom prst="rect">
              <a:avLst/>
            </a:prstGeom>
            <a:solidFill>
              <a:srgbClr val="2788D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5873159" y="2681259"/>
              <a:ext cx="252000" cy="216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6134003" y="2367628"/>
              <a:ext cx="17010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 (N = 116)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6134003" y="2637544"/>
              <a:ext cx="1964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Continuation PI (N = 53)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DDD4071A-B66D-4F2D-BA22-85AEBCDFA081}"/>
              </a:ext>
            </a:extLst>
          </p:cNvPr>
          <p:cNvGrpSpPr/>
          <p:nvPr/>
        </p:nvGrpSpPr>
        <p:grpSpPr>
          <a:xfrm>
            <a:off x="820002" y="1885827"/>
            <a:ext cx="3299438" cy="3336740"/>
            <a:chOff x="820002" y="1885827"/>
            <a:chExt cx="3299438" cy="3336740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629" y="2358881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861532" y="4709411"/>
              <a:ext cx="1187757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566236" y="4213152"/>
              <a:ext cx="16985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Difference: 0%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(95% CI: - 2.6 to 2.0)</a:t>
              </a:r>
              <a:endParaRPr lang="en-GB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534701" y="5019940"/>
              <a:ext cx="592138" cy="108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  <a:extLst/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747582" y="5013469"/>
              <a:ext cx="592138" cy="108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687179" y="479987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2.5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930951" y="479987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2.5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1005740" y="5037901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913665" y="450652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913665" y="397514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913665" y="343838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913665" y="291378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820002" y="2387793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1204634" y="2465802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1134406" y="2470055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>
              <a:off x="1134406" y="299498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>
              <a:off x="1134406" y="3519913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1134406" y="4053816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1134406" y="458323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8" name="Line 7"/>
            <p:cNvSpPr>
              <a:spLocks noChangeShapeType="1"/>
            </p:cNvSpPr>
            <p:nvPr/>
          </p:nvSpPr>
          <p:spPr bwMode="auto">
            <a:xfrm>
              <a:off x="1134406" y="5121621"/>
              <a:ext cx="250817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9" name="Line 7"/>
            <p:cNvSpPr>
              <a:spLocks noChangeShapeType="1"/>
            </p:cNvSpPr>
            <p:nvPr/>
          </p:nvSpPr>
          <p:spPr bwMode="auto">
            <a:xfrm rot="16200000">
              <a:off x="2388251" y="5157514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602371" y="5157514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033571" y="2198231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69157" y="2410538"/>
              <a:ext cx="252000" cy="216000"/>
            </a:xfrm>
            <a:prstGeom prst="rect">
              <a:avLst/>
            </a:prstGeom>
            <a:solidFill>
              <a:srgbClr val="2788D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769157" y="2687113"/>
              <a:ext cx="252000" cy="216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2030001" y="2373482"/>
              <a:ext cx="17010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 (N = 647)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2030001" y="2643398"/>
              <a:ext cx="20569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Continuation PI (N = 325)</a:t>
              </a:r>
            </a:p>
          </p:txBody>
        </p:sp>
        <p:sp>
          <p:nvSpPr>
            <p:cNvPr id="142" name="TextBox 36"/>
            <p:cNvSpPr txBox="1">
              <a:spLocks noChangeArrowheads="1"/>
            </p:cNvSpPr>
            <p:nvPr/>
          </p:nvSpPr>
          <p:spPr bwMode="auto">
            <a:xfrm>
              <a:off x="1578662" y="1885827"/>
              <a:ext cx="24742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/>
              <a:r>
                <a:rPr lang="en-US" altLang="fr-FR" b="1" dirty="0">
                  <a:solidFill>
                    <a:srgbClr val="CC3300"/>
                  </a:solidFill>
                  <a:latin typeface="Calibri" panose="020F0502020204030204" pitchFamily="34" charset="0"/>
                </a:rPr>
                <a:t>No previous ARV failure</a:t>
              </a:r>
            </a:p>
          </p:txBody>
        </p:sp>
      </p:grpSp>
      <p:sp>
        <p:nvSpPr>
          <p:cNvPr id="143" name="TextBox 36"/>
          <p:cNvSpPr txBox="1">
            <a:spLocks noChangeArrowheads="1"/>
          </p:cNvSpPr>
          <p:nvPr/>
        </p:nvSpPr>
        <p:spPr bwMode="auto">
          <a:xfrm>
            <a:off x="5788842" y="1885827"/>
            <a:ext cx="2482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≥ 1 previous ARV failure</a:t>
            </a:r>
          </a:p>
        </p:txBody>
      </p:sp>
      <p:sp>
        <p:nvSpPr>
          <p:cNvPr id="68" name="AutoShape 162">
            <a:extLst>
              <a:ext uri="{FF2B5EF4-FFF2-40B4-BE49-F238E27FC236}">
                <a16:creationId xmlns:a16="http://schemas.microsoft.com/office/drawing/2014/main" id="{CA20E9B2-2889-4668-8AF1-0897B743E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507BD640-9E94-4B2C-9C0A-BF6E8FC9F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:e23-34.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571451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1096061" y="1164878"/>
            <a:ext cx="36414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Confirmed virologic rebound</a:t>
            </a:r>
            <a:b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(HIV RNA ≥ 50 c/mL)</a:t>
            </a:r>
          </a:p>
        </p:txBody>
      </p:sp>
      <p:sp>
        <p:nvSpPr>
          <p:cNvPr id="27658" name="TextBox 36"/>
          <p:cNvSpPr txBox="1">
            <a:spLocks noChangeArrowheads="1"/>
          </p:cNvSpPr>
          <p:nvPr/>
        </p:nvSpPr>
        <p:spPr bwMode="auto">
          <a:xfrm>
            <a:off x="5706795" y="1164878"/>
            <a:ext cx="30795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HIV RNA &lt; 50 c/mL at W96,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ITT snapshot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550" y="5561970"/>
            <a:ext cx="8574149" cy="1039813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66"/>
                </a:solidFill>
              </a:rPr>
              <a:t>Most rebounders (14/24 </a:t>
            </a:r>
            <a:r>
              <a:rPr lang="en-US" altLang="fr-FR" sz="1600" dirty="0">
                <a:solidFill>
                  <a:srgbClr val="000066"/>
                </a:solidFill>
              </a:rPr>
              <a:t>D/C/F/TAF immediate switch and 2/8 </a:t>
            </a:r>
            <a:r>
              <a:rPr lang="en-US" altLang="fr-FR" sz="1600" dirty="0" err="1">
                <a:solidFill>
                  <a:srgbClr val="000066"/>
                </a:solidFill>
              </a:rPr>
              <a:t>deferrred</a:t>
            </a:r>
            <a:r>
              <a:rPr lang="en-US" altLang="fr-FR" sz="1600" dirty="0">
                <a:solidFill>
                  <a:srgbClr val="000066"/>
                </a:solidFill>
              </a:rPr>
              <a:t> switch) </a:t>
            </a:r>
            <a:r>
              <a:rPr lang="en-US" altLang="fr-FR" sz="1600" dirty="0" err="1">
                <a:solidFill>
                  <a:srgbClr val="000066"/>
                </a:solidFill>
              </a:rPr>
              <a:t>resuppressed</a:t>
            </a:r>
            <a:r>
              <a:rPr lang="en-US" altLang="fr-FR" sz="1600" dirty="0">
                <a:solidFill>
                  <a:srgbClr val="000066"/>
                </a:solidFill>
              </a:rPr>
              <a:t> to HIV RNA &lt; 50 c/mL by W96, without treatment change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fr-FR" sz="1600" dirty="0">
                <a:solidFill>
                  <a:srgbClr val="000066"/>
                </a:solidFill>
              </a:rPr>
              <a:t>Genotype performed if virologic rebound ≥ 400 c/mL (4 D/C/F/TAF immediate switch and 5 deferred switch): no emergence resistance to NRTI or PI</a:t>
            </a:r>
          </a:p>
        </p:txBody>
      </p:sp>
      <p:sp>
        <p:nvSpPr>
          <p:cNvPr id="27671" name="Line 45"/>
          <p:cNvSpPr>
            <a:spLocks noChangeShapeType="1"/>
          </p:cNvSpPr>
          <p:nvPr/>
        </p:nvSpPr>
        <p:spPr bwMode="auto">
          <a:xfrm>
            <a:off x="-5682172" y="4297145"/>
            <a:ext cx="0" cy="63579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66"/>
              </a:solidFill>
              <a:latin typeface="Arial"/>
              <a:cs typeface="Arial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A5EAB33B-8165-43B5-B11F-4FCF8602F3D6}"/>
              </a:ext>
            </a:extLst>
          </p:cNvPr>
          <p:cNvGrpSpPr/>
          <p:nvPr/>
        </p:nvGrpSpPr>
        <p:grpSpPr>
          <a:xfrm>
            <a:off x="5747371" y="2309446"/>
            <a:ext cx="2629765" cy="3216354"/>
            <a:chOff x="5747371" y="2309446"/>
            <a:chExt cx="2629765" cy="3216354"/>
          </a:xfrm>
        </p:grpSpPr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7571250" y="2984217"/>
              <a:ext cx="590550" cy="2412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6491151" y="2845879"/>
              <a:ext cx="590550" cy="2550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7687464" y="2648455"/>
              <a:ext cx="36708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90.7</a:t>
              </a:r>
              <a:endParaRPr lang="fr-FR" altLang="fr-FR" sz="16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6565763" y="2497006"/>
              <a:ext cx="3670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94.9</a:t>
              </a:r>
              <a:endParaRPr lang="fr-FR" altLang="fr-FR" sz="16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5940595" y="5279579"/>
              <a:ext cx="1141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>
                  <a:solidFill>
                    <a:srgbClr val="000066"/>
                  </a:solidFill>
                  <a:latin typeface="Arial"/>
                  <a:cs typeface="Arial" charset="0"/>
                </a:rPr>
                <a:t>0</a:t>
              </a:r>
              <a:endParaRPr lang="fr-FR" altLang="fr-FR" sz="20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5858972" y="4763880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>
                  <a:solidFill>
                    <a:srgbClr val="000066"/>
                  </a:solidFill>
                  <a:latin typeface="Arial"/>
                  <a:cs typeface="Arial" charset="0"/>
                </a:rPr>
                <a:t>20</a:t>
              </a:r>
              <a:endParaRPr lang="fr-FR" altLang="fr-FR" sz="20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5858972" y="4232502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40</a:t>
              </a:r>
              <a:endParaRPr lang="fr-FR" altLang="fr-FR" sz="2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5858972" y="3695738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60</a:t>
              </a:r>
              <a:endParaRPr lang="fr-FR" altLang="fr-FR" sz="2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5858972" y="3171145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80</a:t>
              </a:r>
              <a:endParaRPr lang="fr-FR" altLang="fr-FR" sz="2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5747371" y="2645151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100</a:t>
              </a:r>
              <a:endParaRPr lang="fr-FR" altLang="fr-FR" sz="2000" dirty="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6137814" y="273792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6109307" y="2742172"/>
              <a:ext cx="28949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6109307" y="3267102"/>
              <a:ext cx="28949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6109307" y="3792031"/>
              <a:ext cx="28949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6109307" y="4325934"/>
              <a:ext cx="28949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6109307" y="4855350"/>
              <a:ext cx="28949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6109306" y="5393739"/>
              <a:ext cx="2267830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7343978" y="54296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8308765" y="54296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756032" y="2309446"/>
              <a:ext cx="330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dirty="0">
                  <a:solidFill>
                    <a:srgbClr val="000066"/>
                  </a:solidFill>
                  <a:latin typeface="Arial"/>
                  <a:cs typeface="Arial" charset="0"/>
                </a:rPr>
                <a:t>%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F3E4A705-4C26-4D20-B54E-6CFF6DD86C89}"/>
              </a:ext>
            </a:extLst>
          </p:cNvPr>
          <p:cNvGrpSpPr/>
          <p:nvPr/>
        </p:nvGrpSpPr>
        <p:grpSpPr>
          <a:xfrm>
            <a:off x="540977" y="2316855"/>
            <a:ext cx="2888023" cy="3244305"/>
            <a:chOff x="540977" y="2316855"/>
            <a:chExt cx="2888023" cy="3244305"/>
          </a:xfrm>
        </p:grpSpPr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2532599" y="5263688"/>
              <a:ext cx="592138" cy="144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1297465" y="5299688"/>
              <a:ext cx="592138" cy="10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2673354" y="4918236"/>
              <a:ext cx="2628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3.1</a:t>
              </a:r>
              <a:endParaRPr lang="fr-FR" altLang="fr-FR" sz="28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1469111" y="4936196"/>
              <a:ext cx="2628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2.5</a:t>
              </a:r>
              <a:endParaRPr lang="fr-FR" altLang="fr-FR" sz="280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758849" y="5314939"/>
              <a:ext cx="1141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>
                  <a:solidFill>
                    <a:srgbClr val="000066"/>
                  </a:solidFill>
                  <a:latin typeface="Arial"/>
                  <a:cs typeface="Arial" charset="0"/>
                </a:rPr>
                <a:t>0</a:t>
              </a:r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652509" y="4783560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>
                  <a:solidFill>
                    <a:srgbClr val="000066"/>
                  </a:solidFill>
                  <a:latin typeface="Arial"/>
                  <a:cs typeface="Arial" charset="0"/>
                </a:rPr>
                <a:t>20</a:t>
              </a: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652509" y="4252182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40</a:t>
              </a:r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652509" y="3715419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60</a:t>
              </a:r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652509" y="3190826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80</a:t>
              </a:r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544583" y="2664831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66"/>
                  </a:solidFill>
                  <a:latin typeface="Arial"/>
                  <a:cs typeface="Arial" charset="0"/>
                </a:rPr>
                <a:t>100</a:t>
              </a:r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991057" y="274284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920829" y="2747093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>
              <a:off x="920829" y="327202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>
              <a:off x="920829" y="3796951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920829" y="433085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920829" y="486027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98" name="Line 7"/>
            <p:cNvSpPr>
              <a:spLocks noChangeShapeType="1"/>
            </p:cNvSpPr>
            <p:nvPr/>
          </p:nvSpPr>
          <p:spPr bwMode="auto">
            <a:xfrm>
              <a:off x="920829" y="5398659"/>
              <a:ext cx="250817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9" name="Line 7"/>
            <p:cNvSpPr>
              <a:spLocks noChangeShapeType="1"/>
            </p:cNvSpPr>
            <p:nvPr/>
          </p:nvSpPr>
          <p:spPr bwMode="auto">
            <a:xfrm rot="16200000">
              <a:off x="2174674" y="543455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388794" y="543455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540977" y="2316855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dirty="0">
                  <a:solidFill>
                    <a:srgbClr val="000066"/>
                  </a:solidFill>
                  <a:latin typeface="Arial"/>
                  <a:cs typeface="Arial" charset="0"/>
                </a:rPr>
                <a:t>%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42ABE64-67AE-4C60-B187-AA626855ADCE}"/>
              </a:ext>
            </a:extLst>
          </p:cNvPr>
          <p:cNvGrpSpPr/>
          <p:nvPr/>
        </p:nvGrpSpPr>
        <p:grpSpPr>
          <a:xfrm>
            <a:off x="1148294" y="1908660"/>
            <a:ext cx="4543983" cy="665035"/>
            <a:chOff x="1096061" y="1870637"/>
            <a:chExt cx="4543983" cy="665035"/>
          </a:xfrm>
        </p:grpSpPr>
        <p:sp>
          <p:nvSpPr>
            <p:cNvPr id="52" name="AutoShape 165">
              <a:extLst>
                <a:ext uri="{FF2B5EF4-FFF2-40B4-BE49-F238E27FC236}">
                  <a16:creationId xmlns:a16="http://schemas.microsoft.com/office/drawing/2014/main" id="{43FFB078-9C2E-4EFE-9BAD-63AA4C75B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061" y="1900746"/>
              <a:ext cx="4543983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202853" y="1958772"/>
              <a:ext cx="172120" cy="16228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32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202853" y="2285253"/>
              <a:ext cx="172120" cy="16228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32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390426" y="1870637"/>
              <a:ext cx="41687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D/C/F/TAF immediate switch D0-W48 (N = 763)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1390426" y="2197118"/>
              <a:ext cx="41687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D/C/F/TAF immediate switch D0-W96 (N = 763)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6713051" y="6613657"/>
            <a:ext cx="2425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Eron</a:t>
            </a:r>
            <a:r>
              <a:rPr lang="en-GB" sz="1200" i="1" dirty="0">
                <a:solidFill>
                  <a:srgbClr val="CC3300"/>
                </a:solidFill>
                <a:latin typeface="Arial" charset="0"/>
                <a:cs typeface="Arial" charset="0"/>
              </a:rPr>
              <a:t> J, </a:t>
            </a:r>
            <a:r>
              <a:rPr lang="en-GB" sz="1200" i="1" dirty="0" err="1">
                <a:solidFill>
                  <a:srgbClr val="CC3300"/>
                </a:solidFill>
                <a:latin typeface="Arial" charset="0"/>
                <a:cs typeface="Arial" charset="0"/>
              </a:rPr>
              <a:t>IDWeek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2018, Abs. 1768</a:t>
            </a:r>
            <a:endParaRPr lang="fr-FR" sz="1200" dirty="0">
              <a:solidFill>
                <a:srgbClr val="CC3300"/>
              </a:solidFill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</p:spTree>
    <p:extLst>
      <p:ext uri="{BB962C8B-B14F-4D97-AF65-F5344CB8AC3E}">
        <p14:creationId xmlns:p14="http://schemas.microsoft.com/office/powerpoint/2010/main" val="380164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34"/>
          <p:cNvSpPr>
            <a:spLocks noChangeArrowheads="1"/>
          </p:cNvSpPr>
          <p:nvPr/>
        </p:nvSpPr>
        <p:spPr bwMode="auto">
          <a:xfrm>
            <a:off x="203200" y="1162674"/>
            <a:ext cx="8926514" cy="36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en-US" altLang="fr-FR" sz="2400" b="1" dirty="0">
                <a:solidFill>
                  <a:srgbClr val="CC3300"/>
                </a:solidFill>
                <a:latin typeface="Calibri"/>
                <a:cs typeface="Calibri"/>
              </a:rPr>
              <a:t>Mean (SE) % change from baseline in bone mineral density (g/cm</a:t>
            </a:r>
            <a:r>
              <a:rPr lang="en-US" altLang="fr-FR" sz="2400" b="1" baseline="30000" dirty="0">
                <a:solidFill>
                  <a:srgbClr val="CC3300"/>
                </a:solidFill>
                <a:latin typeface="Calibri"/>
                <a:cs typeface="Calibri"/>
              </a:rPr>
              <a:t>2</a:t>
            </a:r>
            <a:r>
              <a:rPr lang="en-US" altLang="fr-FR" sz="2400" b="1" dirty="0">
                <a:solidFill>
                  <a:srgbClr val="CC33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38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27E6ADB-3810-4DE7-8FEE-F83D44182C57}"/>
              </a:ext>
            </a:extLst>
          </p:cNvPr>
          <p:cNvGrpSpPr/>
          <p:nvPr/>
        </p:nvGrpSpPr>
        <p:grpSpPr>
          <a:xfrm>
            <a:off x="2801755" y="1641503"/>
            <a:ext cx="3471332" cy="333148"/>
            <a:chOff x="2801755" y="1641503"/>
            <a:chExt cx="3471332" cy="333148"/>
          </a:xfrm>
        </p:grpSpPr>
        <p:sp>
          <p:nvSpPr>
            <p:cNvPr id="142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755" y="1650651"/>
              <a:ext cx="3471332" cy="324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3300742" y="1647197"/>
              <a:ext cx="986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</a:t>
              </a: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4834498" y="1641503"/>
              <a:ext cx="134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PI </a:t>
              </a:r>
            </a:p>
          </p:txBody>
        </p:sp>
        <p:cxnSp>
          <p:nvCxnSpPr>
            <p:cNvPr id="58" name="Connecteur droit 57"/>
            <p:cNvCxnSpPr/>
            <p:nvPr/>
          </p:nvCxnSpPr>
          <p:spPr bwMode="auto">
            <a:xfrm>
              <a:off x="2854587" y="1815197"/>
              <a:ext cx="396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onnecteur droit 58"/>
            <p:cNvCxnSpPr/>
            <p:nvPr/>
          </p:nvCxnSpPr>
          <p:spPr bwMode="auto">
            <a:xfrm>
              <a:off x="4438498" y="1815197"/>
              <a:ext cx="396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199943"/>
              </p:ext>
            </p:extLst>
          </p:nvPr>
        </p:nvGraphicFramePr>
        <p:xfrm>
          <a:off x="211669" y="5043030"/>
          <a:ext cx="42374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333399"/>
                          </a:solidFill>
                          <a:latin typeface="+mj-lt"/>
                        </a:rPr>
                        <a:t>Hip BMD change </a:t>
                      </a:r>
                      <a:r>
                        <a:rPr lang="fr-FR" sz="1200" b="1" dirty="0" err="1">
                          <a:solidFill>
                            <a:srgbClr val="333399"/>
                          </a:solidFill>
                          <a:latin typeface="+mj-lt"/>
                        </a:rPr>
                        <a:t>at</a:t>
                      </a:r>
                      <a:r>
                        <a:rPr lang="fr-FR" sz="1200" b="1" dirty="0">
                          <a:solidFill>
                            <a:srgbClr val="333399"/>
                          </a:solidFill>
                          <a:latin typeface="+mj-lt"/>
                        </a:rPr>
                        <a:t> 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Continuation PI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20.2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1" name="Tableau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755528"/>
              </p:ext>
            </p:extLst>
          </p:nvPr>
        </p:nvGraphicFramePr>
        <p:xfrm>
          <a:off x="4556998" y="5028919"/>
          <a:ext cx="448822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861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333399"/>
                          </a:solidFill>
                          <a:latin typeface="+mj-lt"/>
                        </a:rPr>
                        <a:t>Lumbar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latin typeface="+mj-lt"/>
                        </a:rPr>
                        <a:t> BMD change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latin typeface="+mj-lt"/>
                        </a:rPr>
                        <a:t>at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latin typeface="+mj-lt"/>
                        </a:rPr>
                        <a:t> 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1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1"/>
                          </a:solidFill>
                          <a:latin typeface="+mj-lt"/>
                        </a:rPr>
                        <a:t>Continuation PI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31.8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19.8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AutoShape 162">
            <a:extLst>
              <a:ext uri="{FF2B5EF4-FFF2-40B4-BE49-F238E27FC236}">
                <a16:creationId xmlns:a16="http://schemas.microsoft.com/office/drawing/2014/main" id="{E9610674-0F9F-4472-83DF-957955BE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4" name="ZoneTexte 69">
            <a:extLst>
              <a:ext uri="{FF2B5EF4-FFF2-40B4-BE49-F238E27FC236}">
                <a16:creationId xmlns:a16="http://schemas.microsoft.com/office/drawing/2014/main" id="{3EC9719A-8CF3-4EB0-BF3E-2B66FB01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endParaRPr lang="fr-FR" altLang="fr-FR" sz="1200" i="1" dirty="0"/>
          </a:p>
        </p:txBody>
      </p:sp>
      <p:sp>
        <p:nvSpPr>
          <p:cNvPr id="90" name="Text Placeholder 7"/>
          <p:cNvSpPr>
            <a:spLocks/>
          </p:cNvSpPr>
          <p:nvPr/>
        </p:nvSpPr>
        <p:spPr bwMode="auto">
          <a:xfrm>
            <a:off x="5988097" y="1753068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Lumbar spine</a:t>
            </a:r>
            <a:endParaRPr lang="en-US" altLang="en-US" sz="2000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91" name="Text Placeholder 9"/>
          <p:cNvSpPr>
            <a:spLocks/>
          </p:cNvSpPr>
          <p:nvPr/>
        </p:nvSpPr>
        <p:spPr bwMode="auto">
          <a:xfrm>
            <a:off x="938128" y="1749825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Hip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8A88DAE2-6B80-4B1F-94F8-3FEE937AC7FF}"/>
              </a:ext>
            </a:extLst>
          </p:cNvPr>
          <p:cNvGrpSpPr/>
          <p:nvPr/>
        </p:nvGrpSpPr>
        <p:grpSpPr>
          <a:xfrm>
            <a:off x="-6165" y="2128099"/>
            <a:ext cx="4720517" cy="2653357"/>
            <a:chOff x="-6165" y="2128099"/>
            <a:chExt cx="4720517" cy="2653357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953A3A95-7000-4E03-BA64-9D0EA4D19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620" y="3318522"/>
              <a:ext cx="58619" cy="58620"/>
            </a:xfrm>
            <a:custGeom>
              <a:avLst/>
              <a:gdLst>
                <a:gd name="T0" fmla="*/ 43 w 43"/>
                <a:gd name="T1" fmla="*/ 43 h 43"/>
                <a:gd name="T2" fmla="*/ 43 w 43"/>
                <a:gd name="T3" fmla="*/ 24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43 w 43"/>
                <a:gd name="T11" fmla="*/ 43 h 43"/>
                <a:gd name="T12" fmla="*/ 43 w 43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3">
                  <a:moveTo>
                    <a:pt x="43" y="43"/>
                  </a:moveTo>
                  <a:lnTo>
                    <a:pt x="43" y="2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0B6547AE-E2FA-43C3-B378-E08681D8F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244" y="3505285"/>
              <a:ext cx="57256" cy="57256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19 h 42"/>
                <a:gd name="T4" fmla="*/ 0 w 42"/>
                <a:gd name="T5" fmla="*/ 42 h 42"/>
                <a:gd name="T6" fmla="*/ 21 w 42"/>
                <a:gd name="T7" fmla="*/ 42 h 42"/>
                <a:gd name="T8" fmla="*/ 42 w 42"/>
                <a:gd name="T9" fmla="*/ 42 h 42"/>
                <a:gd name="T10" fmla="*/ 42 w 42"/>
                <a:gd name="T11" fmla="*/ 21 h 42"/>
                <a:gd name="T12" fmla="*/ 42 w 42"/>
                <a:gd name="T13" fmla="*/ 0 h 42"/>
                <a:gd name="T14" fmla="*/ 21 w 42"/>
                <a:gd name="T15" fmla="*/ 0 h 42"/>
                <a:gd name="T16" fmla="*/ 0 w 42"/>
                <a:gd name="T17" fmla="*/ 0 h 42"/>
                <a:gd name="T18" fmla="*/ 0 w 42"/>
                <a:gd name="T1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19"/>
                  </a:lnTo>
                  <a:lnTo>
                    <a:pt x="0" y="42"/>
                  </a:lnTo>
                  <a:lnTo>
                    <a:pt x="21" y="42"/>
                  </a:lnTo>
                  <a:lnTo>
                    <a:pt x="42" y="42"/>
                  </a:lnTo>
                  <a:lnTo>
                    <a:pt x="42" y="2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60901A5B-0A9B-4B5F-9B33-C8C1562FE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138" y="3457572"/>
              <a:ext cx="57256" cy="58620"/>
            </a:xfrm>
            <a:custGeom>
              <a:avLst/>
              <a:gdLst>
                <a:gd name="T0" fmla="*/ 21 w 42"/>
                <a:gd name="T1" fmla="*/ 43 h 43"/>
                <a:gd name="T2" fmla="*/ 42 w 42"/>
                <a:gd name="T3" fmla="*/ 43 h 43"/>
                <a:gd name="T4" fmla="*/ 42 w 42"/>
                <a:gd name="T5" fmla="*/ 0 h 43"/>
                <a:gd name="T6" fmla="*/ 21 w 42"/>
                <a:gd name="T7" fmla="*/ 0 h 43"/>
                <a:gd name="T8" fmla="*/ 0 w 42"/>
                <a:gd name="T9" fmla="*/ 0 h 43"/>
                <a:gd name="T10" fmla="*/ 0 w 42"/>
                <a:gd name="T11" fmla="*/ 21 h 43"/>
                <a:gd name="T12" fmla="*/ 0 w 42"/>
                <a:gd name="T13" fmla="*/ 43 h 43"/>
                <a:gd name="T14" fmla="*/ 21 w 42"/>
                <a:gd name="T15" fmla="*/ 43 h 43"/>
                <a:gd name="T16" fmla="*/ 21 w 42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21" y="43"/>
                  </a:moveTo>
                  <a:lnTo>
                    <a:pt x="42" y="43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0" y="43"/>
                  </a:lnTo>
                  <a:lnTo>
                    <a:pt x="21" y="43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525A805C-3AED-422C-968A-01A5BDFED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971" y="2998162"/>
              <a:ext cx="58619" cy="57256"/>
            </a:xfrm>
            <a:custGeom>
              <a:avLst/>
              <a:gdLst>
                <a:gd name="T0" fmla="*/ 0 w 43"/>
                <a:gd name="T1" fmla="*/ 42 h 42"/>
                <a:gd name="T2" fmla="*/ 43 w 43"/>
                <a:gd name="T3" fmla="*/ 42 h 42"/>
                <a:gd name="T4" fmla="*/ 43 w 43"/>
                <a:gd name="T5" fmla="*/ 0 h 42"/>
                <a:gd name="T6" fmla="*/ 0 w 43"/>
                <a:gd name="T7" fmla="*/ 0 h 42"/>
                <a:gd name="T8" fmla="*/ 0 w 43"/>
                <a:gd name="T9" fmla="*/ 42 h 42"/>
                <a:gd name="T10" fmla="*/ 0 w 43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42">
                  <a:moveTo>
                    <a:pt x="0" y="42"/>
                  </a:moveTo>
                  <a:lnTo>
                    <a:pt x="43" y="42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0BCC3124-2FC2-441E-AF31-FEFCE1043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864" y="2531935"/>
              <a:ext cx="57256" cy="57256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42 h 42"/>
                <a:gd name="T4" fmla="*/ 42 w 42"/>
                <a:gd name="T5" fmla="*/ 42 h 42"/>
                <a:gd name="T6" fmla="*/ 42 w 42"/>
                <a:gd name="T7" fmla="*/ 0 h 42"/>
                <a:gd name="T8" fmla="*/ 0 w 42"/>
                <a:gd name="T9" fmla="*/ 0 h 42"/>
                <a:gd name="T10" fmla="*/ 0 w 42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3" name="Line 22">
              <a:extLst>
                <a:ext uri="{FF2B5EF4-FFF2-40B4-BE49-F238E27FC236}">
                  <a16:creationId xmlns:a16="http://schemas.microsoft.com/office/drawing/2014/main" id="{5D41205B-2ABB-488A-A2B5-DC6631B18D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90248" y="3348513"/>
              <a:ext cx="264058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0386E177-6B7A-4510-B1C0-3EE9DC763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248" y="2225208"/>
              <a:ext cx="2598325" cy="1674052"/>
            </a:xfrm>
            <a:custGeom>
              <a:avLst/>
              <a:gdLst>
                <a:gd name="T0" fmla="*/ 1906 w 1906"/>
                <a:gd name="T1" fmla="*/ 1228 h 1228"/>
                <a:gd name="T2" fmla="*/ 0 w 1906"/>
                <a:gd name="T3" fmla="*/ 1228 h 1228"/>
                <a:gd name="T4" fmla="*/ 0 w 1906"/>
                <a:gd name="T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6" h="1228">
                  <a:moveTo>
                    <a:pt x="1906" y="1228"/>
                  </a:moveTo>
                  <a:lnTo>
                    <a:pt x="0" y="122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5" name="Line 25">
              <a:extLst>
                <a:ext uri="{FF2B5EF4-FFF2-40B4-BE49-F238E27FC236}">
                  <a16:creationId xmlns:a16="http://schemas.microsoft.com/office/drawing/2014/main" id="{0DD0C0DD-171B-4731-A7FF-3C612318F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224293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6" name="Line 26">
              <a:extLst>
                <a:ext uri="{FF2B5EF4-FFF2-40B4-BE49-F238E27FC236}">
                  <a16:creationId xmlns:a16="http://schemas.microsoft.com/office/drawing/2014/main" id="{54C80C69-C351-46D1-A40B-903D4CAA5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279504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2932184A-2CDE-406E-9411-83000869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3348513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8" name="Line 28">
              <a:extLst>
                <a:ext uri="{FF2B5EF4-FFF2-40B4-BE49-F238E27FC236}">
                  <a16:creationId xmlns:a16="http://schemas.microsoft.com/office/drawing/2014/main" id="{D9331AC7-647C-4541-8010-7146CE8FF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389926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9" name="Line 29">
              <a:extLst>
                <a:ext uri="{FF2B5EF4-FFF2-40B4-BE49-F238E27FC236}">
                  <a16:creationId xmlns:a16="http://schemas.microsoft.com/office/drawing/2014/main" id="{3F36D213-A832-4145-839B-6BB62D10E0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035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0" name="Line 30">
              <a:extLst>
                <a:ext uri="{FF2B5EF4-FFF2-40B4-BE49-F238E27FC236}">
                  <a16:creationId xmlns:a16="http://schemas.microsoft.com/office/drawing/2014/main" id="{2DDA8426-BA04-4AD5-A63D-B95A041C71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7141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1" name="Line 31">
              <a:extLst>
                <a:ext uri="{FF2B5EF4-FFF2-40B4-BE49-F238E27FC236}">
                  <a16:creationId xmlns:a16="http://schemas.microsoft.com/office/drawing/2014/main" id="{799A4832-672C-44AF-A642-CAFB19E675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0248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89C1A20E-24E0-4A0E-B9CD-19B8C9F5B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248" y="2560564"/>
              <a:ext cx="2564244" cy="787950"/>
            </a:xfrm>
            <a:custGeom>
              <a:avLst/>
              <a:gdLst>
                <a:gd name="T0" fmla="*/ 1881 w 1881"/>
                <a:gd name="T1" fmla="*/ 0 h 578"/>
                <a:gd name="T2" fmla="*/ 937 w 1881"/>
                <a:gd name="T3" fmla="*/ 342 h 578"/>
                <a:gd name="T4" fmla="*/ 0 w 1881"/>
                <a:gd name="T5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1" h="578">
                  <a:moveTo>
                    <a:pt x="1881" y="0"/>
                  </a:moveTo>
                  <a:lnTo>
                    <a:pt x="937" y="342"/>
                  </a:lnTo>
                  <a:lnTo>
                    <a:pt x="0" y="578"/>
                  </a:lnTo>
                </a:path>
              </a:pathLst>
            </a:custGeom>
            <a:noFill/>
            <a:ln w="2063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3" name="Line 33">
              <a:extLst>
                <a:ext uri="{FF2B5EF4-FFF2-40B4-BE49-F238E27FC236}">
                  <a16:creationId xmlns:a16="http://schemas.microsoft.com/office/drawing/2014/main" id="{6CB83205-3459-4EA4-A2F7-3435DE2CCB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1688" y="2938179"/>
              <a:ext cx="0" cy="175858"/>
            </a:xfrm>
            <a:prstGeom prst="line">
              <a:avLst/>
            </a:pr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4" name="Line 34">
              <a:extLst>
                <a:ext uri="{FF2B5EF4-FFF2-40B4-BE49-F238E27FC236}">
                  <a16:creationId xmlns:a16="http://schemas.microsoft.com/office/drawing/2014/main" id="{A35BF45E-F454-4785-AED5-108E7F56B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4492" y="2462411"/>
              <a:ext cx="0" cy="189490"/>
            </a:xfrm>
            <a:prstGeom prst="line">
              <a:avLst/>
            </a:pr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5" name="Line 35">
              <a:extLst>
                <a:ext uri="{FF2B5EF4-FFF2-40B4-BE49-F238E27FC236}">
                  <a16:creationId xmlns:a16="http://schemas.microsoft.com/office/drawing/2014/main" id="{B8BD9CB3-37CB-49C3-B16B-CF8DEBF72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3500" y="3486200"/>
              <a:ext cx="1229638" cy="47714"/>
            </a:xfrm>
            <a:prstGeom prst="line">
              <a:avLst/>
            </a:pr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6" name="Line 36">
              <a:extLst>
                <a:ext uri="{FF2B5EF4-FFF2-40B4-BE49-F238E27FC236}">
                  <a16:creationId xmlns:a16="http://schemas.microsoft.com/office/drawing/2014/main" id="{D86D67EC-3DD7-49BF-AAA7-6BB4CDB091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20239" y="3351240"/>
              <a:ext cx="1216005" cy="179947"/>
            </a:xfrm>
            <a:prstGeom prst="line">
              <a:avLst/>
            </a:pr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7" name="Line 37">
              <a:extLst>
                <a:ext uri="{FF2B5EF4-FFF2-40B4-BE49-F238E27FC236}">
                  <a16:creationId xmlns:a16="http://schemas.microsoft.com/office/drawing/2014/main" id="{14E8C5CB-7799-4670-8631-B3011128E6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765" y="3348513"/>
              <a:ext cx="0" cy="109059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8" name="Line 38">
              <a:extLst>
                <a:ext uri="{FF2B5EF4-FFF2-40B4-BE49-F238E27FC236}">
                  <a16:creationId xmlns:a16="http://schemas.microsoft.com/office/drawing/2014/main" id="{14B71FB1-EFD4-4A90-BE15-15061ED92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765" y="3516191"/>
              <a:ext cx="0" cy="79068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9" name="Line 39">
              <a:extLst>
                <a:ext uri="{FF2B5EF4-FFF2-40B4-BE49-F238E27FC236}">
                  <a16:creationId xmlns:a16="http://schemas.microsoft.com/office/drawing/2014/main" id="{E6E672B4-9183-4E1B-AB65-11B4C0D7D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4872" y="3418038"/>
              <a:ext cx="0" cy="87247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0" name="Line 40">
              <a:extLst>
                <a:ext uri="{FF2B5EF4-FFF2-40B4-BE49-F238E27FC236}">
                  <a16:creationId xmlns:a16="http://schemas.microsoft.com/office/drawing/2014/main" id="{D3727B78-55C9-4B62-B630-5CCDA1A87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4872" y="3562541"/>
              <a:ext cx="0" cy="80431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9B9854F8-E44C-4F02-BE75-30355B159FCC}"/>
                </a:ext>
              </a:extLst>
            </p:cNvPr>
            <p:cNvSpPr txBox="1"/>
            <p:nvPr/>
          </p:nvSpPr>
          <p:spPr>
            <a:xfrm>
              <a:off x="958642" y="3955468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0C57B62D-E4CE-458C-9B27-5D6EC3014279}"/>
                </a:ext>
              </a:extLst>
            </p:cNvPr>
            <p:cNvSpPr txBox="1"/>
            <p:nvPr/>
          </p:nvSpPr>
          <p:spPr>
            <a:xfrm>
              <a:off x="2206049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EF49DB4C-604E-444E-84D9-28C62C72AAF1}"/>
                </a:ext>
              </a:extLst>
            </p:cNvPr>
            <p:cNvSpPr txBox="1"/>
            <p:nvPr/>
          </p:nvSpPr>
          <p:spPr>
            <a:xfrm>
              <a:off x="3502662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3A4AB43-C65A-425A-805D-5502D4005D70}"/>
                </a:ext>
              </a:extLst>
            </p:cNvPr>
            <p:cNvSpPr txBox="1"/>
            <p:nvPr/>
          </p:nvSpPr>
          <p:spPr>
            <a:xfrm>
              <a:off x="761393" y="3776148"/>
              <a:ext cx="3097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EBB00EF-7C76-4A1F-8FCE-A0728C3A1141}"/>
                </a:ext>
              </a:extLst>
            </p:cNvPr>
            <p:cNvSpPr txBox="1"/>
            <p:nvPr/>
          </p:nvSpPr>
          <p:spPr>
            <a:xfrm>
              <a:off x="807880" y="32267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0B0D33F6-5B2C-45B0-BBCD-D8FE0A946221}"/>
                </a:ext>
              </a:extLst>
            </p:cNvPr>
            <p:cNvSpPr txBox="1"/>
            <p:nvPr/>
          </p:nvSpPr>
          <p:spPr>
            <a:xfrm>
              <a:off x="807880" y="267744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3F66B8F7-E036-4716-AD68-4ADC22DE0278}"/>
                </a:ext>
              </a:extLst>
            </p:cNvPr>
            <p:cNvSpPr txBox="1"/>
            <p:nvPr/>
          </p:nvSpPr>
          <p:spPr>
            <a:xfrm>
              <a:off x="807880" y="21280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2871AD85-A0F1-4E15-9F76-4B5FCDD2F960}"/>
                </a:ext>
              </a:extLst>
            </p:cNvPr>
            <p:cNvSpPr txBox="1"/>
            <p:nvPr/>
          </p:nvSpPr>
          <p:spPr>
            <a:xfrm>
              <a:off x="892116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204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104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32050C24-11BC-43E5-ADD3-CEAF66B0CF52}"/>
                </a:ext>
              </a:extLst>
            </p:cNvPr>
            <p:cNvSpPr txBox="1"/>
            <p:nvPr/>
          </p:nvSpPr>
          <p:spPr>
            <a:xfrm>
              <a:off x="2178796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184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193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49A74883-308C-4E2B-A380-D41041CB54BA}"/>
                </a:ext>
              </a:extLst>
            </p:cNvPr>
            <p:cNvSpPr txBox="1"/>
            <p:nvPr/>
          </p:nvSpPr>
          <p:spPr>
            <a:xfrm>
              <a:off x="347541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188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97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DC2F67C2-C878-42A7-A17C-3A841485B05E}"/>
                </a:ext>
              </a:extLst>
            </p:cNvPr>
            <p:cNvSpPr txBox="1"/>
            <p:nvPr/>
          </p:nvSpPr>
          <p:spPr>
            <a:xfrm>
              <a:off x="2060976" y="4089233"/>
              <a:ext cx="6319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000066"/>
                  </a:solidFill>
                  <a:latin typeface="+mn-lt"/>
                </a:rPr>
                <a:t>Weeks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C2FC6EE2-4352-4547-AA8C-178F65F95065}"/>
                </a:ext>
              </a:extLst>
            </p:cNvPr>
            <p:cNvSpPr txBox="1"/>
            <p:nvPr/>
          </p:nvSpPr>
          <p:spPr>
            <a:xfrm>
              <a:off x="-6165" y="4381346"/>
              <a:ext cx="10550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D/C/F/TAF</a:t>
              </a:r>
            </a:p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Continuation PI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0FAD21A1-6D54-43C8-A7C8-B047C6F88B8E}"/>
                </a:ext>
              </a:extLst>
            </p:cNvPr>
            <p:cNvSpPr txBox="1"/>
            <p:nvPr/>
          </p:nvSpPr>
          <p:spPr>
            <a:xfrm>
              <a:off x="1950371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333399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A1E4F84F-2F87-48B8-8373-67FF0ABD740F}"/>
                </a:ext>
              </a:extLst>
            </p:cNvPr>
            <p:cNvSpPr txBox="1"/>
            <p:nvPr/>
          </p:nvSpPr>
          <p:spPr>
            <a:xfrm>
              <a:off x="3246982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333399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1F675B4-A2FB-4263-ADD2-B08004E3106E}"/>
                </a:ext>
              </a:extLst>
            </p:cNvPr>
            <p:cNvSpPr txBox="1"/>
            <p:nvPr/>
          </p:nvSpPr>
          <p:spPr>
            <a:xfrm>
              <a:off x="-6165" y="4210610"/>
              <a:ext cx="12731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solidFill>
                    <a:srgbClr val="000066"/>
                  </a:solidFill>
                  <a:latin typeface="+mn-lt"/>
                </a:rPr>
                <a:t>No of participants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3700903" y="2410664"/>
              <a:ext cx="928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1.43 (2.34)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3691416" y="3326595"/>
              <a:ext cx="10229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- 0.26 (2.00)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2C2F21FD-7D5D-4EE2-ADC8-33A0049B3B16}"/>
              </a:ext>
            </a:extLst>
          </p:cNvPr>
          <p:cNvGrpSpPr/>
          <p:nvPr/>
        </p:nvGrpSpPr>
        <p:grpSpPr>
          <a:xfrm>
            <a:off x="4453731" y="2128099"/>
            <a:ext cx="4613963" cy="2653357"/>
            <a:chOff x="4453731" y="2128099"/>
            <a:chExt cx="4613963" cy="2653357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223E66-3147-4FFA-9951-73062B60BD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73522" y="2233281"/>
              <a:ext cx="2663759" cy="1747666"/>
            </a:xfrm>
            <a:custGeom>
              <a:avLst/>
              <a:gdLst>
                <a:gd name="T0" fmla="*/ 1954 w 1954"/>
                <a:gd name="T1" fmla="*/ 1228 h 1282"/>
                <a:gd name="T2" fmla="*/ 50 w 1954"/>
                <a:gd name="T3" fmla="*/ 1228 h 1282"/>
                <a:gd name="T4" fmla="*/ 50 w 1954"/>
                <a:gd name="T5" fmla="*/ 0 h 1282"/>
                <a:gd name="T6" fmla="*/ 0 w 1954"/>
                <a:gd name="T7" fmla="*/ 418 h 1282"/>
                <a:gd name="T8" fmla="*/ 50 w 1954"/>
                <a:gd name="T9" fmla="*/ 418 h 1282"/>
                <a:gd name="T10" fmla="*/ 0 w 1954"/>
                <a:gd name="T11" fmla="*/ 824 h 1282"/>
                <a:gd name="T12" fmla="*/ 50 w 1954"/>
                <a:gd name="T13" fmla="*/ 824 h 1282"/>
                <a:gd name="T14" fmla="*/ 0 w 1954"/>
                <a:gd name="T15" fmla="*/ 1228 h 1282"/>
                <a:gd name="T16" fmla="*/ 50 w 1954"/>
                <a:gd name="T17" fmla="*/ 1228 h 1282"/>
                <a:gd name="T18" fmla="*/ 0 w 1954"/>
                <a:gd name="T19" fmla="*/ 13 h 1282"/>
                <a:gd name="T20" fmla="*/ 50 w 1954"/>
                <a:gd name="T21" fmla="*/ 13 h 1282"/>
                <a:gd name="T22" fmla="*/ 50 w 1954"/>
                <a:gd name="T23" fmla="*/ 1282 h 1282"/>
                <a:gd name="T24" fmla="*/ 50 w 1954"/>
                <a:gd name="T25" fmla="*/ 1228 h 1282"/>
                <a:gd name="T26" fmla="*/ 992 w 1954"/>
                <a:gd name="T27" fmla="*/ 1282 h 1282"/>
                <a:gd name="T28" fmla="*/ 992 w 1954"/>
                <a:gd name="T29" fmla="*/ 1228 h 1282"/>
                <a:gd name="T30" fmla="*/ 1936 w 1954"/>
                <a:gd name="T31" fmla="*/ 1282 h 1282"/>
                <a:gd name="T32" fmla="*/ 1936 w 1954"/>
                <a:gd name="T33" fmla="*/ 1228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4" h="1282">
                  <a:moveTo>
                    <a:pt x="1954" y="1228"/>
                  </a:moveTo>
                  <a:lnTo>
                    <a:pt x="50" y="1228"/>
                  </a:lnTo>
                  <a:lnTo>
                    <a:pt x="50" y="0"/>
                  </a:lnTo>
                  <a:moveTo>
                    <a:pt x="0" y="418"/>
                  </a:moveTo>
                  <a:lnTo>
                    <a:pt x="50" y="418"/>
                  </a:lnTo>
                  <a:moveTo>
                    <a:pt x="0" y="824"/>
                  </a:moveTo>
                  <a:lnTo>
                    <a:pt x="50" y="824"/>
                  </a:lnTo>
                  <a:moveTo>
                    <a:pt x="0" y="1228"/>
                  </a:moveTo>
                  <a:lnTo>
                    <a:pt x="50" y="1228"/>
                  </a:lnTo>
                  <a:moveTo>
                    <a:pt x="0" y="13"/>
                  </a:moveTo>
                  <a:lnTo>
                    <a:pt x="50" y="13"/>
                  </a:lnTo>
                  <a:moveTo>
                    <a:pt x="50" y="1282"/>
                  </a:moveTo>
                  <a:lnTo>
                    <a:pt x="50" y="1228"/>
                  </a:lnTo>
                  <a:moveTo>
                    <a:pt x="992" y="1282"/>
                  </a:moveTo>
                  <a:lnTo>
                    <a:pt x="992" y="1228"/>
                  </a:lnTo>
                  <a:moveTo>
                    <a:pt x="1936" y="1282"/>
                  </a:moveTo>
                  <a:lnTo>
                    <a:pt x="1936" y="12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995DE55B-8F5E-40EC-B2E6-7AA4D8D72A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23124" y="2398232"/>
              <a:ext cx="1284166" cy="432146"/>
            </a:xfrm>
            <a:custGeom>
              <a:avLst/>
              <a:gdLst>
                <a:gd name="T0" fmla="*/ 0 w 942"/>
                <a:gd name="T1" fmla="*/ 317 h 317"/>
                <a:gd name="T2" fmla="*/ 0 w 942"/>
                <a:gd name="T3" fmla="*/ 156 h 317"/>
                <a:gd name="T4" fmla="*/ 942 w 942"/>
                <a:gd name="T5" fmla="*/ 199 h 317"/>
                <a:gd name="T6" fmla="*/ 942 w 94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2" h="317">
                  <a:moveTo>
                    <a:pt x="0" y="317"/>
                  </a:moveTo>
                  <a:lnTo>
                    <a:pt x="0" y="156"/>
                  </a:lnTo>
                  <a:moveTo>
                    <a:pt x="942" y="199"/>
                  </a:moveTo>
                  <a:lnTo>
                    <a:pt x="942" y="0"/>
                  </a:lnTo>
                </a:path>
              </a:pathLst>
            </a:cu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F05DF54B-FF98-46D8-8A5B-B0BAF8499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684" y="2534555"/>
              <a:ext cx="2561516" cy="822031"/>
            </a:xfrm>
            <a:custGeom>
              <a:avLst/>
              <a:gdLst>
                <a:gd name="T0" fmla="*/ 1879 w 1879"/>
                <a:gd name="T1" fmla="*/ 0 h 603"/>
                <a:gd name="T2" fmla="*/ 938 w 1879"/>
                <a:gd name="T3" fmla="*/ 139 h 603"/>
                <a:gd name="T4" fmla="*/ 0 w 1879"/>
                <a:gd name="T5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9" h="603">
                  <a:moveTo>
                    <a:pt x="1879" y="0"/>
                  </a:moveTo>
                  <a:lnTo>
                    <a:pt x="938" y="139"/>
                  </a:lnTo>
                  <a:lnTo>
                    <a:pt x="0" y="603"/>
                  </a:lnTo>
                </a:path>
              </a:pathLst>
            </a:custGeom>
            <a:noFill/>
            <a:ln w="2063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F515AAC9-711D-4E8B-BBC5-5EB8D4B80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1693" y="3326595"/>
              <a:ext cx="58619" cy="58619"/>
            </a:xfrm>
            <a:custGeom>
              <a:avLst/>
              <a:gdLst>
                <a:gd name="T0" fmla="*/ 43 w 43"/>
                <a:gd name="T1" fmla="*/ 43 h 43"/>
                <a:gd name="T2" fmla="*/ 43 w 43"/>
                <a:gd name="T3" fmla="*/ 24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43 w 43"/>
                <a:gd name="T11" fmla="*/ 43 h 43"/>
                <a:gd name="T12" fmla="*/ 43 w 43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3">
                  <a:moveTo>
                    <a:pt x="43" y="43"/>
                  </a:moveTo>
                  <a:lnTo>
                    <a:pt x="43" y="2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2D2691E-DCC5-4431-AAF2-78525FD90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7680" y="3495636"/>
              <a:ext cx="58619" cy="58619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8 h 43"/>
                <a:gd name="T4" fmla="*/ 0 w 43"/>
                <a:gd name="T5" fmla="*/ 43 h 43"/>
                <a:gd name="T6" fmla="*/ 22 w 43"/>
                <a:gd name="T7" fmla="*/ 43 h 43"/>
                <a:gd name="T8" fmla="*/ 43 w 43"/>
                <a:gd name="T9" fmla="*/ 43 h 43"/>
                <a:gd name="T10" fmla="*/ 43 w 43"/>
                <a:gd name="T11" fmla="*/ 24 h 43"/>
                <a:gd name="T12" fmla="*/ 43 w 43"/>
                <a:gd name="T13" fmla="*/ 0 h 43"/>
                <a:gd name="T14" fmla="*/ 22 w 43"/>
                <a:gd name="T15" fmla="*/ 0 h 43"/>
                <a:gd name="T16" fmla="*/ 0 w 43"/>
                <a:gd name="T17" fmla="*/ 0 h 43"/>
                <a:gd name="T18" fmla="*/ 0 w 43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0"/>
                  </a:moveTo>
                  <a:lnTo>
                    <a:pt x="0" y="18"/>
                  </a:lnTo>
                  <a:lnTo>
                    <a:pt x="0" y="43"/>
                  </a:lnTo>
                  <a:lnTo>
                    <a:pt x="22" y="43"/>
                  </a:lnTo>
                  <a:lnTo>
                    <a:pt x="43" y="43"/>
                  </a:lnTo>
                  <a:lnTo>
                    <a:pt x="43" y="24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1E26055-EDE3-44D9-8A37-6B5017F91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4573" y="3674219"/>
              <a:ext cx="57256" cy="58619"/>
            </a:xfrm>
            <a:custGeom>
              <a:avLst/>
              <a:gdLst>
                <a:gd name="T0" fmla="*/ 24 w 42"/>
                <a:gd name="T1" fmla="*/ 0 h 43"/>
                <a:gd name="T2" fmla="*/ 0 w 42"/>
                <a:gd name="T3" fmla="*/ 0 h 43"/>
                <a:gd name="T4" fmla="*/ 0 w 42"/>
                <a:gd name="T5" fmla="*/ 19 h 43"/>
                <a:gd name="T6" fmla="*/ 0 w 42"/>
                <a:gd name="T7" fmla="*/ 43 h 43"/>
                <a:gd name="T8" fmla="*/ 24 w 42"/>
                <a:gd name="T9" fmla="*/ 43 h 43"/>
                <a:gd name="T10" fmla="*/ 42 w 42"/>
                <a:gd name="T11" fmla="*/ 43 h 43"/>
                <a:gd name="T12" fmla="*/ 42 w 42"/>
                <a:gd name="T13" fmla="*/ 0 h 43"/>
                <a:gd name="T14" fmla="*/ 24 w 42"/>
                <a:gd name="T15" fmla="*/ 0 h 43"/>
                <a:gd name="T16" fmla="*/ 24 w 42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24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0" y="43"/>
                  </a:lnTo>
                  <a:lnTo>
                    <a:pt x="24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12F7C91E-A7C6-4A89-9C60-BDEE05F491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7671" y="3356586"/>
              <a:ext cx="1289619" cy="496217"/>
            </a:xfrm>
            <a:custGeom>
              <a:avLst/>
              <a:gdLst>
                <a:gd name="T0" fmla="*/ 946 w 946"/>
                <a:gd name="T1" fmla="*/ 364 h 364"/>
                <a:gd name="T2" fmla="*/ 946 w 946"/>
                <a:gd name="T3" fmla="*/ 276 h 364"/>
                <a:gd name="T4" fmla="*/ 946 w 946"/>
                <a:gd name="T5" fmla="*/ 233 h 364"/>
                <a:gd name="T6" fmla="*/ 946 w 946"/>
                <a:gd name="T7" fmla="*/ 143 h 364"/>
                <a:gd name="T8" fmla="*/ 0 w 946"/>
                <a:gd name="T9" fmla="*/ 102 h 364"/>
                <a:gd name="T10" fmla="*/ 0 w 946"/>
                <a:gd name="T11" fmla="*/ 0 h 364"/>
                <a:gd name="T12" fmla="*/ 0 w 946"/>
                <a:gd name="T13" fmla="*/ 243 h 364"/>
                <a:gd name="T14" fmla="*/ 0 w 946"/>
                <a:gd name="T15" fmla="*/ 145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6" h="364">
                  <a:moveTo>
                    <a:pt x="946" y="364"/>
                  </a:moveTo>
                  <a:lnTo>
                    <a:pt x="946" y="276"/>
                  </a:lnTo>
                  <a:moveTo>
                    <a:pt x="946" y="233"/>
                  </a:moveTo>
                  <a:lnTo>
                    <a:pt x="946" y="143"/>
                  </a:lnTo>
                  <a:moveTo>
                    <a:pt x="0" y="102"/>
                  </a:moveTo>
                  <a:lnTo>
                    <a:pt x="0" y="0"/>
                  </a:lnTo>
                  <a:moveTo>
                    <a:pt x="0" y="243"/>
                  </a:moveTo>
                  <a:lnTo>
                    <a:pt x="0" y="145"/>
                  </a:lnTo>
                </a:path>
              </a:pathLst>
            </a:cu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89963D3A-798D-4B4C-95E3-929DEDB95F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0311" y="3359312"/>
              <a:ext cx="2504261" cy="340809"/>
            </a:xfrm>
            <a:custGeom>
              <a:avLst/>
              <a:gdLst>
                <a:gd name="T0" fmla="*/ 893 w 1837"/>
                <a:gd name="T1" fmla="*/ 118 h 250"/>
                <a:gd name="T2" fmla="*/ 0 w 1837"/>
                <a:gd name="T3" fmla="*/ 0 h 250"/>
                <a:gd name="T4" fmla="*/ 1837 w 1837"/>
                <a:gd name="T5" fmla="*/ 250 h 250"/>
                <a:gd name="T6" fmla="*/ 936 w 1837"/>
                <a:gd name="T7" fmla="*/ 12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37" h="250">
                  <a:moveTo>
                    <a:pt x="893" y="118"/>
                  </a:moveTo>
                  <a:lnTo>
                    <a:pt x="0" y="0"/>
                  </a:lnTo>
                  <a:moveTo>
                    <a:pt x="1837" y="250"/>
                  </a:moveTo>
                  <a:lnTo>
                    <a:pt x="936" y="124"/>
                  </a:lnTo>
                </a:path>
              </a:pathLst>
            </a:cu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D8FE6A8-2928-4BA6-B0DB-6F0F19963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1769" y="2695417"/>
              <a:ext cx="57256" cy="57256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42 h 42"/>
                <a:gd name="T4" fmla="*/ 42 w 42"/>
                <a:gd name="T5" fmla="*/ 0 h 42"/>
                <a:gd name="T6" fmla="*/ 0 w 42"/>
                <a:gd name="T7" fmla="*/ 0 h 42"/>
                <a:gd name="T8" fmla="*/ 0 w 42"/>
                <a:gd name="T9" fmla="*/ 42 h 42"/>
                <a:gd name="T10" fmla="*/ 0 w 42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42"/>
                  </a:move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BAD2ACE8-4C8C-47F5-BBFA-3112EF531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4573" y="2505928"/>
              <a:ext cx="57256" cy="57256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42 h 42"/>
                <a:gd name="T4" fmla="*/ 42 w 42"/>
                <a:gd name="T5" fmla="*/ 0 h 42"/>
                <a:gd name="T6" fmla="*/ 0 w 42"/>
                <a:gd name="T7" fmla="*/ 0 h 42"/>
                <a:gd name="T8" fmla="*/ 0 w 42"/>
                <a:gd name="T9" fmla="*/ 42 h 42"/>
                <a:gd name="T10" fmla="*/ 0 w 42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42"/>
                  </a:move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FACC1CAA-B4A6-4FC5-8FBD-D8CB0016D4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41684" y="3356586"/>
              <a:ext cx="2607866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9F49F158-A020-4774-B509-2A0C5066C6CF}"/>
                </a:ext>
              </a:extLst>
            </p:cNvPr>
            <p:cNvSpPr txBox="1"/>
            <p:nvPr/>
          </p:nvSpPr>
          <p:spPr>
            <a:xfrm>
              <a:off x="5419617" y="3955468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966ECFD7-825D-4DE6-AD92-17FA6658D472}"/>
                </a:ext>
              </a:extLst>
            </p:cNvPr>
            <p:cNvSpPr txBox="1"/>
            <p:nvPr/>
          </p:nvSpPr>
          <p:spPr>
            <a:xfrm>
              <a:off x="6662401" y="3955468"/>
              <a:ext cx="3129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5433F122-D777-4E94-B26B-46F5F90597D3}"/>
                </a:ext>
              </a:extLst>
            </p:cNvPr>
            <p:cNvSpPr txBox="1"/>
            <p:nvPr/>
          </p:nvSpPr>
          <p:spPr>
            <a:xfrm>
              <a:off x="7944587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E0EEC18C-48EF-4D7B-A6A5-BBAA752EA2C5}"/>
                </a:ext>
              </a:extLst>
            </p:cNvPr>
            <p:cNvSpPr txBox="1"/>
            <p:nvPr/>
          </p:nvSpPr>
          <p:spPr>
            <a:xfrm>
              <a:off x="5203318" y="3776148"/>
              <a:ext cx="3097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FDE8084A-47C5-43CD-B2FE-07800CD7944D}"/>
                </a:ext>
              </a:extLst>
            </p:cNvPr>
            <p:cNvSpPr txBox="1"/>
            <p:nvPr/>
          </p:nvSpPr>
          <p:spPr>
            <a:xfrm>
              <a:off x="5249805" y="32267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F6FAF808-AD93-4FD2-9B17-059DF86BA7C3}"/>
                </a:ext>
              </a:extLst>
            </p:cNvPr>
            <p:cNvSpPr txBox="1"/>
            <p:nvPr/>
          </p:nvSpPr>
          <p:spPr>
            <a:xfrm>
              <a:off x="5249805" y="267744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15C4CFB4-2EDE-4B60-99C0-3AEA4E2B908E}"/>
                </a:ext>
              </a:extLst>
            </p:cNvPr>
            <p:cNvSpPr txBox="1"/>
            <p:nvPr/>
          </p:nvSpPr>
          <p:spPr>
            <a:xfrm>
              <a:off x="5249805" y="21280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0A671113-C10D-45F4-87A0-4A30D8A8CC8F}"/>
                </a:ext>
              </a:extLst>
            </p:cNvPr>
            <p:cNvSpPr txBox="1"/>
            <p:nvPr/>
          </p:nvSpPr>
          <p:spPr>
            <a:xfrm>
              <a:off x="535309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206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107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73A82F91-3C08-48EC-8D13-F3C32CA2F23F}"/>
                </a:ext>
              </a:extLst>
            </p:cNvPr>
            <p:cNvSpPr txBox="1"/>
            <p:nvPr/>
          </p:nvSpPr>
          <p:spPr>
            <a:xfrm>
              <a:off x="662072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192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97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CEA8FE9B-1C8F-45FA-B393-5C582E409122}"/>
                </a:ext>
              </a:extLst>
            </p:cNvPr>
            <p:cNvSpPr txBox="1"/>
            <p:nvPr/>
          </p:nvSpPr>
          <p:spPr>
            <a:xfrm>
              <a:off x="7917334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192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101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B479AA25-EE73-4758-982D-9FCB205A2BEA}"/>
                </a:ext>
              </a:extLst>
            </p:cNvPr>
            <p:cNvSpPr txBox="1"/>
            <p:nvPr/>
          </p:nvSpPr>
          <p:spPr>
            <a:xfrm>
              <a:off x="6502903" y="4089233"/>
              <a:ext cx="6319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000066"/>
                  </a:solidFill>
                  <a:latin typeface="+mn-lt"/>
                </a:rPr>
                <a:t>Weeks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AB6649D8-824B-43BE-89E2-123C52EAE418}"/>
                </a:ext>
              </a:extLst>
            </p:cNvPr>
            <p:cNvSpPr txBox="1"/>
            <p:nvPr/>
          </p:nvSpPr>
          <p:spPr>
            <a:xfrm>
              <a:off x="4453731" y="4381346"/>
              <a:ext cx="10550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D/C/F/TAF</a:t>
              </a:r>
            </a:p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Continuation PI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DAA1C298-9AE1-4D74-AD03-0E258E2C868E}"/>
                </a:ext>
              </a:extLst>
            </p:cNvPr>
            <p:cNvSpPr txBox="1"/>
            <p:nvPr/>
          </p:nvSpPr>
          <p:spPr>
            <a:xfrm>
              <a:off x="6392296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76FF7665-754A-454C-96D9-FDADD2D97D96}"/>
                </a:ext>
              </a:extLst>
            </p:cNvPr>
            <p:cNvSpPr txBox="1"/>
            <p:nvPr/>
          </p:nvSpPr>
          <p:spPr>
            <a:xfrm>
              <a:off x="7688907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692E727A-F3D1-4DF5-BF7B-59CC45CD637D}"/>
                </a:ext>
              </a:extLst>
            </p:cNvPr>
            <p:cNvSpPr txBox="1"/>
            <p:nvPr/>
          </p:nvSpPr>
          <p:spPr>
            <a:xfrm>
              <a:off x="4453731" y="4210610"/>
              <a:ext cx="12731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solidFill>
                    <a:srgbClr val="000066"/>
                  </a:solidFill>
                  <a:latin typeface="+mn-lt"/>
                </a:rPr>
                <a:t>No of participants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8127236" y="2374902"/>
              <a:ext cx="928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1.49 (3.34)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8044758" y="3527313"/>
              <a:ext cx="10229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- 0.63 (2.86)</a:t>
              </a: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3778318" y="73538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710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62">
            <a:extLst>
              <a:ext uri="{FF2B5EF4-FFF2-40B4-BE49-F238E27FC236}">
                <a16:creationId xmlns:a16="http://schemas.microsoft.com/office/drawing/2014/main" id="{70E1BC64-B195-4BEC-851E-FBDC5440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42EE0C5E-7621-4AB8-B52D-5E8CCD79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:e23-34.</a:t>
            </a:r>
            <a:endParaRPr lang="fr-FR" altLang="fr-FR" sz="1200" i="1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3826486-A76A-4107-89C5-D5017965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232" name="Groupe 231">
            <a:extLst>
              <a:ext uri="{FF2B5EF4-FFF2-40B4-BE49-F238E27FC236}">
                <a16:creationId xmlns:a16="http://schemas.microsoft.com/office/drawing/2014/main" id="{3C22E4F2-8751-49C4-A2C5-58EE59CEE852}"/>
              </a:ext>
            </a:extLst>
          </p:cNvPr>
          <p:cNvGrpSpPr/>
          <p:nvPr/>
        </p:nvGrpSpPr>
        <p:grpSpPr>
          <a:xfrm>
            <a:off x="4086536" y="4652275"/>
            <a:ext cx="1488039" cy="522089"/>
            <a:chOff x="4086536" y="4652275"/>
            <a:chExt cx="1488039" cy="522089"/>
          </a:xfrm>
        </p:grpSpPr>
        <p:sp>
          <p:nvSpPr>
            <p:cNvPr id="218" name="AutoShape 165">
              <a:extLst>
                <a:ext uri="{FF2B5EF4-FFF2-40B4-BE49-F238E27FC236}">
                  <a16:creationId xmlns:a16="http://schemas.microsoft.com/office/drawing/2014/main" id="{E73E090E-43B8-4A32-B99E-97BF25EC6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6536" y="4652275"/>
              <a:ext cx="1465605" cy="50187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76AD4F67-FCB9-4779-982C-3FD6B0B0EF18}"/>
                </a:ext>
              </a:extLst>
            </p:cNvPr>
            <p:cNvSpPr txBox="1"/>
            <p:nvPr/>
          </p:nvSpPr>
          <p:spPr>
            <a:xfrm>
              <a:off x="4241024" y="4658117"/>
              <a:ext cx="986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</a:t>
              </a:r>
            </a:p>
          </p:txBody>
        </p:sp>
        <p:sp>
          <p:nvSpPr>
            <p:cNvPr id="220" name="ZoneTexte 219">
              <a:extLst>
                <a:ext uri="{FF2B5EF4-FFF2-40B4-BE49-F238E27FC236}">
                  <a16:creationId xmlns:a16="http://schemas.microsoft.com/office/drawing/2014/main" id="{58F2F7F1-0D36-438E-87FA-7FA5DC46DF6E}"/>
                </a:ext>
              </a:extLst>
            </p:cNvPr>
            <p:cNvSpPr txBox="1"/>
            <p:nvPr/>
          </p:nvSpPr>
          <p:spPr>
            <a:xfrm>
              <a:off x="4233618" y="4866587"/>
              <a:ext cx="134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PI </a:t>
              </a:r>
            </a:p>
          </p:txBody>
        </p:sp>
      </p:grpSp>
      <p:sp>
        <p:nvSpPr>
          <p:cNvPr id="305" name="ZoneTexte 304">
            <a:extLst>
              <a:ext uri="{FF2B5EF4-FFF2-40B4-BE49-F238E27FC236}">
                <a16:creationId xmlns:a16="http://schemas.microsoft.com/office/drawing/2014/main" id="{C7E669C9-A3BE-47FF-8D9B-55D4A73BFA6B}"/>
              </a:ext>
            </a:extLst>
          </p:cNvPr>
          <p:cNvSpPr txBox="1"/>
          <p:nvPr/>
        </p:nvSpPr>
        <p:spPr>
          <a:xfrm>
            <a:off x="751399" y="1108745"/>
            <a:ext cx="782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+mj-lt"/>
              </a:rPr>
              <a:t>Mean (SE) % change from baseline in bone biomarkers</a:t>
            </a:r>
          </a:p>
        </p:txBody>
      </p:sp>
      <p:grpSp>
        <p:nvGrpSpPr>
          <p:cNvPr id="226" name="Groupe 225">
            <a:extLst>
              <a:ext uri="{FF2B5EF4-FFF2-40B4-BE49-F238E27FC236}">
                <a16:creationId xmlns:a16="http://schemas.microsoft.com/office/drawing/2014/main" id="{475BC651-21F0-4F69-B83D-4DFFEC8221FB}"/>
              </a:ext>
            </a:extLst>
          </p:cNvPr>
          <p:cNvGrpSpPr/>
          <p:nvPr/>
        </p:nvGrpSpPr>
        <p:grpSpPr>
          <a:xfrm>
            <a:off x="347081" y="1753726"/>
            <a:ext cx="2725607" cy="2339063"/>
            <a:chOff x="347081" y="1753726"/>
            <a:chExt cx="2725607" cy="2339063"/>
          </a:xfrm>
        </p:grpSpPr>
        <p:sp>
          <p:nvSpPr>
            <p:cNvPr id="203" name="AutoShape 165">
              <a:extLst>
                <a:ext uri="{FF2B5EF4-FFF2-40B4-BE49-F238E27FC236}">
                  <a16:creationId xmlns:a16="http://schemas.microsoft.com/office/drawing/2014/main" id="{70245199-4EF7-4FCA-85CF-DB6B8B3DE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17" y="2255159"/>
              <a:ext cx="1847656" cy="170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10B2C3BB-8EBA-4589-9060-456BAA89AA59}"/>
                </a:ext>
              </a:extLst>
            </p:cNvPr>
            <p:cNvGrpSpPr/>
            <p:nvPr/>
          </p:nvGrpSpPr>
          <p:grpSpPr>
            <a:xfrm>
              <a:off x="347081" y="2191365"/>
              <a:ext cx="2725607" cy="1901424"/>
              <a:chOff x="347081" y="2191365"/>
              <a:chExt cx="2725607" cy="1901424"/>
            </a:xfrm>
          </p:grpSpPr>
          <p:sp>
            <p:nvSpPr>
              <p:cNvPr id="35" name="Freeform 11">
                <a:extLst>
                  <a:ext uri="{FF2B5EF4-FFF2-40B4-BE49-F238E27FC236}">
                    <a16:creationId xmlns:a16="http://schemas.microsoft.com/office/drawing/2014/main" id="{3613777F-F79A-4F83-9BC9-6BE7E909B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948" y="27241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6" name="Freeform 12">
                <a:extLst>
                  <a:ext uri="{FF2B5EF4-FFF2-40B4-BE49-F238E27FC236}">
                    <a16:creationId xmlns:a16="http://schemas.microsoft.com/office/drawing/2014/main" id="{087A0694-6933-4A7E-AEAE-122B89E43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73" y="27622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7" name="Freeform 13">
                <a:extLst>
                  <a:ext uri="{FF2B5EF4-FFF2-40B4-BE49-F238E27FC236}">
                    <a16:creationId xmlns:a16="http://schemas.microsoft.com/office/drawing/2014/main" id="{2DB09837-F292-4665-B451-2AB0AE4F7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73" y="275587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8" name="Freeform 14">
                <a:extLst>
                  <a:ext uri="{FF2B5EF4-FFF2-40B4-BE49-F238E27FC236}">
                    <a16:creationId xmlns:a16="http://schemas.microsoft.com/office/drawing/2014/main" id="{25E383EC-C5A1-4AB0-86AD-D9E0563CC8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1473" y="2735234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9" name="Freeform 15">
                <a:extLst>
                  <a:ext uri="{FF2B5EF4-FFF2-40B4-BE49-F238E27FC236}">
                    <a16:creationId xmlns:a16="http://schemas.microsoft.com/office/drawing/2014/main" id="{14307DFA-6E90-4C39-BB72-EA3AB6CA3C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7410" y="2695546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0" name="Freeform 16">
                <a:extLst>
                  <a:ext uri="{FF2B5EF4-FFF2-40B4-BE49-F238E27FC236}">
                    <a16:creationId xmlns:a16="http://schemas.microsoft.com/office/drawing/2014/main" id="{AD661480-FA15-48AF-866F-0B67030650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285" y="26733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1" name="Freeform 23">
                <a:extLst>
                  <a:ext uri="{FF2B5EF4-FFF2-40B4-BE49-F238E27FC236}">
                    <a16:creationId xmlns:a16="http://schemas.microsoft.com/office/drawing/2014/main" id="{ED82CFFE-AB87-4809-9A54-E83B9F336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948" y="27241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2" name="Freeform 24">
                <a:extLst>
                  <a:ext uri="{FF2B5EF4-FFF2-40B4-BE49-F238E27FC236}">
                    <a16:creationId xmlns:a16="http://schemas.microsoft.com/office/drawing/2014/main" id="{7D5A583B-D77A-4CAD-B27A-BA2476B63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023" y="30289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3" name="Freeform 25">
                <a:extLst>
                  <a:ext uri="{FF2B5EF4-FFF2-40B4-BE49-F238E27FC236}">
                    <a16:creationId xmlns:a16="http://schemas.microsoft.com/office/drawing/2014/main" id="{9FB05327-1F39-4995-AB41-8992181AC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335" y="311940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4" name="Freeform 26">
                <a:extLst>
                  <a:ext uri="{FF2B5EF4-FFF2-40B4-BE49-F238E27FC236}">
                    <a16:creationId xmlns:a16="http://schemas.microsoft.com/office/drawing/2014/main" id="{0DC3D99E-7D3A-4FA6-9AEB-571905D446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648" y="3332134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5" name="Freeform 27">
                <a:extLst>
                  <a:ext uri="{FF2B5EF4-FFF2-40B4-BE49-F238E27FC236}">
                    <a16:creationId xmlns:a16="http://schemas.microsoft.com/office/drawing/2014/main" id="{33035861-F4D4-4B39-9B61-9F0AAD868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7410" y="338610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6" name="Freeform 28">
                <a:extLst>
                  <a:ext uri="{FF2B5EF4-FFF2-40B4-BE49-F238E27FC236}">
                    <a16:creationId xmlns:a16="http://schemas.microsoft.com/office/drawing/2014/main" id="{402D5495-3B63-4EFE-8E75-94151A57B9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285" y="3425796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" name="Freeform 35">
                <a:extLst>
                  <a:ext uri="{FF2B5EF4-FFF2-40B4-BE49-F238E27FC236}">
                    <a16:creationId xmlns:a16="http://schemas.microsoft.com/office/drawing/2014/main" id="{AEDA6AB7-5A8B-4285-9767-076303F01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998" y="2693959"/>
                <a:ext cx="2066925" cy="87313"/>
              </a:xfrm>
              <a:custGeom>
                <a:avLst/>
                <a:gdLst>
                  <a:gd name="T0" fmla="*/ 1302 w 1302"/>
                  <a:gd name="T1" fmla="*/ 0 h 55"/>
                  <a:gd name="T2" fmla="*/ 652 w 1302"/>
                  <a:gd name="T3" fmla="*/ 13 h 55"/>
                  <a:gd name="T4" fmla="*/ 327 w 1302"/>
                  <a:gd name="T5" fmla="*/ 38 h 55"/>
                  <a:gd name="T6" fmla="*/ 111 w 1302"/>
                  <a:gd name="T7" fmla="*/ 52 h 55"/>
                  <a:gd name="T8" fmla="*/ 55 w 1302"/>
                  <a:gd name="T9" fmla="*/ 55 h 55"/>
                  <a:gd name="T10" fmla="*/ 52 w 1302"/>
                  <a:gd name="T11" fmla="*/ 55 h 55"/>
                  <a:gd name="T12" fmla="*/ 0 w 1302"/>
                  <a:gd name="T13" fmla="*/ 3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2" h="55">
                    <a:moveTo>
                      <a:pt x="1302" y="0"/>
                    </a:moveTo>
                    <a:lnTo>
                      <a:pt x="652" y="13"/>
                    </a:lnTo>
                    <a:lnTo>
                      <a:pt x="327" y="38"/>
                    </a:lnTo>
                    <a:lnTo>
                      <a:pt x="111" y="52"/>
                    </a:lnTo>
                    <a:lnTo>
                      <a:pt x="55" y="55"/>
                    </a:lnTo>
                    <a:lnTo>
                      <a:pt x="52" y="55"/>
                    </a:lnTo>
                    <a:lnTo>
                      <a:pt x="0" y="31"/>
                    </a:lnTo>
                  </a:path>
                </a:pathLst>
              </a:custGeom>
              <a:noFill/>
              <a:ln w="1746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" name="Freeform 36">
                <a:extLst>
                  <a:ext uri="{FF2B5EF4-FFF2-40B4-BE49-F238E27FC236}">
                    <a16:creationId xmlns:a16="http://schemas.microsoft.com/office/drawing/2014/main" id="{51F569E6-5A1B-4D78-BF75-56F7AA1E6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310" y="2738409"/>
                <a:ext cx="0" cy="77788"/>
              </a:xfrm>
              <a:custGeom>
                <a:avLst/>
                <a:gdLst>
                  <a:gd name="T0" fmla="*/ 49 h 49"/>
                  <a:gd name="T1" fmla="*/ 27 h 49"/>
                  <a:gd name="T2" fmla="*/ 0 h 4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9">
                    <a:moveTo>
                      <a:pt x="0" y="49"/>
                    </a:move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" name="Freeform 37">
                <a:extLst>
                  <a:ext uri="{FF2B5EF4-FFF2-40B4-BE49-F238E27FC236}">
                    <a16:creationId xmlns:a16="http://schemas.microsoft.com/office/drawing/2014/main" id="{F47057EB-9DFD-4100-8E2B-4E77D9691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923" y="2620934"/>
                <a:ext cx="0" cy="150813"/>
              </a:xfrm>
              <a:custGeom>
                <a:avLst/>
                <a:gdLst>
                  <a:gd name="T0" fmla="*/ 95 h 95"/>
                  <a:gd name="T1" fmla="*/ 46 h 95"/>
                  <a:gd name="T2" fmla="*/ 0 h 9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5">
                    <a:moveTo>
                      <a:pt x="0" y="95"/>
                    </a:moveTo>
                    <a:lnTo>
                      <a:pt x="0" y="46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" name="Freeform 38">
                <a:extLst>
                  <a:ext uri="{FF2B5EF4-FFF2-40B4-BE49-F238E27FC236}">
                    <a16:creationId xmlns:a16="http://schemas.microsoft.com/office/drawing/2014/main" id="{4A9337ED-7A38-4D6D-B064-72F61ED86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048" y="2632046"/>
                <a:ext cx="0" cy="146050"/>
              </a:xfrm>
              <a:custGeom>
                <a:avLst/>
                <a:gdLst>
                  <a:gd name="T0" fmla="*/ 92 h 92"/>
                  <a:gd name="T1" fmla="*/ 52 h 92"/>
                  <a:gd name="T2" fmla="*/ 0 h 9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2">
                    <a:moveTo>
                      <a:pt x="0" y="92"/>
                    </a:move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" name="Freeform 39">
                <a:extLst>
                  <a:ext uri="{FF2B5EF4-FFF2-40B4-BE49-F238E27FC236}">
                    <a16:creationId xmlns:a16="http://schemas.microsoft.com/office/drawing/2014/main" id="{C241E096-7DDD-4391-B21F-440237383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9210" y="2719359"/>
                <a:ext cx="0" cy="92075"/>
              </a:xfrm>
              <a:custGeom>
                <a:avLst/>
                <a:gdLst>
                  <a:gd name="T0" fmla="*/ 58 h 58"/>
                  <a:gd name="T1" fmla="*/ 36 h 58"/>
                  <a:gd name="T2" fmla="*/ 0 h 5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8">
                    <a:moveTo>
                      <a:pt x="0" y="58"/>
                    </a:move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" name="Freeform 40">
                <a:extLst>
                  <a:ext uri="{FF2B5EF4-FFF2-40B4-BE49-F238E27FC236}">
                    <a16:creationId xmlns:a16="http://schemas.microsoft.com/office/drawing/2014/main" id="{6B21941C-C730-4388-AB56-96C2103598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2110" y="2700309"/>
                <a:ext cx="0" cy="96838"/>
              </a:xfrm>
              <a:custGeom>
                <a:avLst/>
                <a:gdLst>
                  <a:gd name="T0" fmla="*/ 61 h 61"/>
                  <a:gd name="T1" fmla="*/ 34 h 61"/>
                  <a:gd name="T2" fmla="*/ 0 h 6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1">
                    <a:moveTo>
                      <a:pt x="0" y="61"/>
                    </a:move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" name="Freeform 41">
                <a:extLst>
                  <a:ext uri="{FF2B5EF4-FFF2-40B4-BE49-F238E27FC236}">
                    <a16:creationId xmlns:a16="http://schemas.microsoft.com/office/drawing/2014/main" id="{1AAE6E21-1F7D-492A-8A7F-792015BC5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998" y="2743171"/>
                <a:ext cx="2068513" cy="701675"/>
              </a:xfrm>
              <a:custGeom>
                <a:avLst/>
                <a:gdLst>
                  <a:gd name="T0" fmla="*/ 1303 w 1303"/>
                  <a:gd name="T1" fmla="*/ 442 h 442"/>
                  <a:gd name="T2" fmla="*/ 1302 w 1303"/>
                  <a:gd name="T3" fmla="*/ 442 h 442"/>
                  <a:gd name="T4" fmla="*/ 652 w 1303"/>
                  <a:gd name="T5" fmla="*/ 417 h 442"/>
                  <a:gd name="T6" fmla="*/ 647 w 1303"/>
                  <a:gd name="T7" fmla="*/ 417 h 442"/>
                  <a:gd name="T8" fmla="*/ 329 w 1303"/>
                  <a:gd name="T9" fmla="*/ 383 h 442"/>
                  <a:gd name="T10" fmla="*/ 326 w 1303"/>
                  <a:gd name="T11" fmla="*/ 383 h 442"/>
                  <a:gd name="T12" fmla="*/ 113 w 1303"/>
                  <a:gd name="T13" fmla="*/ 250 h 442"/>
                  <a:gd name="T14" fmla="*/ 110 w 1303"/>
                  <a:gd name="T15" fmla="*/ 247 h 442"/>
                  <a:gd name="T16" fmla="*/ 59 w 1303"/>
                  <a:gd name="T17" fmla="*/ 193 h 442"/>
                  <a:gd name="T18" fmla="*/ 53 w 1303"/>
                  <a:gd name="T19" fmla="*/ 172 h 442"/>
                  <a:gd name="T20" fmla="*/ 0 w 1303"/>
                  <a:gd name="T21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03" h="442">
                    <a:moveTo>
                      <a:pt x="1303" y="442"/>
                    </a:moveTo>
                    <a:lnTo>
                      <a:pt x="1302" y="442"/>
                    </a:lnTo>
                    <a:lnTo>
                      <a:pt x="652" y="417"/>
                    </a:lnTo>
                    <a:lnTo>
                      <a:pt x="647" y="417"/>
                    </a:lnTo>
                    <a:lnTo>
                      <a:pt x="329" y="383"/>
                    </a:lnTo>
                    <a:lnTo>
                      <a:pt x="326" y="383"/>
                    </a:lnTo>
                    <a:lnTo>
                      <a:pt x="113" y="250"/>
                    </a:lnTo>
                    <a:lnTo>
                      <a:pt x="110" y="247"/>
                    </a:lnTo>
                    <a:lnTo>
                      <a:pt x="59" y="193"/>
                    </a:lnTo>
                    <a:lnTo>
                      <a:pt x="53" y="172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" name="Freeform 42">
                <a:extLst>
                  <a:ext uri="{FF2B5EF4-FFF2-40B4-BE49-F238E27FC236}">
                    <a16:creationId xmlns:a16="http://schemas.microsoft.com/office/drawing/2014/main" id="{91CC1DF7-F0BF-4511-AC8A-700465FB7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998" y="2743171"/>
                <a:ext cx="2068513" cy="701675"/>
              </a:xfrm>
              <a:custGeom>
                <a:avLst/>
                <a:gdLst>
                  <a:gd name="T0" fmla="*/ 1303 w 1303"/>
                  <a:gd name="T1" fmla="*/ 442 h 442"/>
                  <a:gd name="T2" fmla="*/ 1302 w 1303"/>
                  <a:gd name="T3" fmla="*/ 442 h 442"/>
                  <a:gd name="T4" fmla="*/ 652 w 1303"/>
                  <a:gd name="T5" fmla="*/ 417 h 442"/>
                  <a:gd name="T6" fmla="*/ 647 w 1303"/>
                  <a:gd name="T7" fmla="*/ 417 h 442"/>
                  <a:gd name="T8" fmla="*/ 329 w 1303"/>
                  <a:gd name="T9" fmla="*/ 383 h 442"/>
                  <a:gd name="T10" fmla="*/ 326 w 1303"/>
                  <a:gd name="T11" fmla="*/ 383 h 442"/>
                  <a:gd name="T12" fmla="*/ 113 w 1303"/>
                  <a:gd name="T13" fmla="*/ 250 h 442"/>
                  <a:gd name="T14" fmla="*/ 110 w 1303"/>
                  <a:gd name="T15" fmla="*/ 247 h 442"/>
                  <a:gd name="T16" fmla="*/ 59 w 1303"/>
                  <a:gd name="T17" fmla="*/ 193 h 442"/>
                  <a:gd name="T18" fmla="*/ 53 w 1303"/>
                  <a:gd name="T19" fmla="*/ 172 h 442"/>
                  <a:gd name="T20" fmla="*/ 0 w 1303"/>
                  <a:gd name="T21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03" h="442">
                    <a:moveTo>
                      <a:pt x="1303" y="442"/>
                    </a:moveTo>
                    <a:lnTo>
                      <a:pt x="1302" y="442"/>
                    </a:lnTo>
                    <a:lnTo>
                      <a:pt x="652" y="417"/>
                    </a:lnTo>
                    <a:lnTo>
                      <a:pt x="647" y="417"/>
                    </a:lnTo>
                    <a:lnTo>
                      <a:pt x="329" y="383"/>
                    </a:lnTo>
                    <a:lnTo>
                      <a:pt x="326" y="383"/>
                    </a:lnTo>
                    <a:lnTo>
                      <a:pt x="113" y="250"/>
                    </a:lnTo>
                    <a:lnTo>
                      <a:pt x="110" y="247"/>
                    </a:lnTo>
                    <a:lnTo>
                      <a:pt x="59" y="193"/>
                    </a:lnTo>
                    <a:lnTo>
                      <a:pt x="53" y="172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" name="Freeform 43">
                <a:extLst>
                  <a:ext uri="{FF2B5EF4-FFF2-40B4-BE49-F238E27FC236}">
                    <a16:creationId xmlns:a16="http://schemas.microsoft.com/office/drawing/2014/main" id="{3FD6DEEC-FFD0-4DDF-A04F-8A4315084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998" y="2492346"/>
                <a:ext cx="2200275" cy="1206500"/>
              </a:xfrm>
              <a:custGeom>
                <a:avLst/>
                <a:gdLst>
                  <a:gd name="T0" fmla="*/ 1386 w 1386"/>
                  <a:gd name="T1" fmla="*/ 760 h 760"/>
                  <a:gd name="T2" fmla="*/ 0 w 1386"/>
                  <a:gd name="T3" fmla="*/ 760 h 760"/>
                  <a:gd name="T4" fmla="*/ 0 w 1386"/>
                  <a:gd name="T5" fmla="*/ 0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6" h="760">
                    <a:moveTo>
                      <a:pt x="1386" y="760"/>
                    </a:moveTo>
                    <a:lnTo>
                      <a:pt x="0" y="760"/>
                    </a:lnTo>
                    <a:lnTo>
                      <a:pt x="0" y="0"/>
                    </a:ln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" name="Line 44">
                <a:extLst>
                  <a:ext uri="{FF2B5EF4-FFF2-40B4-BE49-F238E27FC236}">
                    <a16:creationId xmlns:a16="http://schemas.microsoft.com/office/drawing/2014/main" id="{A9E38088-6888-472D-926B-423A84F946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0748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" name="Line 45">
                <a:extLst>
                  <a:ext uri="{FF2B5EF4-FFF2-40B4-BE49-F238E27FC236}">
                    <a16:creationId xmlns:a16="http://schemas.microsoft.com/office/drawing/2014/main" id="{56B505DD-81E4-4B4B-886E-C69B9CDE9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2623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" name="Line 46">
                <a:extLst>
                  <a:ext uri="{FF2B5EF4-FFF2-40B4-BE49-F238E27FC236}">
                    <a16:creationId xmlns:a16="http://schemas.microsoft.com/office/drawing/2014/main" id="{B71C4216-AEFE-40D0-9191-3768DC5CF3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72385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" name="Line 47">
                <a:extLst>
                  <a:ext uri="{FF2B5EF4-FFF2-40B4-BE49-F238E27FC236}">
                    <a16:creationId xmlns:a16="http://schemas.microsoft.com/office/drawing/2014/main" id="{9721B207-E998-4DCB-998F-ADA62F9FF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0310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" name="Line 48">
                <a:extLst>
                  <a:ext uri="{FF2B5EF4-FFF2-40B4-BE49-F238E27FC236}">
                    <a16:creationId xmlns:a16="http://schemas.microsoft.com/office/drawing/2014/main" id="{B0C426E5-43E6-478C-AB06-CA49E8D8B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2998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" name="Line 49">
                <a:extLst>
                  <a:ext uri="{FF2B5EF4-FFF2-40B4-BE49-F238E27FC236}">
                    <a16:creationId xmlns:a16="http://schemas.microsoft.com/office/drawing/2014/main" id="{6C18F908-D005-4A48-9CC7-FE776CAC16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16873" y="3698846"/>
                <a:ext cx="0" cy="523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" name="Line 50">
                <a:extLst>
                  <a:ext uri="{FF2B5EF4-FFF2-40B4-BE49-F238E27FC236}">
                    <a16:creationId xmlns:a16="http://schemas.microsoft.com/office/drawing/2014/main" id="{94867E1F-2D59-4811-884E-F91DC1FEA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2505046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" name="Line 51">
                <a:extLst>
                  <a:ext uri="{FF2B5EF4-FFF2-40B4-BE49-F238E27FC236}">
                    <a16:creationId xmlns:a16="http://schemas.microsoft.com/office/drawing/2014/main" id="{08FB6FD1-D7B8-426E-9916-CBFCB2FC6D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2743171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" name="Line 52">
                <a:extLst>
                  <a:ext uri="{FF2B5EF4-FFF2-40B4-BE49-F238E27FC236}">
                    <a16:creationId xmlns:a16="http://schemas.microsoft.com/office/drawing/2014/main" id="{060B9296-8969-4E18-92B1-028A3B37A8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2981296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" name="Line 53">
                <a:extLst>
                  <a:ext uri="{FF2B5EF4-FFF2-40B4-BE49-F238E27FC236}">
                    <a16:creationId xmlns:a16="http://schemas.microsoft.com/office/drawing/2014/main" id="{55DD3263-2C08-437F-8D99-2DF458C37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3221009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" name="Line 54">
                <a:extLst>
                  <a:ext uri="{FF2B5EF4-FFF2-40B4-BE49-F238E27FC236}">
                    <a16:creationId xmlns:a16="http://schemas.microsoft.com/office/drawing/2014/main" id="{CD5C2138-E820-4D1A-964E-986464F8BF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3459134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" name="Line 55">
                <a:extLst>
                  <a:ext uri="{FF2B5EF4-FFF2-40B4-BE49-F238E27FC236}">
                    <a16:creationId xmlns:a16="http://schemas.microsoft.com/office/drawing/2014/main" id="{E1C4241D-0A02-497D-B75D-4AAED6595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373" y="3698846"/>
                <a:ext cx="4762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" name="Freeform 56">
                <a:extLst>
                  <a:ext uri="{FF2B5EF4-FFF2-40B4-BE49-F238E27FC236}">
                    <a16:creationId xmlns:a16="http://schemas.microsoft.com/office/drawing/2014/main" id="{AF5071A5-05A7-40A5-BD71-17CD81189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5285" y="3305146"/>
                <a:ext cx="0" cy="90488"/>
              </a:xfrm>
              <a:custGeom>
                <a:avLst/>
                <a:gdLst>
                  <a:gd name="T0" fmla="*/ 57 h 57"/>
                  <a:gd name="T1" fmla="*/ 29 h 57"/>
                  <a:gd name="T2" fmla="*/ 0 h 5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7">
                    <a:moveTo>
                      <a:pt x="0" y="57"/>
                    </a:moveTo>
                    <a:lnTo>
                      <a:pt x="0" y="2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788D8"/>
              </a:solidFill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" name="Freeform 57">
                <a:extLst>
                  <a:ext uri="{FF2B5EF4-FFF2-40B4-BE49-F238E27FC236}">
                    <a16:creationId xmlns:a16="http://schemas.microsoft.com/office/drawing/2014/main" id="{323B3505-4D72-4EDB-B387-17A5B7CD5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048" y="3351184"/>
                <a:ext cx="0" cy="117475"/>
              </a:xfrm>
              <a:custGeom>
                <a:avLst/>
                <a:gdLst>
                  <a:gd name="T0" fmla="*/ 74 h 74"/>
                  <a:gd name="T1" fmla="*/ 34 h 74"/>
                  <a:gd name="T2" fmla="*/ 0 h 7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4">
                    <a:moveTo>
                      <a:pt x="0" y="74"/>
                    </a:move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788D8"/>
              </a:solidFill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" name="Freeform 58">
                <a:extLst>
                  <a:ext uri="{FF2B5EF4-FFF2-40B4-BE49-F238E27FC236}">
                    <a16:creationId xmlns:a16="http://schemas.microsoft.com/office/drawing/2014/main" id="{EB1E432D-F0C3-4EF1-A3F2-B713BEB18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660" y="3001934"/>
                <a:ext cx="0" cy="87313"/>
              </a:xfrm>
              <a:custGeom>
                <a:avLst/>
                <a:gdLst>
                  <a:gd name="T0" fmla="*/ 0 h 55"/>
                  <a:gd name="T1" fmla="*/ 9 h 55"/>
                  <a:gd name="T2" fmla="*/ 55 h 5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5">
                    <a:moveTo>
                      <a:pt x="0" y="0"/>
                    </a:moveTo>
                    <a:lnTo>
                      <a:pt x="0" y="9"/>
                    </a:lnTo>
                    <a:lnTo>
                      <a:pt x="0" y="55"/>
                    </a:lnTo>
                  </a:path>
                </a:pathLst>
              </a:custGeom>
              <a:solidFill>
                <a:srgbClr val="2788D8"/>
              </a:solidFill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" name="Freeform 59">
                <a:extLst>
                  <a:ext uri="{FF2B5EF4-FFF2-40B4-BE49-F238E27FC236}">
                    <a16:creationId xmlns:a16="http://schemas.microsoft.com/office/drawing/2014/main" id="{0CDB0F90-0450-4850-B0A3-1BBD41103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923" y="3389284"/>
                <a:ext cx="0" cy="117475"/>
              </a:xfrm>
              <a:custGeom>
                <a:avLst/>
                <a:gdLst>
                  <a:gd name="T0" fmla="*/ 74 h 74"/>
                  <a:gd name="T1" fmla="*/ 35 h 74"/>
                  <a:gd name="T2" fmla="*/ 0 h 7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4">
                    <a:moveTo>
                      <a:pt x="0" y="74"/>
                    </a:move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" name="Freeform 60">
                <a:extLst>
                  <a:ext uri="{FF2B5EF4-FFF2-40B4-BE49-F238E27FC236}">
                    <a16:creationId xmlns:a16="http://schemas.microsoft.com/office/drawing/2014/main" id="{2A273577-32EA-408C-B3B2-2E9D2E784C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2385" y="3089246"/>
                <a:ext cx="0" cy="98425"/>
              </a:xfrm>
              <a:custGeom>
                <a:avLst/>
                <a:gdLst>
                  <a:gd name="T0" fmla="*/ 62 h 62"/>
                  <a:gd name="T1" fmla="*/ 32 h 62"/>
                  <a:gd name="T2" fmla="*/ 0 h 6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2">
                    <a:moveTo>
                      <a:pt x="0" y="62"/>
                    </a:move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788D8"/>
              </a:solidFill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A8BBB52B-FA7C-44E8-B711-A1D6B0F602B7}"/>
                  </a:ext>
                </a:extLst>
              </p:cNvPr>
              <p:cNvSpPr txBox="1"/>
              <p:nvPr/>
            </p:nvSpPr>
            <p:spPr>
              <a:xfrm>
                <a:off x="566449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08" name="ZoneTexte 107">
                <a:extLst>
                  <a:ext uri="{FF2B5EF4-FFF2-40B4-BE49-F238E27FC236}">
                    <a16:creationId xmlns:a16="http://schemas.microsoft.com/office/drawing/2014/main" id="{99DA775D-FB3B-4B20-95C6-51BCDD399860}"/>
                  </a:ext>
                </a:extLst>
              </p:cNvPr>
              <p:cNvSpPr txBox="1"/>
              <p:nvPr/>
            </p:nvSpPr>
            <p:spPr>
              <a:xfrm>
                <a:off x="347081" y="3585261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-20</a:t>
                </a: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A6E8ABFB-76D1-41BD-950A-F6346E35E905}"/>
                  </a:ext>
                </a:extLst>
              </p:cNvPr>
              <p:cNvSpPr txBox="1"/>
              <p:nvPr/>
            </p:nvSpPr>
            <p:spPr>
              <a:xfrm>
                <a:off x="1440540" y="3846568"/>
                <a:ext cx="5886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+mn-lt"/>
                  </a:rPr>
                  <a:t>Weeks</a:t>
                </a:r>
              </a:p>
            </p:txBody>
          </p:sp>
          <p:sp>
            <p:nvSpPr>
              <p:cNvPr id="110" name="ZoneTexte 109">
                <a:extLst>
                  <a:ext uri="{FF2B5EF4-FFF2-40B4-BE49-F238E27FC236}">
                    <a16:creationId xmlns:a16="http://schemas.microsoft.com/office/drawing/2014/main" id="{0C814D8C-86D7-460C-BAA6-03AC9283CAD8}"/>
                  </a:ext>
                </a:extLst>
              </p:cNvPr>
              <p:cNvSpPr txBox="1"/>
              <p:nvPr/>
            </p:nvSpPr>
            <p:spPr>
              <a:xfrm>
                <a:off x="659607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11" name="ZoneTexte 110">
                <a:extLst>
                  <a:ext uri="{FF2B5EF4-FFF2-40B4-BE49-F238E27FC236}">
                    <a16:creationId xmlns:a16="http://schemas.microsoft.com/office/drawing/2014/main" id="{B9FB5E31-F20F-4685-B36E-7F51771E9497}"/>
                  </a:ext>
                </a:extLst>
              </p:cNvPr>
              <p:cNvSpPr txBox="1"/>
              <p:nvPr/>
            </p:nvSpPr>
            <p:spPr>
              <a:xfrm>
                <a:off x="745246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12" name="ZoneTexte 111">
                <a:extLst>
                  <a:ext uri="{FF2B5EF4-FFF2-40B4-BE49-F238E27FC236}">
                    <a16:creationId xmlns:a16="http://schemas.microsoft.com/office/drawing/2014/main" id="{BFC88C21-45C0-4CAE-87D9-BE49398C6682}"/>
                  </a:ext>
                </a:extLst>
              </p:cNvPr>
              <p:cNvSpPr txBox="1"/>
              <p:nvPr/>
            </p:nvSpPr>
            <p:spPr>
              <a:xfrm>
                <a:off x="1052444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12</a:t>
                </a:r>
              </a:p>
            </p:txBody>
          </p:sp>
          <p:sp>
            <p:nvSpPr>
              <p:cNvPr id="113" name="ZoneTexte 112">
                <a:extLst>
                  <a:ext uri="{FF2B5EF4-FFF2-40B4-BE49-F238E27FC236}">
                    <a16:creationId xmlns:a16="http://schemas.microsoft.com/office/drawing/2014/main" id="{B3BDF675-E02B-437F-BDF4-DC122225DA40}"/>
                  </a:ext>
                </a:extLst>
              </p:cNvPr>
              <p:cNvSpPr txBox="1"/>
              <p:nvPr/>
            </p:nvSpPr>
            <p:spPr>
              <a:xfrm>
                <a:off x="1586929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24</a:t>
                </a:r>
              </a:p>
            </p:txBody>
          </p:sp>
          <p:sp>
            <p:nvSpPr>
              <p:cNvPr id="114" name="ZoneTexte 113">
                <a:extLst>
                  <a:ext uri="{FF2B5EF4-FFF2-40B4-BE49-F238E27FC236}">
                    <a16:creationId xmlns:a16="http://schemas.microsoft.com/office/drawing/2014/main" id="{009501C7-BE4E-4CD0-A347-E985A2D5CC2D}"/>
                  </a:ext>
                </a:extLst>
              </p:cNvPr>
              <p:cNvSpPr txBox="1"/>
              <p:nvPr/>
            </p:nvSpPr>
            <p:spPr>
              <a:xfrm>
                <a:off x="2597058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48</a:t>
                </a:r>
              </a:p>
            </p:txBody>
          </p:sp>
          <p:sp>
            <p:nvSpPr>
              <p:cNvPr id="115" name="ZoneTexte 114">
                <a:extLst>
                  <a:ext uri="{FF2B5EF4-FFF2-40B4-BE49-F238E27FC236}">
                    <a16:creationId xmlns:a16="http://schemas.microsoft.com/office/drawing/2014/main" id="{1E8E4EB1-B031-484F-8A34-C0B649F03249}"/>
                  </a:ext>
                </a:extLst>
              </p:cNvPr>
              <p:cNvSpPr txBox="1"/>
              <p:nvPr/>
            </p:nvSpPr>
            <p:spPr>
              <a:xfrm>
                <a:off x="347081" y="3345058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-15</a:t>
                </a:r>
              </a:p>
            </p:txBody>
          </p:sp>
          <p:sp>
            <p:nvSpPr>
              <p:cNvPr id="116" name="ZoneTexte 115">
                <a:extLst>
                  <a:ext uri="{FF2B5EF4-FFF2-40B4-BE49-F238E27FC236}">
                    <a16:creationId xmlns:a16="http://schemas.microsoft.com/office/drawing/2014/main" id="{087B710E-650B-4BA4-987E-897D6D81C9A7}"/>
                  </a:ext>
                </a:extLst>
              </p:cNvPr>
              <p:cNvSpPr txBox="1"/>
              <p:nvPr/>
            </p:nvSpPr>
            <p:spPr>
              <a:xfrm>
                <a:off x="347081" y="3104853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-10</a:t>
                </a:r>
              </a:p>
            </p:txBody>
          </p:sp>
          <p:sp>
            <p:nvSpPr>
              <p:cNvPr id="117" name="ZoneTexte 116">
                <a:extLst>
                  <a:ext uri="{FF2B5EF4-FFF2-40B4-BE49-F238E27FC236}">
                    <a16:creationId xmlns:a16="http://schemas.microsoft.com/office/drawing/2014/main" id="{4C9E0132-F948-4978-8C14-DC4AC1A4267E}"/>
                  </a:ext>
                </a:extLst>
              </p:cNvPr>
              <p:cNvSpPr txBox="1"/>
              <p:nvPr/>
            </p:nvSpPr>
            <p:spPr>
              <a:xfrm>
                <a:off x="417613" y="2864648"/>
                <a:ext cx="29848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-5</a:t>
                </a:r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id="{C0B71824-3835-42FE-9AC7-B90266AF3DD5}"/>
                  </a:ext>
                </a:extLst>
              </p:cNvPr>
              <p:cNvSpPr txBox="1"/>
              <p:nvPr/>
            </p:nvSpPr>
            <p:spPr>
              <a:xfrm>
                <a:off x="460895" y="2624443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19" name="ZoneTexte 118">
                <a:extLst>
                  <a:ext uri="{FF2B5EF4-FFF2-40B4-BE49-F238E27FC236}">
                    <a16:creationId xmlns:a16="http://schemas.microsoft.com/office/drawing/2014/main" id="{27850C3B-0F36-431C-A990-1536F49AD1C4}"/>
                  </a:ext>
                </a:extLst>
              </p:cNvPr>
              <p:cNvSpPr txBox="1"/>
              <p:nvPr/>
            </p:nvSpPr>
            <p:spPr>
              <a:xfrm>
                <a:off x="460895" y="238423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C4E81A56-7DCB-48A0-A943-544A6554CADD}"/>
                  </a:ext>
                </a:extLst>
              </p:cNvPr>
              <p:cNvSpPr txBox="1"/>
              <p:nvPr/>
            </p:nvSpPr>
            <p:spPr>
              <a:xfrm>
                <a:off x="1314190" y="2820899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&lt; 0.0001</a:t>
                </a:r>
              </a:p>
            </p:txBody>
          </p:sp>
          <p:sp>
            <p:nvSpPr>
              <p:cNvPr id="122" name="ZoneTexte 121">
                <a:extLst>
                  <a:ext uri="{FF2B5EF4-FFF2-40B4-BE49-F238E27FC236}">
                    <a16:creationId xmlns:a16="http://schemas.microsoft.com/office/drawing/2014/main" id="{0D65E11E-CBEF-4897-804D-6ED3C690119B}"/>
                  </a:ext>
                </a:extLst>
              </p:cNvPr>
              <p:cNvSpPr txBox="1"/>
              <p:nvPr/>
            </p:nvSpPr>
            <p:spPr>
              <a:xfrm>
                <a:off x="2219569" y="2820899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&lt; 0.0001</a:t>
                </a:r>
              </a:p>
            </p:txBody>
          </p:sp>
          <p:sp>
            <p:nvSpPr>
              <p:cNvPr id="227" name="ZoneTexte 226">
                <a:extLst>
                  <a:ext uri="{FF2B5EF4-FFF2-40B4-BE49-F238E27FC236}">
                    <a16:creationId xmlns:a16="http://schemas.microsoft.com/office/drawing/2014/main" id="{593083E1-0DC0-4DE6-8C47-EBBA926B5B65}"/>
                  </a:ext>
                </a:extLst>
              </p:cNvPr>
              <p:cNvSpPr txBox="1"/>
              <p:nvPr/>
            </p:nvSpPr>
            <p:spPr>
              <a:xfrm>
                <a:off x="926595" y="2191365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193</a:t>
                </a:r>
              </a:p>
            </p:txBody>
          </p:sp>
          <p:sp>
            <p:nvSpPr>
              <p:cNvPr id="228" name="ZoneTexte 227">
                <a:extLst>
                  <a:ext uri="{FF2B5EF4-FFF2-40B4-BE49-F238E27FC236}">
                    <a16:creationId xmlns:a16="http://schemas.microsoft.com/office/drawing/2014/main" id="{F65B1A3D-8027-4C8F-870C-6566FF0A27A3}"/>
                  </a:ext>
                </a:extLst>
              </p:cNvPr>
              <p:cNvSpPr txBox="1"/>
              <p:nvPr/>
            </p:nvSpPr>
            <p:spPr>
              <a:xfrm>
                <a:off x="1819279" y="2202571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103 </a:t>
                </a:r>
              </a:p>
            </p:txBody>
          </p:sp>
          <p:cxnSp>
            <p:nvCxnSpPr>
              <p:cNvPr id="229" name="Connecteur droit 228">
                <a:extLst>
                  <a:ext uri="{FF2B5EF4-FFF2-40B4-BE49-F238E27FC236}">
                    <a16:creationId xmlns:a16="http://schemas.microsoft.com/office/drawing/2014/main" id="{D917CBCB-2BE3-4D33-BAFF-1D029FD109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24938" y="2350069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Connecteur droit 229">
                <a:extLst>
                  <a:ext uri="{FF2B5EF4-FFF2-40B4-BE49-F238E27FC236}">
                    <a16:creationId xmlns:a16="http://schemas.microsoft.com/office/drawing/2014/main" id="{804F5031-AA13-4A43-B3F1-7D3E091E19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731900" y="2356101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" name="ZoneTexte 4"/>
            <p:cNvSpPr txBox="1"/>
            <p:nvPr/>
          </p:nvSpPr>
          <p:spPr>
            <a:xfrm>
              <a:off x="659607" y="1753726"/>
              <a:ext cx="2239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rgbClr val="CC3300"/>
                  </a:solidFill>
                  <a:latin typeface="+mj-lt"/>
                </a:rPr>
                <a:t>Alkaline phosphatase</a:t>
              </a:r>
            </a:p>
          </p:txBody>
        </p:sp>
      </p:grpSp>
      <p:grpSp>
        <p:nvGrpSpPr>
          <p:cNvPr id="225" name="Groupe 224">
            <a:extLst>
              <a:ext uri="{FF2B5EF4-FFF2-40B4-BE49-F238E27FC236}">
                <a16:creationId xmlns:a16="http://schemas.microsoft.com/office/drawing/2014/main" id="{8A5F72C8-D1FE-4331-A65F-971ADDF06D7B}"/>
              </a:ext>
            </a:extLst>
          </p:cNvPr>
          <p:cNvGrpSpPr/>
          <p:nvPr/>
        </p:nvGrpSpPr>
        <p:grpSpPr>
          <a:xfrm>
            <a:off x="3237667" y="1565911"/>
            <a:ext cx="2976280" cy="2526878"/>
            <a:chOff x="3237667" y="1565911"/>
            <a:chExt cx="2976280" cy="2526878"/>
          </a:xfrm>
        </p:grpSpPr>
        <p:sp>
          <p:nvSpPr>
            <p:cNvPr id="204" name="AutoShape 165">
              <a:extLst>
                <a:ext uri="{FF2B5EF4-FFF2-40B4-BE49-F238E27FC236}">
                  <a16:creationId xmlns:a16="http://schemas.microsoft.com/office/drawing/2014/main" id="{DACEE96F-6CDE-423A-923D-2CD8959B5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277" y="2254541"/>
              <a:ext cx="1847656" cy="170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EDAB38AC-0688-4962-8D49-C3B62B853934}"/>
                </a:ext>
              </a:extLst>
            </p:cNvPr>
            <p:cNvGrpSpPr/>
            <p:nvPr/>
          </p:nvGrpSpPr>
          <p:grpSpPr>
            <a:xfrm>
              <a:off x="3237667" y="1565911"/>
              <a:ext cx="2976280" cy="2526878"/>
              <a:chOff x="3237667" y="1565911"/>
              <a:chExt cx="2976280" cy="2526878"/>
            </a:xfrm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43112818-F20E-467A-ACDE-FA5119953A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0063" y="2492346"/>
                <a:ext cx="2198688" cy="1206500"/>
              </a:xfrm>
              <a:custGeom>
                <a:avLst/>
                <a:gdLst>
                  <a:gd name="T0" fmla="*/ 1385 w 1385"/>
                  <a:gd name="T1" fmla="*/ 760 h 760"/>
                  <a:gd name="T2" fmla="*/ 0 w 1385"/>
                  <a:gd name="T3" fmla="*/ 760 h 760"/>
                  <a:gd name="T4" fmla="*/ 0 w 1385"/>
                  <a:gd name="T5" fmla="*/ 0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5" h="760">
                    <a:moveTo>
                      <a:pt x="1385" y="760"/>
                    </a:moveTo>
                    <a:lnTo>
                      <a:pt x="0" y="760"/>
                    </a:lnTo>
                    <a:lnTo>
                      <a:pt x="0" y="0"/>
                    </a:ln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BFB51F12-633B-4E1C-85EA-2CD7D74C25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50850" y="2505046"/>
                <a:ext cx="2127250" cy="1246188"/>
              </a:xfrm>
              <a:custGeom>
                <a:avLst/>
                <a:gdLst>
                  <a:gd name="T0" fmla="*/ 1340 w 1340"/>
                  <a:gd name="T1" fmla="*/ 785 h 785"/>
                  <a:gd name="T2" fmla="*/ 1340 w 1340"/>
                  <a:gd name="T3" fmla="*/ 752 h 785"/>
                  <a:gd name="T4" fmla="*/ 31 w 1340"/>
                  <a:gd name="T5" fmla="*/ 785 h 785"/>
                  <a:gd name="T6" fmla="*/ 31 w 1340"/>
                  <a:gd name="T7" fmla="*/ 752 h 785"/>
                  <a:gd name="T8" fmla="*/ 86 w 1340"/>
                  <a:gd name="T9" fmla="*/ 785 h 785"/>
                  <a:gd name="T10" fmla="*/ 86 w 1340"/>
                  <a:gd name="T11" fmla="*/ 752 h 785"/>
                  <a:gd name="T12" fmla="*/ 144 w 1340"/>
                  <a:gd name="T13" fmla="*/ 785 h 785"/>
                  <a:gd name="T14" fmla="*/ 144 w 1340"/>
                  <a:gd name="T15" fmla="*/ 752 h 785"/>
                  <a:gd name="T16" fmla="*/ 362 w 1340"/>
                  <a:gd name="T17" fmla="*/ 785 h 785"/>
                  <a:gd name="T18" fmla="*/ 362 w 1340"/>
                  <a:gd name="T19" fmla="*/ 752 h 785"/>
                  <a:gd name="T20" fmla="*/ 690 w 1340"/>
                  <a:gd name="T21" fmla="*/ 785 h 785"/>
                  <a:gd name="T22" fmla="*/ 690 w 1340"/>
                  <a:gd name="T23" fmla="*/ 752 h 785"/>
                  <a:gd name="T24" fmla="*/ 31 w 1340"/>
                  <a:gd name="T25" fmla="*/ 0 h 785"/>
                  <a:gd name="T26" fmla="*/ 0 w 1340"/>
                  <a:gd name="T27" fmla="*/ 0 h 785"/>
                  <a:gd name="T28" fmla="*/ 31 w 1340"/>
                  <a:gd name="T29" fmla="*/ 107 h 785"/>
                  <a:gd name="T30" fmla="*/ 0 w 1340"/>
                  <a:gd name="T31" fmla="*/ 107 h 785"/>
                  <a:gd name="T32" fmla="*/ 31 w 1340"/>
                  <a:gd name="T33" fmla="*/ 322 h 785"/>
                  <a:gd name="T34" fmla="*/ 0 w 1340"/>
                  <a:gd name="T35" fmla="*/ 322 h 785"/>
                  <a:gd name="T36" fmla="*/ 31 w 1340"/>
                  <a:gd name="T37" fmla="*/ 215 h 785"/>
                  <a:gd name="T38" fmla="*/ 0 w 1340"/>
                  <a:gd name="T39" fmla="*/ 215 h 785"/>
                  <a:gd name="T40" fmla="*/ 31 w 1340"/>
                  <a:gd name="T41" fmla="*/ 429 h 785"/>
                  <a:gd name="T42" fmla="*/ 0 w 1340"/>
                  <a:gd name="T43" fmla="*/ 429 h 785"/>
                  <a:gd name="T44" fmla="*/ 31 w 1340"/>
                  <a:gd name="T45" fmla="*/ 537 h 785"/>
                  <a:gd name="T46" fmla="*/ 0 w 1340"/>
                  <a:gd name="T47" fmla="*/ 537 h 785"/>
                  <a:gd name="T48" fmla="*/ 31 w 1340"/>
                  <a:gd name="T49" fmla="*/ 645 h 785"/>
                  <a:gd name="T50" fmla="*/ 0 w 1340"/>
                  <a:gd name="T51" fmla="*/ 645 h 785"/>
                  <a:gd name="T52" fmla="*/ 31 w 1340"/>
                  <a:gd name="T53" fmla="*/ 752 h 785"/>
                  <a:gd name="T54" fmla="*/ 0 w 1340"/>
                  <a:gd name="T55" fmla="*/ 75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40" h="785">
                    <a:moveTo>
                      <a:pt x="1340" y="785"/>
                    </a:moveTo>
                    <a:lnTo>
                      <a:pt x="1340" y="752"/>
                    </a:lnTo>
                    <a:moveTo>
                      <a:pt x="31" y="785"/>
                    </a:moveTo>
                    <a:lnTo>
                      <a:pt x="31" y="752"/>
                    </a:lnTo>
                    <a:moveTo>
                      <a:pt x="86" y="785"/>
                    </a:moveTo>
                    <a:lnTo>
                      <a:pt x="86" y="752"/>
                    </a:lnTo>
                    <a:moveTo>
                      <a:pt x="144" y="785"/>
                    </a:moveTo>
                    <a:lnTo>
                      <a:pt x="144" y="752"/>
                    </a:lnTo>
                    <a:moveTo>
                      <a:pt x="362" y="785"/>
                    </a:moveTo>
                    <a:lnTo>
                      <a:pt x="362" y="752"/>
                    </a:lnTo>
                    <a:moveTo>
                      <a:pt x="690" y="785"/>
                    </a:moveTo>
                    <a:lnTo>
                      <a:pt x="690" y="752"/>
                    </a:lnTo>
                    <a:moveTo>
                      <a:pt x="31" y="0"/>
                    </a:moveTo>
                    <a:lnTo>
                      <a:pt x="0" y="0"/>
                    </a:lnTo>
                    <a:moveTo>
                      <a:pt x="31" y="107"/>
                    </a:moveTo>
                    <a:lnTo>
                      <a:pt x="0" y="107"/>
                    </a:lnTo>
                    <a:moveTo>
                      <a:pt x="31" y="322"/>
                    </a:moveTo>
                    <a:lnTo>
                      <a:pt x="0" y="322"/>
                    </a:lnTo>
                    <a:moveTo>
                      <a:pt x="31" y="215"/>
                    </a:moveTo>
                    <a:lnTo>
                      <a:pt x="0" y="215"/>
                    </a:lnTo>
                    <a:moveTo>
                      <a:pt x="31" y="429"/>
                    </a:moveTo>
                    <a:lnTo>
                      <a:pt x="0" y="429"/>
                    </a:lnTo>
                    <a:moveTo>
                      <a:pt x="31" y="537"/>
                    </a:moveTo>
                    <a:lnTo>
                      <a:pt x="0" y="537"/>
                    </a:lnTo>
                    <a:moveTo>
                      <a:pt x="31" y="645"/>
                    </a:moveTo>
                    <a:lnTo>
                      <a:pt x="0" y="645"/>
                    </a:lnTo>
                    <a:moveTo>
                      <a:pt x="31" y="752"/>
                    </a:moveTo>
                    <a:lnTo>
                      <a:pt x="0" y="752"/>
                    </a:ln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C84F10BA-DFE5-4B2D-BA6E-78E7DF8A75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93725" y="2584421"/>
                <a:ext cx="1968500" cy="306388"/>
              </a:xfrm>
              <a:custGeom>
                <a:avLst/>
                <a:gdLst>
                  <a:gd name="T0" fmla="*/ 1240 w 1240"/>
                  <a:gd name="T1" fmla="*/ 193 h 193"/>
                  <a:gd name="T2" fmla="*/ 1240 w 1240"/>
                  <a:gd name="T3" fmla="*/ 136 h 193"/>
                  <a:gd name="T4" fmla="*/ 1240 w 1240"/>
                  <a:gd name="T5" fmla="*/ 78 h 193"/>
                  <a:gd name="T6" fmla="*/ 591 w 1240"/>
                  <a:gd name="T7" fmla="*/ 118 h 193"/>
                  <a:gd name="T8" fmla="*/ 591 w 1240"/>
                  <a:gd name="T9" fmla="*/ 55 h 193"/>
                  <a:gd name="T10" fmla="*/ 591 w 1240"/>
                  <a:gd name="T11" fmla="*/ 0 h 193"/>
                  <a:gd name="T12" fmla="*/ 269 w 1240"/>
                  <a:gd name="T13" fmla="*/ 151 h 193"/>
                  <a:gd name="T14" fmla="*/ 269 w 1240"/>
                  <a:gd name="T15" fmla="*/ 111 h 193"/>
                  <a:gd name="T16" fmla="*/ 269 w 1240"/>
                  <a:gd name="T17" fmla="*/ 64 h 193"/>
                  <a:gd name="T18" fmla="*/ 0 w 1240"/>
                  <a:gd name="T19" fmla="*/ 97 h 193"/>
                  <a:gd name="T20" fmla="*/ 0 w 1240"/>
                  <a:gd name="T21" fmla="*/ 57 h 193"/>
                  <a:gd name="T22" fmla="*/ 0 w 1240"/>
                  <a:gd name="T23" fmla="*/ 32 h 193"/>
                  <a:gd name="T24" fmla="*/ 50 w 1240"/>
                  <a:gd name="T25" fmla="*/ 103 h 193"/>
                  <a:gd name="T26" fmla="*/ 50 w 1240"/>
                  <a:gd name="T27" fmla="*/ 57 h 193"/>
                  <a:gd name="T28" fmla="*/ 50 w 1240"/>
                  <a:gd name="T29" fmla="*/ 15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0" h="193">
                    <a:moveTo>
                      <a:pt x="1240" y="193"/>
                    </a:moveTo>
                    <a:lnTo>
                      <a:pt x="1240" y="136"/>
                    </a:lnTo>
                    <a:lnTo>
                      <a:pt x="1240" y="78"/>
                    </a:lnTo>
                    <a:moveTo>
                      <a:pt x="591" y="118"/>
                    </a:moveTo>
                    <a:lnTo>
                      <a:pt x="591" y="55"/>
                    </a:lnTo>
                    <a:lnTo>
                      <a:pt x="591" y="0"/>
                    </a:lnTo>
                    <a:moveTo>
                      <a:pt x="269" y="151"/>
                    </a:moveTo>
                    <a:lnTo>
                      <a:pt x="269" y="111"/>
                    </a:lnTo>
                    <a:lnTo>
                      <a:pt x="269" y="64"/>
                    </a:lnTo>
                    <a:moveTo>
                      <a:pt x="0" y="97"/>
                    </a:moveTo>
                    <a:lnTo>
                      <a:pt x="0" y="57"/>
                    </a:lnTo>
                    <a:lnTo>
                      <a:pt x="0" y="32"/>
                    </a:lnTo>
                    <a:moveTo>
                      <a:pt x="50" y="103"/>
                    </a:moveTo>
                    <a:lnTo>
                      <a:pt x="50" y="57"/>
                    </a:lnTo>
                    <a:lnTo>
                      <a:pt x="50" y="15"/>
                    </a:lnTo>
                  </a:path>
                </a:pathLst>
              </a:custGeom>
              <a:noFill/>
              <a:ln w="1111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E1D183A6-27A0-4359-8917-33152EAEB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0063" y="2671734"/>
                <a:ext cx="2062163" cy="128588"/>
              </a:xfrm>
              <a:custGeom>
                <a:avLst/>
                <a:gdLst>
                  <a:gd name="T0" fmla="*/ 1299 w 1299"/>
                  <a:gd name="T1" fmla="*/ 81 h 81"/>
                  <a:gd name="T2" fmla="*/ 650 w 1299"/>
                  <a:gd name="T3" fmla="*/ 0 h 81"/>
                  <a:gd name="T4" fmla="*/ 328 w 1299"/>
                  <a:gd name="T5" fmla="*/ 56 h 81"/>
                  <a:gd name="T6" fmla="*/ 325 w 1299"/>
                  <a:gd name="T7" fmla="*/ 57 h 81"/>
                  <a:gd name="T8" fmla="*/ 112 w 1299"/>
                  <a:gd name="T9" fmla="*/ 2 h 81"/>
                  <a:gd name="T10" fmla="*/ 109 w 1299"/>
                  <a:gd name="T11" fmla="*/ 2 h 81"/>
                  <a:gd name="T12" fmla="*/ 59 w 1299"/>
                  <a:gd name="T13" fmla="*/ 2 h 81"/>
                  <a:gd name="T14" fmla="*/ 0 w 1299"/>
                  <a:gd name="T15" fmla="*/ 2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99" h="81">
                    <a:moveTo>
                      <a:pt x="1299" y="81"/>
                    </a:moveTo>
                    <a:lnTo>
                      <a:pt x="650" y="0"/>
                    </a:lnTo>
                    <a:lnTo>
                      <a:pt x="328" y="56"/>
                    </a:lnTo>
                    <a:lnTo>
                      <a:pt x="325" y="57"/>
                    </a:lnTo>
                    <a:lnTo>
                      <a:pt x="112" y="2"/>
                    </a:lnTo>
                    <a:lnTo>
                      <a:pt x="109" y="2"/>
                    </a:lnTo>
                    <a:lnTo>
                      <a:pt x="59" y="2"/>
                    </a:lnTo>
                    <a:lnTo>
                      <a:pt x="0" y="2"/>
                    </a:lnTo>
                  </a:path>
                </a:pathLst>
              </a:custGeom>
              <a:noFill/>
              <a:ln w="17463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4BFF4E55-47F8-4D1A-9349-F16B868C97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87375" y="2516159"/>
                <a:ext cx="1978025" cy="1139825"/>
              </a:xfrm>
              <a:custGeom>
                <a:avLst/>
                <a:gdLst>
                  <a:gd name="T0" fmla="*/ 1246 w 1246"/>
                  <a:gd name="T1" fmla="*/ 718 h 718"/>
                  <a:gd name="T2" fmla="*/ 1246 w 1246"/>
                  <a:gd name="T3" fmla="*/ 674 h 718"/>
                  <a:gd name="T4" fmla="*/ 1246 w 1246"/>
                  <a:gd name="T5" fmla="*/ 633 h 718"/>
                  <a:gd name="T6" fmla="*/ 0 w 1246"/>
                  <a:gd name="T7" fmla="*/ 64 h 718"/>
                  <a:gd name="T8" fmla="*/ 0 w 1246"/>
                  <a:gd name="T9" fmla="*/ 36 h 718"/>
                  <a:gd name="T10" fmla="*/ 0 w 1246"/>
                  <a:gd name="T11" fmla="*/ 0 h 718"/>
                  <a:gd name="T12" fmla="*/ 58 w 1246"/>
                  <a:gd name="T13" fmla="*/ 152 h 718"/>
                  <a:gd name="T14" fmla="*/ 58 w 1246"/>
                  <a:gd name="T15" fmla="*/ 104 h 718"/>
                  <a:gd name="T16" fmla="*/ 58 w 1246"/>
                  <a:gd name="T17" fmla="*/ 58 h 718"/>
                  <a:gd name="T18" fmla="*/ 273 w 1246"/>
                  <a:gd name="T19" fmla="*/ 460 h 718"/>
                  <a:gd name="T20" fmla="*/ 273 w 1246"/>
                  <a:gd name="T21" fmla="*/ 427 h 718"/>
                  <a:gd name="T22" fmla="*/ 273 w 1246"/>
                  <a:gd name="T23" fmla="*/ 390 h 718"/>
                  <a:gd name="T24" fmla="*/ 598 w 1246"/>
                  <a:gd name="T25" fmla="*/ 632 h 718"/>
                  <a:gd name="T26" fmla="*/ 598 w 1246"/>
                  <a:gd name="T27" fmla="*/ 592 h 718"/>
                  <a:gd name="T28" fmla="*/ 598 w 1246"/>
                  <a:gd name="T29" fmla="*/ 553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6" h="718">
                    <a:moveTo>
                      <a:pt x="1246" y="718"/>
                    </a:moveTo>
                    <a:lnTo>
                      <a:pt x="1246" y="674"/>
                    </a:lnTo>
                    <a:lnTo>
                      <a:pt x="1246" y="633"/>
                    </a:lnTo>
                    <a:moveTo>
                      <a:pt x="0" y="64"/>
                    </a:moveTo>
                    <a:lnTo>
                      <a:pt x="0" y="36"/>
                    </a:lnTo>
                    <a:lnTo>
                      <a:pt x="0" y="0"/>
                    </a:lnTo>
                    <a:moveTo>
                      <a:pt x="58" y="152"/>
                    </a:moveTo>
                    <a:lnTo>
                      <a:pt x="58" y="104"/>
                    </a:lnTo>
                    <a:lnTo>
                      <a:pt x="58" y="58"/>
                    </a:lnTo>
                    <a:moveTo>
                      <a:pt x="273" y="460"/>
                    </a:moveTo>
                    <a:lnTo>
                      <a:pt x="273" y="427"/>
                    </a:lnTo>
                    <a:lnTo>
                      <a:pt x="273" y="390"/>
                    </a:lnTo>
                    <a:moveTo>
                      <a:pt x="598" y="632"/>
                    </a:moveTo>
                    <a:lnTo>
                      <a:pt x="598" y="592"/>
                    </a:lnTo>
                    <a:lnTo>
                      <a:pt x="598" y="553"/>
                    </a:lnTo>
                  </a:path>
                </a:pathLst>
              </a:custGeom>
              <a:noFill/>
              <a:ln w="1111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2B738CF3-1F55-4DE2-B87F-CAC332B79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0063" y="2573309"/>
                <a:ext cx="2068513" cy="1014413"/>
              </a:xfrm>
              <a:custGeom>
                <a:avLst/>
                <a:gdLst>
                  <a:gd name="T0" fmla="*/ 1303 w 1303"/>
                  <a:gd name="T1" fmla="*/ 639 h 639"/>
                  <a:gd name="T2" fmla="*/ 1301 w 1303"/>
                  <a:gd name="T3" fmla="*/ 638 h 639"/>
                  <a:gd name="T4" fmla="*/ 653 w 1303"/>
                  <a:gd name="T5" fmla="*/ 556 h 639"/>
                  <a:gd name="T6" fmla="*/ 328 w 1303"/>
                  <a:gd name="T7" fmla="*/ 391 h 639"/>
                  <a:gd name="T8" fmla="*/ 325 w 1303"/>
                  <a:gd name="T9" fmla="*/ 390 h 639"/>
                  <a:gd name="T10" fmla="*/ 113 w 1303"/>
                  <a:gd name="T11" fmla="*/ 68 h 639"/>
                  <a:gd name="T12" fmla="*/ 112 w 1303"/>
                  <a:gd name="T13" fmla="*/ 65 h 639"/>
                  <a:gd name="T14" fmla="*/ 55 w 1303"/>
                  <a:gd name="T15" fmla="*/ 0 h 639"/>
                  <a:gd name="T16" fmla="*/ 0 w 1303"/>
                  <a:gd name="T17" fmla="*/ 64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03" h="639">
                    <a:moveTo>
                      <a:pt x="1303" y="639"/>
                    </a:moveTo>
                    <a:lnTo>
                      <a:pt x="1301" y="638"/>
                    </a:lnTo>
                    <a:lnTo>
                      <a:pt x="653" y="556"/>
                    </a:lnTo>
                    <a:lnTo>
                      <a:pt x="328" y="391"/>
                    </a:lnTo>
                    <a:lnTo>
                      <a:pt x="325" y="390"/>
                    </a:lnTo>
                    <a:lnTo>
                      <a:pt x="113" y="68"/>
                    </a:lnTo>
                    <a:lnTo>
                      <a:pt x="112" y="65"/>
                    </a:lnTo>
                    <a:lnTo>
                      <a:pt x="55" y="0"/>
                    </a:lnTo>
                    <a:lnTo>
                      <a:pt x="0" y="64"/>
                    </a:lnTo>
                  </a:path>
                </a:pathLst>
              </a:custGeom>
              <a:noFill/>
              <a:ln w="17463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2" name="Freeform 17">
                <a:extLst>
                  <a:ext uri="{FF2B5EF4-FFF2-40B4-BE49-F238E27FC236}">
                    <a16:creationId xmlns:a16="http://schemas.microsoft.com/office/drawing/2014/main" id="{DE51B45E-E5D1-42E5-936B-5BB664129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425" y="265585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3" name="Freeform 18">
                <a:extLst>
                  <a:ext uri="{FF2B5EF4-FFF2-40B4-BE49-F238E27FC236}">
                    <a16:creationId xmlns:a16="http://schemas.microsoft.com/office/drawing/2014/main" id="{998DCA4A-2B5B-411C-B6F2-310E4EC60B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675" y="265585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4" name="Freeform 19">
                <a:extLst>
                  <a:ext uri="{FF2B5EF4-FFF2-40B4-BE49-F238E27FC236}">
                    <a16:creationId xmlns:a16="http://schemas.microsoft.com/office/drawing/2014/main" id="{4532F3A0-A28E-48DC-9725-71FB31FAE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300" y="2739996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5" name="Freeform 20">
                <a:extLst>
                  <a:ext uri="{FF2B5EF4-FFF2-40B4-BE49-F238E27FC236}">
                    <a16:creationId xmlns:a16="http://schemas.microsoft.com/office/drawing/2014/main" id="{D572C7CC-9B3A-400D-8A4B-EFA1F24B5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463" y="265585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6" name="Freeform 21">
                <a:extLst>
                  <a:ext uri="{FF2B5EF4-FFF2-40B4-BE49-F238E27FC236}">
                    <a16:creationId xmlns:a16="http://schemas.microsoft.com/office/drawing/2014/main" id="{739646D0-919B-4DD5-A69E-6CCE51661C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888" y="2651096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B09D8346-2B29-4245-A71F-7D1206295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3175" y="2779684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" name="Freeform 29">
                <a:extLst>
                  <a:ext uri="{FF2B5EF4-FFF2-40B4-BE49-F238E27FC236}">
                    <a16:creationId xmlns:a16="http://schemas.microsoft.com/office/drawing/2014/main" id="{91832330-AAB0-47AE-816C-4B5918BC7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425" y="265585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9" name="Freeform 30">
                <a:extLst>
                  <a:ext uri="{FF2B5EF4-FFF2-40B4-BE49-F238E27FC236}">
                    <a16:creationId xmlns:a16="http://schemas.microsoft.com/office/drawing/2014/main" id="{B53F8FB2-8839-44BB-9B17-FBCC4F692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6738" y="255267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0" name="Freeform 31">
                <a:extLst>
                  <a:ext uri="{FF2B5EF4-FFF2-40B4-BE49-F238E27FC236}">
                    <a16:creationId xmlns:a16="http://schemas.microsoft.com/office/drawing/2014/main" id="{562AA77A-0C90-4313-8D18-87CE13053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400" y="2660621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1" name="Freeform 32">
                <a:extLst>
                  <a:ext uri="{FF2B5EF4-FFF2-40B4-BE49-F238E27FC236}">
                    <a16:creationId xmlns:a16="http://schemas.microsoft.com/office/drawing/2014/main" id="{462D17E6-06E9-4366-9A46-A02AE91E7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713" y="3173384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2" name="Freeform 33">
                <a:extLst>
                  <a:ext uri="{FF2B5EF4-FFF2-40B4-BE49-F238E27FC236}">
                    <a16:creationId xmlns:a16="http://schemas.microsoft.com/office/drawing/2014/main" id="{A4CD636F-44C9-4C92-BA2F-61428940AD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7650" y="3436909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3" name="Freeform 34">
                <a:extLst>
                  <a:ext uri="{FF2B5EF4-FFF2-40B4-BE49-F238E27FC236}">
                    <a16:creationId xmlns:a16="http://schemas.microsoft.com/office/drawing/2014/main" id="{C471B681-0EBF-469F-ADCB-86A425E31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350" y="3565496"/>
                <a:ext cx="39688" cy="39688"/>
              </a:xfrm>
              <a:custGeom>
                <a:avLst/>
                <a:gdLst>
                  <a:gd name="T0" fmla="*/ 25 w 25"/>
                  <a:gd name="T1" fmla="*/ 0 h 25"/>
                  <a:gd name="T2" fmla="*/ 0 w 25"/>
                  <a:gd name="T3" fmla="*/ 0 h 25"/>
                  <a:gd name="T4" fmla="*/ 0 w 25"/>
                  <a:gd name="T5" fmla="*/ 25 h 25"/>
                  <a:gd name="T6" fmla="*/ 25 w 25"/>
                  <a:gd name="T7" fmla="*/ 25 h 25"/>
                  <a:gd name="T8" fmla="*/ 25 w 25"/>
                  <a:gd name="T9" fmla="*/ 0 h 25"/>
                  <a:gd name="T10" fmla="*/ 25 w 2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5">
                    <a:moveTo>
                      <a:pt x="25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25" y="25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27" name="ZoneTexte 126">
                <a:extLst>
                  <a:ext uri="{FF2B5EF4-FFF2-40B4-BE49-F238E27FC236}">
                    <a16:creationId xmlns:a16="http://schemas.microsoft.com/office/drawing/2014/main" id="{209779AD-1BEC-431E-924A-0F5B24336F0B}"/>
                  </a:ext>
                </a:extLst>
              </p:cNvPr>
              <p:cNvSpPr txBox="1"/>
              <p:nvPr/>
            </p:nvSpPr>
            <p:spPr>
              <a:xfrm>
                <a:off x="3504660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28" name="ZoneTexte 127">
                <a:extLst>
                  <a:ext uri="{FF2B5EF4-FFF2-40B4-BE49-F238E27FC236}">
                    <a16:creationId xmlns:a16="http://schemas.microsoft.com/office/drawing/2014/main" id="{6E55DEF0-7CC9-4517-B0E0-1027A493E87F}"/>
                  </a:ext>
                </a:extLst>
              </p:cNvPr>
              <p:cNvSpPr txBox="1"/>
              <p:nvPr/>
            </p:nvSpPr>
            <p:spPr>
              <a:xfrm>
                <a:off x="3237667" y="3228853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-20</a:t>
                </a:r>
              </a:p>
            </p:txBody>
          </p:sp>
          <p:sp>
            <p:nvSpPr>
              <p:cNvPr id="129" name="ZoneTexte 128">
                <a:extLst>
                  <a:ext uri="{FF2B5EF4-FFF2-40B4-BE49-F238E27FC236}">
                    <a16:creationId xmlns:a16="http://schemas.microsoft.com/office/drawing/2014/main" id="{30594306-4A90-4F1E-92D4-E49815A4458D}"/>
                  </a:ext>
                </a:extLst>
              </p:cNvPr>
              <p:cNvSpPr txBox="1"/>
              <p:nvPr/>
            </p:nvSpPr>
            <p:spPr>
              <a:xfrm>
                <a:off x="4378751" y="3846568"/>
                <a:ext cx="5886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+mn-lt"/>
                  </a:rPr>
                  <a:t>Weeks</a:t>
                </a:r>
              </a:p>
            </p:txBody>
          </p:sp>
          <p:sp>
            <p:nvSpPr>
              <p:cNvPr id="130" name="ZoneTexte 129">
                <a:extLst>
                  <a:ext uri="{FF2B5EF4-FFF2-40B4-BE49-F238E27FC236}">
                    <a16:creationId xmlns:a16="http://schemas.microsoft.com/office/drawing/2014/main" id="{29B56DA5-0D62-411B-A988-C27A76407D11}"/>
                  </a:ext>
                </a:extLst>
              </p:cNvPr>
              <p:cNvSpPr txBox="1"/>
              <p:nvPr/>
            </p:nvSpPr>
            <p:spPr>
              <a:xfrm>
                <a:off x="3597818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31" name="ZoneTexte 130">
                <a:extLst>
                  <a:ext uri="{FF2B5EF4-FFF2-40B4-BE49-F238E27FC236}">
                    <a16:creationId xmlns:a16="http://schemas.microsoft.com/office/drawing/2014/main" id="{8EB52473-25C5-4369-AC60-E6EC414AD84E}"/>
                  </a:ext>
                </a:extLst>
              </p:cNvPr>
              <p:cNvSpPr txBox="1"/>
              <p:nvPr/>
            </p:nvSpPr>
            <p:spPr>
              <a:xfrm>
                <a:off x="3683457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32" name="ZoneTexte 131">
                <a:extLst>
                  <a:ext uri="{FF2B5EF4-FFF2-40B4-BE49-F238E27FC236}">
                    <a16:creationId xmlns:a16="http://schemas.microsoft.com/office/drawing/2014/main" id="{7B3C4762-CF8D-4043-A347-E8924398A977}"/>
                  </a:ext>
                </a:extLst>
              </p:cNvPr>
              <p:cNvSpPr txBox="1"/>
              <p:nvPr/>
            </p:nvSpPr>
            <p:spPr>
              <a:xfrm>
                <a:off x="3990655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12</a:t>
                </a:r>
              </a:p>
            </p:txBody>
          </p:sp>
          <p:sp>
            <p:nvSpPr>
              <p:cNvPr id="133" name="ZoneTexte 132">
                <a:extLst>
                  <a:ext uri="{FF2B5EF4-FFF2-40B4-BE49-F238E27FC236}">
                    <a16:creationId xmlns:a16="http://schemas.microsoft.com/office/drawing/2014/main" id="{CAB96A48-21E3-41CD-BDAA-6C5DA92C9EE6}"/>
                  </a:ext>
                </a:extLst>
              </p:cNvPr>
              <p:cNvSpPr txBox="1"/>
              <p:nvPr/>
            </p:nvSpPr>
            <p:spPr>
              <a:xfrm>
                <a:off x="4525140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24</a:t>
                </a:r>
              </a:p>
            </p:txBody>
          </p:sp>
          <p:sp>
            <p:nvSpPr>
              <p:cNvPr id="134" name="ZoneTexte 133">
                <a:extLst>
                  <a:ext uri="{FF2B5EF4-FFF2-40B4-BE49-F238E27FC236}">
                    <a16:creationId xmlns:a16="http://schemas.microsoft.com/office/drawing/2014/main" id="{62483F08-0350-4BC7-A664-54682C15392A}"/>
                  </a:ext>
                </a:extLst>
              </p:cNvPr>
              <p:cNvSpPr txBox="1"/>
              <p:nvPr/>
            </p:nvSpPr>
            <p:spPr>
              <a:xfrm>
                <a:off x="5535269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48</a:t>
                </a:r>
              </a:p>
            </p:txBody>
          </p:sp>
          <p:sp>
            <p:nvSpPr>
              <p:cNvPr id="136" name="ZoneTexte 135">
                <a:extLst>
                  <a:ext uri="{FF2B5EF4-FFF2-40B4-BE49-F238E27FC236}">
                    <a16:creationId xmlns:a16="http://schemas.microsoft.com/office/drawing/2014/main" id="{3A722C7F-7829-4D1E-B7D8-0E492DAA935A}"/>
                  </a:ext>
                </a:extLst>
              </p:cNvPr>
              <p:cNvSpPr txBox="1"/>
              <p:nvPr/>
            </p:nvSpPr>
            <p:spPr>
              <a:xfrm>
                <a:off x="3237667" y="2891007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-10</a:t>
                </a:r>
              </a:p>
            </p:txBody>
          </p:sp>
          <p:sp>
            <p:nvSpPr>
              <p:cNvPr id="138" name="ZoneTexte 137">
                <a:extLst>
                  <a:ext uri="{FF2B5EF4-FFF2-40B4-BE49-F238E27FC236}">
                    <a16:creationId xmlns:a16="http://schemas.microsoft.com/office/drawing/2014/main" id="{A8799E2D-54DF-4AF0-8B3B-9B92E79406DB}"/>
                  </a:ext>
                </a:extLst>
              </p:cNvPr>
              <p:cNvSpPr txBox="1"/>
              <p:nvPr/>
            </p:nvSpPr>
            <p:spPr>
              <a:xfrm>
                <a:off x="3351481" y="2553161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39" name="ZoneTexte 138">
                <a:extLst>
                  <a:ext uri="{FF2B5EF4-FFF2-40B4-BE49-F238E27FC236}">
                    <a16:creationId xmlns:a16="http://schemas.microsoft.com/office/drawing/2014/main" id="{EB09CFE3-E487-440E-B5D5-A0748011F2B1}"/>
                  </a:ext>
                </a:extLst>
              </p:cNvPr>
              <p:cNvSpPr txBox="1"/>
              <p:nvPr/>
            </p:nvSpPr>
            <p:spPr>
              <a:xfrm>
                <a:off x="3351481" y="238423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41" name="ZoneTexte 140">
                <a:extLst>
                  <a:ext uri="{FF2B5EF4-FFF2-40B4-BE49-F238E27FC236}">
                    <a16:creationId xmlns:a16="http://schemas.microsoft.com/office/drawing/2014/main" id="{DB11C435-E718-47F9-BC13-55C1B04BC3E4}"/>
                  </a:ext>
                </a:extLst>
              </p:cNvPr>
              <p:cNvSpPr txBox="1"/>
              <p:nvPr/>
            </p:nvSpPr>
            <p:spPr>
              <a:xfrm>
                <a:off x="4252401" y="2820899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&lt; 0.0001</a:t>
                </a:r>
              </a:p>
            </p:txBody>
          </p:sp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154AF8AA-F65D-4914-9522-C928108C08F2}"/>
                  </a:ext>
                </a:extLst>
              </p:cNvPr>
              <p:cNvSpPr txBox="1"/>
              <p:nvPr/>
            </p:nvSpPr>
            <p:spPr>
              <a:xfrm>
                <a:off x="5157779" y="2856068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&lt; 0.0001</a:t>
                </a:r>
              </a:p>
            </p:txBody>
          </p:sp>
          <p:sp>
            <p:nvSpPr>
              <p:cNvPr id="144" name="ZoneTexte 143">
                <a:extLst>
                  <a:ext uri="{FF2B5EF4-FFF2-40B4-BE49-F238E27FC236}">
                    <a16:creationId xmlns:a16="http://schemas.microsoft.com/office/drawing/2014/main" id="{41F35A98-CA22-41D5-9390-DC3A0BFF9487}"/>
                  </a:ext>
                </a:extLst>
              </p:cNvPr>
              <p:cNvSpPr txBox="1"/>
              <p:nvPr/>
            </p:nvSpPr>
            <p:spPr>
              <a:xfrm>
                <a:off x="3237667" y="3566701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-30</a:t>
                </a:r>
              </a:p>
            </p:txBody>
          </p:sp>
          <p:sp>
            <p:nvSpPr>
              <p:cNvPr id="233" name="ZoneTexte 232">
                <a:extLst>
                  <a:ext uri="{FF2B5EF4-FFF2-40B4-BE49-F238E27FC236}">
                    <a16:creationId xmlns:a16="http://schemas.microsoft.com/office/drawing/2014/main" id="{E634D6A7-AA9D-4522-B2A0-BEA370B68D6A}"/>
                  </a:ext>
                </a:extLst>
              </p:cNvPr>
              <p:cNvSpPr txBox="1"/>
              <p:nvPr/>
            </p:nvSpPr>
            <p:spPr>
              <a:xfrm>
                <a:off x="3944708" y="2191365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191</a:t>
                </a:r>
              </a:p>
            </p:txBody>
          </p:sp>
          <p:sp>
            <p:nvSpPr>
              <p:cNvPr id="234" name="ZoneTexte 233">
                <a:extLst>
                  <a:ext uri="{FF2B5EF4-FFF2-40B4-BE49-F238E27FC236}">
                    <a16:creationId xmlns:a16="http://schemas.microsoft.com/office/drawing/2014/main" id="{F86DBD93-F3F9-45EA-BDF2-08A515925027}"/>
                  </a:ext>
                </a:extLst>
              </p:cNvPr>
              <p:cNvSpPr txBox="1"/>
              <p:nvPr/>
            </p:nvSpPr>
            <p:spPr>
              <a:xfrm>
                <a:off x="4837392" y="2202571"/>
                <a:ext cx="5882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98 </a:t>
                </a:r>
              </a:p>
            </p:txBody>
          </p:sp>
          <p:cxnSp>
            <p:nvCxnSpPr>
              <p:cNvPr id="235" name="Connecteur droit 234">
                <a:extLst>
                  <a:ext uri="{FF2B5EF4-FFF2-40B4-BE49-F238E27FC236}">
                    <a16:creationId xmlns:a16="http://schemas.microsoft.com/office/drawing/2014/main" id="{0F7028C0-5B36-4099-BC3E-6958AF13AC7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43051" y="2350069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Connecteur droit 235">
                <a:extLst>
                  <a:ext uri="{FF2B5EF4-FFF2-40B4-BE49-F238E27FC236}">
                    <a16:creationId xmlns:a16="http://schemas.microsoft.com/office/drawing/2014/main" id="{AC24699B-CA1A-4A19-8889-F0EB8DCF217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750013" y="2356101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" name="Rectangle 5"/>
              <p:cNvSpPr/>
              <p:nvPr/>
            </p:nvSpPr>
            <p:spPr>
              <a:xfrm>
                <a:off x="3239735" y="1565911"/>
                <a:ext cx="297421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CC3300"/>
                    </a:solidFill>
                    <a:latin typeface="+mj-lt"/>
                  </a:rPr>
                  <a:t> Procollagen type N-terminal </a:t>
                </a:r>
              </a:p>
              <a:p>
                <a:pPr algn="ctr"/>
                <a:r>
                  <a:rPr lang="en-US" b="1">
                    <a:solidFill>
                      <a:srgbClr val="CC3300"/>
                    </a:solidFill>
                    <a:latin typeface="+mj-lt"/>
                  </a:rPr>
                  <a:t>propeptide</a:t>
                </a:r>
              </a:p>
            </p:txBody>
          </p:sp>
        </p:grpSp>
      </p:grpSp>
      <p:grpSp>
        <p:nvGrpSpPr>
          <p:cNvPr id="224" name="Groupe 223">
            <a:extLst>
              <a:ext uri="{FF2B5EF4-FFF2-40B4-BE49-F238E27FC236}">
                <a16:creationId xmlns:a16="http://schemas.microsoft.com/office/drawing/2014/main" id="{818111CA-19FB-4C15-B127-7EFA6FFFBD82}"/>
              </a:ext>
            </a:extLst>
          </p:cNvPr>
          <p:cNvGrpSpPr/>
          <p:nvPr/>
        </p:nvGrpSpPr>
        <p:grpSpPr>
          <a:xfrm>
            <a:off x="6153211" y="1753726"/>
            <a:ext cx="2951009" cy="2339063"/>
            <a:chOff x="6153211" y="1753726"/>
            <a:chExt cx="2951009" cy="2339063"/>
          </a:xfrm>
        </p:grpSpPr>
        <p:sp>
          <p:nvSpPr>
            <p:cNvPr id="208" name="AutoShape 165">
              <a:extLst>
                <a:ext uri="{FF2B5EF4-FFF2-40B4-BE49-F238E27FC236}">
                  <a16:creationId xmlns:a16="http://schemas.microsoft.com/office/drawing/2014/main" id="{AF7BE41C-BA3D-4FAF-B7D9-ED2E0EADD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8884" y="2243410"/>
              <a:ext cx="1847656" cy="170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2F1ED24-E4B5-4A15-89B3-B3D4250F4CE4}"/>
                </a:ext>
              </a:extLst>
            </p:cNvPr>
            <p:cNvGrpSpPr/>
            <p:nvPr/>
          </p:nvGrpSpPr>
          <p:grpSpPr>
            <a:xfrm>
              <a:off x="6245263" y="2191365"/>
              <a:ext cx="2858957" cy="1901424"/>
              <a:chOff x="6245263" y="2191365"/>
              <a:chExt cx="2858957" cy="1901424"/>
            </a:xfrm>
          </p:grpSpPr>
          <p:pic>
            <p:nvPicPr>
              <p:cNvPr id="73" name="Image 72">
                <a:extLst>
                  <a:ext uri="{FF2B5EF4-FFF2-40B4-BE49-F238E27FC236}">
                    <a16:creationId xmlns:a16="http://schemas.microsoft.com/office/drawing/2014/main" id="{00B52834-1F1F-4940-9F35-F28CB6B5D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60097" y="2435196"/>
                <a:ext cx="2204102" cy="1351707"/>
              </a:xfrm>
              <a:prstGeom prst="rect">
                <a:avLst/>
              </a:prstGeom>
            </p:spPr>
          </p:pic>
          <p:sp>
            <p:nvSpPr>
              <p:cNvPr id="149" name="ZoneTexte 148">
                <a:extLst>
                  <a:ext uri="{FF2B5EF4-FFF2-40B4-BE49-F238E27FC236}">
                    <a16:creationId xmlns:a16="http://schemas.microsoft.com/office/drawing/2014/main" id="{F168FB68-199E-4643-9585-CD520D51171D}"/>
                  </a:ext>
                </a:extLst>
              </p:cNvPr>
              <p:cNvSpPr txBox="1"/>
              <p:nvPr/>
            </p:nvSpPr>
            <p:spPr>
              <a:xfrm>
                <a:off x="6512256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50" name="ZoneTexte 149">
                <a:extLst>
                  <a:ext uri="{FF2B5EF4-FFF2-40B4-BE49-F238E27FC236}">
                    <a16:creationId xmlns:a16="http://schemas.microsoft.com/office/drawing/2014/main" id="{787ED485-2D2F-4D98-A44F-3519BB48E277}"/>
                  </a:ext>
                </a:extLst>
              </p:cNvPr>
              <p:cNvSpPr txBox="1"/>
              <p:nvPr/>
            </p:nvSpPr>
            <p:spPr>
              <a:xfrm>
                <a:off x="6245263" y="3482272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-20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F05917E7-778B-42AE-853A-6F24F4978114}"/>
                  </a:ext>
                </a:extLst>
              </p:cNvPr>
              <p:cNvSpPr txBox="1"/>
              <p:nvPr/>
            </p:nvSpPr>
            <p:spPr>
              <a:xfrm>
                <a:off x="7386346" y="3846568"/>
                <a:ext cx="5886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+mn-lt"/>
                  </a:rPr>
                  <a:t>Weeks</a:t>
                </a:r>
              </a:p>
            </p:txBody>
          </p:sp>
          <p:sp>
            <p:nvSpPr>
              <p:cNvPr id="152" name="ZoneTexte 151">
                <a:extLst>
                  <a:ext uri="{FF2B5EF4-FFF2-40B4-BE49-F238E27FC236}">
                    <a16:creationId xmlns:a16="http://schemas.microsoft.com/office/drawing/2014/main" id="{02462A96-D591-4E24-B6A8-741C3EACCD18}"/>
                  </a:ext>
                </a:extLst>
              </p:cNvPr>
              <p:cNvSpPr txBox="1"/>
              <p:nvPr/>
            </p:nvSpPr>
            <p:spPr>
              <a:xfrm>
                <a:off x="6605414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53" name="ZoneTexte 152">
                <a:extLst>
                  <a:ext uri="{FF2B5EF4-FFF2-40B4-BE49-F238E27FC236}">
                    <a16:creationId xmlns:a16="http://schemas.microsoft.com/office/drawing/2014/main" id="{2410F93C-E3EA-4032-BDA5-19864727CB09}"/>
                  </a:ext>
                </a:extLst>
              </p:cNvPr>
              <p:cNvSpPr txBox="1"/>
              <p:nvPr/>
            </p:nvSpPr>
            <p:spPr>
              <a:xfrm>
                <a:off x="6691053" y="374551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54" name="ZoneTexte 153">
                <a:extLst>
                  <a:ext uri="{FF2B5EF4-FFF2-40B4-BE49-F238E27FC236}">
                    <a16:creationId xmlns:a16="http://schemas.microsoft.com/office/drawing/2014/main" id="{CBB3D4BC-0130-41A3-87E1-D6666201F576}"/>
                  </a:ext>
                </a:extLst>
              </p:cNvPr>
              <p:cNvSpPr txBox="1"/>
              <p:nvPr/>
            </p:nvSpPr>
            <p:spPr>
              <a:xfrm>
                <a:off x="6998251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12</a:t>
                </a:r>
              </a:p>
            </p:txBody>
          </p:sp>
          <p:sp>
            <p:nvSpPr>
              <p:cNvPr id="155" name="ZoneTexte 154">
                <a:extLst>
                  <a:ext uri="{FF2B5EF4-FFF2-40B4-BE49-F238E27FC236}">
                    <a16:creationId xmlns:a16="http://schemas.microsoft.com/office/drawing/2014/main" id="{E2B5F883-2A17-4C60-8B91-ED60DF315CF4}"/>
                  </a:ext>
                </a:extLst>
              </p:cNvPr>
              <p:cNvSpPr txBox="1"/>
              <p:nvPr/>
            </p:nvSpPr>
            <p:spPr>
              <a:xfrm>
                <a:off x="7532736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24</a:t>
                </a:r>
              </a:p>
            </p:txBody>
          </p: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F0A795EE-55DC-46C1-8F82-4E0CA8EF193E}"/>
                  </a:ext>
                </a:extLst>
              </p:cNvPr>
              <p:cNvSpPr txBox="1"/>
              <p:nvPr/>
            </p:nvSpPr>
            <p:spPr>
              <a:xfrm>
                <a:off x="8542865" y="374551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48</a:t>
                </a:r>
              </a:p>
            </p:txBody>
          </p:sp>
          <p:sp>
            <p:nvSpPr>
              <p:cNvPr id="158" name="ZoneTexte 157">
                <a:extLst>
                  <a:ext uri="{FF2B5EF4-FFF2-40B4-BE49-F238E27FC236}">
                    <a16:creationId xmlns:a16="http://schemas.microsoft.com/office/drawing/2014/main" id="{FD2566D6-8EB3-49E6-96D1-65218FE1E3BE}"/>
                  </a:ext>
                </a:extLst>
              </p:cNvPr>
              <p:cNvSpPr txBox="1"/>
              <p:nvPr/>
            </p:nvSpPr>
            <p:spPr>
              <a:xfrm>
                <a:off x="6245263" y="3228018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-10</a:t>
                </a:r>
              </a:p>
            </p:txBody>
          </p:sp>
          <p:sp>
            <p:nvSpPr>
              <p:cNvPr id="160" name="ZoneTexte 159">
                <a:extLst>
                  <a:ext uri="{FF2B5EF4-FFF2-40B4-BE49-F238E27FC236}">
                    <a16:creationId xmlns:a16="http://schemas.microsoft.com/office/drawing/2014/main" id="{5F007674-896E-43ED-9B38-E4B56E196902}"/>
                  </a:ext>
                </a:extLst>
              </p:cNvPr>
              <p:cNvSpPr txBox="1"/>
              <p:nvPr/>
            </p:nvSpPr>
            <p:spPr>
              <a:xfrm>
                <a:off x="6359077" y="297376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63" name="ZoneTexte 162">
                <a:extLst>
                  <a:ext uri="{FF2B5EF4-FFF2-40B4-BE49-F238E27FC236}">
                    <a16:creationId xmlns:a16="http://schemas.microsoft.com/office/drawing/2014/main" id="{23E5A807-0225-4E54-AFC6-845676DC55BB}"/>
                  </a:ext>
                </a:extLst>
              </p:cNvPr>
              <p:cNvSpPr txBox="1"/>
              <p:nvPr/>
            </p:nvSpPr>
            <p:spPr>
              <a:xfrm>
                <a:off x="7221164" y="2860227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&lt; 0.0001</a:t>
                </a:r>
              </a:p>
            </p:txBody>
          </p:sp>
          <p:sp>
            <p:nvSpPr>
              <p:cNvPr id="164" name="ZoneTexte 163">
                <a:extLst>
                  <a:ext uri="{FF2B5EF4-FFF2-40B4-BE49-F238E27FC236}">
                    <a16:creationId xmlns:a16="http://schemas.microsoft.com/office/drawing/2014/main" id="{A41F523D-3544-4E3D-BAAB-8073A719CB0D}"/>
                  </a:ext>
                </a:extLst>
              </p:cNvPr>
              <p:cNvSpPr txBox="1"/>
              <p:nvPr/>
            </p:nvSpPr>
            <p:spPr>
              <a:xfrm>
                <a:off x="8251101" y="2987220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= 0.0003</a:t>
                </a:r>
              </a:p>
            </p:txBody>
          </p:sp>
          <p:sp>
            <p:nvSpPr>
              <p:cNvPr id="166" name="ZoneTexte 165">
                <a:extLst>
                  <a:ext uri="{FF2B5EF4-FFF2-40B4-BE49-F238E27FC236}">
                    <a16:creationId xmlns:a16="http://schemas.microsoft.com/office/drawing/2014/main" id="{94F8F562-1501-4846-BF79-4C4698780701}"/>
                  </a:ext>
                </a:extLst>
              </p:cNvPr>
              <p:cNvSpPr txBox="1"/>
              <p:nvPr/>
            </p:nvSpPr>
            <p:spPr>
              <a:xfrm>
                <a:off x="6288545" y="2719510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10</a:t>
                </a:r>
              </a:p>
            </p:txBody>
          </p:sp>
          <p:sp>
            <p:nvSpPr>
              <p:cNvPr id="168" name="ZoneTexte 167">
                <a:extLst>
                  <a:ext uri="{FF2B5EF4-FFF2-40B4-BE49-F238E27FC236}">
                    <a16:creationId xmlns:a16="http://schemas.microsoft.com/office/drawing/2014/main" id="{44AFF452-1CE1-4AA1-815C-ED8707657791}"/>
                  </a:ext>
                </a:extLst>
              </p:cNvPr>
              <p:cNvSpPr txBox="1"/>
              <p:nvPr/>
            </p:nvSpPr>
            <p:spPr>
              <a:xfrm>
                <a:off x="6288545" y="2465256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20</a:t>
                </a:r>
              </a:p>
            </p:txBody>
          </p:sp>
          <p:sp>
            <p:nvSpPr>
              <p:cNvPr id="240" name="ZoneTexte 239">
                <a:extLst>
                  <a:ext uri="{FF2B5EF4-FFF2-40B4-BE49-F238E27FC236}">
                    <a16:creationId xmlns:a16="http://schemas.microsoft.com/office/drawing/2014/main" id="{96CD18F8-20F2-4E55-87AE-64AC6B11477F}"/>
                  </a:ext>
                </a:extLst>
              </p:cNvPr>
              <p:cNvSpPr txBox="1"/>
              <p:nvPr/>
            </p:nvSpPr>
            <p:spPr>
              <a:xfrm>
                <a:off x="7035262" y="2191365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185</a:t>
                </a:r>
              </a:p>
            </p:txBody>
          </p:sp>
          <p:sp>
            <p:nvSpPr>
              <p:cNvPr id="241" name="ZoneTexte 240">
                <a:extLst>
                  <a:ext uri="{FF2B5EF4-FFF2-40B4-BE49-F238E27FC236}">
                    <a16:creationId xmlns:a16="http://schemas.microsoft.com/office/drawing/2014/main" id="{F01679AD-DA6C-47A1-9A47-741446FE376E}"/>
                  </a:ext>
                </a:extLst>
              </p:cNvPr>
              <p:cNvSpPr txBox="1"/>
              <p:nvPr/>
            </p:nvSpPr>
            <p:spPr>
              <a:xfrm>
                <a:off x="7927946" y="2202571"/>
                <a:ext cx="5882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98 </a:t>
                </a:r>
              </a:p>
            </p:txBody>
          </p:sp>
          <p:cxnSp>
            <p:nvCxnSpPr>
              <p:cNvPr id="242" name="Connecteur droit 241">
                <a:extLst>
                  <a:ext uri="{FF2B5EF4-FFF2-40B4-BE49-F238E27FC236}">
                    <a16:creationId xmlns:a16="http://schemas.microsoft.com/office/drawing/2014/main" id="{8DF07EA9-2894-4210-82A9-BF518241DE2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933605" y="2350069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Connecteur droit 242">
                <a:extLst>
                  <a:ext uri="{FF2B5EF4-FFF2-40B4-BE49-F238E27FC236}">
                    <a16:creationId xmlns:a16="http://schemas.microsoft.com/office/drawing/2014/main" id="{9EFFFDB9-B84F-4873-BA54-421F8A24B7B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40567" y="2356101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" name="Rectangle 10"/>
            <p:cNvSpPr/>
            <p:nvPr/>
          </p:nvSpPr>
          <p:spPr>
            <a:xfrm>
              <a:off x="6153211" y="1753726"/>
              <a:ext cx="2731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CC3300"/>
                  </a:solidFill>
                  <a:latin typeface="+mj-lt"/>
                </a:rPr>
                <a:t> C-type collagen sequence</a:t>
              </a:r>
            </a:p>
          </p:txBody>
        </p:sp>
      </p:grpSp>
      <p:grpSp>
        <p:nvGrpSpPr>
          <p:cNvPr id="231" name="Groupe 230">
            <a:extLst>
              <a:ext uri="{FF2B5EF4-FFF2-40B4-BE49-F238E27FC236}">
                <a16:creationId xmlns:a16="http://schemas.microsoft.com/office/drawing/2014/main" id="{08E7597C-925F-43BD-A15C-CE2A3EB3CCFA}"/>
              </a:ext>
            </a:extLst>
          </p:cNvPr>
          <p:cNvGrpSpPr/>
          <p:nvPr/>
        </p:nvGrpSpPr>
        <p:grpSpPr>
          <a:xfrm>
            <a:off x="846842" y="4312397"/>
            <a:ext cx="3446478" cy="2177293"/>
            <a:chOff x="846842" y="4312397"/>
            <a:chExt cx="3446478" cy="2177293"/>
          </a:xfrm>
        </p:grpSpPr>
        <p:sp>
          <p:nvSpPr>
            <p:cNvPr id="210" name="AutoShape 165">
              <a:extLst>
                <a:ext uri="{FF2B5EF4-FFF2-40B4-BE49-F238E27FC236}">
                  <a16:creationId xmlns:a16="http://schemas.microsoft.com/office/drawing/2014/main" id="{5132D92F-7EF6-4F98-9040-8ABE6E119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765" y="4670211"/>
              <a:ext cx="1847656" cy="170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463545" y="4312397"/>
              <a:ext cx="23654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CC3300"/>
                  </a:solidFill>
                  <a:latin typeface="+mj-lt"/>
                </a:rPr>
                <a:t> Parathyroid hormone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70B42B9D-25CF-4938-9E27-342C1FCF1384}"/>
                </a:ext>
              </a:extLst>
            </p:cNvPr>
            <p:cNvGrpSpPr/>
            <p:nvPr/>
          </p:nvGrpSpPr>
          <p:grpSpPr>
            <a:xfrm>
              <a:off x="846842" y="4614006"/>
              <a:ext cx="3446478" cy="1875684"/>
              <a:chOff x="846842" y="4614006"/>
              <a:chExt cx="3446478" cy="1875684"/>
            </a:xfrm>
          </p:grpSpPr>
          <p:sp>
            <p:nvSpPr>
              <p:cNvPr id="86" name="Freeform 69">
                <a:extLst>
                  <a:ext uri="{FF2B5EF4-FFF2-40B4-BE49-F238E27FC236}">
                    <a16:creationId xmlns:a16="http://schemas.microsoft.com/office/drawing/2014/main" id="{38B785C1-944F-4CB2-91B8-348FBC0EB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923" y="5594358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7" name="Freeform 70">
                <a:extLst>
                  <a:ext uri="{FF2B5EF4-FFF2-40B4-BE49-F238E27FC236}">
                    <a16:creationId xmlns:a16="http://schemas.microsoft.com/office/drawing/2014/main" id="{5FAF0C19-D88F-4E31-9D89-C2E42C8C95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3423" y="5102233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8" name="Freeform 71">
                <a:extLst>
                  <a:ext uri="{FF2B5EF4-FFF2-40B4-BE49-F238E27FC236}">
                    <a16:creationId xmlns:a16="http://schemas.microsoft.com/office/drawing/2014/main" id="{81B6A3BC-2BBA-4788-8523-B2F60B0AF0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3423" y="5719770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9" name="Freeform 72">
                <a:extLst>
                  <a:ext uri="{FF2B5EF4-FFF2-40B4-BE49-F238E27FC236}">
                    <a16:creationId xmlns:a16="http://schemas.microsoft.com/office/drawing/2014/main" id="{94920080-A63F-4ABA-A2C7-5473A4298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573" y="5775333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788D8"/>
              </a:solidFill>
              <a:ln w="9525">
                <a:solidFill>
                  <a:srgbClr val="2788D8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0" name="Freeform 76">
                <a:extLst>
                  <a:ext uri="{FF2B5EF4-FFF2-40B4-BE49-F238E27FC236}">
                    <a16:creationId xmlns:a16="http://schemas.microsoft.com/office/drawing/2014/main" id="{88F18641-51BC-4552-968F-DB6B09177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8336" y="5203833"/>
                <a:ext cx="41275" cy="42862"/>
              </a:xfrm>
              <a:custGeom>
                <a:avLst/>
                <a:gdLst>
                  <a:gd name="T0" fmla="*/ 26 w 26"/>
                  <a:gd name="T1" fmla="*/ 0 h 27"/>
                  <a:gd name="T2" fmla="*/ 0 w 26"/>
                  <a:gd name="T3" fmla="*/ 0 h 27"/>
                  <a:gd name="T4" fmla="*/ 0 w 26"/>
                  <a:gd name="T5" fmla="*/ 27 h 27"/>
                  <a:gd name="T6" fmla="*/ 26 w 26"/>
                  <a:gd name="T7" fmla="*/ 27 h 27"/>
                  <a:gd name="T8" fmla="*/ 26 w 26"/>
                  <a:gd name="T9" fmla="*/ 0 h 27"/>
                  <a:gd name="T10" fmla="*/ 26 w 26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7">
                    <a:moveTo>
                      <a:pt x="26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6" y="27"/>
                    </a:lnTo>
                    <a:lnTo>
                      <a:pt x="26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1" name="Freeform 79">
                <a:extLst>
                  <a:ext uri="{FF2B5EF4-FFF2-40B4-BE49-F238E27FC236}">
                    <a16:creationId xmlns:a16="http://schemas.microsoft.com/office/drawing/2014/main" id="{8F90F47E-3BEC-405D-993A-EFF2DE4B0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9148" y="5121283"/>
                <a:ext cx="2409825" cy="495300"/>
              </a:xfrm>
              <a:custGeom>
                <a:avLst/>
                <a:gdLst>
                  <a:gd name="T0" fmla="*/ 1518 w 1518"/>
                  <a:gd name="T1" fmla="*/ 66 h 312"/>
                  <a:gd name="T2" fmla="*/ 1516 w 1518"/>
                  <a:gd name="T3" fmla="*/ 66 h 312"/>
                  <a:gd name="T4" fmla="*/ 761 w 1518"/>
                  <a:gd name="T5" fmla="*/ 0 h 312"/>
                  <a:gd name="T6" fmla="*/ 760 w 1518"/>
                  <a:gd name="T7" fmla="*/ 1 h 312"/>
                  <a:gd name="T8" fmla="*/ 0 w 1518"/>
                  <a:gd name="T9" fmla="*/ 31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18" h="312">
                    <a:moveTo>
                      <a:pt x="1518" y="66"/>
                    </a:moveTo>
                    <a:lnTo>
                      <a:pt x="1516" y="66"/>
                    </a:lnTo>
                    <a:lnTo>
                      <a:pt x="761" y="0"/>
                    </a:lnTo>
                    <a:lnTo>
                      <a:pt x="760" y="1"/>
                    </a:lnTo>
                    <a:lnTo>
                      <a:pt x="0" y="312"/>
                    </a:lnTo>
                  </a:path>
                </a:pathLst>
              </a:custGeom>
              <a:noFill/>
              <a:ln w="19050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2" name="Freeform 80">
                <a:extLst>
                  <a:ext uri="{FF2B5EF4-FFF2-40B4-BE49-F238E27FC236}">
                    <a16:creationId xmlns:a16="http://schemas.microsoft.com/office/drawing/2014/main" id="{42674E66-37A3-4550-90B7-EA714DE0D0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9148" y="5616583"/>
                <a:ext cx="2413000" cy="180975"/>
              </a:xfrm>
              <a:custGeom>
                <a:avLst/>
                <a:gdLst>
                  <a:gd name="T0" fmla="*/ 1520 w 1520"/>
                  <a:gd name="T1" fmla="*/ 114 h 114"/>
                  <a:gd name="T2" fmla="*/ 1515 w 1520"/>
                  <a:gd name="T3" fmla="*/ 113 h 114"/>
                  <a:gd name="T4" fmla="*/ 760 w 1520"/>
                  <a:gd name="T5" fmla="*/ 78 h 114"/>
                  <a:gd name="T6" fmla="*/ 760 w 1520"/>
                  <a:gd name="T7" fmla="*/ 78 h 114"/>
                  <a:gd name="T8" fmla="*/ 0 w 1520"/>
                  <a:gd name="T9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14">
                    <a:moveTo>
                      <a:pt x="1520" y="114"/>
                    </a:moveTo>
                    <a:lnTo>
                      <a:pt x="1515" y="113"/>
                    </a:lnTo>
                    <a:lnTo>
                      <a:pt x="760" y="78"/>
                    </a:lnTo>
                    <a:lnTo>
                      <a:pt x="760" y="78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3" name="Freeform 81">
                <a:extLst>
                  <a:ext uri="{FF2B5EF4-FFF2-40B4-BE49-F238E27FC236}">
                    <a16:creationId xmlns:a16="http://schemas.microsoft.com/office/drawing/2014/main" id="{6F7BD79C-F9EF-48DF-9AB0-D21AD5338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211" y="5692783"/>
                <a:ext cx="0" cy="203200"/>
              </a:xfrm>
              <a:custGeom>
                <a:avLst/>
                <a:gdLst>
                  <a:gd name="T0" fmla="*/ 128 h 128"/>
                  <a:gd name="T1" fmla="*/ 65 h 128"/>
                  <a:gd name="T2" fmla="*/ 0 h 12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28">
                    <a:moveTo>
                      <a:pt x="0" y="128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788D8"/>
              </a:solidFill>
              <a:ln w="12700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4" name="Freeform 82">
                <a:extLst>
                  <a:ext uri="{FF2B5EF4-FFF2-40B4-BE49-F238E27FC236}">
                    <a16:creationId xmlns:a16="http://schemas.microsoft.com/office/drawing/2014/main" id="{5240E7CB-177B-46B6-9475-3D3AB8B33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648" y="5645158"/>
                <a:ext cx="0" cy="188912"/>
              </a:xfrm>
              <a:custGeom>
                <a:avLst/>
                <a:gdLst>
                  <a:gd name="T0" fmla="*/ 119 h 119"/>
                  <a:gd name="T1" fmla="*/ 60 h 119"/>
                  <a:gd name="T2" fmla="*/ 0 h 11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19">
                    <a:moveTo>
                      <a:pt x="0" y="119"/>
                    </a:moveTo>
                    <a:lnTo>
                      <a:pt x="0" y="6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788D8"/>
              </a:solidFill>
              <a:ln w="12700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5" name="Freeform 83">
                <a:extLst>
                  <a:ext uri="{FF2B5EF4-FFF2-40B4-BE49-F238E27FC236}">
                    <a16:creationId xmlns:a16="http://schemas.microsoft.com/office/drawing/2014/main" id="{D929F990-B487-44D7-806E-CCF1CD4A2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648" y="4951420"/>
                <a:ext cx="0" cy="330200"/>
              </a:xfrm>
              <a:custGeom>
                <a:avLst/>
                <a:gdLst>
                  <a:gd name="T0" fmla="*/ 208 h 208"/>
                  <a:gd name="T1" fmla="*/ 108 h 208"/>
                  <a:gd name="T2" fmla="*/ 0 h 2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08">
                    <a:moveTo>
                      <a:pt x="0" y="208"/>
                    </a:moveTo>
                    <a:lnTo>
                      <a:pt x="0" y="10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6" name="Freeform 84">
                <a:extLst>
                  <a:ext uri="{FF2B5EF4-FFF2-40B4-BE49-F238E27FC236}">
                    <a16:creationId xmlns:a16="http://schemas.microsoft.com/office/drawing/2014/main" id="{CE7E5DE3-5C3E-4239-A36A-44404FF83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798" y="5038733"/>
                <a:ext cx="0" cy="376237"/>
              </a:xfrm>
              <a:custGeom>
                <a:avLst/>
                <a:gdLst>
                  <a:gd name="T0" fmla="*/ 237 h 237"/>
                  <a:gd name="T1" fmla="*/ 118 h 237"/>
                  <a:gd name="T2" fmla="*/ 0 h 23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7">
                    <a:moveTo>
                      <a:pt x="0" y="237"/>
                    </a:moveTo>
                    <a:lnTo>
                      <a:pt x="0" y="1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7" name="Line 85">
                <a:extLst>
                  <a:ext uri="{FF2B5EF4-FFF2-40B4-BE49-F238E27FC236}">
                    <a16:creationId xmlns:a16="http://schemas.microsoft.com/office/drawing/2014/main" id="{61AC69F3-7E51-4919-8615-669E0A84F1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69148" y="4775208"/>
                <a:ext cx="0" cy="841375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8" name="Line 86">
                <a:extLst>
                  <a:ext uri="{FF2B5EF4-FFF2-40B4-BE49-F238E27FC236}">
                    <a16:creationId xmlns:a16="http://schemas.microsoft.com/office/drawing/2014/main" id="{AD0E5CA8-DDC1-4CD5-A604-340208401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69148" y="5616583"/>
                <a:ext cx="0" cy="433387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9" name="Line 87">
                <a:extLst>
                  <a:ext uri="{FF2B5EF4-FFF2-40B4-BE49-F238E27FC236}">
                    <a16:creationId xmlns:a16="http://schemas.microsoft.com/office/drawing/2014/main" id="{3699C24B-145B-4ED1-ADD0-55C42C13C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9148" y="5616583"/>
                <a:ext cx="244633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0" name="Line 88">
                <a:extLst>
                  <a:ext uri="{FF2B5EF4-FFF2-40B4-BE49-F238E27FC236}">
                    <a16:creationId xmlns:a16="http://schemas.microsoft.com/office/drawing/2014/main" id="{05F9CF7E-A269-469D-8E08-732D37649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4799020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1" name="Line 89">
                <a:extLst>
                  <a:ext uri="{FF2B5EF4-FFF2-40B4-BE49-F238E27FC236}">
                    <a16:creationId xmlns:a16="http://schemas.microsoft.com/office/drawing/2014/main" id="{DEB6B5A2-FB75-4F9E-8379-BE07EFED62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6024570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2" name="Line 90">
                <a:extLst>
                  <a:ext uri="{FF2B5EF4-FFF2-40B4-BE49-F238E27FC236}">
                    <a16:creationId xmlns:a16="http://schemas.microsoft.com/office/drawing/2014/main" id="{B4FD341B-AC32-4D4D-B3A9-6D4750FDF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5819783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3" name="Line 91">
                <a:extLst>
                  <a:ext uri="{FF2B5EF4-FFF2-40B4-BE49-F238E27FC236}">
                    <a16:creationId xmlns:a16="http://schemas.microsoft.com/office/drawing/2014/main" id="{0D5A840E-FC60-44CC-814D-7B5CAB231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5003808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4" name="Line 92">
                <a:extLst>
                  <a:ext uri="{FF2B5EF4-FFF2-40B4-BE49-F238E27FC236}">
                    <a16:creationId xmlns:a16="http://schemas.microsoft.com/office/drawing/2014/main" id="{0A8FBA0F-2553-406B-B177-7459A4B67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5207008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5" name="Line 93">
                <a:extLst>
                  <a:ext uri="{FF2B5EF4-FFF2-40B4-BE49-F238E27FC236}">
                    <a16:creationId xmlns:a16="http://schemas.microsoft.com/office/drawing/2014/main" id="{69C99A9B-AA2C-4B1D-A21A-300613BDB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5411795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6" name="Line 94">
                <a:extLst>
                  <a:ext uri="{FF2B5EF4-FFF2-40B4-BE49-F238E27FC236}">
                    <a16:creationId xmlns:a16="http://schemas.microsoft.com/office/drawing/2014/main" id="{C0135227-63C8-407E-B716-9E70CF49B9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9773" y="5616583"/>
                <a:ext cx="7937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4" name="ZoneTexte 173">
                <a:extLst>
                  <a:ext uri="{FF2B5EF4-FFF2-40B4-BE49-F238E27FC236}">
                    <a16:creationId xmlns:a16="http://schemas.microsoft.com/office/drawing/2014/main" id="{F5443992-2E1B-4D5C-9584-E90EB3524F2C}"/>
                  </a:ext>
                </a:extLst>
              </p:cNvPr>
              <p:cNvSpPr txBox="1"/>
              <p:nvPr/>
            </p:nvSpPr>
            <p:spPr>
              <a:xfrm>
                <a:off x="1141617" y="6057112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75" name="ZoneTexte 174">
                <a:extLst>
                  <a:ext uri="{FF2B5EF4-FFF2-40B4-BE49-F238E27FC236}">
                    <a16:creationId xmlns:a16="http://schemas.microsoft.com/office/drawing/2014/main" id="{94BDD7EE-3751-4B4E-B922-7DAB3883C082}"/>
                  </a:ext>
                </a:extLst>
              </p:cNvPr>
              <p:cNvSpPr txBox="1"/>
              <p:nvPr/>
            </p:nvSpPr>
            <p:spPr>
              <a:xfrm>
                <a:off x="2196989" y="6243469"/>
                <a:ext cx="5886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+mn-lt"/>
                  </a:rPr>
                  <a:t>Weeks</a:t>
                </a:r>
              </a:p>
            </p:txBody>
          </p:sp>
          <p:sp>
            <p:nvSpPr>
              <p:cNvPr id="176" name="ZoneTexte 175">
                <a:extLst>
                  <a:ext uri="{FF2B5EF4-FFF2-40B4-BE49-F238E27FC236}">
                    <a16:creationId xmlns:a16="http://schemas.microsoft.com/office/drawing/2014/main" id="{7091E912-E875-4FBB-85E1-97E803D87CC8}"/>
                  </a:ext>
                </a:extLst>
              </p:cNvPr>
              <p:cNvSpPr txBox="1"/>
              <p:nvPr/>
            </p:nvSpPr>
            <p:spPr>
              <a:xfrm>
                <a:off x="2324022" y="605711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24</a:t>
                </a:r>
              </a:p>
            </p:txBody>
          </p:sp>
          <p:sp>
            <p:nvSpPr>
              <p:cNvPr id="177" name="ZoneTexte 176">
                <a:extLst>
                  <a:ext uri="{FF2B5EF4-FFF2-40B4-BE49-F238E27FC236}">
                    <a16:creationId xmlns:a16="http://schemas.microsoft.com/office/drawing/2014/main" id="{FC68D6F4-08B4-4B42-9FD4-748E1ABC0BEA}"/>
                  </a:ext>
                </a:extLst>
              </p:cNvPr>
              <p:cNvSpPr txBox="1"/>
              <p:nvPr/>
            </p:nvSpPr>
            <p:spPr>
              <a:xfrm>
                <a:off x="3524651" y="605711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48</a:t>
                </a:r>
              </a:p>
            </p:txBody>
          </p:sp>
          <p:sp>
            <p:nvSpPr>
              <p:cNvPr id="178" name="ZoneTexte 177">
                <a:extLst>
                  <a:ext uri="{FF2B5EF4-FFF2-40B4-BE49-F238E27FC236}">
                    <a16:creationId xmlns:a16="http://schemas.microsoft.com/office/drawing/2014/main" id="{17363E3A-9CD7-4DA0-A7C7-CB5F28C4E7CC}"/>
                  </a:ext>
                </a:extLst>
              </p:cNvPr>
              <p:cNvSpPr txBox="1"/>
              <p:nvPr/>
            </p:nvSpPr>
            <p:spPr>
              <a:xfrm>
                <a:off x="846842" y="5883464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-10</a:t>
                </a:r>
              </a:p>
            </p:txBody>
          </p:sp>
          <p:sp>
            <p:nvSpPr>
              <p:cNvPr id="179" name="ZoneTexte 178">
                <a:extLst>
                  <a:ext uri="{FF2B5EF4-FFF2-40B4-BE49-F238E27FC236}">
                    <a16:creationId xmlns:a16="http://schemas.microsoft.com/office/drawing/2014/main" id="{77DB847E-665E-494F-A869-C4E6831F9969}"/>
                  </a:ext>
                </a:extLst>
              </p:cNvPr>
              <p:cNvSpPr txBox="1"/>
              <p:nvPr/>
            </p:nvSpPr>
            <p:spPr>
              <a:xfrm>
                <a:off x="907056" y="5705774"/>
                <a:ext cx="29848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-5</a:t>
                </a:r>
              </a:p>
            </p:txBody>
          </p:sp>
          <p:sp>
            <p:nvSpPr>
              <p:cNvPr id="180" name="ZoneTexte 179">
                <a:extLst>
                  <a:ext uri="{FF2B5EF4-FFF2-40B4-BE49-F238E27FC236}">
                    <a16:creationId xmlns:a16="http://schemas.microsoft.com/office/drawing/2014/main" id="{C3E3F7AE-7226-476E-A458-B210FE659BD7}"/>
                  </a:ext>
                </a:extLst>
              </p:cNvPr>
              <p:cNvSpPr txBox="1"/>
              <p:nvPr/>
            </p:nvSpPr>
            <p:spPr>
              <a:xfrm>
                <a:off x="950338" y="5499801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81" name="ZoneTexte 180">
                <a:extLst>
                  <a:ext uri="{FF2B5EF4-FFF2-40B4-BE49-F238E27FC236}">
                    <a16:creationId xmlns:a16="http://schemas.microsoft.com/office/drawing/2014/main" id="{FB8A3199-6199-4515-B1E3-8A2C7E027BA0}"/>
                  </a:ext>
                </a:extLst>
              </p:cNvPr>
              <p:cNvSpPr txBox="1"/>
              <p:nvPr/>
            </p:nvSpPr>
            <p:spPr>
              <a:xfrm>
                <a:off x="950338" y="529382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83" name="ZoneTexte 182">
                <a:extLst>
                  <a:ext uri="{FF2B5EF4-FFF2-40B4-BE49-F238E27FC236}">
                    <a16:creationId xmlns:a16="http://schemas.microsoft.com/office/drawing/2014/main" id="{1A6E18D2-04EF-4D9D-A27C-AE78BF252F25}"/>
                  </a:ext>
                </a:extLst>
              </p:cNvPr>
              <p:cNvSpPr txBox="1"/>
              <p:nvPr/>
            </p:nvSpPr>
            <p:spPr>
              <a:xfrm>
                <a:off x="2061096" y="5246695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= 0.0019</a:t>
                </a:r>
              </a:p>
            </p:txBody>
          </p:sp>
          <p:sp>
            <p:nvSpPr>
              <p:cNvPr id="184" name="ZoneTexte 183">
                <a:extLst>
                  <a:ext uri="{FF2B5EF4-FFF2-40B4-BE49-F238E27FC236}">
                    <a16:creationId xmlns:a16="http://schemas.microsoft.com/office/drawing/2014/main" id="{6F15F9B8-7290-4ABB-8B41-F44111EC0EA1}"/>
                  </a:ext>
                </a:extLst>
              </p:cNvPr>
              <p:cNvSpPr txBox="1"/>
              <p:nvPr/>
            </p:nvSpPr>
            <p:spPr>
              <a:xfrm>
                <a:off x="3193652" y="5370734"/>
                <a:ext cx="8531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= 0.0074</a:t>
                </a:r>
              </a:p>
            </p:txBody>
          </p:sp>
          <p:sp>
            <p:nvSpPr>
              <p:cNvPr id="185" name="ZoneTexte 184">
                <a:extLst>
                  <a:ext uri="{FF2B5EF4-FFF2-40B4-BE49-F238E27FC236}">
                    <a16:creationId xmlns:a16="http://schemas.microsoft.com/office/drawing/2014/main" id="{E1ABFA35-DE86-456A-A0A7-2E03C3455AF4}"/>
                  </a:ext>
                </a:extLst>
              </p:cNvPr>
              <p:cNvSpPr txBox="1"/>
              <p:nvPr/>
            </p:nvSpPr>
            <p:spPr>
              <a:xfrm>
                <a:off x="879806" y="5087855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10</a:t>
                </a:r>
              </a:p>
            </p:txBody>
          </p:sp>
          <p:sp>
            <p:nvSpPr>
              <p:cNvPr id="186" name="ZoneTexte 185">
                <a:extLst>
                  <a:ext uri="{FF2B5EF4-FFF2-40B4-BE49-F238E27FC236}">
                    <a16:creationId xmlns:a16="http://schemas.microsoft.com/office/drawing/2014/main" id="{76DB660F-262A-40B5-B235-4A397C886869}"/>
                  </a:ext>
                </a:extLst>
              </p:cNvPr>
              <p:cNvSpPr txBox="1"/>
              <p:nvPr/>
            </p:nvSpPr>
            <p:spPr>
              <a:xfrm>
                <a:off x="879806" y="488188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15</a:t>
                </a:r>
              </a:p>
            </p:txBody>
          </p:sp>
          <p:sp>
            <p:nvSpPr>
              <p:cNvPr id="187" name="ZoneTexte 186">
                <a:extLst>
                  <a:ext uri="{FF2B5EF4-FFF2-40B4-BE49-F238E27FC236}">
                    <a16:creationId xmlns:a16="http://schemas.microsoft.com/office/drawing/2014/main" id="{6505E0E4-66D7-490B-9781-00E9E1A98A59}"/>
                  </a:ext>
                </a:extLst>
              </p:cNvPr>
              <p:cNvSpPr txBox="1"/>
              <p:nvPr/>
            </p:nvSpPr>
            <p:spPr>
              <a:xfrm>
                <a:off x="879806" y="4675909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20</a:t>
                </a:r>
              </a:p>
            </p:txBody>
          </p:sp>
          <p:cxnSp>
            <p:nvCxnSpPr>
              <p:cNvPr id="221" name="Connecteur droit 220">
                <a:extLst>
                  <a:ext uri="{FF2B5EF4-FFF2-40B4-BE49-F238E27FC236}">
                    <a16:creationId xmlns:a16="http://schemas.microsoft.com/office/drawing/2014/main" id="{3C3E6CEB-2915-47B4-B820-E12369EFF3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39367" y="4816821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2" name="Connecteur droit 221">
                <a:extLst>
                  <a:ext uri="{FF2B5EF4-FFF2-40B4-BE49-F238E27FC236}">
                    <a16:creationId xmlns:a16="http://schemas.microsoft.com/office/drawing/2014/main" id="{FCFF3241-D9ED-447F-8BBE-EAA1250439A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46239" y="5020117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37" name="ZoneTexte 236">
                <a:extLst>
                  <a:ext uri="{FF2B5EF4-FFF2-40B4-BE49-F238E27FC236}">
                    <a16:creationId xmlns:a16="http://schemas.microsoft.com/office/drawing/2014/main" id="{593083E1-0DC0-4DE6-8C47-EBBA926B5B65}"/>
                  </a:ext>
                </a:extLst>
              </p:cNvPr>
              <p:cNvSpPr txBox="1"/>
              <p:nvPr/>
            </p:nvSpPr>
            <p:spPr>
              <a:xfrm>
                <a:off x="1854851" y="4614006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186</a:t>
                </a:r>
              </a:p>
            </p:txBody>
          </p:sp>
          <p:sp>
            <p:nvSpPr>
              <p:cNvPr id="247" name="ZoneTexte 246">
                <a:extLst>
                  <a:ext uri="{FF2B5EF4-FFF2-40B4-BE49-F238E27FC236}">
                    <a16:creationId xmlns:a16="http://schemas.microsoft.com/office/drawing/2014/main" id="{F65B1A3D-8027-4C8F-870C-6566FF0A27A3}"/>
                  </a:ext>
                </a:extLst>
              </p:cNvPr>
              <p:cNvSpPr txBox="1"/>
              <p:nvPr/>
            </p:nvSpPr>
            <p:spPr>
              <a:xfrm>
                <a:off x="2747535" y="4625212"/>
                <a:ext cx="5882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96 </a:t>
                </a:r>
              </a:p>
            </p:txBody>
          </p:sp>
          <p:cxnSp>
            <p:nvCxnSpPr>
              <p:cNvPr id="248" name="Connecteur droit 247">
                <a:extLst>
                  <a:ext uri="{FF2B5EF4-FFF2-40B4-BE49-F238E27FC236}">
                    <a16:creationId xmlns:a16="http://schemas.microsoft.com/office/drawing/2014/main" id="{D917CBCB-2BE3-4D33-BAFF-1D029FD109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753194" y="4772710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9" name="Connecteur droit 248">
                <a:extLst>
                  <a:ext uri="{FF2B5EF4-FFF2-40B4-BE49-F238E27FC236}">
                    <a16:creationId xmlns:a16="http://schemas.microsoft.com/office/drawing/2014/main" id="{804F5031-AA13-4A43-B3F1-7D3E091E19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660156" y="4778742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965C5CA-45F3-410F-BFE1-75080A8E1F58}"/>
              </a:ext>
            </a:extLst>
          </p:cNvPr>
          <p:cNvGrpSpPr/>
          <p:nvPr/>
        </p:nvGrpSpPr>
        <p:grpSpPr>
          <a:xfrm>
            <a:off x="5693085" y="4312397"/>
            <a:ext cx="3127833" cy="2177293"/>
            <a:chOff x="5693085" y="4312397"/>
            <a:chExt cx="3127833" cy="2177293"/>
          </a:xfrm>
        </p:grpSpPr>
        <p:sp>
          <p:nvSpPr>
            <p:cNvPr id="211" name="AutoShape 165">
              <a:extLst>
                <a:ext uri="{FF2B5EF4-FFF2-40B4-BE49-F238E27FC236}">
                  <a16:creationId xmlns:a16="http://schemas.microsoft.com/office/drawing/2014/main" id="{8ACFA716-670F-4BA2-B49F-218BB59F9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4825" y="4693714"/>
              <a:ext cx="1847656" cy="170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1040" y="4312397"/>
              <a:ext cx="23598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CC3300"/>
                  </a:solidFill>
                  <a:latin typeface="+mj-lt"/>
                </a:rPr>
                <a:t> 25-hydroxy vitamin D</a:t>
              </a: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B75271AC-4619-4281-A591-9A9475D6762D}"/>
                </a:ext>
              </a:extLst>
            </p:cNvPr>
            <p:cNvGrpSpPr/>
            <p:nvPr/>
          </p:nvGrpSpPr>
          <p:grpSpPr>
            <a:xfrm>
              <a:off x="5693085" y="4630210"/>
              <a:ext cx="3113030" cy="1859480"/>
              <a:chOff x="5693085" y="4630210"/>
              <a:chExt cx="3113030" cy="1859480"/>
            </a:xfrm>
          </p:grpSpPr>
          <p:sp>
            <p:nvSpPr>
              <p:cNvPr id="75" name="Freeform 64">
                <a:extLst>
                  <a:ext uri="{FF2B5EF4-FFF2-40B4-BE49-F238E27FC236}">
                    <a16:creationId xmlns:a16="http://schemas.microsoft.com/office/drawing/2014/main" id="{96A67B2F-B619-4A26-BBCA-38E329EE7E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89250" y="4818070"/>
                <a:ext cx="2524125" cy="1249362"/>
              </a:xfrm>
              <a:custGeom>
                <a:avLst/>
                <a:gdLst>
                  <a:gd name="T0" fmla="*/ 50 w 1590"/>
                  <a:gd name="T1" fmla="*/ 587 h 787"/>
                  <a:gd name="T2" fmla="*/ 50 w 1590"/>
                  <a:gd name="T3" fmla="*/ 0 h 787"/>
                  <a:gd name="T4" fmla="*/ 1590 w 1590"/>
                  <a:gd name="T5" fmla="*/ 587 h 787"/>
                  <a:gd name="T6" fmla="*/ 50 w 1590"/>
                  <a:gd name="T7" fmla="*/ 587 h 787"/>
                  <a:gd name="T8" fmla="*/ 50 w 1590"/>
                  <a:gd name="T9" fmla="*/ 787 h 787"/>
                  <a:gd name="T10" fmla="*/ 50 w 1590"/>
                  <a:gd name="T11" fmla="*/ 587 h 787"/>
                  <a:gd name="T12" fmla="*/ 0 w 1590"/>
                  <a:gd name="T13" fmla="*/ 91 h 787"/>
                  <a:gd name="T14" fmla="*/ 50 w 1590"/>
                  <a:gd name="T15" fmla="*/ 91 h 787"/>
                  <a:gd name="T16" fmla="*/ 0 w 1590"/>
                  <a:gd name="T17" fmla="*/ 8 h 787"/>
                  <a:gd name="T18" fmla="*/ 50 w 1590"/>
                  <a:gd name="T19" fmla="*/ 8 h 787"/>
                  <a:gd name="T20" fmla="*/ 0 w 1590"/>
                  <a:gd name="T21" fmla="*/ 175 h 787"/>
                  <a:gd name="T22" fmla="*/ 50 w 1590"/>
                  <a:gd name="T23" fmla="*/ 175 h 787"/>
                  <a:gd name="T24" fmla="*/ 0 w 1590"/>
                  <a:gd name="T25" fmla="*/ 259 h 787"/>
                  <a:gd name="T26" fmla="*/ 50 w 1590"/>
                  <a:gd name="T27" fmla="*/ 259 h 787"/>
                  <a:gd name="T28" fmla="*/ 0 w 1590"/>
                  <a:gd name="T29" fmla="*/ 343 h 787"/>
                  <a:gd name="T30" fmla="*/ 50 w 1590"/>
                  <a:gd name="T31" fmla="*/ 343 h 787"/>
                  <a:gd name="T32" fmla="*/ 0 w 1590"/>
                  <a:gd name="T33" fmla="*/ 427 h 787"/>
                  <a:gd name="T34" fmla="*/ 50 w 1590"/>
                  <a:gd name="T35" fmla="*/ 427 h 787"/>
                  <a:gd name="T36" fmla="*/ 0 w 1590"/>
                  <a:gd name="T37" fmla="*/ 511 h 787"/>
                  <a:gd name="T38" fmla="*/ 50 w 1590"/>
                  <a:gd name="T39" fmla="*/ 511 h 787"/>
                  <a:gd name="T40" fmla="*/ 0 w 1590"/>
                  <a:gd name="T41" fmla="*/ 595 h 787"/>
                  <a:gd name="T42" fmla="*/ 50 w 1590"/>
                  <a:gd name="T43" fmla="*/ 595 h 787"/>
                  <a:gd name="T44" fmla="*/ 0 w 1590"/>
                  <a:gd name="T45" fmla="*/ 680 h 787"/>
                  <a:gd name="T46" fmla="*/ 50 w 1590"/>
                  <a:gd name="T47" fmla="*/ 680 h 787"/>
                  <a:gd name="T48" fmla="*/ 0 w 1590"/>
                  <a:gd name="T49" fmla="*/ 764 h 787"/>
                  <a:gd name="T50" fmla="*/ 50 w 1590"/>
                  <a:gd name="T51" fmla="*/ 764 h 7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590" h="787">
                    <a:moveTo>
                      <a:pt x="50" y="587"/>
                    </a:moveTo>
                    <a:lnTo>
                      <a:pt x="50" y="0"/>
                    </a:lnTo>
                    <a:moveTo>
                      <a:pt x="1590" y="587"/>
                    </a:moveTo>
                    <a:lnTo>
                      <a:pt x="50" y="587"/>
                    </a:lnTo>
                    <a:moveTo>
                      <a:pt x="50" y="787"/>
                    </a:moveTo>
                    <a:lnTo>
                      <a:pt x="50" y="587"/>
                    </a:lnTo>
                    <a:moveTo>
                      <a:pt x="0" y="91"/>
                    </a:moveTo>
                    <a:lnTo>
                      <a:pt x="50" y="91"/>
                    </a:lnTo>
                    <a:moveTo>
                      <a:pt x="0" y="8"/>
                    </a:moveTo>
                    <a:lnTo>
                      <a:pt x="50" y="8"/>
                    </a:lnTo>
                    <a:moveTo>
                      <a:pt x="0" y="175"/>
                    </a:moveTo>
                    <a:lnTo>
                      <a:pt x="50" y="175"/>
                    </a:lnTo>
                    <a:moveTo>
                      <a:pt x="0" y="259"/>
                    </a:moveTo>
                    <a:lnTo>
                      <a:pt x="50" y="259"/>
                    </a:lnTo>
                    <a:moveTo>
                      <a:pt x="0" y="343"/>
                    </a:moveTo>
                    <a:lnTo>
                      <a:pt x="50" y="343"/>
                    </a:lnTo>
                    <a:moveTo>
                      <a:pt x="0" y="427"/>
                    </a:moveTo>
                    <a:lnTo>
                      <a:pt x="50" y="427"/>
                    </a:lnTo>
                    <a:moveTo>
                      <a:pt x="0" y="511"/>
                    </a:moveTo>
                    <a:lnTo>
                      <a:pt x="50" y="511"/>
                    </a:lnTo>
                    <a:moveTo>
                      <a:pt x="0" y="595"/>
                    </a:moveTo>
                    <a:lnTo>
                      <a:pt x="50" y="595"/>
                    </a:lnTo>
                    <a:moveTo>
                      <a:pt x="0" y="680"/>
                    </a:moveTo>
                    <a:lnTo>
                      <a:pt x="50" y="680"/>
                    </a:lnTo>
                    <a:moveTo>
                      <a:pt x="0" y="764"/>
                    </a:moveTo>
                    <a:lnTo>
                      <a:pt x="50" y="764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" name="Freeform 65">
                <a:extLst>
                  <a:ext uri="{FF2B5EF4-FFF2-40B4-BE49-F238E27FC236}">
                    <a16:creationId xmlns:a16="http://schemas.microsoft.com/office/drawing/2014/main" id="{399E80FC-6C02-467C-97DC-836188EB43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41787" y="4913320"/>
                <a:ext cx="1169987" cy="1062037"/>
              </a:xfrm>
              <a:custGeom>
                <a:avLst/>
                <a:gdLst>
                  <a:gd name="T0" fmla="*/ 0 w 737"/>
                  <a:gd name="T1" fmla="*/ 669 h 669"/>
                  <a:gd name="T2" fmla="*/ 0 w 737"/>
                  <a:gd name="T3" fmla="*/ 585 h 669"/>
                  <a:gd name="T4" fmla="*/ 0 w 737"/>
                  <a:gd name="T5" fmla="*/ 505 h 669"/>
                  <a:gd name="T6" fmla="*/ 737 w 737"/>
                  <a:gd name="T7" fmla="*/ 0 h 669"/>
                  <a:gd name="T8" fmla="*/ 737 w 737"/>
                  <a:gd name="T9" fmla="*/ 122 h 669"/>
                  <a:gd name="T10" fmla="*/ 737 w 737"/>
                  <a:gd name="T11" fmla="*/ 203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7" h="669">
                    <a:moveTo>
                      <a:pt x="0" y="669"/>
                    </a:moveTo>
                    <a:lnTo>
                      <a:pt x="0" y="585"/>
                    </a:lnTo>
                    <a:lnTo>
                      <a:pt x="0" y="505"/>
                    </a:lnTo>
                    <a:moveTo>
                      <a:pt x="737" y="0"/>
                    </a:moveTo>
                    <a:lnTo>
                      <a:pt x="737" y="122"/>
                    </a:lnTo>
                    <a:lnTo>
                      <a:pt x="737" y="203"/>
                    </a:lnTo>
                  </a:path>
                </a:pathLst>
              </a:custGeom>
              <a:solidFill>
                <a:srgbClr val="2788D8"/>
              </a:solidFill>
              <a:ln w="12700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" name="Freeform 66">
                <a:extLst>
                  <a:ext uri="{FF2B5EF4-FFF2-40B4-BE49-F238E27FC236}">
                    <a16:creationId xmlns:a16="http://schemas.microsoft.com/office/drawing/2014/main" id="{163CCB9E-AF86-480F-8FA8-B8AFFA2DE0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8625" y="5103820"/>
                <a:ext cx="2349500" cy="739775"/>
              </a:xfrm>
              <a:custGeom>
                <a:avLst/>
                <a:gdLst>
                  <a:gd name="T0" fmla="*/ 1480 w 1480"/>
                  <a:gd name="T1" fmla="*/ 0 h 466"/>
                  <a:gd name="T2" fmla="*/ 1476 w 1480"/>
                  <a:gd name="T3" fmla="*/ 2 h 466"/>
                  <a:gd name="T4" fmla="*/ 745 w 1480"/>
                  <a:gd name="T5" fmla="*/ 466 h 466"/>
                  <a:gd name="T6" fmla="*/ 739 w 1480"/>
                  <a:gd name="T7" fmla="*/ 465 h 466"/>
                  <a:gd name="T8" fmla="*/ 0 w 1480"/>
                  <a:gd name="T9" fmla="*/ 415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0" h="466">
                    <a:moveTo>
                      <a:pt x="1480" y="0"/>
                    </a:moveTo>
                    <a:lnTo>
                      <a:pt x="1476" y="2"/>
                    </a:lnTo>
                    <a:lnTo>
                      <a:pt x="745" y="466"/>
                    </a:lnTo>
                    <a:lnTo>
                      <a:pt x="739" y="465"/>
                    </a:lnTo>
                    <a:lnTo>
                      <a:pt x="0" y="415"/>
                    </a:lnTo>
                  </a:path>
                </a:pathLst>
              </a:custGeom>
              <a:noFill/>
              <a:ln w="19050" cap="rnd">
                <a:solidFill>
                  <a:srgbClr val="2788D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" name="Freeform 67">
                <a:extLst>
                  <a:ext uri="{FF2B5EF4-FFF2-40B4-BE49-F238E27FC236}">
                    <a16:creationId xmlns:a16="http://schemas.microsoft.com/office/drawing/2014/main" id="{A98044F3-959F-430A-9F00-55D4B7644CD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40200" y="4946658"/>
                <a:ext cx="1171575" cy="803275"/>
              </a:xfrm>
              <a:custGeom>
                <a:avLst/>
                <a:gdLst>
                  <a:gd name="T0" fmla="*/ 0 w 738"/>
                  <a:gd name="T1" fmla="*/ 506 h 506"/>
                  <a:gd name="T2" fmla="*/ 0 w 738"/>
                  <a:gd name="T3" fmla="*/ 437 h 506"/>
                  <a:gd name="T4" fmla="*/ 0 w 738"/>
                  <a:gd name="T5" fmla="*/ 341 h 506"/>
                  <a:gd name="T6" fmla="*/ 738 w 738"/>
                  <a:gd name="T7" fmla="*/ 226 h 506"/>
                  <a:gd name="T8" fmla="*/ 738 w 738"/>
                  <a:gd name="T9" fmla="*/ 87 h 506"/>
                  <a:gd name="T10" fmla="*/ 738 w 738"/>
                  <a:gd name="T11" fmla="*/ 0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8" h="506">
                    <a:moveTo>
                      <a:pt x="0" y="506"/>
                    </a:moveTo>
                    <a:lnTo>
                      <a:pt x="0" y="437"/>
                    </a:lnTo>
                    <a:lnTo>
                      <a:pt x="0" y="341"/>
                    </a:lnTo>
                    <a:moveTo>
                      <a:pt x="738" y="226"/>
                    </a:moveTo>
                    <a:lnTo>
                      <a:pt x="738" y="87"/>
                    </a:lnTo>
                    <a:lnTo>
                      <a:pt x="738" y="0"/>
                    </a:lnTo>
                  </a:path>
                </a:pathLst>
              </a:custGeom>
              <a:noFill/>
              <a:ln w="12700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" name="Freeform 68">
                <a:extLst>
                  <a:ext uri="{FF2B5EF4-FFF2-40B4-BE49-F238E27FC236}">
                    <a16:creationId xmlns:a16="http://schemas.microsoft.com/office/drawing/2014/main" id="{4AA77A0F-EC84-4412-BB2E-F074C9947C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8625" y="5084770"/>
                <a:ext cx="2343150" cy="677862"/>
              </a:xfrm>
              <a:custGeom>
                <a:avLst/>
                <a:gdLst>
                  <a:gd name="T0" fmla="*/ 1476 w 1476"/>
                  <a:gd name="T1" fmla="*/ 0 h 427"/>
                  <a:gd name="T2" fmla="*/ 742 w 1476"/>
                  <a:gd name="T3" fmla="*/ 350 h 427"/>
                  <a:gd name="T4" fmla="*/ 738 w 1476"/>
                  <a:gd name="T5" fmla="*/ 350 h 427"/>
                  <a:gd name="T6" fmla="*/ 0 w 1476"/>
                  <a:gd name="T7" fmla="*/ 427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76" h="427">
                    <a:moveTo>
                      <a:pt x="1476" y="0"/>
                    </a:moveTo>
                    <a:lnTo>
                      <a:pt x="742" y="350"/>
                    </a:lnTo>
                    <a:lnTo>
                      <a:pt x="738" y="350"/>
                    </a:lnTo>
                    <a:lnTo>
                      <a:pt x="0" y="427"/>
                    </a:lnTo>
                  </a:path>
                </a:pathLst>
              </a:custGeom>
              <a:noFill/>
              <a:ln w="19050" cap="rnd">
                <a:solidFill>
                  <a:srgbClr val="237D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46B56FC7-151E-4A87-BC1F-0019ABE38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6400" y="5740408"/>
                <a:ext cx="41275" cy="42862"/>
              </a:xfrm>
              <a:custGeom>
                <a:avLst/>
                <a:gdLst>
                  <a:gd name="T0" fmla="*/ 26 w 26"/>
                  <a:gd name="T1" fmla="*/ 0 h 27"/>
                  <a:gd name="T2" fmla="*/ 0 w 26"/>
                  <a:gd name="T3" fmla="*/ 0 h 27"/>
                  <a:gd name="T4" fmla="*/ 0 w 26"/>
                  <a:gd name="T5" fmla="*/ 27 h 27"/>
                  <a:gd name="T6" fmla="*/ 26 w 26"/>
                  <a:gd name="T7" fmla="*/ 27 h 27"/>
                  <a:gd name="T8" fmla="*/ 26 w 26"/>
                  <a:gd name="T9" fmla="*/ 0 h 27"/>
                  <a:gd name="T10" fmla="*/ 26 w 26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7">
                    <a:moveTo>
                      <a:pt x="26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6" y="27"/>
                    </a:lnTo>
                    <a:lnTo>
                      <a:pt x="26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EBFFB38E-E315-4DB1-800A-6563F3EEF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9562" y="5819783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2" name="Freeform 75">
                <a:extLst>
                  <a:ext uri="{FF2B5EF4-FFF2-40B4-BE49-F238E27FC236}">
                    <a16:creationId xmlns:a16="http://schemas.microsoft.com/office/drawing/2014/main" id="{49FDA838-4888-4535-AEA8-14DE49859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9550" y="5084770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solidFill>
                  <a:srgbClr val="2788D8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3" name="Freeform 77">
                <a:extLst>
                  <a:ext uri="{FF2B5EF4-FFF2-40B4-BE49-F238E27FC236}">
                    <a16:creationId xmlns:a16="http://schemas.microsoft.com/office/drawing/2014/main" id="{CD16781B-01CC-44BB-BC68-E53B73B0B0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7975" y="5619758"/>
                <a:ext cx="42862" cy="41275"/>
              </a:xfrm>
              <a:custGeom>
                <a:avLst/>
                <a:gdLst>
                  <a:gd name="T0" fmla="*/ 27 w 27"/>
                  <a:gd name="T1" fmla="*/ 0 h 26"/>
                  <a:gd name="T2" fmla="*/ 0 w 27"/>
                  <a:gd name="T3" fmla="*/ 0 h 26"/>
                  <a:gd name="T4" fmla="*/ 0 w 27"/>
                  <a:gd name="T5" fmla="*/ 26 h 26"/>
                  <a:gd name="T6" fmla="*/ 27 w 27"/>
                  <a:gd name="T7" fmla="*/ 26 h 26"/>
                  <a:gd name="T8" fmla="*/ 27 w 27"/>
                  <a:gd name="T9" fmla="*/ 0 h 26"/>
                  <a:gd name="T10" fmla="*/ 27 w 27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6">
                    <a:moveTo>
                      <a:pt x="27" y="0"/>
                    </a:moveTo>
                    <a:lnTo>
                      <a:pt x="0" y="0"/>
                    </a:lnTo>
                    <a:lnTo>
                      <a:pt x="0" y="26"/>
                    </a:lnTo>
                    <a:lnTo>
                      <a:pt x="27" y="26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4" name="Freeform 78">
                <a:extLst>
                  <a:ext uri="{FF2B5EF4-FFF2-40B4-BE49-F238E27FC236}">
                    <a16:creationId xmlns:a16="http://schemas.microsoft.com/office/drawing/2014/main" id="{F880EFAE-E7CA-48D5-A48D-93646CC734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9550" y="5064133"/>
                <a:ext cx="42862" cy="42862"/>
              </a:xfrm>
              <a:custGeom>
                <a:avLst/>
                <a:gdLst>
                  <a:gd name="T0" fmla="*/ 27 w 27"/>
                  <a:gd name="T1" fmla="*/ 0 h 27"/>
                  <a:gd name="T2" fmla="*/ 0 w 27"/>
                  <a:gd name="T3" fmla="*/ 0 h 27"/>
                  <a:gd name="T4" fmla="*/ 0 w 27"/>
                  <a:gd name="T5" fmla="*/ 27 h 27"/>
                  <a:gd name="T6" fmla="*/ 27 w 27"/>
                  <a:gd name="T7" fmla="*/ 27 h 27"/>
                  <a:gd name="T8" fmla="*/ 27 w 27"/>
                  <a:gd name="T9" fmla="*/ 0 h 27"/>
                  <a:gd name="T10" fmla="*/ 27 w 27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7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27" y="2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237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6" name="ZoneTexte 195">
                <a:extLst>
                  <a:ext uri="{FF2B5EF4-FFF2-40B4-BE49-F238E27FC236}">
                    <a16:creationId xmlns:a16="http://schemas.microsoft.com/office/drawing/2014/main" id="{5AA505D5-7062-474C-A192-2A06E80AAE1C}"/>
                  </a:ext>
                </a:extLst>
              </p:cNvPr>
              <p:cNvSpPr txBox="1"/>
              <p:nvPr/>
            </p:nvSpPr>
            <p:spPr>
              <a:xfrm>
                <a:off x="5940235" y="6057112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197" name="ZoneTexte 196">
                <a:extLst>
                  <a:ext uri="{FF2B5EF4-FFF2-40B4-BE49-F238E27FC236}">
                    <a16:creationId xmlns:a16="http://schemas.microsoft.com/office/drawing/2014/main" id="{FC232A77-3E11-4CE9-9592-0D8E8C8D22FE}"/>
                  </a:ext>
                </a:extLst>
              </p:cNvPr>
              <p:cNvSpPr txBox="1"/>
              <p:nvPr/>
            </p:nvSpPr>
            <p:spPr>
              <a:xfrm>
                <a:off x="6995607" y="6243469"/>
                <a:ext cx="5886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+mn-lt"/>
                  </a:rPr>
                  <a:t>Weeks</a:t>
                </a:r>
              </a:p>
            </p:txBody>
          </p:sp>
          <p:sp>
            <p:nvSpPr>
              <p:cNvPr id="198" name="ZoneTexte 197">
                <a:extLst>
                  <a:ext uri="{FF2B5EF4-FFF2-40B4-BE49-F238E27FC236}">
                    <a16:creationId xmlns:a16="http://schemas.microsoft.com/office/drawing/2014/main" id="{758AC20A-A41C-4262-99CC-9701F6B40413}"/>
                  </a:ext>
                </a:extLst>
              </p:cNvPr>
              <p:cNvSpPr txBox="1"/>
              <p:nvPr/>
            </p:nvSpPr>
            <p:spPr>
              <a:xfrm>
                <a:off x="7122640" y="605711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24</a:t>
                </a:r>
              </a:p>
            </p:txBody>
          </p:sp>
          <p:sp>
            <p:nvSpPr>
              <p:cNvPr id="199" name="ZoneTexte 198">
                <a:extLst>
                  <a:ext uri="{FF2B5EF4-FFF2-40B4-BE49-F238E27FC236}">
                    <a16:creationId xmlns:a16="http://schemas.microsoft.com/office/drawing/2014/main" id="{7C7E6A9C-DC57-4E93-97F2-59BF075DF163}"/>
                  </a:ext>
                </a:extLst>
              </p:cNvPr>
              <p:cNvSpPr txBox="1"/>
              <p:nvPr/>
            </p:nvSpPr>
            <p:spPr>
              <a:xfrm>
                <a:off x="8323269" y="605711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48</a:t>
                </a:r>
              </a:p>
            </p:txBody>
          </p:sp>
          <p:sp>
            <p:nvSpPr>
              <p:cNvPr id="200" name="ZoneTexte 199">
                <a:extLst>
                  <a:ext uri="{FF2B5EF4-FFF2-40B4-BE49-F238E27FC236}">
                    <a16:creationId xmlns:a16="http://schemas.microsoft.com/office/drawing/2014/main" id="{0376CDAC-F317-4E54-90F6-F6E908BFC2DB}"/>
                  </a:ext>
                </a:extLst>
              </p:cNvPr>
              <p:cNvSpPr txBox="1"/>
              <p:nvPr/>
            </p:nvSpPr>
            <p:spPr>
              <a:xfrm>
                <a:off x="5693085" y="5921564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-10</a:t>
                </a:r>
              </a:p>
            </p:txBody>
          </p:sp>
          <p:sp>
            <p:nvSpPr>
              <p:cNvPr id="201" name="ZoneTexte 200">
                <a:extLst>
                  <a:ext uri="{FF2B5EF4-FFF2-40B4-BE49-F238E27FC236}">
                    <a16:creationId xmlns:a16="http://schemas.microsoft.com/office/drawing/2014/main" id="{B61BD5C4-3A78-4FFD-B6A4-E21AAEBFCBA4}"/>
                  </a:ext>
                </a:extLst>
              </p:cNvPr>
              <p:cNvSpPr txBox="1"/>
              <p:nvPr/>
            </p:nvSpPr>
            <p:spPr>
              <a:xfrm>
                <a:off x="5753299" y="5787550"/>
                <a:ext cx="29848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-5</a:t>
                </a:r>
              </a:p>
            </p:txBody>
          </p:sp>
          <p:sp>
            <p:nvSpPr>
              <p:cNvPr id="202" name="ZoneTexte 201">
                <a:extLst>
                  <a:ext uri="{FF2B5EF4-FFF2-40B4-BE49-F238E27FC236}">
                    <a16:creationId xmlns:a16="http://schemas.microsoft.com/office/drawing/2014/main" id="{47F9A7AC-F362-4388-BEFA-273896417EF8}"/>
                  </a:ext>
                </a:extLst>
              </p:cNvPr>
              <p:cNvSpPr txBox="1"/>
              <p:nvPr/>
            </p:nvSpPr>
            <p:spPr>
              <a:xfrm>
                <a:off x="5796581" y="5653536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91F9CCDB-5DC0-47A3-A7CF-AF6B22973354}"/>
                  </a:ext>
                </a:extLst>
              </p:cNvPr>
              <p:cNvSpPr txBox="1"/>
              <p:nvPr/>
            </p:nvSpPr>
            <p:spPr>
              <a:xfrm>
                <a:off x="6869978" y="5139496"/>
                <a:ext cx="77457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= 0.074</a:t>
                </a:r>
              </a:p>
            </p:txBody>
          </p:sp>
          <p:sp>
            <p:nvSpPr>
              <p:cNvPr id="206" name="ZoneTexte 205">
                <a:extLst>
                  <a:ext uri="{FF2B5EF4-FFF2-40B4-BE49-F238E27FC236}">
                    <a16:creationId xmlns:a16="http://schemas.microsoft.com/office/drawing/2014/main" id="{C0E36D7E-DD6B-46BE-B3D6-8C69B2E69ED7}"/>
                  </a:ext>
                </a:extLst>
              </p:cNvPr>
              <p:cNvSpPr txBox="1"/>
              <p:nvPr/>
            </p:nvSpPr>
            <p:spPr>
              <a:xfrm>
                <a:off x="8031544" y="5295849"/>
                <a:ext cx="77457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66"/>
                    </a:solidFill>
                    <a:latin typeface="+mn-lt"/>
                  </a:rPr>
                  <a:t>p = 0.495</a:t>
                </a:r>
              </a:p>
            </p:txBody>
          </p:sp>
          <p:sp>
            <p:nvSpPr>
              <p:cNvPr id="207" name="ZoneTexte 206">
                <a:extLst>
                  <a:ext uri="{FF2B5EF4-FFF2-40B4-BE49-F238E27FC236}">
                    <a16:creationId xmlns:a16="http://schemas.microsoft.com/office/drawing/2014/main" id="{3B177703-49DA-46E3-8CAF-2C3486704208}"/>
                  </a:ext>
                </a:extLst>
              </p:cNvPr>
              <p:cNvSpPr txBox="1"/>
              <p:nvPr/>
            </p:nvSpPr>
            <p:spPr>
              <a:xfrm>
                <a:off x="5726049" y="5385508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10</a:t>
                </a:r>
              </a:p>
            </p:txBody>
          </p:sp>
          <p:sp>
            <p:nvSpPr>
              <p:cNvPr id="209" name="ZoneTexte 208">
                <a:extLst>
                  <a:ext uri="{FF2B5EF4-FFF2-40B4-BE49-F238E27FC236}">
                    <a16:creationId xmlns:a16="http://schemas.microsoft.com/office/drawing/2014/main" id="{1E333FB2-2ED8-48DB-A979-01F3DE745566}"/>
                  </a:ext>
                </a:extLst>
              </p:cNvPr>
              <p:cNvSpPr txBox="1"/>
              <p:nvPr/>
            </p:nvSpPr>
            <p:spPr>
              <a:xfrm>
                <a:off x="5726049" y="5117480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20</a:t>
                </a:r>
              </a:p>
            </p:txBody>
          </p:sp>
          <p:sp>
            <p:nvSpPr>
              <p:cNvPr id="215" name="ZoneTexte 214">
                <a:extLst>
                  <a:ext uri="{FF2B5EF4-FFF2-40B4-BE49-F238E27FC236}">
                    <a16:creationId xmlns:a16="http://schemas.microsoft.com/office/drawing/2014/main" id="{2C560C55-BDF0-4C90-A1AE-DE8A3967DD2D}"/>
                  </a:ext>
                </a:extLst>
              </p:cNvPr>
              <p:cNvSpPr txBox="1"/>
              <p:nvPr/>
            </p:nvSpPr>
            <p:spPr>
              <a:xfrm>
                <a:off x="5726049" y="4849452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>
                    <a:solidFill>
                      <a:srgbClr val="000066"/>
                    </a:solidFill>
                    <a:latin typeface="+mn-lt"/>
                  </a:rPr>
                  <a:t>30</a:t>
                </a:r>
              </a:p>
            </p:txBody>
          </p:sp>
          <p:sp>
            <p:nvSpPr>
              <p:cNvPr id="250" name="ZoneTexte 249">
                <a:extLst>
                  <a:ext uri="{FF2B5EF4-FFF2-40B4-BE49-F238E27FC236}">
                    <a16:creationId xmlns:a16="http://schemas.microsoft.com/office/drawing/2014/main" id="{593083E1-0DC0-4DE6-8C47-EBBA926B5B65}"/>
                  </a:ext>
                </a:extLst>
              </p:cNvPr>
              <p:cNvSpPr txBox="1"/>
              <p:nvPr/>
            </p:nvSpPr>
            <p:spPr>
              <a:xfrm>
                <a:off x="6870028" y="4630210"/>
                <a:ext cx="6662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154</a:t>
                </a:r>
              </a:p>
            </p:txBody>
          </p:sp>
          <p:sp>
            <p:nvSpPr>
              <p:cNvPr id="251" name="ZoneTexte 250">
                <a:extLst>
                  <a:ext uri="{FF2B5EF4-FFF2-40B4-BE49-F238E27FC236}">
                    <a16:creationId xmlns:a16="http://schemas.microsoft.com/office/drawing/2014/main" id="{F65B1A3D-8027-4C8F-870C-6566FF0A27A3}"/>
                  </a:ext>
                </a:extLst>
              </p:cNvPr>
              <p:cNvSpPr txBox="1"/>
              <p:nvPr/>
            </p:nvSpPr>
            <p:spPr>
              <a:xfrm>
                <a:off x="7762712" y="4641416"/>
                <a:ext cx="5882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76 </a:t>
                </a:r>
              </a:p>
            </p:txBody>
          </p:sp>
          <p:cxnSp>
            <p:nvCxnSpPr>
              <p:cNvPr id="252" name="Connecteur droit 251">
                <a:extLst>
                  <a:ext uri="{FF2B5EF4-FFF2-40B4-BE49-F238E27FC236}">
                    <a16:creationId xmlns:a16="http://schemas.microsoft.com/office/drawing/2014/main" id="{D917CBCB-2BE3-4D33-BAFF-1D029FD109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768371" y="4788914"/>
                <a:ext cx="15395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2788D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3" name="Connecteur droit 252">
                <a:extLst>
                  <a:ext uri="{FF2B5EF4-FFF2-40B4-BE49-F238E27FC236}">
                    <a16:creationId xmlns:a16="http://schemas.microsoft.com/office/drawing/2014/main" id="{804F5031-AA13-4A43-B3F1-7D3E091E19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675333" y="4794946"/>
                <a:ext cx="14708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47801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62">
            <a:extLst>
              <a:ext uri="{FF2B5EF4-FFF2-40B4-BE49-F238E27FC236}">
                <a16:creationId xmlns:a16="http://schemas.microsoft.com/office/drawing/2014/main" id="{81FBB482-8E8D-4C34-B845-35557989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5" name="ZoneTexte 69">
            <a:extLst>
              <a:ext uri="{FF2B5EF4-FFF2-40B4-BE49-F238E27FC236}">
                <a16:creationId xmlns:a16="http://schemas.microsoft.com/office/drawing/2014/main" id="{2FD1CF1C-E1C9-48B6-81A2-9DEAF1D89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 err="1"/>
              <a:t>Orkin</a:t>
            </a:r>
            <a:r>
              <a:rPr lang="it-IT" altLang="fr-FR" sz="1200" i="1" dirty="0"/>
              <a:t> C. Lancet HIV. 2018; 5 :e23-34</a:t>
            </a:r>
            <a:endParaRPr lang="fr-FR" altLang="fr-FR" sz="1200" i="1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B02FA22F-92C3-4789-A36F-AB177928C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FDA8810-BE88-46E9-9A60-E54ECE075E25}"/>
              </a:ext>
            </a:extLst>
          </p:cNvPr>
          <p:cNvGrpSpPr/>
          <p:nvPr/>
        </p:nvGrpSpPr>
        <p:grpSpPr>
          <a:xfrm>
            <a:off x="68120" y="3147885"/>
            <a:ext cx="7080097" cy="3028937"/>
            <a:chOff x="697933" y="1383878"/>
            <a:chExt cx="7208479" cy="2397354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DD471802-D2C3-44D0-A402-0055B5942BF4}"/>
                </a:ext>
              </a:extLst>
            </p:cNvPr>
            <p:cNvGrpSpPr/>
            <p:nvPr/>
          </p:nvGrpSpPr>
          <p:grpSpPr>
            <a:xfrm>
              <a:off x="1087229" y="1541782"/>
              <a:ext cx="6411704" cy="2085562"/>
              <a:chOff x="1930400" y="1636899"/>
              <a:chExt cx="5646738" cy="1836738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19BB2548-35DF-423D-BCD9-94AD7D9BF2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30400" y="1636899"/>
                <a:ext cx="5646738" cy="1836738"/>
              </a:xfrm>
              <a:custGeom>
                <a:avLst/>
                <a:gdLst>
                  <a:gd name="T0" fmla="*/ 3499 w 3557"/>
                  <a:gd name="T1" fmla="*/ 1157 h 1157"/>
                  <a:gd name="T2" fmla="*/ 3499 w 3557"/>
                  <a:gd name="T3" fmla="*/ 0 h 1157"/>
                  <a:gd name="T4" fmla="*/ 3499 w 3557"/>
                  <a:gd name="T5" fmla="*/ 1157 h 1157"/>
                  <a:gd name="T6" fmla="*/ 62 w 3557"/>
                  <a:gd name="T7" fmla="*/ 1157 h 1157"/>
                  <a:gd name="T8" fmla="*/ 62 w 3557"/>
                  <a:gd name="T9" fmla="*/ 25 h 1157"/>
                  <a:gd name="T10" fmla="*/ 3499 w 3557"/>
                  <a:gd name="T11" fmla="*/ 1157 h 1157"/>
                  <a:gd name="T12" fmla="*/ 3522 w 3557"/>
                  <a:gd name="T13" fmla="*/ 1157 h 1157"/>
                  <a:gd name="T14" fmla="*/ 62 w 3557"/>
                  <a:gd name="T15" fmla="*/ 325 h 1157"/>
                  <a:gd name="T16" fmla="*/ 0 w 3557"/>
                  <a:gd name="T17" fmla="*/ 325 h 1157"/>
                  <a:gd name="T18" fmla="*/ 62 w 3557"/>
                  <a:gd name="T19" fmla="*/ 880 h 1157"/>
                  <a:gd name="T20" fmla="*/ 0 w 3557"/>
                  <a:gd name="T21" fmla="*/ 880 h 1157"/>
                  <a:gd name="T22" fmla="*/ 62 w 3557"/>
                  <a:gd name="T23" fmla="*/ 602 h 1157"/>
                  <a:gd name="T24" fmla="*/ 0 w 3557"/>
                  <a:gd name="T25" fmla="*/ 602 h 1157"/>
                  <a:gd name="T26" fmla="*/ 62 w 3557"/>
                  <a:gd name="T27" fmla="*/ 1157 h 1157"/>
                  <a:gd name="T28" fmla="*/ 0 w 3557"/>
                  <a:gd name="T29" fmla="*/ 1157 h 1157"/>
                  <a:gd name="T30" fmla="*/ 62 w 3557"/>
                  <a:gd name="T31" fmla="*/ 47 h 1157"/>
                  <a:gd name="T32" fmla="*/ 0 w 3557"/>
                  <a:gd name="T33" fmla="*/ 47 h 1157"/>
                  <a:gd name="T34" fmla="*/ 3557 w 3557"/>
                  <a:gd name="T35" fmla="*/ 308 h 1157"/>
                  <a:gd name="T36" fmla="*/ 3499 w 3557"/>
                  <a:gd name="T37" fmla="*/ 308 h 1157"/>
                  <a:gd name="T38" fmla="*/ 2653 w 3557"/>
                  <a:gd name="T39" fmla="*/ 1157 h 1157"/>
                  <a:gd name="T40" fmla="*/ 2597 w 3557"/>
                  <a:gd name="T41" fmla="*/ 1157 h 1157"/>
                  <a:gd name="T42" fmla="*/ 3557 w 3557"/>
                  <a:gd name="T43" fmla="*/ 874 h 1157"/>
                  <a:gd name="T44" fmla="*/ 3499 w 3557"/>
                  <a:gd name="T45" fmla="*/ 874 h 1157"/>
                  <a:gd name="T46" fmla="*/ 3557 w 3557"/>
                  <a:gd name="T47" fmla="*/ 592 h 1157"/>
                  <a:gd name="T48" fmla="*/ 3499 w 3557"/>
                  <a:gd name="T49" fmla="*/ 592 h 1157"/>
                  <a:gd name="T50" fmla="*/ 3557 w 3557"/>
                  <a:gd name="T51" fmla="*/ 1157 h 1157"/>
                  <a:gd name="T52" fmla="*/ 3499 w 3557"/>
                  <a:gd name="T53" fmla="*/ 1157 h 1157"/>
                  <a:gd name="T54" fmla="*/ 3557 w 3557"/>
                  <a:gd name="T55" fmla="*/ 27 h 1157"/>
                  <a:gd name="T56" fmla="*/ 3499 w 3557"/>
                  <a:gd name="T57" fmla="*/ 27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557" h="1157">
                    <a:moveTo>
                      <a:pt x="3499" y="1157"/>
                    </a:moveTo>
                    <a:lnTo>
                      <a:pt x="3499" y="0"/>
                    </a:lnTo>
                    <a:moveTo>
                      <a:pt x="3499" y="1157"/>
                    </a:moveTo>
                    <a:lnTo>
                      <a:pt x="62" y="1157"/>
                    </a:lnTo>
                    <a:lnTo>
                      <a:pt x="62" y="25"/>
                    </a:lnTo>
                    <a:moveTo>
                      <a:pt x="3499" y="1157"/>
                    </a:moveTo>
                    <a:lnTo>
                      <a:pt x="3522" y="1157"/>
                    </a:lnTo>
                    <a:moveTo>
                      <a:pt x="62" y="325"/>
                    </a:moveTo>
                    <a:lnTo>
                      <a:pt x="0" y="325"/>
                    </a:lnTo>
                    <a:moveTo>
                      <a:pt x="62" y="880"/>
                    </a:moveTo>
                    <a:lnTo>
                      <a:pt x="0" y="880"/>
                    </a:lnTo>
                    <a:moveTo>
                      <a:pt x="62" y="602"/>
                    </a:moveTo>
                    <a:lnTo>
                      <a:pt x="0" y="602"/>
                    </a:lnTo>
                    <a:moveTo>
                      <a:pt x="62" y="1157"/>
                    </a:moveTo>
                    <a:lnTo>
                      <a:pt x="0" y="1157"/>
                    </a:lnTo>
                    <a:moveTo>
                      <a:pt x="62" y="47"/>
                    </a:moveTo>
                    <a:lnTo>
                      <a:pt x="0" y="47"/>
                    </a:lnTo>
                    <a:moveTo>
                      <a:pt x="3557" y="308"/>
                    </a:moveTo>
                    <a:lnTo>
                      <a:pt x="3499" y="308"/>
                    </a:lnTo>
                    <a:moveTo>
                      <a:pt x="2653" y="1157"/>
                    </a:moveTo>
                    <a:lnTo>
                      <a:pt x="2597" y="1157"/>
                    </a:lnTo>
                    <a:moveTo>
                      <a:pt x="3557" y="874"/>
                    </a:moveTo>
                    <a:lnTo>
                      <a:pt x="3499" y="874"/>
                    </a:lnTo>
                    <a:moveTo>
                      <a:pt x="3557" y="592"/>
                    </a:moveTo>
                    <a:lnTo>
                      <a:pt x="3499" y="592"/>
                    </a:lnTo>
                    <a:moveTo>
                      <a:pt x="3557" y="1157"/>
                    </a:moveTo>
                    <a:lnTo>
                      <a:pt x="3499" y="1157"/>
                    </a:lnTo>
                    <a:moveTo>
                      <a:pt x="3557" y="27"/>
                    </a:moveTo>
                    <a:lnTo>
                      <a:pt x="3499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FE5D1788-BACA-4077-B0A6-4770CC3D2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1125" y="2335399"/>
                <a:ext cx="244475" cy="1138238"/>
              </a:xfrm>
              <a:custGeom>
                <a:avLst/>
                <a:gdLst>
                  <a:gd name="T0" fmla="*/ 154 w 154"/>
                  <a:gd name="T1" fmla="*/ 0 h 717"/>
                  <a:gd name="T2" fmla="*/ 0 w 154"/>
                  <a:gd name="T3" fmla="*/ 0 h 717"/>
                  <a:gd name="T4" fmla="*/ 0 w 154"/>
                  <a:gd name="T5" fmla="*/ 717 h 717"/>
                  <a:gd name="T6" fmla="*/ 154 w 154"/>
                  <a:gd name="T7" fmla="*/ 717 h 717"/>
                  <a:gd name="T8" fmla="*/ 154 w 154"/>
                  <a:gd name="T9" fmla="*/ 0 h 717"/>
                  <a:gd name="T10" fmla="*/ 154 w 154"/>
                  <a:gd name="T11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717">
                    <a:moveTo>
                      <a:pt x="154" y="0"/>
                    </a:moveTo>
                    <a:lnTo>
                      <a:pt x="0" y="0"/>
                    </a:lnTo>
                    <a:lnTo>
                      <a:pt x="0" y="717"/>
                    </a:lnTo>
                    <a:lnTo>
                      <a:pt x="154" y="717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id="{2BC4F1E4-E74B-4DD9-9594-862D739DE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1363" y="2338574"/>
                <a:ext cx="244475" cy="1135063"/>
              </a:xfrm>
              <a:custGeom>
                <a:avLst/>
                <a:gdLst>
                  <a:gd name="T0" fmla="*/ 154 w 154"/>
                  <a:gd name="T1" fmla="*/ 0 h 715"/>
                  <a:gd name="T2" fmla="*/ 0 w 154"/>
                  <a:gd name="T3" fmla="*/ 0 h 715"/>
                  <a:gd name="T4" fmla="*/ 0 w 154"/>
                  <a:gd name="T5" fmla="*/ 715 h 715"/>
                  <a:gd name="T6" fmla="*/ 154 w 154"/>
                  <a:gd name="T7" fmla="*/ 715 h 715"/>
                  <a:gd name="T8" fmla="*/ 154 w 154"/>
                  <a:gd name="T9" fmla="*/ 0 h 715"/>
                  <a:gd name="T10" fmla="*/ 154 w 154"/>
                  <a:gd name="T11" fmla="*/ 0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715">
                    <a:moveTo>
                      <a:pt x="154" y="0"/>
                    </a:moveTo>
                    <a:lnTo>
                      <a:pt x="0" y="0"/>
                    </a:lnTo>
                    <a:lnTo>
                      <a:pt x="0" y="715"/>
                    </a:lnTo>
                    <a:lnTo>
                      <a:pt x="154" y="715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id="{00374008-16F7-4B92-82EA-FAE8BEECC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7200" y="2390962"/>
                <a:ext cx="241300" cy="1082675"/>
              </a:xfrm>
              <a:custGeom>
                <a:avLst/>
                <a:gdLst>
                  <a:gd name="T0" fmla="*/ 152 w 152"/>
                  <a:gd name="T1" fmla="*/ 0 h 682"/>
                  <a:gd name="T2" fmla="*/ 0 w 152"/>
                  <a:gd name="T3" fmla="*/ 0 h 682"/>
                  <a:gd name="T4" fmla="*/ 0 w 152"/>
                  <a:gd name="T5" fmla="*/ 682 h 682"/>
                  <a:gd name="T6" fmla="*/ 152 w 152"/>
                  <a:gd name="T7" fmla="*/ 682 h 682"/>
                  <a:gd name="T8" fmla="*/ 152 w 152"/>
                  <a:gd name="T9" fmla="*/ 0 h 682"/>
                  <a:gd name="T10" fmla="*/ 152 w 152"/>
                  <a:gd name="T11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682">
                    <a:moveTo>
                      <a:pt x="152" y="0"/>
                    </a:moveTo>
                    <a:lnTo>
                      <a:pt x="0" y="0"/>
                    </a:lnTo>
                    <a:lnTo>
                      <a:pt x="0" y="682"/>
                    </a:lnTo>
                    <a:lnTo>
                      <a:pt x="152" y="682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3" name="Freeform 9">
                <a:extLst>
                  <a:ext uri="{FF2B5EF4-FFF2-40B4-BE49-F238E27FC236}">
                    <a16:creationId xmlns:a16="http://schemas.microsoft.com/office/drawing/2014/main" id="{624AC366-63E2-41A3-81DA-A656223DA0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3052949"/>
                <a:ext cx="241300" cy="420688"/>
              </a:xfrm>
              <a:custGeom>
                <a:avLst/>
                <a:gdLst>
                  <a:gd name="T0" fmla="*/ 152 w 152"/>
                  <a:gd name="T1" fmla="*/ 0 h 265"/>
                  <a:gd name="T2" fmla="*/ 0 w 152"/>
                  <a:gd name="T3" fmla="*/ 0 h 265"/>
                  <a:gd name="T4" fmla="*/ 0 w 152"/>
                  <a:gd name="T5" fmla="*/ 265 h 265"/>
                  <a:gd name="T6" fmla="*/ 152 w 152"/>
                  <a:gd name="T7" fmla="*/ 265 h 265"/>
                  <a:gd name="T8" fmla="*/ 152 w 152"/>
                  <a:gd name="T9" fmla="*/ 0 h 265"/>
                  <a:gd name="T10" fmla="*/ 152 w 152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65">
                    <a:moveTo>
                      <a:pt x="152" y="0"/>
                    </a:moveTo>
                    <a:lnTo>
                      <a:pt x="0" y="0"/>
                    </a:lnTo>
                    <a:lnTo>
                      <a:pt x="0" y="265"/>
                    </a:lnTo>
                    <a:lnTo>
                      <a:pt x="152" y="2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4" name="Freeform 10">
                <a:extLst>
                  <a:ext uri="{FF2B5EF4-FFF2-40B4-BE49-F238E27FC236}">
                    <a16:creationId xmlns:a16="http://schemas.microsoft.com/office/drawing/2014/main" id="{CE3DE978-FDA8-44AC-8868-8159738DB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3030724"/>
                <a:ext cx="241300" cy="442913"/>
              </a:xfrm>
              <a:custGeom>
                <a:avLst/>
                <a:gdLst>
                  <a:gd name="T0" fmla="*/ 152 w 152"/>
                  <a:gd name="T1" fmla="*/ 279 h 279"/>
                  <a:gd name="T2" fmla="*/ 152 w 152"/>
                  <a:gd name="T3" fmla="*/ 0 h 279"/>
                  <a:gd name="T4" fmla="*/ 0 w 152"/>
                  <a:gd name="T5" fmla="*/ 0 h 279"/>
                  <a:gd name="T6" fmla="*/ 0 w 152"/>
                  <a:gd name="T7" fmla="*/ 279 h 279"/>
                  <a:gd name="T8" fmla="*/ 152 w 152"/>
                  <a:gd name="T9" fmla="*/ 279 h 279"/>
                  <a:gd name="T10" fmla="*/ 152 w 152"/>
                  <a:gd name="T11" fmla="*/ 279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79">
                    <a:moveTo>
                      <a:pt x="152" y="279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279"/>
                    </a:lnTo>
                    <a:lnTo>
                      <a:pt x="152" y="279"/>
                    </a:lnTo>
                    <a:lnTo>
                      <a:pt x="152" y="279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id="{D8F08E99-96D0-437D-86F1-17F0E033F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7700" y="3052949"/>
                <a:ext cx="244475" cy="420688"/>
              </a:xfrm>
              <a:custGeom>
                <a:avLst/>
                <a:gdLst>
                  <a:gd name="T0" fmla="*/ 0 w 154"/>
                  <a:gd name="T1" fmla="*/ 0 h 265"/>
                  <a:gd name="T2" fmla="*/ 0 w 154"/>
                  <a:gd name="T3" fmla="*/ 265 h 265"/>
                  <a:gd name="T4" fmla="*/ 154 w 154"/>
                  <a:gd name="T5" fmla="*/ 265 h 265"/>
                  <a:gd name="T6" fmla="*/ 154 w 154"/>
                  <a:gd name="T7" fmla="*/ 0 h 265"/>
                  <a:gd name="T8" fmla="*/ 0 w 154"/>
                  <a:gd name="T9" fmla="*/ 0 h 265"/>
                  <a:gd name="T10" fmla="*/ 0 w 154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265">
                    <a:moveTo>
                      <a:pt x="0" y="0"/>
                    </a:moveTo>
                    <a:lnTo>
                      <a:pt x="0" y="265"/>
                    </a:lnTo>
                    <a:lnTo>
                      <a:pt x="154" y="265"/>
                    </a:lnTo>
                    <a:lnTo>
                      <a:pt x="15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6" name="Freeform 12">
                <a:extLst>
                  <a:ext uri="{FF2B5EF4-FFF2-40B4-BE49-F238E27FC236}">
                    <a16:creationId xmlns:a16="http://schemas.microsoft.com/office/drawing/2014/main" id="{9A971A79-DF68-4702-9A95-9EFD85073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3052949"/>
                <a:ext cx="241300" cy="420688"/>
              </a:xfrm>
              <a:custGeom>
                <a:avLst/>
                <a:gdLst>
                  <a:gd name="T0" fmla="*/ 152 w 152"/>
                  <a:gd name="T1" fmla="*/ 0 h 265"/>
                  <a:gd name="T2" fmla="*/ 0 w 152"/>
                  <a:gd name="T3" fmla="*/ 0 h 265"/>
                  <a:gd name="T4" fmla="*/ 0 w 152"/>
                  <a:gd name="T5" fmla="*/ 265 h 265"/>
                  <a:gd name="T6" fmla="*/ 152 w 152"/>
                  <a:gd name="T7" fmla="*/ 265 h 265"/>
                  <a:gd name="T8" fmla="*/ 152 w 152"/>
                  <a:gd name="T9" fmla="*/ 0 h 265"/>
                  <a:gd name="T10" fmla="*/ 152 w 152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65">
                    <a:moveTo>
                      <a:pt x="152" y="0"/>
                    </a:moveTo>
                    <a:lnTo>
                      <a:pt x="0" y="0"/>
                    </a:lnTo>
                    <a:lnTo>
                      <a:pt x="0" y="265"/>
                    </a:lnTo>
                    <a:lnTo>
                      <a:pt x="152" y="2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" name="Freeform 13">
                <a:extLst>
                  <a:ext uri="{FF2B5EF4-FFF2-40B4-BE49-F238E27FC236}">
                    <a16:creationId xmlns:a16="http://schemas.microsoft.com/office/drawing/2014/main" id="{3D7A9FF7-FEA5-44CE-8CD9-5AACE6176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7438" y="2390962"/>
                <a:ext cx="241300" cy="1082675"/>
              </a:xfrm>
              <a:custGeom>
                <a:avLst/>
                <a:gdLst>
                  <a:gd name="T0" fmla="*/ 152 w 152"/>
                  <a:gd name="T1" fmla="*/ 682 h 682"/>
                  <a:gd name="T2" fmla="*/ 152 w 152"/>
                  <a:gd name="T3" fmla="*/ 0 h 682"/>
                  <a:gd name="T4" fmla="*/ 0 w 152"/>
                  <a:gd name="T5" fmla="*/ 0 h 682"/>
                  <a:gd name="T6" fmla="*/ 0 w 152"/>
                  <a:gd name="T7" fmla="*/ 682 h 682"/>
                  <a:gd name="T8" fmla="*/ 152 w 152"/>
                  <a:gd name="T9" fmla="*/ 682 h 682"/>
                  <a:gd name="T10" fmla="*/ 152 w 152"/>
                  <a:gd name="T11" fmla="*/ 682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682">
                    <a:moveTo>
                      <a:pt x="152" y="682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682"/>
                    </a:lnTo>
                    <a:lnTo>
                      <a:pt x="152" y="682"/>
                    </a:lnTo>
                    <a:lnTo>
                      <a:pt x="152" y="682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" name="Freeform 14">
                <a:extLst>
                  <a:ext uri="{FF2B5EF4-FFF2-40B4-BE49-F238E27FC236}">
                    <a16:creationId xmlns:a16="http://schemas.microsoft.com/office/drawing/2014/main" id="{0E9E2127-ACD0-4D9A-B528-8E598BC5DD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525" y="1663887"/>
                <a:ext cx="241300" cy="1809750"/>
              </a:xfrm>
              <a:custGeom>
                <a:avLst/>
                <a:gdLst>
                  <a:gd name="T0" fmla="*/ 152 w 152"/>
                  <a:gd name="T1" fmla="*/ 0 h 1140"/>
                  <a:gd name="T2" fmla="*/ 0 w 152"/>
                  <a:gd name="T3" fmla="*/ 0 h 1140"/>
                  <a:gd name="T4" fmla="*/ 0 w 152"/>
                  <a:gd name="T5" fmla="*/ 1140 h 1140"/>
                  <a:gd name="T6" fmla="*/ 152 w 152"/>
                  <a:gd name="T7" fmla="*/ 1140 h 1140"/>
                  <a:gd name="T8" fmla="*/ 152 w 152"/>
                  <a:gd name="T9" fmla="*/ 0 h 1140"/>
                  <a:gd name="T10" fmla="*/ 152 w 152"/>
                  <a:gd name="T11" fmla="*/ 0 h 1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140">
                    <a:moveTo>
                      <a:pt x="152" y="0"/>
                    </a:moveTo>
                    <a:lnTo>
                      <a:pt x="0" y="0"/>
                    </a:lnTo>
                    <a:lnTo>
                      <a:pt x="0" y="1140"/>
                    </a:lnTo>
                    <a:lnTo>
                      <a:pt x="152" y="1140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9" name="Freeform 15">
                <a:extLst>
                  <a:ext uri="{FF2B5EF4-FFF2-40B4-BE49-F238E27FC236}">
                    <a16:creationId xmlns:a16="http://schemas.microsoft.com/office/drawing/2014/main" id="{5F09DC9D-8F61-4344-896F-6FD9A37954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2175" y="1846449"/>
                <a:ext cx="241300" cy="1627188"/>
              </a:xfrm>
              <a:custGeom>
                <a:avLst/>
                <a:gdLst>
                  <a:gd name="T0" fmla="*/ 152 w 152"/>
                  <a:gd name="T1" fmla="*/ 0 h 1025"/>
                  <a:gd name="T2" fmla="*/ 0 w 152"/>
                  <a:gd name="T3" fmla="*/ 0 h 1025"/>
                  <a:gd name="T4" fmla="*/ 0 w 152"/>
                  <a:gd name="T5" fmla="*/ 1025 h 1025"/>
                  <a:gd name="T6" fmla="*/ 152 w 152"/>
                  <a:gd name="T7" fmla="*/ 1025 h 1025"/>
                  <a:gd name="T8" fmla="*/ 152 w 152"/>
                  <a:gd name="T9" fmla="*/ 0 h 1025"/>
                  <a:gd name="T10" fmla="*/ 152 w 152"/>
                  <a:gd name="T11" fmla="*/ 0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25">
                    <a:moveTo>
                      <a:pt x="152" y="0"/>
                    </a:moveTo>
                    <a:lnTo>
                      <a:pt x="0" y="0"/>
                    </a:lnTo>
                    <a:lnTo>
                      <a:pt x="0" y="1025"/>
                    </a:lnTo>
                    <a:lnTo>
                      <a:pt x="152" y="102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0" name="Freeform 16">
                <a:extLst>
                  <a:ext uri="{FF2B5EF4-FFF2-40B4-BE49-F238E27FC236}">
                    <a16:creationId xmlns:a16="http://schemas.microsoft.com/office/drawing/2014/main" id="{6DD04804-CD00-4900-AEB1-59B145A70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425" y="1895662"/>
                <a:ext cx="241300" cy="1577975"/>
              </a:xfrm>
              <a:custGeom>
                <a:avLst/>
                <a:gdLst>
                  <a:gd name="T0" fmla="*/ 152 w 152"/>
                  <a:gd name="T1" fmla="*/ 0 h 994"/>
                  <a:gd name="T2" fmla="*/ 0 w 152"/>
                  <a:gd name="T3" fmla="*/ 0 h 994"/>
                  <a:gd name="T4" fmla="*/ 0 w 152"/>
                  <a:gd name="T5" fmla="*/ 994 h 994"/>
                  <a:gd name="T6" fmla="*/ 152 w 152"/>
                  <a:gd name="T7" fmla="*/ 994 h 994"/>
                  <a:gd name="T8" fmla="*/ 152 w 152"/>
                  <a:gd name="T9" fmla="*/ 0 h 994"/>
                  <a:gd name="T10" fmla="*/ 152 w 152"/>
                  <a:gd name="T11" fmla="*/ 0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994">
                    <a:moveTo>
                      <a:pt x="152" y="0"/>
                    </a:moveTo>
                    <a:lnTo>
                      <a:pt x="0" y="0"/>
                    </a:lnTo>
                    <a:lnTo>
                      <a:pt x="0" y="994"/>
                    </a:lnTo>
                    <a:lnTo>
                      <a:pt x="152" y="994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1" name="Freeform 17">
                <a:extLst>
                  <a:ext uri="{FF2B5EF4-FFF2-40B4-BE49-F238E27FC236}">
                    <a16:creationId xmlns:a16="http://schemas.microsoft.com/office/drawing/2014/main" id="{7F1E6D2A-CCE2-4ACF-B486-C82F25894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6413" y="1828987"/>
                <a:ext cx="244475" cy="1644650"/>
              </a:xfrm>
              <a:custGeom>
                <a:avLst/>
                <a:gdLst>
                  <a:gd name="T0" fmla="*/ 154 w 154"/>
                  <a:gd name="T1" fmla="*/ 0 h 1036"/>
                  <a:gd name="T2" fmla="*/ 0 w 154"/>
                  <a:gd name="T3" fmla="*/ 0 h 1036"/>
                  <a:gd name="T4" fmla="*/ 0 w 154"/>
                  <a:gd name="T5" fmla="*/ 1036 h 1036"/>
                  <a:gd name="T6" fmla="*/ 154 w 154"/>
                  <a:gd name="T7" fmla="*/ 1036 h 1036"/>
                  <a:gd name="T8" fmla="*/ 154 w 154"/>
                  <a:gd name="T9" fmla="*/ 0 h 1036"/>
                  <a:gd name="T10" fmla="*/ 154 w 154"/>
                  <a:gd name="T11" fmla="*/ 0 h 1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1036">
                    <a:moveTo>
                      <a:pt x="154" y="0"/>
                    </a:moveTo>
                    <a:lnTo>
                      <a:pt x="0" y="0"/>
                    </a:lnTo>
                    <a:lnTo>
                      <a:pt x="0" y="1036"/>
                    </a:lnTo>
                    <a:lnTo>
                      <a:pt x="154" y="1036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2" name="Freeform 18">
                <a:extLst>
                  <a:ext uri="{FF2B5EF4-FFF2-40B4-BE49-F238E27FC236}">
                    <a16:creationId xmlns:a16="http://schemas.microsoft.com/office/drawing/2014/main" id="{0A5CF224-F67F-4C3D-9E14-49BC42CFFB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3250" y="2533837"/>
                <a:ext cx="241300" cy="939800"/>
              </a:xfrm>
              <a:custGeom>
                <a:avLst/>
                <a:gdLst>
                  <a:gd name="T0" fmla="*/ 152 w 152"/>
                  <a:gd name="T1" fmla="*/ 0 h 592"/>
                  <a:gd name="T2" fmla="*/ 0 w 152"/>
                  <a:gd name="T3" fmla="*/ 0 h 592"/>
                  <a:gd name="T4" fmla="*/ 0 w 152"/>
                  <a:gd name="T5" fmla="*/ 592 h 592"/>
                  <a:gd name="T6" fmla="*/ 152 w 152"/>
                  <a:gd name="T7" fmla="*/ 592 h 592"/>
                  <a:gd name="T8" fmla="*/ 152 w 152"/>
                  <a:gd name="T9" fmla="*/ 0 h 592"/>
                  <a:gd name="T10" fmla="*/ 152 w 152"/>
                  <a:gd name="T11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592">
                    <a:moveTo>
                      <a:pt x="152" y="0"/>
                    </a:moveTo>
                    <a:lnTo>
                      <a:pt x="0" y="0"/>
                    </a:lnTo>
                    <a:lnTo>
                      <a:pt x="0" y="592"/>
                    </a:lnTo>
                    <a:lnTo>
                      <a:pt x="152" y="592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3" name="Freeform 19">
                <a:extLst>
                  <a:ext uri="{FF2B5EF4-FFF2-40B4-BE49-F238E27FC236}">
                    <a16:creationId xmlns:a16="http://schemas.microsoft.com/office/drawing/2014/main" id="{4182A6AA-4276-4B13-962B-B146F3B2F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038" y="2567174"/>
                <a:ext cx="244475" cy="906463"/>
              </a:xfrm>
              <a:custGeom>
                <a:avLst/>
                <a:gdLst>
                  <a:gd name="T0" fmla="*/ 154 w 154"/>
                  <a:gd name="T1" fmla="*/ 571 h 571"/>
                  <a:gd name="T2" fmla="*/ 154 w 154"/>
                  <a:gd name="T3" fmla="*/ 0 h 571"/>
                  <a:gd name="T4" fmla="*/ 0 w 154"/>
                  <a:gd name="T5" fmla="*/ 0 h 571"/>
                  <a:gd name="T6" fmla="*/ 0 w 154"/>
                  <a:gd name="T7" fmla="*/ 571 h 571"/>
                  <a:gd name="T8" fmla="*/ 154 w 154"/>
                  <a:gd name="T9" fmla="*/ 571 h 571"/>
                  <a:gd name="T10" fmla="*/ 154 w 154"/>
                  <a:gd name="T11" fmla="*/ 571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571">
                    <a:moveTo>
                      <a:pt x="154" y="571"/>
                    </a:moveTo>
                    <a:lnTo>
                      <a:pt x="154" y="0"/>
                    </a:lnTo>
                    <a:lnTo>
                      <a:pt x="0" y="0"/>
                    </a:lnTo>
                    <a:lnTo>
                      <a:pt x="0" y="571"/>
                    </a:lnTo>
                    <a:lnTo>
                      <a:pt x="154" y="571"/>
                    </a:lnTo>
                    <a:lnTo>
                      <a:pt x="154" y="571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4" name="Freeform 20">
                <a:extLst>
                  <a:ext uri="{FF2B5EF4-FFF2-40B4-BE49-F238E27FC236}">
                    <a16:creationId xmlns:a16="http://schemas.microsoft.com/office/drawing/2014/main" id="{2CCFCC29-42D5-42D5-90F0-C9DCE1E3D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488" y="2378262"/>
                <a:ext cx="244475" cy="1095375"/>
              </a:xfrm>
              <a:custGeom>
                <a:avLst/>
                <a:gdLst>
                  <a:gd name="T0" fmla="*/ 154 w 154"/>
                  <a:gd name="T1" fmla="*/ 0 h 690"/>
                  <a:gd name="T2" fmla="*/ 0 w 154"/>
                  <a:gd name="T3" fmla="*/ 0 h 690"/>
                  <a:gd name="T4" fmla="*/ 0 w 154"/>
                  <a:gd name="T5" fmla="*/ 690 h 690"/>
                  <a:gd name="T6" fmla="*/ 154 w 154"/>
                  <a:gd name="T7" fmla="*/ 690 h 690"/>
                  <a:gd name="T8" fmla="*/ 154 w 154"/>
                  <a:gd name="T9" fmla="*/ 0 h 690"/>
                  <a:gd name="T10" fmla="*/ 154 w 154"/>
                  <a:gd name="T11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690">
                    <a:moveTo>
                      <a:pt x="154" y="0"/>
                    </a:moveTo>
                    <a:lnTo>
                      <a:pt x="0" y="0"/>
                    </a:lnTo>
                    <a:lnTo>
                      <a:pt x="0" y="690"/>
                    </a:lnTo>
                    <a:lnTo>
                      <a:pt x="154" y="690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5" name="Freeform 21">
                <a:extLst>
                  <a:ext uri="{FF2B5EF4-FFF2-40B4-BE49-F238E27FC236}">
                    <a16:creationId xmlns:a16="http://schemas.microsoft.com/office/drawing/2014/main" id="{62AAE9D6-0ECC-4E8C-9F30-B324CCFF2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325" y="2524312"/>
                <a:ext cx="241300" cy="949325"/>
              </a:xfrm>
              <a:custGeom>
                <a:avLst/>
                <a:gdLst>
                  <a:gd name="T0" fmla="*/ 152 w 152"/>
                  <a:gd name="T1" fmla="*/ 0 h 598"/>
                  <a:gd name="T2" fmla="*/ 0 w 152"/>
                  <a:gd name="T3" fmla="*/ 0 h 598"/>
                  <a:gd name="T4" fmla="*/ 0 w 152"/>
                  <a:gd name="T5" fmla="*/ 598 h 598"/>
                  <a:gd name="T6" fmla="*/ 152 w 152"/>
                  <a:gd name="T7" fmla="*/ 598 h 598"/>
                  <a:gd name="T8" fmla="*/ 152 w 152"/>
                  <a:gd name="T9" fmla="*/ 0 h 598"/>
                  <a:gd name="T10" fmla="*/ 152 w 152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598">
                    <a:moveTo>
                      <a:pt x="152" y="0"/>
                    </a:moveTo>
                    <a:lnTo>
                      <a:pt x="0" y="0"/>
                    </a:lnTo>
                    <a:lnTo>
                      <a:pt x="0" y="598"/>
                    </a:lnTo>
                    <a:lnTo>
                      <a:pt x="152" y="598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4680CE4-620A-471C-8F13-780C2D010BCB}"/>
                </a:ext>
              </a:extLst>
            </p:cNvPr>
            <p:cNvSpPr txBox="1"/>
            <p:nvPr/>
          </p:nvSpPr>
          <p:spPr>
            <a:xfrm>
              <a:off x="867851" y="350423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49490B34-24D9-4DF9-A93E-ED2FE47A55FA}"/>
                </a:ext>
              </a:extLst>
            </p:cNvPr>
            <p:cNvSpPr txBox="1"/>
            <p:nvPr/>
          </p:nvSpPr>
          <p:spPr>
            <a:xfrm>
              <a:off x="782892" y="3003935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50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9ACD00E1-2042-4AED-AC27-F2AB90F52801}"/>
                </a:ext>
              </a:extLst>
            </p:cNvPr>
            <p:cNvSpPr txBox="1"/>
            <p:nvPr/>
          </p:nvSpPr>
          <p:spPr>
            <a:xfrm>
              <a:off x="697933" y="250363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048FE240-688B-4CA9-9858-789135CAFC1D}"/>
                </a:ext>
              </a:extLst>
            </p:cNvPr>
            <p:cNvSpPr txBox="1"/>
            <p:nvPr/>
          </p:nvSpPr>
          <p:spPr>
            <a:xfrm>
              <a:off x="697933" y="2003337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150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3EF2E480-4918-4A29-B015-FE2F7D3334BC}"/>
                </a:ext>
              </a:extLst>
            </p:cNvPr>
            <p:cNvSpPr txBox="1"/>
            <p:nvPr/>
          </p:nvSpPr>
          <p:spPr>
            <a:xfrm>
              <a:off x="697933" y="150303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200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B69DB602-D9D5-4441-B977-682015EC23CA}"/>
                </a:ext>
              </a:extLst>
            </p:cNvPr>
            <p:cNvSpPr txBox="1"/>
            <p:nvPr/>
          </p:nvSpPr>
          <p:spPr>
            <a:xfrm>
              <a:off x="7500592" y="349360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99321E1E-6448-4671-B0B1-A619C533ABEA}"/>
                </a:ext>
              </a:extLst>
            </p:cNvPr>
            <p:cNvSpPr txBox="1"/>
            <p:nvPr/>
          </p:nvSpPr>
          <p:spPr>
            <a:xfrm>
              <a:off x="7500592" y="2987984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1.3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8F94D048-06ED-4534-8CFE-29AC1AD2DCA4}"/>
                </a:ext>
              </a:extLst>
            </p:cNvPr>
            <p:cNvSpPr txBox="1"/>
            <p:nvPr/>
          </p:nvSpPr>
          <p:spPr>
            <a:xfrm>
              <a:off x="7500592" y="2482369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2.6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2C76700B-E8EA-4EA8-B616-B896F22A1BAE}"/>
                </a:ext>
              </a:extLst>
            </p:cNvPr>
            <p:cNvSpPr txBox="1"/>
            <p:nvPr/>
          </p:nvSpPr>
          <p:spPr>
            <a:xfrm>
              <a:off x="7500592" y="1976754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3.9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143BB1D4-0AB6-4330-B440-54B0C88CB579}"/>
                </a:ext>
              </a:extLst>
            </p:cNvPr>
            <p:cNvSpPr txBox="1"/>
            <p:nvPr/>
          </p:nvSpPr>
          <p:spPr>
            <a:xfrm>
              <a:off x="7500592" y="1471139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5.2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A6180B6C-1D89-48DC-90F4-337FF2FF1B3C}"/>
                </a:ext>
              </a:extLst>
            </p:cNvPr>
            <p:cNvSpPr txBox="1"/>
            <p:nvPr/>
          </p:nvSpPr>
          <p:spPr>
            <a:xfrm>
              <a:off x="1249046" y="1533499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184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8CDE8487-901D-4235-BD2C-651CC8582B69}"/>
                </a:ext>
              </a:extLst>
            </p:cNvPr>
            <p:cNvSpPr txBox="1"/>
            <p:nvPr/>
          </p:nvSpPr>
          <p:spPr>
            <a:xfrm>
              <a:off x="1531589" y="1383878"/>
              <a:ext cx="598314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205 *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C862EB21-586E-4CA0-9B0F-88A72354347F}"/>
                </a:ext>
              </a:extLst>
            </p:cNvPr>
            <p:cNvSpPr txBox="1"/>
            <p:nvPr/>
          </p:nvSpPr>
          <p:spPr>
            <a:xfrm>
              <a:off x="1949109" y="158824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181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350752F-41F2-40DD-A4EB-61A244F43464}"/>
                </a:ext>
              </a:extLst>
            </p:cNvPr>
            <p:cNvSpPr txBox="1"/>
            <p:nvPr/>
          </p:nvSpPr>
          <p:spPr>
            <a:xfrm>
              <a:off x="2263837" y="1503038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186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8D1E0A4A-2851-4DCE-A007-6EB41BC0234C}"/>
                </a:ext>
              </a:extLst>
            </p:cNvPr>
            <p:cNvSpPr txBox="1"/>
            <p:nvPr/>
          </p:nvSpPr>
          <p:spPr>
            <a:xfrm>
              <a:off x="2766328" y="2274887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107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8986523E-A735-490E-A906-403406B48934}"/>
                </a:ext>
              </a:extLst>
            </p:cNvPr>
            <p:cNvSpPr txBox="1"/>
            <p:nvPr/>
          </p:nvSpPr>
          <p:spPr>
            <a:xfrm>
              <a:off x="3110120" y="2147547"/>
              <a:ext cx="598314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 *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7DFA37FD-0772-4338-8C84-6D1B3E7701E1}"/>
                </a:ext>
              </a:extLst>
            </p:cNvPr>
            <p:cNvSpPr txBox="1"/>
            <p:nvPr/>
          </p:nvSpPr>
          <p:spPr>
            <a:xfrm>
              <a:off x="3466278" y="2334908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103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F439421C-DD53-4A3F-B118-D235192DE538}"/>
                </a:ext>
              </a:extLst>
            </p:cNvPr>
            <p:cNvSpPr txBox="1"/>
            <p:nvPr/>
          </p:nvSpPr>
          <p:spPr>
            <a:xfrm>
              <a:off x="3801266" y="2260467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106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D5C22E3-241D-493B-B60C-F6926E233F77}"/>
                </a:ext>
              </a:extLst>
            </p:cNvPr>
            <p:cNvSpPr txBox="1"/>
            <p:nvPr/>
          </p:nvSpPr>
          <p:spPr>
            <a:xfrm>
              <a:off x="4333579" y="295882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47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0C4CE063-B056-44D2-95BE-260A76775CE6}"/>
                </a:ext>
              </a:extLst>
            </p:cNvPr>
            <p:cNvSpPr txBox="1"/>
            <p:nvPr/>
          </p:nvSpPr>
          <p:spPr>
            <a:xfrm>
              <a:off x="4584425" y="2878208"/>
              <a:ext cx="505669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50 *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6854212E-CF1A-48A4-A71E-354CF64657BC}"/>
                </a:ext>
              </a:extLst>
            </p:cNvPr>
            <p:cNvSpPr txBox="1"/>
            <p:nvPr/>
          </p:nvSpPr>
          <p:spPr>
            <a:xfrm>
              <a:off x="5035391" y="288761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48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AAE9FA85-0A5C-4568-8B12-EF23FD3B31E3}"/>
                </a:ext>
              </a:extLst>
            </p:cNvPr>
            <p:cNvSpPr txBox="1"/>
            <p:nvPr/>
          </p:nvSpPr>
          <p:spPr>
            <a:xfrm>
              <a:off x="5332451" y="288761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47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C01E2F14-FC40-48C1-8B45-05F33E98D6D4}"/>
                </a:ext>
              </a:extLst>
            </p:cNvPr>
            <p:cNvSpPr txBox="1"/>
            <p:nvPr/>
          </p:nvSpPr>
          <p:spPr>
            <a:xfrm>
              <a:off x="5783333" y="214763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63AE668D-4273-4918-97DF-BEC618BECF2A}"/>
                </a:ext>
              </a:extLst>
            </p:cNvPr>
            <p:cNvSpPr txBox="1"/>
            <p:nvPr/>
          </p:nvSpPr>
          <p:spPr>
            <a:xfrm>
              <a:off x="6114921" y="2084136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129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F40F383-211D-46FD-A190-6D5DEB44DD6A}"/>
                </a:ext>
              </a:extLst>
            </p:cNvPr>
            <p:cNvSpPr txBox="1"/>
            <p:nvPr/>
          </p:nvSpPr>
          <p:spPr>
            <a:xfrm>
              <a:off x="6519526" y="214763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A047B293-3136-48E0-820D-51BBB0E0F651}"/>
                </a:ext>
              </a:extLst>
            </p:cNvPr>
            <p:cNvSpPr txBox="1"/>
            <p:nvPr/>
          </p:nvSpPr>
          <p:spPr>
            <a:xfrm>
              <a:off x="6868419" y="2063720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128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85CB7B3-D687-4D7B-B9A4-88865958D66D}"/>
              </a:ext>
            </a:extLst>
          </p:cNvPr>
          <p:cNvGrpSpPr/>
          <p:nvPr/>
        </p:nvGrpSpPr>
        <p:grpSpPr>
          <a:xfrm>
            <a:off x="7089411" y="3242035"/>
            <a:ext cx="2005704" cy="2959446"/>
            <a:chOff x="3217092" y="4402611"/>
            <a:chExt cx="2005704" cy="2171047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A6C4FF78-2A37-42FB-93B6-4E2A40BE5341}"/>
                </a:ext>
              </a:extLst>
            </p:cNvPr>
            <p:cNvGrpSpPr/>
            <p:nvPr/>
          </p:nvGrpSpPr>
          <p:grpSpPr>
            <a:xfrm>
              <a:off x="3446746" y="4654010"/>
              <a:ext cx="1706563" cy="1765301"/>
              <a:chOff x="3779838" y="4210050"/>
              <a:chExt cx="1706563" cy="1765301"/>
            </a:xfrm>
          </p:grpSpPr>
          <p:sp>
            <p:nvSpPr>
              <p:cNvPr id="37" name="Freeform 22">
                <a:extLst>
                  <a:ext uri="{FF2B5EF4-FFF2-40B4-BE49-F238E27FC236}">
                    <a16:creationId xmlns:a16="http://schemas.microsoft.com/office/drawing/2014/main" id="{1F548CDF-6B81-45C9-859A-11E812080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0288" y="4284663"/>
                <a:ext cx="241300" cy="1690688"/>
              </a:xfrm>
              <a:custGeom>
                <a:avLst/>
                <a:gdLst>
                  <a:gd name="T0" fmla="*/ 152 w 152"/>
                  <a:gd name="T1" fmla="*/ 0 h 1065"/>
                  <a:gd name="T2" fmla="*/ 0 w 152"/>
                  <a:gd name="T3" fmla="*/ 0 h 1065"/>
                  <a:gd name="T4" fmla="*/ 0 w 152"/>
                  <a:gd name="T5" fmla="*/ 1065 h 1065"/>
                  <a:gd name="T6" fmla="*/ 152 w 152"/>
                  <a:gd name="T7" fmla="*/ 1065 h 1065"/>
                  <a:gd name="T8" fmla="*/ 152 w 152"/>
                  <a:gd name="T9" fmla="*/ 0 h 1065"/>
                  <a:gd name="T10" fmla="*/ 152 w 152"/>
                  <a:gd name="T11" fmla="*/ 0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65">
                    <a:moveTo>
                      <a:pt x="152" y="0"/>
                    </a:moveTo>
                    <a:lnTo>
                      <a:pt x="0" y="0"/>
                    </a:lnTo>
                    <a:lnTo>
                      <a:pt x="0" y="1065"/>
                    </a:lnTo>
                    <a:lnTo>
                      <a:pt x="152" y="10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8" name="Freeform 23">
                <a:extLst>
                  <a:ext uri="{FF2B5EF4-FFF2-40B4-BE49-F238E27FC236}">
                    <a16:creationId xmlns:a16="http://schemas.microsoft.com/office/drawing/2014/main" id="{1F411BBF-2AEF-4BD8-B615-1BDA8DAC6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5" y="4246563"/>
                <a:ext cx="244475" cy="1728788"/>
              </a:xfrm>
              <a:custGeom>
                <a:avLst/>
                <a:gdLst>
                  <a:gd name="T0" fmla="*/ 154 w 154"/>
                  <a:gd name="T1" fmla="*/ 0 h 1089"/>
                  <a:gd name="T2" fmla="*/ 0 w 154"/>
                  <a:gd name="T3" fmla="*/ 0 h 1089"/>
                  <a:gd name="T4" fmla="*/ 0 w 154"/>
                  <a:gd name="T5" fmla="*/ 1089 h 1089"/>
                  <a:gd name="T6" fmla="*/ 154 w 154"/>
                  <a:gd name="T7" fmla="*/ 1089 h 1089"/>
                  <a:gd name="T8" fmla="*/ 154 w 154"/>
                  <a:gd name="T9" fmla="*/ 0 h 1089"/>
                  <a:gd name="T10" fmla="*/ 154 w 154"/>
                  <a:gd name="T11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1089">
                    <a:moveTo>
                      <a:pt x="154" y="0"/>
                    </a:moveTo>
                    <a:lnTo>
                      <a:pt x="0" y="0"/>
                    </a:lnTo>
                    <a:lnTo>
                      <a:pt x="0" y="1089"/>
                    </a:lnTo>
                    <a:lnTo>
                      <a:pt x="154" y="1089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9" name="Freeform 24">
                <a:extLst>
                  <a:ext uri="{FF2B5EF4-FFF2-40B4-BE49-F238E27FC236}">
                    <a16:creationId xmlns:a16="http://schemas.microsoft.com/office/drawing/2014/main" id="{29CB6A26-8C61-416A-BCD1-2CB221F96C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9263" y="4216400"/>
                <a:ext cx="241300" cy="1758950"/>
              </a:xfrm>
              <a:custGeom>
                <a:avLst/>
                <a:gdLst>
                  <a:gd name="T0" fmla="*/ 152 w 152"/>
                  <a:gd name="T1" fmla="*/ 1108 h 1108"/>
                  <a:gd name="T2" fmla="*/ 152 w 152"/>
                  <a:gd name="T3" fmla="*/ 0 h 1108"/>
                  <a:gd name="T4" fmla="*/ 0 w 152"/>
                  <a:gd name="T5" fmla="*/ 0 h 1108"/>
                  <a:gd name="T6" fmla="*/ 0 w 152"/>
                  <a:gd name="T7" fmla="*/ 1108 h 1108"/>
                  <a:gd name="T8" fmla="*/ 152 w 152"/>
                  <a:gd name="T9" fmla="*/ 1108 h 1108"/>
                  <a:gd name="T10" fmla="*/ 152 w 152"/>
                  <a:gd name="T11" fmla="*/ 1108 h 1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108">
                    <a:moveTo>
                      <a:pt x="152" y="1108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1108"/>
                    </a:lnTo>
                    <a:lnTo>
                      <a:pt x="152" y="1108"/>
                    </a:lnTo>
                    <a:lnTo>
                      <a:pt x="152" y="1108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0" name="Freeform 25">
                <a:extLst>
                  <a:ext uri="{FF2B5EF4-FFF2-40B4-BE49-F238E27FC236}">
                    <a16:creationId xmlns:a16="http://schemas.microsoft.com/office/drawing/2014/main" id="{75FF8422-EEB3-4322-99A5-FEBC2782A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350" y="4281488"/>
                <a:ext cx="241300" cy="1693863"/>
              </a:xfrm>
              <a:custGeom>
                <a:avLst/>
                <a:gdLst>
                  <a:gd name="T0" fmla="*/ 152 w 152"/>
                  <a:gd name="T1" fmla="*/ 0 h 1067"/>
                  <a:gd name="T2" fmla="*/ 0 w 152"/>
                  <a:gd name="T3" fmla="*/ 0 h 1067"/>
                  <a:gd name="T4" fmla="*/ 0 w 152"/>
                  <a:gd name="T5" fmla="*/ 1067 h 1067"/>
                  <a:gd name="T6" fmla="*/ 152 w 152"/>
                  <a:gd name="T7" fmla="*/ 1067 h 1067"/>
                  <a:gd name="T8" fmla="*/ 152 w 152"/>
                  <a:gd name="T9" fmla="*/ 0 h 1067"/>
                  <a:gd name="T10" fmla="*/ 152 w 152"/>
                  <a:gd name="T11" fmla="*/ 0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67">
                    <a:moveTo>
                      <a:pt x="152" y="0"/>
                    </a:moveTo>
                    <a:lnTo>
                      <a:pt x="0" y="0"/>
                    </a:lnTo>
                    <a:lnTo>
                      <a:pt x="0" y="1067"/>
                    </a:lnTo>
                    <a:lnTo>
                      <a:pt x="152" y="1067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1" name="Freeform 26">
                <a:extLst>
                  <a:ext uri="{FF2B5EF4-FFF2-40B4-BE49-F238E27FC236}">
                    <a16:creationId xmlns:a16="http://schemas.microsoft.com/office/drawing/2014/main" id="{17C21F31-831C-4D45-8003-8537B1C321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9838" y="4210050"/>
                <a:ext cx="1706563" cy="1765300"/>
              </a:xfrm>
              <a:custGeom>
                <a:avLst/>
                <a:gdLst>
                  <a:gd name="T0" fmla="*/ 1075 w 1075"/>
                  <a:gd name="T1" fmla="*/ 1112 h 1112"/>
                  <a:gd name="T2" fmla="*/ 45 w 1075"/>
                  <a:gd name="T3" fmla="*/ 1112 h 1112"/>
                  <a:gd name="T4" fmla="*/ 45 w 1075"/>
                  <a:gd name="T5" fmla="*/ 0 h 1112"/>
                  <a:gd name="T6" fmla="*/ 0 w 1075"/>
                  <a:gd name="T7" fmla="*/ 282 h 1112"/>
                  <a:gd name="T8" fmla="*/ 45 w 1075"/>
                  <a:gd name="T9" fmla="*/ 282 h 1112"/>
                  <a:gd name="T10" fmla="*/ 0 w 1075"/>
                  <a:gd name="T11" fmla="*/ 559 h 1112"/>
                  <a:gd name="T12" fmla="*/ 45 w 1075"/>
                  <a:gd name="T13" fmla="*/ 559 h 1112"/>
                  <a:gd name="T14" fmla="*/ 0 w 1075"/>
                  <a:gd name="T15" fmla="*/ 834 h 1112"/>
                  <a:gd name="T16" fmla="*/ 45 w 1075"/>
                  <a:gd name="T17" fmla="*/ 834 h 1112"/>
                  <a:gd name="T18" fmla="*/ 0 w 1075"/>
                  <a:gd name="T19" fmla="*/ 1112 h 1112"/>
                  <a:gd name="T20" fmla="*/ 45 w 1075"/>
                  <a:gd name="T21" fmla="*/ 1112 h 1112"/>
                  <a:gd name="T22" fmla="*/ 0 w 1075"/>
                  <a:gd name="T23" fmla="*/ 4 h 1112"/>
                  <a:gd name="T24" fmla="*/ 45 w 1075"/>
                  <a:gd name="T25" fmla="*/ 4 h 1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5" h="1112">
                    <a:moveTo>
                      <a:pt x="1075" y="1112"/>
                    </a:moveTo>
                    <a:lnTo>
                      <a:pt x="45" y="1112"/>
                    </a:lnTo>
                    <a:lnTo>
                      <a:pt x="45" y="0"/>
                    </a:lnTo>
                    <a:moveTo>
                      <a:pt x="0" y="282"/>
                    </a:moveTo>
                    <a:lnTo>
                      <a:pt x="45" y="282"/>
                    </a:lnTo>
                    <a:moveTo>
                      <a:pt x="0" y="559"/>
                    </a:moveTo>
                    <a:lnTo>
                      <a:pt x="45" y="559"/>
                    </a:lnTo>
                    <a:moveTo>
                      <a:pt x="0" y="834"/>
                    </a:moveTo>
                    <a:lnTo>
                      <a:pt x="45" y="834"/>
                    </a:lnTo>
                    <a:moveTo>
                      <a:pt x="0" y="1112"/>
                    </a:moveTo>
                    <a:lnTo>
                      <a:pt x="45" y="1112"/>
                    </a:lnTo>
                    <a:moveTo>
                      <a:pt x="0" y="4"/>
                    </a:moveTo>
                    <a:lnTo>
                      <a:pt x="45" y="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6CFC07F8-0727-4E14-92B0-172CD4999974}"/>
                </a:ext>
              </a:extLst>
            </p:cNvPr>
            <p:cNvSpPr txBox="1"/>
            <p:nvPr/>
          </p:nvSpPr>
          <p:spPr>
            <a:xfrm>
              <a:off x="3528306" y="4487922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3083FDF3-C684-4DE0-B9B1-6C7C1116C3DE}"/>
                </a:ext>
              </a:extLst>
            </p:cNvPr>
            <p:cNvSpPr txBox="1"/>
            <p:nvPr/>
          </p:nvSpPr>
          <p:spPr>
            <a:xfrm>
              <a:off x="3819380" y="4402611"/>
              <a:ext cx="495085" cy="2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 **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41AD9DAF-6782-4CD3-84A3-887957FF830A}"/>
                </a:ext>
              </a:extLst>
            </p:cNvPr>
            <p:cNvSpPr txBox="1"/>
            <p:nvPr/>
          </p:nvSpPr>
          <p:spPr>
            <a:xfrm>
              <a:off x="4408612" y="447922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ACBA4C41-44A6-46D5-AE48-F1665E918608}"/>
                </a:ext>
              </a:extLst>
            </p:cNvPr>
            <p:cNvSpPr txBox="1"/>
            <p:nvPr/>
          </p:nvSpPr>
          <p:spPr>
            <a:xfrm>
              <a:off x="4588763" y="4406049"/>
              <a:ext cx="634033" cy="2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3.9 **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53027BFA-8A69-4D77-814B-93BDCBCD9471}"/>
                </a:ext>
              </a:extLst>
            </p:cNvPr>
            <p:cNvSpPr txBox="1"/>
            <p:nvPr/>
          </p:nvSpPr>
          <p:spPr>
            <a:xfrm>
              <a:off x="3217092" y="629665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92E369A8-B172-43B6-B525-38624486607C}"/>
                </a:ext>
              </a:extLst>
            </p:cNvPr>
            <p:cNvSpPr txBox="1"/>
            <p:nvPr/>
          </p:nvSpPr>
          <p:spPr>
            <a:xfrm>
              <a:off x="3217092" y="585935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0953E97A-FBE4-4B84-82D7-BE1E55E8DB09}"/>
                </a:ext>
              </a:extLst>
            </p:cNvPr>
            <p:cNvSpPr txBox="1"/>
            <p:nvPr/>
          </p:nvSpPr>
          <p:spPr>
            <a:xfrm>
              <a:off x="3217092" y="54220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9A32B183-4A62-4813-917B-3CC140B0FB6C}"/>
                </a:ext>
              </a:extLst>
            </p:cNvPr>
            <p:cNvSpPr txBox="1"/>
            <p:nvPr/>
          </p:nvSpPr>
          <p:spPr>
            <a:xfrm>
              <a:off x="3217092" y="498473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C56CC776-5069-4ABA-8655-17C8776212D0}"/>
                </a:ext>
              </a:extLst>
            </p:cNvPr>
            <p:cNvSpPr txBox="1"/>
            <p:nvPr/>
          </p:nvSpPr>
          <p:spPr>
            <a:xfrm>
              <a:off x="3217092" y="454742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</p:grpSp>
      <p:sp>
        <p:nvSpPr>
          <p:cNvPr id="87" name="Rectangle 86"/>
          <p:cNvSpPr/>
          <p:nvPr/>
        </p:nvSpPr>
        <p:spPr>
          <a:xfrm flipH="1">
            <a:off x="7004207" y="1268760"/>
            <a:ext cx="1672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TC:HDL-C </a:t>
            </a:r>
          </a:p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ratio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473E13F-7900-4F28-91B2-9D917410B740}"/>
              </a:ext>
            </a:extLst>
          </p:cNvPr>
          <p:cNvSpPr/>
          <p:nvPr/>
        </p:nvSpPr>
        <p:spPr>
          <a:xfrm flipH="1">
            <a:off x="2144549" y="1240126"/>
            <a:ext cx="3795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Median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lipid values</a:t>
            </a:r>
            <a:endParaRPr lang="en-US" sz="2400" b="1" kern="120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89" name="Groupe 1">
            <a:extLst>
              <a:ext uri="{FF2B5EF4-FFF2-40B4-BE49-F238E27FC236}">
                <a16:creationId xmlns:a16="http://schemas.microsoft.com/office/drawing/2014/main" id="{B247886F-EDE9-430F-8C28-C6F2C8101CE5}"/>
              </a:ext>
            </a:extLst>
          </p:cNvPr>
          <p:cNvGrpSpPr/>
          <p:nvPr/>
        </p:nvGrpSpPr>
        <p:grpSpPr>
          <a:xfrm>
            <a:off x="2293322" y="1914927"/>
            <a:ext cx="4714320" cy="787978"/>
            <a:chOff x="2269333" y="1747420"/>
            <a:chExt cx="4714320" cy="787978"/>
          </a:xfrm>
        </p:grpSpPr>
        <p:sp>
          <p:nvSpPr>
            <p:cNvPr id="90" name="AutoShape 165">
              <a:extLst>
                <a:ext uri="{FF2B5EF4-FFF2-40B4-BE49-F238E27FC236}">
                  <a16:creationId xmlns:a16="http://schemas.microsoft.com/office/drawing/2014/main" id="{FD9A91BC-B3C8-468A-BB0A-E5A3C0EEB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9333" y="1747420"/>
              <a:ext cx="4714320" cy="78797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91" name="Freeform 26">
              <a:extLst>
                <a:ext uri="{FF2B5EF4-FFF2-40B4-BE49-F238E27FC236}">
                  <a16:creationId xmlns:a16="http://schemas.microsoft.com/office/drawing/2014/main" id="{EC513FF2-CEA6-4C74-998C-1BD9A4AA2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703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2" name="Freeform 27">
              <a:extLst>
                <a:ext uri="{FF2B5EF4-FFF2-40B4-BE49-F238E27FC236}">
                  <a16:creationId xmlns:a16="http://schemas.microsoft.com/office/drawing/2014/main" id="{0106080A-01EE-4B97-8691-FD409D7B3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703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3" name="Freeform 28">
              <a:extLst>
                <a:ext uri="{FF2B5EF4-FFF2-40B4-BE49-F238E27FC236}">
                  <a16:creationId xmlns:a16="http://schemas.microsoft.com/office/drawing/2014/main" id="{9834545A-259E-4C65-9EAC-37DA8FE21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717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278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4" name="Freeform 29">
              <a:extLst>
                <a:ext uri="{FF2B5EF4-FFF2-40B4-BE49-F238E27FC236}">
                  <a16:creationId xmlns:a16="http://schemas.microsoft.com/office/drawing/2014/main" id="{2445292F-124A-48FD-AFBB-C278751DB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717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701F7D82-765A-489B-BAE6-88C92C811D3D}"/>
                </a:ext>
              </a:extLst>
            </p:cNvPr>
            <p:cNvSpPr txBox="1"/>
            <p:nvPr/>
          </p:nvSpPr>
          <p:spPr>
            <a:xfrm>
              <a:off x="2593154" y="1815803"/>
              <a:ext cx="1836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baseline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E522036F-6B86-4CF4-8E7F-A684B2F46019}"/>
                </a:ext>
              </a:extLst>
            </p:cNvPr>
            <p:cNvSpPr txBox="1"/>
            <p:nvPr/>
          </p:nvSpPr>
          <p:spPr>
            <a:xfrm>
              <a:off x="2593154" y="2148265"/>
              <a:ext cx="22632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Continuation PI baseline 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FDC249D0-CB9C-4078-AD75-9F8451BD05A5}"/>
                </a:ext>
              </a:extLst>
            </p:cNvPr>
            <p:cNvSpPr txBox="1"/>
            <p:nvPr/>
          </p:nvSpPr>
          <p:spPr>
            <a:xfrm>
              <a:off x="5033844" y="1815803"/>
              <a:ext cx="15417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W48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9AC9611A-1549-4F69-BA1F-00C2CE805A79}"/>
                </a:ext>
              </a:extLst>
            </p:cNvPr>
            <p:cNvSpPr txBox="1"/>
            <p:nvPr/>
          </p:nvSpPr>
          <p:spPr>
            <a:xfrm>
              <a:off x="5033844" y="2148265"/>
              <a:ext cx="1946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Continuation PI W48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11348" y="2900169"/>
            <a:ext cx="6848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mg/</a:t>
            </a:r>
            <a:r>
              <a:rPr lang="fr-FR" sz="1400" dirty="0" err="1">
                <a:solidFill>
                  <a:srgbClr val="333399"/>
                </a:solidFill>
              </a:rPr>
              <a:t>dL</a:t>
            </a:r>
            <a:endParaRPr lang="fr-FR" sz="1400" dirty="0">
              <a:solidFill>
                <a:srgbClr val="333399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319404" y="2896638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>
                <a:solidFill>
                  <a:srgbClr val="333399"/>
                </a:solidFill>
              </a:rPr>
              <a:t>mmol</a:t>
            </a:r>
            <a:r>
              <a:rPr lang="fr-FR" sz="1400" dirty="0">
                <a:solidFill>
                  <a:srgbClr val="333399"/>
                </a:solidFill>
              </a:rPr>
              <a:t>/L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6233" y="6151059"/>
            <a:ext cx="5929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* p &lt; 0.0001 W48 vs </a:t>
            </a:r>
            <a:r>
              <a:rPr lang="fr-FR" sz="1400" dirty="0" err="1">
                <a:solidFill>
                  <a:srgbClr val="333399"/>
                </a:solidFill>
              </a:rPr>
              <a:t>baseline</a:t>
            </a:r>
            <a:r>
              <a:rPr lang="fr-FR" sz="1400" dirty="0">
                <a:solidFill>
                  <a:srgbClr val="333399"/>
                </a:solidFill>
              </a:rPr>
              <a:t> ; **p &lt; 0.001 D/C/F/TAF vs continuation PI </a:t>
            </a:r>
          </a:p>
        </p:txBody>
      </p:sp>
    </p:spTree>
    <p:extLst>
      <p:ext uri="{BB962C8B-B14F-4D97-AF65-F5344CB8AC3E}">
        <p14:creationId xmlns:p14="http://schemas.microsoft.com/office/powerpoint/2010/main" val="19827711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2093</Words>
  <Application>Microsoft Office PowerPoint</Application>
  <PresentationFormat>Affichage à l'écran (4:3)</PresentationFormat>
  <Paragraphs>580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Trebuchet MS</vt:lpstr>
      <vt:lpstr>Verdana</vt:lpstr>
      <vt:lpstr>Wingdings</vt:lpstr>
      <vt:lpstr>ARV_trials_2019</vt:lpstr>
      <vt:lpstr>Switch to D/C/F/TAF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354</cp:revision>
  <dcterms:created xsi:type="dcterms:W3CDTF">2014-10-03T08:50:57Z</dcterms:created>
  <dcterms:modified xsi:type="dcterms:W3CDTF">2019-02-07T16:35:50Z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