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9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300" r:id="rId2"/>
    <p:sldId id="289" r:id="rId3"/>
    <p:sldId id="273" r:id="rId4"/>
    <p:sldId id="298" r:id="rId5"/>
    <p:sldId id="296" r:id="rId6"/>
    <p:sldId id="301" r:id="rId7"/>
    <p:sldId id="302" r:id="rId8"/>
    <p:sldId id="285" r:id="rId9"/>
    <p:sldId id="304" r:id="rId10"/>
    <p:sldId id="306" r:id="rId11"/>
    <p:sldId id="303" r:id="rId12"/>
  </p:sldIdLst>
  <p:sldSz cx="9144000" cy="6858000" type="screen4x3"/>
  <p:notesSz cx="6759575" cy="98679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5760" userDrawn="1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40" clrIdx="0"/>
  <p:cmAuthor id="2" name="Pozniak, Anton" initials="PA" lastIdx="4" clrIdx="1"/>
  <p:cmAuthor id="3" name="Mélanie HUET" initials="MH" lastIdx="2" clrIdx="2"/>
  <p:cmAuthor id="4" name="Mélanie HUET" initials="MH [2]" lastIdx="1" clrIdx="3"/>
  <p:cmAuthor id="5" name="anton" initials="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DDDDDD"/>
    <a:srgbClr val="FFFFFF"/>
    <a:srgbClr val="CC3300"/>
    <a:srgbClr val="0000CC"/>
    <a:srgbClr val="006699"/>
    <a:srgbClr val="E2E2F6"/>
    <a:srgbClr val="FF00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0" autoAdjust="0"/>
    <p:restoredTop sz="98510" autoAdjust="0"/>
  </p:normalViewPr>
  <p:slideViewPr>
    <p:cSldViewPr snapToObjects="1" showGuides="1">
      <p:cViewPr varScale="1">
        <p:scale>
          <a:sx n="88" d="100"/>
          <a:sy n="88" d="100"/>
        </p:scale>
        <p:origin x="1134" y="84"/>
      </p:cViewPr>
      <p:guideLst>
        <p:guide pos="576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2880" y="84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23/10/2019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7064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4665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r-F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44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7688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23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601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 dirty="0">
              <a:latin typeface="Arial" panose="020B0604020202020204" pitchFamily="34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136A25B0-ACF8-41B3-8305-6BF4D6EF8273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302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 smtClean="0"/>
            </a:lvl1pPr>
          </a:lstStyle>
          <a:p>
            <a:pPr>
              <a:defRPr/>
            </a:pPr>
            <a:fld id="{81BDC13F-3D19-4AB9-A48D-0CEE81AD1B1D}" type="slidenum">
              <a:rPr lang="en-US" altLang="en-US"/>
              <a:pPr>
                <a:defRPr/>
              </a:pPr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84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sz="3200" dirty="0"/>
              <a:t>Switch to INSTI + NNRTI</a:t>
            </a: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Switch to DTG + RPV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cs-CZ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SWORD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Study</a:t>
            </a:r>
          </a:p>
          <a:p>
            <a:pPr lvl="1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tabLst>
                <a:tab pos="3683000" algn="l"/>
              </a:tabLst>
            </a:pPr>
            <a:r>
              <a:rPr lang="en-US" sz="2800" b="1" dirty="0">
                <a:solidFill>
                  <a:srgbClr val="333399"/>
                </a:solidFill>
                <a:latin typeface="Calibri" pitchFamily="34" charset="0"/>
              </a:rPr>
              <a:t>Switch to CAB LA + RPV LA IM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LATTE-2 Study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CC3300"/>
                </a:solidFill>
                <a:latin typeface="Calibri" pitchFamily="34" charset="0"/>
              </a:rPr>
              <a:t>FLAIR</a:t>
            </a:r>
          </a:p>
          <a:p>
            <a:pPr lvl="2" indent="-4572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Arial" panose="020B0604020202020204" pitchFamily="34" charset="0"/>
              <a:buChar char="‒"/>
              <a:tabLst>
                <a:tab pos="3683000" algn="l"/>
              </a:tabLst>
            </a:pPr>
            <a:r>
              <a:rPr lang="en-US" sz="2800" b="1" dirty="0">
                <a:solidFill>
                  <a:srgbClr val="BFBFBF"/>
                </a:solidFill>
                <a:latin typeface="Calibri" pitchFamily="34" charset="0"/>
              </a:rPr>
              <a:t>ATLAS</a:t>
            </a:r>
            <a:r>
              <a:rPr lang="en-US" sz="2800" b="1" dirty="0">
                <a:solidFill>
                  <a:srgbClr val="DDDDDD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29069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3508090" y="4145400"/>
            <a:ext cx="238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solidFill>
                  <a:srgbClr val="CC3300"/>
                </a:solidFill>
                <a:latin typeface="Calibri" pitchFamily="34" charset="0"/>
              </a:rPr>
              <a:t>Participants with ISR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092789" y="1245888"/>
            <a:ext cx="5215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solidFill>
                  <a:srgbClr val="CC3300"/>
                </a:solidFill>
                <a:latin typeface="Calibri" pitchFamily="34" charset="0"/>
              </a:rPr>
              <a:t>Acceptability of injection site reaction and pain</a:t>
            </a:r>
          </a:p>
        </p:txBody>
      </p:sp>
      <p:sp>
        <p:nvSpPr>
          <p:cNvPr id="443" name="ZoneTexte 442">
            <a:extLst>
              <a:ext uri="{FF2B5EF4-FFF2-40B4-BE49-F238E27FC236}">
                <a16:creationId xmlns:a16="http://schemas.microsoft.com/office/drawing/2014/main" id="{D34AFF23-9D72-4242-B053-9565AFF95316}"/>
              </a:ext>
            </a:extLst>
          </p:cNvPr>
          <p:cNvSpPr txBox="1"/>
          <p:nvPr/>
        </p:nvSpPr>
        <p:spPr>
          <a:xfrm>
            <a:off x="8809840" y="32576"/>
            <a:ext cx="3273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50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A6B3A6A-B371-4DCA-8C6C-B20C5CC29FD3}"/>
              </a:ext>
            </a:extLst>
          </p:cNvPr>
          <p:cNvGrpSpPr/>
          <p:nvPr/>
        </p:nvGrpSpPr>
        <p:grpSpPr>
          <a:xfrm>
            <a:off x="1516188" y="1556792"/>
            <a:ext cx="7212646" cy="2510393"/>
            <a:chOff x="1516188" y="1556792"/>
            <a:chExt cx="7212646" cy="2510393"/>
          </a:xfrm>
        </p:grpSpPr>
        <p:sp>
          <p:nvSpPr>
            <p:cNvPr id="433" name="AutoShape 165">
              <a:extLst>
                <a:ext uri="{FF2B5EF4-FFF2-40B4-BE49-F238E27FC236}">
                  <a16:creationId xmlns:a16="http://schemas.microsoft.com/office/drawing/2014/main" id="{CDED3C3F-A8DC-4738-95B1-158FDB447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4621" y="1689728"/>
              <a:ext cx="1984213" cy="141329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 b="1" dirty="0">
                <a:solidFill>
                  <a:srgbClr val="000066"/>
                </a:solidFill>
              </a:endParaRPr>
            </a:p>
          </p:txBody>
        </p:sp>
        <p:sp>
          <p:nvSpPr>
            <p:cNvPr id="438" name="ZoneTexte 437"/>
            <p:cNvSpPr txBox="1"/>
            <p:nvPr/>
          </p:nvSpPr>
          <p:spPr>
            <a:xfrm>
              <a:off x="6985114" y="2751734"/>
              <a:ext cx="149566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333399"/>
                  </a:solidFill>
                  <a:latin typeface="+mj-lt"/>
                </a:rPr>
                <a:t>Not at all acceptable</a:t>
              </a:r>
              <a:endParaRPr lang="en-US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39" name="ZoneTexte 438"/>
            <p:cNvSpPr txBox="1"/>
            <p:nvPr/>
          </p:nvSpPr>
          <p:spPr>
            <a:xfrm>
              <a:off x="6985114" y="2502306"/>
              <a:ext cx="13333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333399"/>
                  </a:solidFill>
                  <a:latin typeface="+mj-lt"/>
                </a:rPr>
                <a:t>A little acceptable</a:t>
              </a:r>
              <a:endParaRPr lang="en-US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40" name="ZoneTexte 439"/>
            <p:cNvSpPr txBox="1"/>
            <p:nvPr/>
          </p:nvSpPr>
          <p:spPr>
            <a:xfrm>
              <a:off x="6985114" y="1754019"/>
              <a:ext cx="13316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333399"/>
                  </a:solidFill>
                  <a:latin typeface="+mj-lt"/>
                </a:rPr>
                <a:t>Totally acceptable</a:t>
              </a:r>
              <a:endParaRPr lang="en-US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41" name="ZoneTexte 440"/>
            <p:cNvSpPr txBox="1"/>
            <p:nvPr/>
          </p:nvSpPr>
          <p:spPr>
            <a:xfrm>
              <a:off x="6985114" y="2252877"/>
              <a:ext cx="16507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333399"/>
                  </a:solidFill>
                  <a:latin typeface="+mj-lt"/>
                </a:rPr>
                <a:t>Moderately acceptable</a:t>
              </a:r>
              <a:endParaRPr lang="en-US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42" name="ZoneTexte 441"/>
            <p:cNvSpPr txBox="1"/>
            <p:nvPr/>
          </p:nvSpPr>
          <p:spPr>
            <a:xfrm>
              <a:off x="6985114" y="2003448"/>
              <a:ext cx="11965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>
                  <a:solidFill>
                    <a:srgbClr val="333399"/>
                  </a:solidFill>
                  <a:latin typeface="+mj-lt"/>
                </a:rPr>
                <a:t>Very acceptable</a:t>
              </a:r>
              <a:endParaRPr lang="en-US" sz="1400" b="1" baseline="3000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361" name="Rectangle 360"/>
            <p:cNvSpPr/>
            <p:nvPr/>
          </p:nvSpPr>
          <p:spPr bwMode="auto">
            <a:xfrm>
              <a:off x="6886644" y="1869911"/>
              <a:ext cx="81000" cy="84905"/>
            </a:xfrm>
            <a:prstGeom prst="rect">
              <a:avLst/>
            </a:prstGeom>
            <a:solidFill>
              <a:srgbClr val="003F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2" name="Rectangle 361"/>
            <p:cNvSpPr/>
            <p:nvPr/>
          </p:nvSpPr>
          <p:spPr bwMode="auto">
            <a:xfrm>
              <a:off x="6886644" y="2090162"/>
              <a:ext cx="81000" cy="84905"/>
            </a:xfrm>
            <a:prstGeom prst="rect">
              <a:avLst/>
            </a:prstGeom>
            <a:solidFill>
              <a:srgbClr val="0F875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3" name="Rectangle 362"/>
            <p:cNvSpPr/>
            <p:nvPr/>
          </p:nvSpPr>
          <p:spPr bwMode="auto">
            <a:xfrm>
              <a:off x="6886644" y="2351893"/>
              <a:ext cx="81000" cy="84905"/>
            </a:xfrm>
            <a:prstGeom prst="rect">
              <a:avLst/>
            </a:prstGeom>
            <a:solidFill>
              <a:srgbClr val="9F27A7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6886644" y="2593505"/>
              <a:ext cx="81000" cy="84905"/>
            </a:xfrm>
            <a:prstGeom prst="rect">
              <a:avLst/>
            </a:prstGeom>
            <a:solidFill>
              <a:srgbClr val="F72F3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365" name="Rectangle 364"/>
            <p:cNvSpPr/>
            <p:nvPr/>
          </p:nvSpPr>
          <p:spPr bwMode="auto">
            <a:xfrm>
              <a:off x="6886644" y="2847781"/>
              <a:ext cx="81000" cy="84905"/>
            </a:xfrm>
            <a:prstGeom prst="rect">
              <a:avLst/>
            </a:prstGeom>
            <a:solidFill>
              <a:srgbClr val="B71F2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grpSp>
          <p:nvGrpSpPr>
            <p:cNvPr id="3" name="Grouper 2"/>
            <p:cNvGrpSpPr/>
            <p:nvPr/>
          </p:nvGrpSpPr>
          <p:grpSpPr>
            <a:xfrm>
              <a:off x="1516188" y="1556792"/>
              <a:ext cx="5216052" cy="2510393"/>
              <a:chOff x="932440" y="1860516"/>
              <a:chExt cx="5216052" cy="2510393"/>
            </a:xfrm>
          </p:grpSpPr>
          <p:sp>
            <p:nvSpPr>
              <p:cNvPr id="204" name="Line 6"/>
              <p:cNvSpPr>
                <a:spLocks noChangeShapeType="1"/>
              </p:cNvSpPr>
              <p:nvPr/>
            </p:nvSpPr>
            <p:spPr bwMode="auto">
              <a:xfrm flipV="1">
                <a:off x="1398687" y="2192958"/>
                <a:ext cx="0" cy="16711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05" name="Line 7"/>
              <p:cNvSpPr>
                <a:spLocks noChangeShapeType="1"/>
              </p:cNvSpPr>
              <p:nvPr/>
            </p:nvSpPr>
            <p:spPr bwMode="auto">
              <a:xfrm>
                <a:off x="1398687" y="3864058"/>
                <a:ext cx="4749805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06" name="Line 8"/>
              <p:cNvSpPr>
                <a:spLocks noChangeShapeType="1"/>
              </p:cNvSpPr>
              <p:nvPr/>
            </p:nvSpPr>
            <p:spPr bwMode="auto">
              <a:xfrm flipV="1">
                <a:off x="1398687" y="3864058"/>
                <a:ext cx="0" cy="24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07" name="Line 9"/>
              <p:cNvSpPr>
                <a:spLocks noChangeShapeType="1"/>
              </p:cNvSpPr>
              <p:nvPr/>
            </p:nvSpPr>
            <p:spPr bwMode="auto">
              <a:xfrm flipH="1">
                <a:off x="1340763" y="2548643"/>
                <a:ext cx="579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08" name="Line 10"/>
              <p:cNvSpPr>
                <a:spLocks noChangeShapeType="1"/>
              </p:cNvSpPr>
              <p:nvPr/>
            </p:nvSpPr>
            <p:spPr bwMode="auto">
              <a:xfrm flipH="1">
                <a:off x="1340763" y="2871881"/>
                <a:ext cx="579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09" name="Line 11"/>
              <p:cNvSpPr>
                <a:spLocks noChangeShapeType="1"/>
              </p:cNvSpPr>
              <p:nvPr/>
            </p:nvSpPr>
            <p:spPr bwMode="auto">
              <a:xfrm flipH="1">
                <a:off x="1340763" y="3201359"/>
                <a:ext cx="579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10" name="Line 12"/>
              <p:cNvSpPr>
                <a:spLocks noChangeShapeType="1"/>
              </p:cNvSpPr>
              <p:nvPr/>
            </p:nvSpPr>
            <p:spPr bwMode="auto">
              <a:xfrm flipH="1">
                <a:off x="1340763" y="3530836"/>
                <a:ext cx="579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11" name="Line 13"/>
              <p:cNvSpPr>
                <a:spLocks noChangeShapeType="1"/>
              </p:cNvSpPr>
              <p:nvPr/>
            </p:nvSpPr>
            <p:spPr bwMode="auto">
              <a:xfrm flipH="1">
                <a:off x="1340763" y="3864058"/>
                <a:ext cx="579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12" name="Line 14"/>
              <p:cNvSpPr>
                <a:spLocks noChangeShapeType="1"/>
              </p:cNvSpPr>
              <p:nvPr/>
            </p:nvSpPr>
            <p:spPr bwMode="auto">
              <a:xfrm flipH="1">
                <a:off x="1340763" y="2212926"/>
                <a:ext cx="5792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000066"/>
                  </a:solidFill>
                </a:endParaRPr>
              </a:p>
            </p:txBody>
          </p:sp>
          <p:sp>
            <p:nvSpPr>
              <p:cNvPr id="213" name="Rectangle 15"/>
              <p:cNvSpPr>
                <a:spLocks noChangeArrowheads="1"/>
              </p:cNvSpPr>
              <p:nvPr/>
            </p:nvSpPr>
            <p:spPr bwMode="auto">
              <a:xfrm>
                <a:off x="1462043" y="2206686"/>
                <a:ext cx="573815" cy="33697"/>
              </a:xfrm>
              <a:prstGeom prst="rect">
                <a:avLst/>
              </a:prstGeom>
              <a:solidFill>
                <a:srgbClr val="9F1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14" name="Rectangle 16"/>
              <p:cNvSpPr>
                <a:spLocks noChangeArrowheads="1"/>
              </p:cNvSpPr>
              <p:nvPr/>
            </p:nvSpPr>
            <p:spPr bwMode="auto">
              <a:xfrm>
                <a:off x="1462043" y="2240383"/>
                <a:ext cx="573815" cy="102338"/>
              </a:xfrm>
              <a:prstGeom prst="rect">
                <a:avLst/>
              </a:prstGeom>
              <a:solidFill>
                <a:srgbClr val="E620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15" name="Rectangle 17"/>
              <p:cNvSpPr>
                <a:spLocks noChangeArrowheads="1"/>
              </p:cNvSpPr>
              <p:nvPr/>
            </p:nvSpPr>
            <p:spPr bwMode="auto">
              <a:xfrm>
                <a:off x="1462043" y="2342720"/>
                <a:ext cx="573815" cy="263333"/>
              </a:xfrm>
              <a:prstGeom prst="rect">
                <a:avLst/>
              </a:prstGeom>
              <a:solidFill>
                <a:srgbClr val="8B28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16" name="Rectangle 18"/>
              <p:cNvSpPr>
                <a:spLocks noChangeArrowheads="1"/>
              </p:cNvSpPr>
              <p:nvPr/>
            </p:nvSpPr>
            <p:spPr bwMode="auto">
              <a:xfrm>
                <a:off x="1462043" y="2606052"/>
                <a:ext cx="573815" cy="485481"/>
              </a:xfrm>
              <a:prstGeom prst="rect">
                <a:avLst/>
              </a:prstGeom>
              <a:solidFill>
                <a:srgbClr val="0F875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17" name="Rectangle 19"/>
              <p:cNvSpPr>
                <a:spLocks noChangeArrowheads="1"/>
              </p:cNvSpPr>
              <p:nvPr/>
            </p:nvSpPr>
            <p:spPr bwMode="auto">
              <a:xfrm>
                <a:off x="1462043" y="3091533"/>
                <a:ext cx="573815" cy="772525"/>
              </a:xfrm>
              <a:prstGeom prst="rect">
                <a:avLst/>
              </a:prstGeom>
              <a:solidFill>
                <a:srgbClr val="003F2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18" name="Rectangle 20"/>
              <p:cNvSpPr>
                <a:spLocks noChangeArrowheads="1"/>
              </p:cNvSpPr>
              <p:nvPr/>
            </p:nvSpPr>
            <p:spPr bwMode="auto">
              <a:xfrm>
                <a:off x="2153516" y="2206686"/>
                <a:ext cx="573815" cy="71138"/>
              </a:xfrm>
              <a:prstGeom prst="rect">
                <a:avLst/>
              </a:prstGeom>
              <a:solidFill>
                <a:srgbClr val="9F1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19" name="Rectangle 21"/>
              <p:cNvSpPr>
                <a:spLocks noChangeArrowheads="1"/>
              </p:cNvSpPr>
              <p:nvPr/>
            </p:nvSpPr>
            <p:spPr bwMode="auto">
              <a:xfrm>
                <a:off x="2153516" y="2277823"/>
                <a:ext cx="573815" cy="192195"/>
              </a:xfrm>
              <a:prstGeom prst="rect">
                <a:avLst/>
              </a:prstGeom>
              <a:solidFill>
                <a:srgbClr val="E620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0" name="Rectangle 22"/>
              <p:cNvSpPr>
                <a:spLocks noChangeArrowheads="1"/>
              </p:cNvSpPr>
              <p:nvPr/>
            </p:nvSpPr>
            <p:spPr bwMode="auto">
              <a:xfrm>
                <a:off x="2153516" y="2470019"/>
                <a:ext cx="573815" cy="391879"/>
              </a:xfrm>
              <a:prstGeom prst="rect">
                <a:avLst/>
              </a:prstGeom>
              <a:solidFill>
                <a:srgbClr val="8B28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1" name="Rectangle 23"/>
              <p:cNvSpPr>
                <a:spLocks noChangeArrowheads="1"/>
              </p:cNvSpPr>
              <p:nvPr/>
            </p:nvSpPr>
            <p:spPr bwMode="auto">
              <a:xfrm>
                <a:off x="2153516" y="2861897"/>
                <a:ext cx="573815" cy="460520"/>
              </a:xfrm>
              <a:prstGeom prst="rect">
                <a:avLst/>
              </a:prstGeom>
              <a:solidFill>
                <a:srgbClr val="0F875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2" name="Rectangle 24"/>
              <p:cNvSpPr>
                <a:spLocks noChangeArrowheads="1"/>
              </p:cNvSpPr>
              <p:nvPr/>
            </p:nvSpPr>
            <p:spPr bwMode="auto">
              <a:xfrm>
                <a:off x="2153516" y="3322416"/>
                <a:ext cx="573815" cy="541641"/>
              </a:xfrm>
              <a:prstGeom prst="rect">
                <a:avLst/>
              </a:prstGeom>
              <a:solidFill>
                <a:srgbClr val="003F2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3" name="Rectangle 25"/>
              <p:cNvSpPr>
                <a:spLocks noChangeArrowheads="1"/>
              </p:cNvSpPr>
              <p:nvPr/>
            </p:nvSpPr>
            <p:spPr bwMode="auto">
              <a:xfrm>
                <a:off x="3791691" y="2227902"/>
                <a:ext cx="573815" cy="16225"/>
              </a:xfrm>
              <a:prstGeom prst="rect">
                <a:avLst/>
              </a:prstGeom>
              <a:solidFill>
                <a:srgbClr val="9F1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4" name="Rectangle 26"/>
              <p:cNvSpPr>
                <a:spLocks noChangeArrowheads="1"/>
              </p:cNvSpPr>
              <p:nvPr/>
            </p:nvSpPr>
            <p:spPr bwMode="auto">
              <a:xfrm>
                <a:off x="3791691" y="2244126"/>
                <a:ext cx="573815" cy="71138"/>
              </a:xfrm>
              <a:prstGeom prst="rect">
                <a:avLst/>
              </a:prstGeom>
              <a:solidFill>
                <a:srgbClr val="E620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5" name="Rectangle 27"/>
              <p:cNvSpPr>
                <a:spLocks noChangeArrowheads="1"/>
              </p:cNvSpPr>
              <p:nvPr/>
            </p:nvSpPr>
            <p:spPr bwMode="auto">
              <a:xfrm>
                <a:off x="3791691" y="2315264"/>
                <a:ext cx="573815" cy="227140"/>
              </a:xfrm>
              <a:prstGeom prst="rect">
                <a:avLst/>
              </a:prstGeom>
              <a:solidFill>
                <a:srgbClr val="8B28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6" name="Rectangle 28"/>
              <p:cNvSpPr>
                <a:spLocks noChangeArrowheads="1"/>
              </p:cNvSpPr>
              <p:nvPr/>
            </p:nvSpPr>
            <p:spPr bwMode="auto">
              <a:xfrm>
                <a:off x="3791691" y="3128974"/>
                <a:ext cx="573815" cy="735085"/>
              </a:xfrm>
              <a:prstGeom prst="rect">
                <a:avLst/>
              </a:prstGeom>
              <a:solidFill>
                <a:srgbClr val="003F2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7" name="Rectangle 29"/>
              <p:cNvSpPr>
                <a:spLocks noChangeArrowheads="1"/>
              </p:cNvSpPr>
              <p:nvPr/>
            </p:nvSpPr>
            <p:spPr bwMode="auto">
              <a:xfrm>
                <a:off x="3791691" y="2542404"/>
                <a:ext cx="573815" cy="586570"/>
              </a:xfrm>
              <a:prstGeom prst="rect">
                <a:avLst/>
              </a:prstGeom>
              <a:solidFill>
                <a:srgbClr val="0F875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8" name="Rectangle 30"/>
              <p:cNvSpPr>
                <a:spLocks noChangeArrowheads="1"/>
              </p:cNvSpPr>
              <p:nvPr/>
            </p:nvSpPr>
            <p:spPr bwMode="auto">
              <a:xfrm>
                <a:off x="4732963" y="2206686"/>
                <a:ext cx="573815" cy="12480"/>
              </a:xfrm>
              <a:prstGeom prst="rect">
                <a:avLst/>
              </a:prstGeom>
              <a:solidFill>
                <a:srgbClr val="9F1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9" name="Rectangle 31"/>
              <p:cNvSpPr>
                <a:spLocks noChangeArrowheads="1"/>
              </p:cNvSpPr>
              <p:nvPr/>
            </p:nvSpPr>
            <p:spPr bwMode="auto">
              <a:xfrm>
                <a:off x="4732963" y="2219166"/>
                <a:ext cx="573815" cy="48673"/>
              </a:xfrm>
              <a:prstGeom prst="rect">
                <a:avLst/>
              </a:prstGeom>
              <a:solidFill>
                <a:srgbClr val="E620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0" name="Rectangle 32"/>
              <p:cNvSpPr>
                <a:spLocks noChangeArrowheads="1"/>
              </p:cNvSpPr>
              <p:nvPr/>
            </p:nvSpPr>
            <p:spPr bwMode="auto">
              <a:xfrm>
                <a:off x="4732963" y="2267839"/>
                <a:ext cx="573815" cy="174723"/>
              </a:xfrm>
              <a:prstGeom prst="rect">
                <a:avLst/>
              </a:prstGeom>
              <a:solidFill>
                <a:srgbClr val="8B28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1" name="Rectangle 33"/>
              <p:cNvSpPr>
                <a:spLocks noChangeArrowheads="1"/>
              </p:cNvSpPr>
              <p:nvPr/>
            </p:nvSpPr>
            <p:spPr bwMode="auto">
              <a:xfrm>
                <a:off x="4732963" y="2442562"/>
                <a:ext cx="573815" cy="516681"/>
              </a:xfrm>
              <a:prstGeom prst="rect">
                <a:avLst/>
              </a:prstGeom>
              <a:solidFill>
                <a:srgbClr val="0F875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2" name="Rectangle 34"/>
              <p:cNvSpPr>
                <a:spLocks noChangeArrowheads="1"/>
              </p:cNvSpPr>
              <p:nvPr/>
            </p:nvSpPr>
            <p:spPr bwMode="auto">
              <a:xfrm>
                <a:off x="4732963" y="2959243"/>
                <a:ext cx="573815" cy="904816"/>
              </a:xfrm>
              <a:prstGeom prst="rect">
                <a:avLst/>
              </a:prstGeom>
              <a:solidFill>
                <a:srgbClr val="003F2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3" name="Rectangle 35"/>
              <p:cNvSpPr>
                <a:spLocks noChangeArrowheads="1"/>
              </p:cNvSpPr>
              <p:nvPr/>
            </p:nvSpPr>
            <p:spPr bwMode="auto">
              <a:xfrm>
                <a:off x="5408146" y="2206686"/>
                <a:ext cx="573815" cy="14976"/>
              </a:xfrm>
              <a:prstGeom prst="rect">
                <a:avLst/>
              </a:prstGeom>
              <a:solidFill>
                <a:srgbClr val="9F1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4" name="Rectangle 36"/>
              <p:cNvSpPr>
                <a:spLocks noChangeArrowheads="1"/>
              </p:cNvSpPr>
              <p:nvPr/>
            </p:nvSpPr>
            <p:spPr bwMode="auto">
              <a:xfrm>
                <a:off x="5408146" y="2221662"/>
                <a:ext cx="573815" cy="58657"/>
              </a:xfrm>
              <a:prstGeom prst="rect">
                <a:avLst/>
              </a:prstGeom>
              <a:solidFill>
                <a:srgbClr val="E620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5" name="Rectangle 37"/>
              <p:cNvSpPr>
                <a:spLocks noChangeArrowheads="1"/>
              </p:cNvSpPr>
              <p:nvPr/>
            </p:nvSpPr>
            <p:spPr bwMode="auto">
              <a:xfrm>
                <a:off x="5408146" y="2280319"/>
                <a:ext cx="573815" cy="194691"/>
              </a:xfrm>
              <a:prstGeom prst="rect">
                <a:avLst/>
              </a:prstGeom>
              <a:solidFill>
                <a:srgbClr val="8B28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6" name="Rectangle 38"/>
              <p:cNvSpPr>
                <a:spLocks noChangeArrowheads="1"/>
              </p:cNvSpPr>
              <p:nvPr/>
            </p:nvSpPr>
            <p:spPr bwMode="auto">
              <a:xfrm>
                <a:off x="5408146" y="3064077"/>
                <a:ext cx="573815" cy="799982"/>
              </a:xfrm>
              <a:prstGeom prst="rect">
                <a:avLst/>
              </a:prstGeom>
              <a:solidFill>
                <a:srgbClr val="003F2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7" name="Rectangle 39"/>
              <p:cNvSpPr>
                <a:spLocks noChangeArrowheads="1"/>
              </p:cNvSpPr>
              <p:nvPr/>
            </p:nvSpPr>
            <p:spPr bwMode="auto">
              <a:xfrm>
                <a:off x="5408146" y="2475011"/>
                <a:ext cx="573815" cy="589066"/>
              </a:xfrm>
              <a:prstGeom prst="rect">
                <a:avLst/>
              </a:prstGeom>
              <a:solidFill>
                <a:srgbClr val="0F875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8" name="Rectangle 40"/>
              <p:cNvSpPr>
                <a:spLocks noChangeArrowheads="1"/>
              </p:cNvSpPr>
              <p:nvPr/>
            </p:nvSpPr>
            <p:spPr bwMode="auto">
              <a:xfrm>
                <a:off x="3105649" y="2450050"/>
                <a:ext cx="573815" cy="470504"/>
              </a:xfrm>
              <a:prstGeom prst="rect">
                <a:avLst/>
              </a:prstGeom>
              <a:solidFill>
                <a:srgbClr val="0F875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9" name="Rectangle 41"/>
              <p:cNvSpPr>
                <a:spLocks noChangeArrowheads="1"/>
              </p:cNvSpPr>
              <p:nvPr/>
            </p:nvSpPr>
            <p:spPr bwMode="auto">
              <a:xfrm>
                <a:off x="3105649" y="2920554"/>
                <a:ext cx="573815" cy="943504"/>
              </a:xfrm>
              <a:prstGeom prst="rect">
                <a:avLst/>
              </a:prstGeom>
              <a:solidFill>
                <a:srgbClr val="003F2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0" name="Rectangle 42"/>
              <p:cNvSpPr>
                <a:spLocks noChangeArrowheads="1"/>
              </p:cNvSpPr>
              <p:nvPr/>
            </p:nvSpPr>
            <p:spPr bwMode="auto">
              <a:xfrm>
                <a:off x="3105649" y="2276575"/>
                <a:ext cx="573815" cy="173475"/>
              </a:xfrm>
              <a:prstGeom prst="rect">
                <a:avLst/>
              </a:prstGeom>
              <a:solidFill>
                <a:srgbClr val="8B28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1" name="Rectangle 43"/>
              <p:cNvSpPr>
                <a:spLocks noChangeArrowheads="1"/>
              </p:cNvSpPr>
              <p:nvPr/>
            </p:nvSpPr>
            <p:spPr bwMode="auto">
              <a:xfrm>
                <a:off x="3105649" y="2209182"/>
                <a:ext cx="573815" cy="13729"/>
              </a:xfrm>
              <a:prstGeom prst="rect">
                <a:avLst/>
              </a:prstGeom>
              <a:solidFill>
                <a:srgbClr val="9F18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2" name="Rectangle 44"/>
              <p:cNvSpPr>
                <a:spLocks noChangeArrowheads="1"/>
              </p:cNvSpPr>
              <p:nvPr/>
            </p:nvSpPr>
            <p:spPr bwMode="auto">
              <a:xfrm>
                <a:off x="3105649" y="2222910"/>
                <a:ext cx="573815" cy="53665"/>
              </a:xfrm>
              <a:prstGeom prst="rect">
                <a:avLst/>
              </a:prstGeom>
              <a:solidFill>
                <a:srgbClr val="E620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3" name="Line 45"/>
              <p:cNvSpPr>
                <a:spLocks noChangeShapeType="1"/>
              </p:cNvSpPr>
              <p:nvPr/>
            </p:nvSpPr>
            <p:spPr bwMode="auto">
              <a:xfrm flipV="1">
                <a:off x="5981959" y="2247244"/>
                <a:ext cx="0" cy="19469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4" name="Line 46"/>
              <p:cNvSpPr>
                <a:spLocks noChangeShapeType="1"/>
              </p:cNvSpPr>
              <p:nvPr/>
            </p:nvSpPr>
            <p:spPr bwMode="auto">
              <a:xfrm flipV="1">
                <a:off x="5981959" y="2188587"/>
                <a:ext cx="0" cy="58657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5" name="Freeform 47"/>
              <p:cNvSpPr>
                <a:spLocks/>
              </p:cNvSpPr>
              <p:nvPr/>
            </p:nvSpPr>
            <p:spPr bwMode="auto">
              <a:xfrm>
                <a:off x="5408146" y="2206686"/>
                <a:ext cx="573815" cy="14976"/>
              </a:xfrm>
              <a:custGeom>
                <a:avLst/>
                <a:gdLst>
                  <a:gd name="T0" fmla="*/ 951 w 951"/>
                  <a:gd name="T1" fmla="*/ 37 h 37"/>
                  <a:gd name="T2" fmla="*/ 951 w 951"/>
                  <a:gd name="T3" fmla="*/ 0 h 37"/>
                  <a:gd name="T4" fmla="*/ 0 w 951"/>
                  <a:gd name="T5" fmla="*/ 0 h 37"/>
                  <a:gd name="T6" fmla="*/ 0 w 951"/>
                  <a:gd name="T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1" h="37">
                    <a:moveTo>
                      <a:pt x="951" y="37"/>
                    </a:moveTo>
                    <a:lnTo>
                      <a:pt x="951" y="0"/>
                    </a:lnTo>
                    <a:lnTo>
                      <a:pt x="0" y="0"/>
                    </a:lnTo>
                    <a:lnTo>
                      <a:pt x="0" y="3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6" name="Line 48"/>
              <p:cNvSpPr>
                <a:spLocks noChangeShapeType="1"/>
              </p:cNvSpPr>
              <p:nvPr/>
            </p:nvSpPr>
            <p:spPr bwMode="auto">
              <a:xfrm>
                <a:off x="4732963" y="2267839"/>
                <a:ext cx="0" cy="17472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7" name="Line 49"/>
              <p:cNvSpPr>
                <a:spLocks noChangeShapeType="1"/>
              </p:cNvSpPr>
              <p:nvPr/>
            </p:nvSpPr>
            <p:spPr bwMode="auto">
              <a:xfrm>
                <a:off x="4732963" y="2219166"/>
                <a:ext cx="0" cy="4867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8" name="Freeform 50"/>
              <p:cNvSpPr>
                <a:spLocks/>
              </p:cNvSpPr>
              <p:nvPr/>
            </p:nvSpPr>
            <p:spPr bwMode="auto">
              <a:xfrm>
                <a:off x="4732963" y="2206686"/>
                <a:ext cx="573815" cy="12480"/>
              </a:xfrm>
              <a:custGeom>
                <a:avLst/>
                <a:gdLst>
                  <a:gd name="T0" fmla="*/ 950 w 950"/>
                  <a:gd name="T1" fmla="*/ 31 h 31"/>
                  <a:gd name="T2" fmla="*/ 950 w 950"/>
                  <a:gd name="T3" fmla="*/ 0 h 31"/>
                  <a:gd name="T4" fmla="*/ 0 w 950"/>
                  <a:gd name="T5" fmla="*/ 0 h 31"/>
                  <a:gd name="T6" fmla="*/ 0 w 950"/>
                  <a:gd name="T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0" h="31">
                    <a:moveTo>
                      <a:pt x="950" y="31"/>
                    </a:moveTo>
                    <a:lnTo>
                      <a:pt x="950" y="0"/>
                    </a:lnTo>
                    <a:lnTo>
                      <a:pt x="0" y="0"/>
                    </a:lnTo>
                    <a:lnTo>
                      <a:pt x="0" y="31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9" name="Line 51"/>
              <p:cNvSpPr>
                <a:spLocks noChangeShapeType="1"/>
              </p:cNvSpPr>
              <p:nvPr/>
            </p:nvSpPr>
            <p:spPr bwMode="auto">
              <a:xfrm flipV="1">
                <a:off x="4365506" y="2244126"/>
                <a:ext cx="0" cy="7113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0" name="Freeform 52"/>
              <p:cNvSpPr>
                <a:spLocks/>
              </p:cNvSpPr>
              <p:nvPr/>
            </p:nvSpPr>
            <p:spPr bwMode="auto">
              <a:xfrm>
                <a:off x="3791691" y="2227902"/>
                <a:ext cx="573815" cy="16225"/>
              </a:xfrm>
              <a:custGeom>
                <a:avLst/>
                <a:gdLst>
                  <a:gd name="T0" fmla="*/ 950 w 950"/>
                  <a:gd name="T1" fmla="*/ 37 h 37"/>
                  <a:gd name="T2" fmla="*/ 950 w 950"/>
                  <a:gd name="T3" fmla="*/ 0 h 37"/>
                  <a:gd name="T4" fmla="*/ 0 w 950"/>
                  <a:gd name="T5" fmla="*/ 0 h 37"/>
                  <a:gd name="T6" fmla="*/ 0 w 950"/>
                  <a:gd name="T7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0" h="37">
                    <a:moveTo>
                      <a:pt x="950" y="37"/>
                    </a:moveTo>
                    <a:lnTo>
                      <a:pt x="950" y="0"/>
                    </a:lnTo>
                    <a:lnTo>
                      <a:pt x="0" y="0"/>
                    </a:lnTo>
                    <a:lnTo>
                      <a:pt x="0" y="37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1" name="Line 53"/>
              <p:cNvSpPr>
                <a:spLocks noChangeShapeType="1"/>
              </p:cNvSpPr>
              <p:nvPr/>
            </p:nvSpPr>
            <p:spPr bwMode="auto">
              <a:xfrm>
                <a:off x="4732963" y="2442562"/>
                <a:ext cx="0" cy="51668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2" name="Line 54"/>
              <p:cNvSpPr>
                <a:spLocks noChangeShapeType="1"/>
              </p:cNvSpPr>
              <p:nvPr/>
            </p:nvSpPr>
            <p:spPr bwMode="auto">
              <a:xfrm flipV="1">
                <a:off x="4365506" y="2315264"/>
                <a:ext cx="0" cy="22714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3" name="Line 55"/>
              <p:cNvSpPr>
                <a:spLocks noChangeShapeType="1"/>
              </p:cNvSpPr>
              <p:nvPr/>
            </p:nvSpPr>
            <p:spPr bwMode="auto">
              <a:xfrm>
                <a:off x="5408146" y="2280319"/>
                <a:ext cx="0" cy="19469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4" name="Line 56"/>
              <p:cNvSpPr>
                <a:spLocks noChangeShapeType="1"/>
              </p:cNvSpPr>
              <p:nvPr/>
            </p:nvSpPr>
            <p:spPr bwMode="auto">
              <a:xfrm>
                <a:off x="5408146" y="2221662"/>
                <a:ext cx="0" cy="58657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5" name="Line 57"/>
              <p:cNvSpPr>
                <a:spLocks noChangeShapeType="1"/>
              </p:cNvSpPr>
              <p:nvPr/>
            </p:nvSpPr>
            <p:spPr bwMode="auto">
              <a:xfrm flipV="1">
                <a:off x="5306778" y="2267839"/>
                <a:ext cx="0" cy="17472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6" name="Line 58"/>
              <p:cNvSpPr>
                <a:spLocks noChangeShapeType="1"/>
              </p:cNvSpPr>
              <p:nvPr/>
            </p:nvSpPr>
            <p:spPr bwMode="auto">
              <a:xfrm flipV="1">
                <a:off x="5306778" y="2219166"/>
                <a:ext cx="0" cy="4867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7" name="Line 59"/>
              <p:cNvSpPr>
                <a:spLocks noChangeShapeType="1"/>
              </p:cNvSpPr>
              <p:nvPr/>
            </p:nvSpPr>
            <p:spPr bwMode="auto">
              <a:xfrm flipV="1">
                <a:off x="5306778" y="2442562"/>
                <a:ext cx="0" cy="51668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8" name="Line 60"/>
              <p:cNvSpPr>
                <a:spLocks noChangeShapeType="1"/>
              </p:cNvSpPr>
              <p:nvPr/>
            </p:nvSpPr>
            <p:spPr bwMode="auto">
              <a:xfrm flipH="1">
                <a:off x="4732963" y="2959243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9" name="Line 61"/>
              <p:cNvSpPr>
                <a:spLocks noChangeShapeType="1"/>
              </p:cNvSpPr>
              <p:nvPr/>
            </p:nvSpPr>
            <p:spPr bwMode="auto">
              <a:xfrm flipH="1">
                <a:off x="4732963" y="2442562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0" name="Line 62"/>
              <p:cNvSpPr>
                <a:spLocks noChangeShapeType="1"/>
              </p:cNvSpPr>
              <p:nvPr/>
            </p:nvSpPr>
            <p:spPr bwMode="auto">
              <a:xfrm flipH="1">
                <a:off x="4732963" y="2267839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1" name="Line 63"/>
              <p:cNvSpPr>
                <a:spLocks noChangeShapeType="1"/>
              </p:cNvSpPr>
              <p:nvPr/>
            </p:nvSpPr>
            <p:spPr bwMode="auto">
              <a:xfrm flipH="1">
                <a:off x="4732963" y="2219166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2" name="Freeform 64"/>
              <p:cNvSpPr>
                <a:spLocks/>
              </p:cNvSpPr>
              <p:nvPr/>
            </p:nvSpPr>
            <p:spPr bwMode="auto">
              <a:xfrm>
                <a:off x="5408146" y="3064077"/>
                <a:ext cx="573815" cy="799982"/>
              </a:xfrm>
              <a:custGeom>
                <a:avLst/>
                <a:gdLst>
                  <a:gd name="T0" fmla="*/ 0 w 951"/>
                  <a:gd name="T1" fmla="*/ 0 h 1923"/>
                  <a:gd name="T2" fmla="*/ 0 w 951"/>
                  <a:gd name="T3" fmla="*/ 1923 h 1923"/>
                  <a:gd name="T4" fmla="*/ 951 w 951"/>
                  <a:gd name="T5" fmla="*/ 1923 h 1923"/>
                  <a:gd name="T6" fmla="*/ 951 w 951"/>
                  <a:gd name="T7" fmla="*/ 0 h 19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1" h="1923">
                    <a:moveTo>
                      <a:pt x="0" y="0"/>
                    </a:moveTo>
                    <a:lnTo>
                      <a:pt x="0" y="1923"/>
                    </a:lnTo>
                    <a:lnTo>
                      <a:pt x="951" y="1923"/>
                    </a:lnTo>
                    <a:lnTo>
                      <a:pt x="951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3" name="Freeform 65"/>
              <p:cNvSpPr>
                <a:spLocks/>
              </p:cNvSpPr>
              <p:nvPr/>
            </p:nvSpPr>
            <p:spPr bwMode="auto">
              <a:xfrm>
                <a:off x="3791691" y="3128974"/>
                <a:ext cx="573815" cy="735085"/>
              </a:xfrm>
              <a:custGeom>
                <a:avLst/>
                <a:gdLst>
                  <a:gd name="T0" fmla="*/ 0 w 950"/>
                  <a:gd name="T1" fmla="*/ 0 h 1767"/>
                  <a:gd name="T2" fmla="*/ 0 w 950"/>
                  <a:gd name="T3" fmla="*/ 1767 h 1767"/>
                  <a:gd name="T4" fmla="*/ 950 w 950"/>
                  <a:gd name="T5" fmla="*/ 1767 h 1767"/>
                  <a:gd name="T6" fmla="*/ 950 w 950"/>
                  <a:gd name="T7" fmla="*/ 0 h 17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0" h="1767">
                    <a:moveTo>
                      <a:pt x="0" y="0"/>
                    </a:moveTo>
                    <a:lnTo>
                      <a:pt x="0" y="1767"/>
                    </a:lnTo>
                    <a:lnTo>
                      <a:pt x="950" y="1767"/>
                    </a:lnTo>
                    <a:lnTo>
                      <a:pt x="950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4" name="Freeform 66"/>
              <p:cNvSpPr>
                <a:spLocks/>
              </p:cNvSpPr>
              <p:nvPr/>
            </p:nvSpPr>
            <p:spPr bwMode="auto">
              <a:xfrm>
                <a:off x="4732963" y="2959243"/>
                <a:ext cx="573815" cy="904816"/>
              </a:xfrm>
              <a:custGeom>
                <a:avLst/>
                <a:gdLst>
                  <a:gd name="T0" fmla="*/ 0 w 950"/>
                  <a:gd name="T1" fmla="*/ 0 h 2175"/>
                  <a:gd name="T2" fmla="*/ 0 w 950"/>
                  <a:gd name="T3" fmla="*/ 2175 h 2175"/>
                  <a:gd name="T4" fmla="*/ 950 w 950"/>
                  <a:gd name="T5" fmla="*/ 2175 h 2175"/>
                  <a:gd name="T6" fmla="*/ 950 w 950"/>
                  <a:gd name="T7" fmla="*/ 0 h 2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0" h="2175">
                    <a:moveTo>
                      <a:pt x="0" y="0"/>
                    </a:moveTo>
                    <a:lnTo>
                      <a:pt x="0" y="2175"/>
                    </a:lnTo>
                    <a:lnTo>
                      <a:pt x="950" y="2175"/>
                    </a:lnTo>
                    <a:lnTo>
                      <a:pt x="950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5" name="Line 67"/>
              <p:cNvSpPr>
                <a:spLocks noChangeShapeType="1"/>
              </p:cNvSpPr>
              <p:nvPr/>
            </p:nvSpPr>
            <p:spPr bwMode="auto">
              <a:xfrm flipH="1">
                <a:off x="5408146" y="3064077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6" name="Line 68"/>
              <p:cNvSpPr>
                <a:spLocks noChangeShapeType="1"/>
              </p:cNvSpPr>
              <p:nvPr/>
            </p:nvSpPr>
            <p:spPr bwMode="auto">
              <a:xfrm flipV="1">
                <a:off x="5981959" y="2475011"/>
                <a:ext cx="0" cy="589066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7" name="Line 69"/>
              <p:cNvSpPr>
                <a:spLocks noChangeShapeType="1"/>
              </p:cNvSpPr>
              <p:nvPr/>
            </p:nvSpPr>
            <p:spPr bwMode="auto">
              <a:xfrm>
                <a:off x="5408146" y="2475011"/>
                <a:ext cx="0" cy="589066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8" name="Line 70"/>
              <p:cNvSpPr>
                <a:spLocks noChangeShapeType="1"/>
              </p:cNvSpPr>
              <p:nvPr/>
            </p:nvSpPr>
            <p:spPr bwMode="auto">
              <a:xfrm flipH="1">
                <a:off x="5408146" y="2475011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9" name="Line 71"/>
              <p:cNvSpPr>
                <a:spLocks noChangeShapeType="1"/>
              </p:cNvSpPr>
              <p:nvPr/>
            </p:nvSpPr>
            <p:spPr bwMode="auto">
              <a:xfrm flipH="1">
                <a:off x="5408146" y="2280319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0" name="Line 72"/>
              <p:cNvSpPr>
                <a:spLocks noChangeShapeType="1"/>
              </p:cNvSpPr>
              <p:nvPr/>
            </p:nvSpPr>
            <p:spPr bwMode="auto">
              <a:xfrm flipH="1">
                <a:off x="5408146" y="2221662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1" name="Line 73"/>
              <p:cNvSpPr>
                <a:spLocks noChangeShapeType="1"/>
              </p:cNvSpPr>
              <p:nvPr/>
            </p:nvSpPr>
            <p:spPr bwMode="auto">
              <a:xfrm flipV="1">
                <a:off x="4365506" y="2542404"/>
                <a:ext cx="0" cy="58657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2" name="Line 74"/>
              <p:cNvSpPr>
                <a:spLocks noChangeShapeType="1"/>
              </p:cNvSpPr>
              <p:nvPr/>
            </p:nvSpPr>
            <p:spPr bwMode="auto">
              <a:xfrm flipV="1">
                <a:off x="2727329" y="2277823"/>
                <a:ext cx="0" cy="19219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3" name="Freeform 75"/>
              <p:cNvSpPr>
                <a:spLocks/>
              </p:cNvSpPr>
              <p:nvPr/>
            </p:nvSpPr>
            <p:spPr bwMode="auto">
              <a:xfrm>
                <a:off x="2153516" y="2206686"/>
                <a:ext cx="573815" cy="71138"/>
              </a:xfrm>
              <a:custGeom>
                <a:avLst/>
                <a:gdLst>
                  <a:gd name="T0" fmla="*/ 950 w 950"/>
                  <a:gd name="T1" fmla="*/ 172 h 172"/>
                  <a:gd name="T2" fmla="*/ 950 w 950"/>
                  <a:gd name="T3" fmla="*/ 0 h 172"/>
                  <a:gd name="T4" fmla="*/ 0 w 950"/>
                  <a:gd name="T5" fmla="*/ 0 h 172"/>
                  <a:gd name="T6" fmla="*/ 0 w 950"/>
                  <a:gd name="T7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0" h="172">
                    <a:moveTo>
                      <a:pt x="950" y="172"/>
                    </a:moveTo>
                    <a:lnTo>
                      <a:pt x="950" y="0"/>
                    </a:lnTo>
                    <a:lnTo>
                      <a:pt x="0" y="0"/>
                    </a:lnTo>
                    <a:lnTo>
                      <a:pt x="0" y="17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4" name="Line 76"/>
              <p:cNvSpPr>
                <a:spLocks noChangeShapeType="1"/>
              </p:cNvSpPr>
              <p:nvPr/>
            </p:nvSpPr>
            <p:spPr bwMode="auto">
              <a:xfrm>
                <a:off x="2153516" y="2277823"/>
                <a:ext cx="0" cy="19219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5" name="Line 77"/>
              <p:cNvSpPr>
                <a:spLocks noChangeShapeType="1"/>
              </p:cNvSpPr>
              <p:nvPr/>
            </p:nvSpPr>
            <p:spPr bwMode="auto">
              <a:xfrm flipH="1">
                <a:off x="2153516" y="2861897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6" name="Line 78"/>
              <p:cNvSpPr>
                <a:spLocks noChangeShapeType="1"/>
              </p:cNvSpPr>
              <p:nvPr/>
            </p:nvSpPr>
            <p:spPr bwMode="auto">
              <a:xfrm>
                <a:off x="2153516" y="2470019"/>
                <a:ext cx="0" cy="391879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7" name="Line 79"/>
              <p:cNvSpPr>
                <a:spLocks noChangeShapeType="1"/>
              </p:cNvSpPr>
              <p:nvPr/>
            </p:nvSpPr>
            <p:spPr bwMode="auto">
              <a:xfrm flipV="1">
                <a:off x="2727329" y="2470019"/>
                <a:ext cx="0" cy="391879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8" name="Line 80"/>
              <p:cNvSpPr>
                <a:spLocks noChangeShapeType="1"/>
              </p:cNvSpPr>
              <p:nvPr/>
            </p:nvSpPr>
            <p:spPr bwMode="auto">
              <a:xfrm flipH="1">
                <a:off x="2153516" y="2470019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9" name="Line 81"/>
              <p:cNvSpPr>
                <a:spLocks noChangeShapeType="1"/>
              </p:cNvSpPr>
              <p:nvPr/>
            </p:nvSpPr>
            <p:spPr bwMode="auto">
              <a:xfrm flipH="1">
                <a:off x="2153516" y="2277823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0" name="Freeform 82"/>
              <p:cNvSpPr>
                <a:spLocks/>
              </p:cNvSpPr>
              <p:nvPr/>
            </p:nvSpPr>
            <p:spPr bwMode="auto">
              <a:xfrm>
                <a:off x="3105649" y="2209182"/>
                <a:ext cx="573815" cy="13729"/>
              </a:xfrm>
              <a:custGeom>
                <a:avLst/>
                <a:gdLst>
                  <a:gd name="T0" fmla="*/ 951 w 951"/>
                  <a:gd name="T1" fmla="*/ 32 h 32"/>
                  <a:gd name="T2" fmla="*/ 951 w 951"/>
                  <a:gd name="T3" fmla="*/ 0 h 32"/>
                  <a:gd name="T4" fmla="*/ 0 w 951"/>
                  <a:gd name="T5" fmla="*/ 0 h 32"/>
                  <a:gd name="T6" fmla="*/ 0 w 951"/>
                  <a:gd name="T7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1" h="32">
                    <a:moveTo>
                      <a:pt x="951" y="32"/>
                    </a:moveTo>
                    <a:lnTo>
                      <a:pt x="951" y="0"/>
                    </a:lnTo>
                    <a:lnTo>
                      <a:pt x="0" y="0"/>
                    </a:lnTo>
                    <a:lnTo>
                      <a:pt x="0" y="32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1" name="Line 83"/>
              <p:cNvSpPr>
                <a:spLocks noChangeShapeType="1"/>
              </p:cNvSpPr>
              <p:nvPr/>
            </p:nvSpPr>
            <p:spPr bwMode="auto">
              <a:xfrm flipV="1">
                <a:off x="3679462" y="2222910"/>
                <a:ext cx="0" cy="5366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2" name="Line 84"/>
              <p:cNvSpPr>
                <a:spLocks noChangeShapeType="1"/>
              </p:cNvSpPr>
              <p:nvPr/>
            </p:nvSpPr>
            <p:spPr bwMode="auto">
              <a:xfrm>
                <a:off x="3791691" y="2244126"/>
                <a:ext cx="0" cy="7113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3" name="Line 85"/>
              <p:cNvSpPr>
                <a:spLocks noChangeShapeType="1"/>
              </p:cNvSpPr>
              <p:nvPr/>
            </p:nvSpPr>
            <p:spPr bwMode="auto">
              <a:xfrm flipV="1">
                <a:off x="3679462" y="2276575"/>
                <a:ext cx="0" cy="17347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4" name="Line 86"/>
              <p:cNvSpPr>
                <a:spLocks noChangeShapeType="1"/>
              </p:cNvSpPr>
              <p:nvPr/>
            </p:nvSpPr>
            <p:spPr bwMode="auto">
              <a:xfrm>
                <a:off x="3105649" y="2222910"/>
                <a:ext cx="0" cy="5366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5" name="Line 87"/>
              <p:cNvSpPr>
                <a:spLocks noChangeShapeType="1"/>
              </p:cNvSpPr>
              <p:nvPr/>
            </p:nvSpPr>
            <p:spPr bwMode="auto">
              <a:xfrm>
                <a:off x="3105649" y="2276575"/>
                <a:ext cx="0" cy="173475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6" name="Line 88"/>
              <p:cNvSpPr>
                <a:spLocks noChangeShapeType="1"/>
              </p:cNvSpPr>
              <p:nvPr/>
            </p:nvSpPr>
            <p:spPr bwMode="auto">
              <a:xfrm flipH="1">
                <a:off x="3105649" y="2222910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7" name="Line 89"/>
              <p:cNvSpPr>
                <a:spLocks noChangeShapeType="1"/>
              </p:cNvSpPr>
              <p:nvPr/>
            </p:nvSpPr>
            <p:spPr bwMode="auto">
              <a:xfrm>
                <a:off x="3791691" y="2315264"/>
                <a:ext cx="0" cy="22714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8" name="Line 90"/>
              <p:cNvSpPr>
                <a:spLocks noChangeShapeType="1"/>
              </p:cNvSpPr>
              <p:nvPr/>
            </p:nvSpPr>
            <p:spPr bwMode="auto">
              <a:xfrm flipH="1">
                <a:off x="3105649" y="2920554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9" name="Line 91"/>
              <p:cNvSpPr>
                <a:spLocks noChangeShapeType="1"/>
              </p:cNvSpPr>
              <p:nvPr/>
            </p:nvSpPr>
            <p:spPr bwMode="auto">
              <a:xfrm flipV="1">
                <a:off x="3679462" y="2450050"/>
                <a:ext cx="0" cy="47050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0" name="Line 92"/>
              <p:cNvSpPr>
                <a:spLocks noChangeShapeType="1"/>
              </p:cNvSpPr>
              <p:nvPr/>
            </p:nvSpPr>
            <p:spPr bwMode="auto">
              <a:xfrm>
                <a:off x="3105649" y="2450050"/>
                <a:ext cx="0" cy="470504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1" name="Line 93"/>
              <p:cNvSpPr>
                <a:spLocks noChangeShapeType="1"/>
              </p:cNvSpPr>
              <p:nvPr/>
            </p:nvSpPr>
            <p:spPr bwMode="auto">
              <a:xfrm flipH="1">
                <a:off x="3105649" y="2450050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2" name="Line 94"/>
              <p:cNvSpPr>
                <a:spLocks noChangeShapeType="1"/>
              </p:cNvSpPr>
              <p:nvPr/>
            </p:nvSpPr>
            <p:spPr bwMode="auto">
              <a:xfrm flipH="1">
                <a:off x="3105649" y="2276575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3" name="Line 95"/>
              <p:cNvSpPr>
                <a:spLocks noChangeShapeType="1"/>
              </p:cNvSpPr>
              <p:nvPr/>
            </p:nvSpPr>
            <p:spPr bwMode="auto">
              <a:xfrm flipH="1">
                <a:off x="1462043" y="2342720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4" name="Line 96"/>
              <p:cNvSpPr>
                <a:spLocks noChangeShapeType="1"/>
              </p:cNvSpPr>
              <p:nvPr/>
            </p:nvSpPr>
            <p:spPr bwMode="auto">
              <a:xfrm flipV="1">
                <a:off x="2035856" y="2240383"/>
                <a:ext cx="0" cy="10233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5" name="Line 97"/>
              <p:cNvSpPr>
                <a:spLocks noChangeShapeType="1"/>
              </p:cNvSpPr>
              <p:nvPr/>
            </p:nvSpPr>
            <p:spPr bwMode="auto">
              <a:xfrm>
                <a:off x="1462043" y="2240383"/>
                <a:ext cx="0" cy="102338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6" name="Line 98"/>
              <p:cNvSpPr>
                <a:spLocks noChangeShapeType="1"/>
              </p:cNvSpPr>
              <p:nvPr/>
            </p:nvSpPr>
            <p:spPr bwMode="auto">
              <a:xfrm flipH="1">
                <a:off x="1462043" y="2240383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7" name="Freeform 99"/>
              <p:cNvSpPr>
                <a:spLocks/>
              </p:cNvSpPr>
              <p:nvPr/>
            </p:nvSpPr>
            <p:spPr bwMode="auto">
              <a:xfrm>
                <a:off x="1462043" y="2206686"/>
                <a:ext cx="573815" cy="33697"/>
              </a:xfrm>
              <a:custGeom>
                <a:avLst/>
                <a:gdLst>
                  <a:gd name="T0" fmla="*/ 950 w 950"/>
                  <a:gd name="T1" fmla="*/ 80 h 80"/>
                  <a:gd name="T2" fmla="*/ 950 w 950"/>
                  <a:gd name="T3" fmla="*/ 0 h 80"/>
                  <a:gd name="T4" fmla="*/ 0 w 950"/>
                  <a:gd name="T5" fmla="*/ 0 h 80"/>
                  <a:gd name="T6" fmla="*/ 0 w 950"/>
                  <a:gd name="T7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0" h="80">
                    <a:moveTo>
                      <a:pt x="950" y="80"/>
                    </a:moveTo>
                    <a:lnTo>
                      <a:pt x="950" y="0"/>
                    </a:lnTo>
                    <a:lnTo>
                      <a:pt x="0" y="0"/>
                    </a:lnTo>
                    <a:lnTo>
                      <a:pt x="0" y="8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8" name="Line 100"/>
              <p:cNvSpPr>
                <a:spLocks noChangeShapeType="1"/>
              </p:cNvSpPr>
              <p:nvPr/>
            </p:nvSpPr>
            <p:spPr bwMode="auto">
              <a:xfrm flipH="1">
                <a:off x="1462043" y="2606052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9" name="Line 101"/>
              <p:cNvSpPr>
                <a:spLocks noChangeShapeType="1"/>
              </p:cNvSpPr>
              <p:nvPr/>
            </p:nvSpPr>
            <p:spPr bwMode="auto">
              <a:xfrm>
                <a:off x="1462043" y="2342720"/>
                <a:ext cx="0" cy="2633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0" name="Line 102"/>
              <p:cNvSpPr>
                <a:spLocks noChangeShapeType="1"/>
              </p:cNvSpPr>
              <p:nvPr/>
            </p:nvSpPr>
            <p:spPr bwMode="auto">
              <a:xfrm flipV="1">
                <a:off x="2035856" y="2342720"/>
                <a:ext cx="0" cy="263333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1" name="Line 103"/>
              <p:cNvSpPr>
                <a:spLocks noChangeShapeType="1"/>
              </p:cNvSpPr>
              <p:nvPr/>
            </p:nvSpPr>
            <p:spPr bwMode="auto">
              <a:xfrm flipH="1">
                <a:off x="1462043" y="3091533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2" name="Freeform 104"/>
              <p:cNvSpPr>
                <a:spLocks/>
              </p:cNvSpPr>
              <p:nvPr/>
            </p:nvSpPr>
            <p:spPr bwMode="auto">
              <a:xfrm>
                <a:off x="1462043" y="3091533"/>
                <a:ext cx="573815" cy="772525"/>
              </a:xfrm>
              <a:custGeom>
                <a:avLst/>
                <a:gdLst>
                  <a:gd name="T0" fmla="*/ 0 w 950"/>
                  <a:gd name="T1" fmla="*/ 0 h 1855"/>
                  <a:gd name="T2" fmla="*/ 0 w 950"/>
                  <a:gd name="T3" fmla="*/ 1855 h 1855"/>
                  <a:gd name="T4" fmla="*/ 950 w 950"/>
                  <a:gd name="T5" fmla="*/ 1855 h 1855"/>
                  <a:gd name="T6" fmla="*/ 950 w 950"/>
                  <a:gd name="T7" fmla="*/ 0 h 18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0" h="1855">
                    <a:moveTo>
                      <a:pt x="0" y="0"/>
                    </a:moveTo>
                    <a:lnTo>
                      <a:pt x="0" y="1855"/>
                    </a:lnTo>
                    <a:lnTo>
                      <a:pt x="950" y="1855"/>
                    </a:lnTo>
                    <a:lnTo>
                      <a:pt x="950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3" name="Freeform 105"/>
              <p:cNvSpPr>
                <a:spLocks/>
              </p:cNvSpPr>
              <p:nvPr/>
            </p:nvSpPr>
            <p:spPr bwMode="auto">
              <a:xfrm>
                <a:off x="3105649" y="2920554"/>
                <a:ext cx="573815" cy="943504"/>
              </a:xfrm>
              <a:custGeom>
                <a:avLst/>
                <a:gdLst>
                  <a:gd name="T0" fmla="*/ 0 w 951"/>
                  <a:gd name="T1" fmla="*/ 0 h 2266"/>
                  <a:gd name="T2" fmla="*/ 0 w 951"/>
                  <a:gd name="T3" fmla="*/ 2266 h 2266"/>
                  <a:gd name="T4" fmla="*/ 951 w 951"/>
                  <a:gd name="T5" fmla="*/ 2266 h 2266"/>
                  <a:gd name="T6" fmla="*/ 951 w 951"/>
                  <a:gd name="T7" fmla="*/ 0 h 2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1" h="2266">
                    <a:moveTo>
                      <a:pt x="0" y="0"/>
                    </a:moveTo>
                    <a:lnTo>
                      <a:pt x="0" y="2266"/>
                    </a:lnTo>
                    <a:lnTo>
                      <a:pt x="951" y="2266"/>
                    </a:lnTo>
                    <a:lnTo>
                      <a:pt x="951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4" name="Line 106"/>
              <p:cNvSpPr>
                <a:spLocks noChangeShapeType="1"/>
              </p:cNvSpPr>
              <p:nvPr/>
            </p:nvSpPr>
            <p:spPr bwMode="auto">
              <a:xfrm flipH="1">
                <a:off x="2153516" y="3322416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5" name="Freeform 107"/>
              <p:cNvSpPr>
                <a:spLocks/>
              </p:cNvSpPr>
              <p:nvPr/>
            </p:nvSpPr>
            <p:spPr bwMode="auto">
              <a:xfrm>
                <a:off x="2153516" y="3322416"/>
                <a:ext cx="573815" cy="541641"/>
              </a:xfrm>
              <a:custGeom>
                <a:avLst/>
                <a:gdLst>
                  <a:gd name="T0" fmla="*/ 0 w 950"/>
                  <a:gd name="T1" fmla="*/ 0 h 1302"/>
                  <a:gd name="T2" fmla="*/ 0 w 950"/>
                  <a:gd name="T3" fmla="*/ 1302 h 1302"/>
                  <a:gd name="T4" fmla="*/ 950 w 950"/>
                  <a:gd name="T5" fmla="*/ 1302 h 1302"/>
                  <a:gd name="T6" fmla="*/ 950 w 950"/>
                  <a:gd name="T7" fmla="*/ 0 h 1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50" h="1302">
                    <a:moveTo>
                      <a:pt x="0" y="0"/>
                    </a:moveTo>
                    <a:lnTo>
                      <a:pt x="0" y="1302"/>
                    </a:lnTo>
                    <a:lnTo>
                      <a:pt x="950" y="1302"/>
                    </a:lnTo>
                    <a:lnTo>
                      <a:pt x="950" y="0"/>
                    </a:lnTo>
                  </a:path>
                </a:pathLst>
              </a:cu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6" name="Line 108"/>
              <p:cNvSpPr>
                <a:spLocks noChangeShapeType="1"/>
              </p:cNvSpPr>
              <p:nvPr/>
            </p:nvSpPr>
            <p:spPr bwMode="auto">
              <a:xfrm>
                <a:off x="3791691" y="2542404"/>
                <a:ext cx="0" cy="58657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7" name="Line 109"/>
              <p:cNvSpPr>
                <a:spLocks noChangeShapeType="1"/>
              </p:cNvSpPr>
              <p:nvPr/>
            </p:nvSpPr>
            <p:spPr bwMode="auto">
              <a:xfrm flipV="1">
                <a:off x="2727329" y="2861897"/>
                <a:ext cx="0" cy="46052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8" name="Line 110"/>
              <p:cNvSpPr>
                <a:spLocks noChangeShapeType="1"/>
              </p:cNvSpPr>
              <p:nvPr/>
            </p:nvSpPr>
            <p:spPr bwMode="auto">
              <a:xfrm>
                <a:off x="2153516" y="2861897"/>
                <a:ext cx="0" cy="46052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9" name="Line 111"/>
              <p:cNvSpPr>
                <a:spLocks noChangeShapeType="1"/>
              </p:cNvSpPr>
              <p:nvPr/>
            </p:nvSpPr>
            <p:spPr bwMode="auto">
              <a:xfrm flipV="1">
                <a:off x="2035856" y="2606052"/>
                <a:ext cx="0" cy="48548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10" name="Line 112"/>
              <p:cNvSpPr>
                <a:spLocks noChangeShapeType="1"/>
              </p:cNvSpPr>
              <p:nvPr/>
            </p:nvSpPr>
            <p:spPr bwMode="auto">
              <a:xfrm>
                <a:off x="1462043" y="2606052"/>
                <a:ext cx="0" cy="485481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11" name="Line 113"/>
              <p:cNvSpPr>
                <a:spLocks noChangeShapeType="1"/>
              </p:cNvSpPr>
              <p:nvPr/>
            </p:nvSpPr>
            <p:spPr bwMode="auto">
              <a:xfrm flipH="1">
                <a:off x="3791691" y="3128974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12" name="Line 114"/>
              <p:cNvSpPr>
                <a:spLocks noChangeShapeType="1"/>
              </p:cNvSpPr>
              <p:nvPr/>
            </p:nvSpPr>
            <p:spPr bwMode="auto">
              <a:xfrm flipH="1">
                <a:off x="3791691" y="2542404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13" name="Line 115"/>
              <p:cNvSpPr>
                <a:spLocks noChangeShapeType="1"/>
              </p:cNvSpPr>
              <p:nvPr/>
            </p:nvSpPr>
            <p:spPr bwMode="auto">
              <a:xfrm flipH="1">
                <a:off x="3791691" y="2315264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14" name="Line 116"/>
              <p:cNvSpPr>
                <a:spLocks noChangeShapeType="1"/>
              </p:cNvSpPr>
              <p:nvPr/>
            </p:nvSpPr>
            <p:spPr bwMode="auto">
              <a:xfrm flipH="1">
                <a:off x="3791691" y="2244126"/>
                <a:ext cx="573815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15" name="ZoneTexte 314"/>
              <p:cNvSpPr txBox="1"/>
              <p:nvPr/>
            </p:nvSpPr>
            <p:spPr>
              <a:xfrm>
                <a:off x="5559927" y="2147038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3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6" name="ZoneTexte 315"/>
              <p:cNvSpPr txBox="1"/>
              <p:nvPr/>
            </p:nvSpPr>
            <p:spPr>
              <a:xfrm>
                <a:off x="5517135" y="2285249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12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7" name="ZoneTexte 316"/>
              <p:cNvSpPr txBox="1"/>
              <p:nvPr/>
            </p:nvSpPr>
            <p:spPr>
              <a:xfrm>
                <a:off x="5517135" y="2645037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35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8" name="ZoneTexte 317"/>
              <p:cNvSpPr txBox="1"/>
              <p:nvPr/>
            </p:nvSpPr>
            <p:spPr>
              <a:xfrm>
                <a:off x="5517135" y="3346839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49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19" name="ZoneTexte 318"/>
              <p:cNvSpPr txBox="1"/>
              <p:nvPr/>
            </p:nvSpPr>
            <p:spPr>
              <a:xfrm>
                <a:off x="5559927" y="1992361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1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20" name="ZoneTexte 319"/>
              <p:cNvSpPr txBox="1"/>
              <p:nvPr/>
            </p:nvSpPr>
            <p:spPr>
              <a:xfrm>
                <a:off x="4868708" y="2147038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2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1" name="ZoneTexte 320"/>
              <p:cNvSpPr txBox="1"/>
              <p:nvPr/>
            </p:nvSpPr>
            <p:spPr>
              <a:xfrm>
                <a:off x="4830161" y="2285249"/>
                <a:ext cx="3473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11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2" name="ZoneTexte 321"/>
              <p:cNvSpPr txBox="1"/>
              <p:nvPr/>
            </p:nvSpPr>
            <p:spPr>
              <a:xfrm>
                <a:off x="4825916" y="2645037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31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3" name="ZoneTexte 322"/>
              <p:cNvSpPr txBox="1"/>
              <p:nvPr/>
            </p:nvSpPr>
            <p:spPr>
              <a:xfrm>
                <a:off x="4825916" y="3346839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55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4" name="ZoneTexte 323"/>
              <p:cNvSpPr txBox="1"/>
              <p:nvPr/>
            </p:nvSpPr>
            <p:spPr>
              <a:xfrm>
                <a:off x="4868708" y="1992361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1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25" name="ZoneTexte 324"/>
              <p:cNvSpPr txBox="1"/>
              <p:nvPr/>
            </p:nvSpPr>
            <p:spPr>
              <a:xfrm>
                <a:off x="3941738" y="2176990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4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6" name="ZoneTexte 325"/>
              <p:cNvSpPr txBox="1"/>
              <p:nvPr/>
            </p:nvSpPr>
            <p:spPr>
              <a:xfrm>
                <a:off x="3898946" y="2345154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14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7" name="ZoneTexte 326"/>
              <p:cNvSpPr txBox="1"/>
              <p:nvPr/>
            </p:nvSpPr>
            <p:spPr>
              <a:xfrm>
                <a:off x="3898946" y="2704942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35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8" name="ZoneTexte 327"/>
              <p:cNvSpPr txBox="1"/>
              <p:nvPr/>
            </p:nvSpPr>
            <p:spPr>
              <a:xfrm>
                <a:off x="3898946" y="3406744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45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29" name="ZoneTexte 328"/>
              <p:cNvSpPr txBox="1"/>
              <p:nvPr/>
            </p:nvSpPr>
            <p:spPr>
              <a:xfrm>
                <a:off x="3941738" y="1992361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1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30" name="ZoneTexte 329"/>
              <p:cNvSpPr txBox="1"/>
              <p:nvPr/>
            </p:nvSpPr>
            <p:spPr>
              <a:xfrm>
                <a:off x="3264599" y="2153028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3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1" name="ZoneTexte 330"/>
              <p:cNvSpPr txBox="1"/>
              <p:nvPr/>
            </p:nvSpPr>
            <p:spPr>
              <a:xfrm>
                <a:off x="3226052" y="2273268"/>
                <a:ext cx="3473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11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2" name="ZoneTexte 331"/>
              <p:cNvSpPr txBox="1"/>
              <p:nvPr/>
            </p:nvSpPr>
            <p:spPr>
              <a:xfrm>
                <a:off x="3221807" y="2561170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29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3" name="ZoneTexte 332"/>
              <p:cNvSpPr txBox="1"/>
              <p:nvPr/>
            </p:nvSpPr>
            <p:spPr>
              <a:xfrm>
                <a:off x="3221807" y="3239010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57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4" name="ZoneTexte 333"/>
              <p:cNvSpPr txBox="1"/>
              <p:nvPr/>
            </p:nvSpPr>
            <p:spPr>
              <a:xfrm>
                <a:off x="3198287" y="1992361"/>
                <a:ext cx="4028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&lt; 1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35" name="ZoneTexte 334"/>
              <p:cNvSpPr txBox="1"/>
              <p:nvPr/>
            </p:nvSpPr>
            <p:spPr>
              <a:xfrm>
                <a:off x="2243284" y="2273268"/>
                <a:ext cx="3473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11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6" name="ZoneTexte 335"/>
              <p:cNvSpPr txBox="1"/>
              <p:nvPr/>
            </p:nvSpPr>
            <p:spPr>
              <a:xfrm>
                <a:off x="2239039" y="2579142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24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7" name="ZoneTexte 336"/>
              <p:cNvSpPr txBox="1"/>
              <p:nvPr/>
            </p:nvSpPr>
            <p:spPr>
              <a:xfrm>
                <a:off x="2239039" y="3001939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28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38" name="ZoneTexte 337"/>
              <p:cNvSpPr txBox="1"/>
              <p:nvPr/>
            </p:nvSpPr>
            <p:spPr>
              <a:xfrm>
                <a:off x="2281831" y="1992361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5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39" name="ZoneTexte 338"/>
              <p:cNvSpPr txBox="1"/>
              <p:nvPr/>
            </p:nvSpPr>
            <p:spPr>
              <a:xfrm>
                <a:off x="1581116" y="2176990"/>
                <a:ext cx="28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6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0" name="ZoneTexte 339"/>
              <p:cNvSpPr txBox="1"/>
              <p:nvPr/>
            </p:nvSpPr>
            <p:spPr>
              <a:xfrm>
                <a:off x="1544734" y="2368616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16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1" name="ZoneTexte 340"/>
              <p:cNvSpPr txBox="1"/>
              <p:nvPr/>
            </p:nvSpPr>
            <p:spPr>
              <a:xfrm>
                <a:off x="1544734" y="2741479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29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2" name="ZoneTexte 341"/>
              <p:cNvSpPr txBox="1"/>
              <p:nvPr/>
            </p:nvSpPr>
            <p:spPr>
              <a:xfrm>
                <a:off x="1544734" y="3358820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47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3" name="ZoneTexte 342"/>
              <p:cNvSpPr txBox="1"/>
              <p:nvPr/>
            </p:nvSpPr>
            <p:spPr>
              <a:xfrm>
                <a:off x="1587527" y="1992361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3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44" name="ZoneTexte 343"/>
              <p:cNvSpPr txBox="1"/>
              <p:nvPr/>
            </p:nvSpPr>
            <p:spPr>
              <a:xfrm>
                <a:off x="2239039" y="3505087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FFFF"/>
                    </a:solidFill>
                  </a:rPr>
                  <a:t>33</a:t>
                </a:r>
                <a:endParaRPr lang="en-US" sz="1400" b="1" baseline="300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45" name="ZoneTexte 344"/>
              <p:cNvSpPr txBox="1"/>
              <p:nvPr/>
            </p:nvSpPr>
            <p:spPr>
              <a:xfrm>
                <a:off x="932440" y="2092508"/>
                <a:ext cx="4414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200" dirty="0">
                    <a:solidFill>
                      <a:srgbClr val="000066"/>
                    </a:solidFill>
                  </a:rPr>
                  <a:t>100</a:t>
                </a:r>
                <a:endParaRPr lang="en-US" sz="14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46" name="ZoneTexte 345"/>
              <p:cNvSpPr txBox="1"/>
              <p:nvPr/>
            </p:nvSpPr>
            <p:spPr>
              <a:xfrm>
                <a:off x="1103611" y="3762281"/>
                <a:ext cx="2702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200" dirty="0">
                    <a:solidFill>
                      <a:srgbClr val="000066"/>
                    </a:solidFill>
                  </a:rPr>
                  <a:t>0</a:t>
                </a:r>
                <a:endParaRPr lang="en-US" sz="14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47" name="ZoneTexte 346"/>
              <p:cNvSpPr txBox="1"/>
              <p:nvPr/>
            </p:nvSpPr>
            <p:spPr>
              <a:xfrm>
                <a:off x="1018025" y="2435795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200" dirty="0">
                    <a:solidFill>
                      <a:srgbClr val="000066"/>
                    </a:solidFill>
                  </a:rPr>
                  <a:t>80</a:t>
                </a:r>
                <a:endParaRPr lang="en-US" sz="14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48" name="ZoneTexte 347"/>
              <p:cNvSpPr txBox="1"/>
              <p:nvPr/>
            </p:nvSpPr>
            <p:spPr>
              <a:xfrm>
                <a:off x="1018025" y="2772425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200" dirty="0">
                    <a:solidFill>
                      <a:srgbClr val="000066"/>
                    </a:solidFill>
                  </a:rPr>
                  <a:t>60</a:t>
                </a:r>
                <a:endParaRPr lang="en-US" sz="14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49" name="ZoneTexte 348"/>
              <p:cNvSpPr txBox="1"/>
              <p:nvPr/>
            </p:nvSpPr>
            <p:spPr>
              <a:xfrm>
                <a:off x="1018025" y="3107453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200" dirty="0">
                    <a:solidFill>
                      <a:srgbClr val="000066"/>
                    </a:solidFill>
                  </a:rPr>
                  <a:t>40</a:t>
                </a:r>
                <a:endParaRPr lang="en-US" sz="14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0" name="ZoneTexte 349"/>
              <p:cNvSpPr txBox="1"/>
              <p:nvPr/>
            </p:nvSpPr>
            <p:spPr>
              <a:xfrm>
                <a:off x="1018025" y="3434411"/>
                <a:ext cx="35583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sz="1200" dirty="0">
                    <a:solidFill>
                      <a:srgbClr val="000066"/>
                    </a:solidFill>
                  </a:rPr>
                  <a:t>20</a:t>
                </a:r>
                <a:endParaRPr lang="en-US" sz="14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1" name="ZoneTexte 350"/>
              <p:cNvSpPr txBox="1"/>
              <p:nvPr/>
            </p:nvSpPr>
            <p:spPr>
              <a:xfrm>
                <a:off x="1518985" y="3876208"/>
                <a:ext cx="4411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ISR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2" name="ZoneTexte 351"/>
              <p:cNvSpPr txBox="1"/>
              <p:nvPr/>
            </p:nvSpPr>
            <p:spPr>
              <a:xfrm>
                <a:off x="2185599" y="3876208"/>
                <a:ext cx="5096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000066"/>
                    </a:solidFill>
                  </a:rPr>
                  <a:t>Pain</a:t>
                </a:r>
                <a:endParaRPr lang="fr-FR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3" name="ZoneTexte 352"/>
              <p:cNvSpPr txBox="1"/>
              <p:nvPr/>
            </p:nvSpPr>
            <p:spPr>
              <a:xfrm>
                <a:off x="1871556" y="4063132"/>
                <a:ext cx="4539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rgbClr val="000066"/>
                    </a:solidFill>
                  </a:rPr>
                  <a:t>W5</a:t>
                </a:r>
                <a:endParaRPr lang="en-US" sz="16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4" name="ZoneTexte 353"/>
              <p:cNvSpPr txBox="1"/>
              <p:nvPr/>
            </p:nvSpPr>
            <p:spPr>
              <a:xfrm>
                <a:off x="3222867" y="3876208"/>
                <a:ext cx="4411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ISR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5" name="ZoneTexte 354"/>
              <p:cNvSpPr txBox="1"/>
              <p:nvPr/>
            </p:nvSpPr>
            <p:spPr>
              <a:xfrm>
                <a:off x="3889481" y="3876208"/>
                <a:ext cx="5096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000066"/>
                    </a:solidFill>
                  </a:rPr>
                  <a:t>Pain</a:t>
                </a:r>
                <a:endParaRPr lang="fr-FR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6" name="ZoneTexte 355"/>
              <p:cNvSpPr txBox="1"/>
              <p:nvPr/>
            </p:nvSpPr>
            <p:spPr>
              <a:xfrm>
                <a:off x="3525513" y="4063132"/>
                <a:ext cx="55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rgbClr val="000066"/>
                    </a:solidFill>
                  </a:rPr>
                  <a:t>W41</a:t>
                </a:r>
                <a:endParaRPr lang="en-US" sz="16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7" name="ZoneTexte 356"/>
              <p:cNvSpPr txBox="1"/>
              <p:nvPr/>
            </p:nvSpPr>
            <p:spPr>
              <a:xfrm>
                <a:off x="4784153" y="3876208"/>
                <a:ext cx="4411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0066"/>
                    </a:solidFill>
                  </a:rPr>
                  <a:t>ISR</a:t>
                </a:r>
                <a:endParaRPr lang="en-US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8" name="ZoneTexte 357"/>
              <p:cNvSpPr txBox="1"/>
              <p:nvPr/>
            </p:nvSpPr>
            <p:spPr>
              <a:xfrm>
                <a:off x="5450768" y="3876208"/>
                <a:ext cx="50965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FR" sz="1200" b="1" dirty="0">
                    <a:solidFill>
                      <a:srgbClr val="000066"/>
                    </a:solidFill>
                  </a:rPr>
                  <a:t>Pain</a:t>
                </a:r>
                <a:endParaRPr lang="fr-FR" sz="14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59" name="ZoneTexte 358"/>
              <p:cNvSpPr txBox="1"/>
              <p:nvPr/>
            </p:nvSpPr>
            <p:spPr>
              <a:xfrm>
                <a:off x="5086801" y="4063132"/>
                <a:ext cx="5538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rgbClr val="000066"/>
                    </a:solidFill>
                  </a:rPr>
                  <a:t>W48</a:t>
                </a:r>
                <a:endParaRPr lang="en-US" sz="1600" b="1" baseline="30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360" name="ZoneTexte 359"/>
              <p:cNvSpPr txBox="1"/>
              <p:nvPr/>
            </p:nvSpPr>
            <p:spPr>
              <a:xfrm>
                <a:off x="1175847" y="1860516"/>
                <a:ext cx="3443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>
                    <a:solidFill>
                      <a:srgbClr val="000066"/>
                    </a:solidFill>
                  </a:rPr>
                  <a:t>%</a:t>
                </a:r>
              </a:p>
            </p:txBody>
          </p:sp>
        </p:grpSp>
      </p:grpSp>
      <p:grpSp>
        <p:nvGrpSpPr>
          <p:cNvPr id="366" name="Groupe 2">
            <a:extLst>
              <a:ext uri="{FF2B5EF4-FFF2-40B4-BE49-F238E27FC236}">
                <a16:creationId xmlns:a16="http://schemas.microsoft.com/office/drawing/2014/main" id="{FC21B34F-416A-4F7D-BE3F-F3A1E8C780B0}"/>
              </a:ext>
            </a:extLst>
          </p:cNvPr>
          <p:cNvGrpSpPr/>
          <p:nvPr/>
        </p:nvGrpSpPr>
        <p:grpSpPr>
          <a:xfrm>
            <a:off x="2130361" y="4209240"/>
            <a:ext cx="4459620" cy="2532128"/>
            <a:chOff x="7456914" y="3991273"/>
            <a:chExt cx="4459620" cy="2916873"/>
          </a:xfrm>
        </p:grpSpPr>
        <p:sp>
          <p:nvSpPr>
            <p:cNvPr id="367" name="Freeform 10"/>
            <p:cNvSpPr>
              <a:spLocks/>
            </p:cNvSpPr>
            <p:nvPr/>
          </p:nvSpPr>
          <p:spPr bwMode="auto">
            <a:xfrm>
              <a:off x="7912859" y="4299050"/>
              <a:ext cx="4003675" cy="1822110"/>
            </a:xfrm>
            <a:custGeom>
              <a:avLst/>
              <a:gdLst>
                <a:gd name="T0" fmla="*/ 5044 w 5044"/>
                <a:gd name="T1" fmla="*/ 2920 h 2920"/>
                <a:gd name="T2" fmla="*/ 0 w 5044"/>
                <a:gd name="T3" fmla="*/ 2920 h 2920"/>
                <a:gd name="T4" fmla="*/ 0 w 5044"/>
                <a:gd name="T5" fmla="*/ 0 h 2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44" h="2920">
                  <a:moveTo>
                    <a:pt x="5044" y="2920"/>
                  </a:moveTo>
                  <a:lnTo>
                    <a:pt x="0" y="292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68" name="Line 11"/>
            <p:cNvSpPr>
              <a:spLocks noChangeShapeType="1"/>
            </p:cNvSpPr>
            <p:nvPr/>
          </p:nvSpPr>
          <p:spPr bwMode="auto">
            <a:xfrm flipH="1">
              <a:off x="7860472" y="4300298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69" name="Line 12"/>
            <p:cNvSpPr>
              <a:spLocks noChangeShapeType="1"/>
            </p:cNvSpPr>
            <p:nvPr/>
          </p:nvSpPr>
          <p:spPr bwMode="auto">
            <a:xfrm flipH="1">
              <a:off x="7860472" y="4660976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0" name="Line 13"/>
            <p:cNvSpPr>
              <a:spLocks noChangeShapeType="1"/>
            </p:cNvSpPr>
            <p:nvPr/>
          </p:nvSpPr>
          <p:spPr bwMode="auto">
            <a:xfrm flipH="1">
              <a:off x="7860472" y="5032886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1" name="Line 14"/>
            <p:cNvSpPr>
              <a:spLocks noChangeShapeType="1"/>
            </p:cNvSpPr>
            <p:nvPr/>
          </p:nvSpPr>
          <p:spPr bwMode="auto">
            <a:xfrm flipV="1">
              <a:off x="9574972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2" name="Line 15"/>
            <p:cNvSpPr>
              <a:spLocks noChangeShapeType="1"/>
            </p:cNvSpPr>
            <p:nvPr/>
          </p:nvSpPr>
          <p:spPr bwMode="auto">
            <a:xfrm flipV="1">
              <a:off x="9254297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3" name="Line 16"/>
            <p:cNvSpPr>
              <a:spLocks noChangeShapeType="1"/>
            </p:cNvSpPr>
            <p:nvPr/>
          </p:nvSpPr>
          <p:spPr bwMode="auto">
            <a:xfrm flipV="1">
              <a:off x="10562397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4" name="Line 17"/>
            <p:cNvSpPr>
              <a:spLocks noChangeShapeType="1"/>
            </p:cNvSpPr>
            <p:nvPr/>
          </p:nvSpPr>
          <p:spPr bwMode="auto">
            <a:xfrm flipV="1">
              <a:off x="10241722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5" name="Line 18"/>
            <p:cNvSpPr>
              <a:spLocks noChangeShapeType="1"/>
            </p:cNvSpPr>
            <p:nvPr/>
          </p:nvSpPr>
          <p:spPr bwMode="auto">
            <a:xfrm flipV="1">
              <a:off x="9894059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6" name="Line 19"/>
            <p:cNvSpPr>
              <a:spLocks noChangeShapeType="1"/>
            </p:cNvSpPr>
            <p:nvPr/>
          </p:nvSpPr>
          <p:spPr bwMode="auto">
            <a:xfrm flipH="1">
              <a:off x="7860472" y="5393564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7" name="Line 20"/>
            <p:cNvSpPr>
              <a:spLocks noChangeShapeType="1"/>
            </p:cNvSpPr>
            <p:nvPr/>
          </p:nvSpPr>
          <p:spPr bwMode="auto">
            <a:xfrm flipH="1">
              <a:off x="7860472" y="5760482"/>
              <a:ext cx="523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8" name="Freeform 21"/>
            <p:cNvSpPr>
              <a:spLocks/>
            </p:cNvSpPr>
            <p:nvPr/>
          </p:nvSpPr>
          <p:spPr bwMode="auto">
            <a:xfrm>
              <a:off x="7860472" y="6121160"/>
              <a:ext cx="52388" cy="46177"/>
            </a:xfrm>
            <a:custGeom>
              <a:avLst/>
              <a:gdLst>
                <a:gd name="T0" fmla="*/ 66 w 66"/>
                <a:gd name="T1" fmla="*/ 74 h 74"/>
                <a:gd name="T2" fmla="*/ 66 w 66"/>
                <a:gd name="T3" fmla="*/ 0 h 74"/>
                <a:gd name="T4" fmla="*/ 0 w 66"/>
                <a:gd name="T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74">
                  <a:moveTo>
                    <a:pt x="66" y="74"/>
                  </a:moveTo>
                  <a:lnTo>
                    <a:pt x="66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79" name="Line 22"/>
            <p:cNvSpPr>
              <a:spLocks noChangeShapeType="1"/>
            </p:cNvSpPr>
            <p:nvPr/>
          </p:nvSpPr>
          <p:spPr bwMode="auto">
            <a:xfrm flipV="1">
              <a:off x="8906634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0" name="Line 23"/>
            <p:cNvSpPr>
              <a:spLocks noChangeShapeType="1"/>
            </p:cNvSpPr>
            <p:nvPr/>
          </p:nvSpPr>
          <p:spPr bwMode="auto">
            <a:xfrm flipV="1">
              <a:off x="8579609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1" name="Line 24"/>
            <p:cNvSpPr>
              <a:spLocks noChangeShapeType="1"/>
            </p:cNvSpPr>
            <p:nvPr/>
          </p:nvSpPr>
          <p:spPr bwMode="auto">
            <a:xfrm flipV="1">
              <a:off x="8260522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2" name="Line 25"/>
            <p:cNvSpPr>
              <a:spLocks noChangeShapeType="1"/>
            </p:cNvSpPr>
            <p:nvPr/>
          </p:nvSpPr>
          <p:spPr bwMode="auto">
            <a:xfrm flipV="1">
              <a:off x="11249784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3" name="Line 26"/>
            <p:cNvSpPr>
              <a:spLocks noChangeShapeType="1"/>
            </p:cNvSpPr>
            <p:nvPr/>
          </p:nvSpPr>
          <p:spPr bwMode="auto">
            <a:xfrm flipV="1">
              <a:off x="10902122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4" name="Line 27"/>
            <p:cNvSpPr>
              <a:spLocks noChangeShapeType="1"/>
            </p:cNvSpPr>
            <p:nvPr/>
          </p:nvSpPr>
          <p:spPr bwMode="auto">
            <a:xfrm flipV="1">
              <a:off x="11910184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5" name="Line 28"/>
            <p:cNvSpPr>
              <a:spLocks noChangeShapeType="1"/>
            </p:cNvSpPr>
            <p:nvPr/>
          </p:nvSpPr>
          <p:spPr bwMode="auto">
            <a:xfrm flipV="1">
              <a:off x="11570459" y="6121160"/>
              <a:ext cx="0" cy="46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6" name="Rectangle 35"/>
            <p:cNvSpPr>
              <a:spLocks noChangeArrowheads="1"/>
            </p:cNvSpPr>
            <p:nvPr/>
          </p:nvSpPr>
          <p:spPr bwMode="auto">
            <a:xfrm>
              <a:off x="11651422" y="5761730"/>
              <a:ext cx="176213" cy="359431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7" name="Rectangle 36"/>
            <p:cNvSpPr>
              <a:spLocks noChangeArrowheads="1"/>
            </p:cNvSpPr>
            <p:nvPr/>
          </p:nvSpPr>
          <p:spPr bwMode="auto">
            <a:xfrm>
              <a:off x="9322559" y="5562047"/>
              <a:ext cx="177800" cy="55911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8" name="Rectangle 37"/>
            <p:cNvSpPr>
              <a:spLocks noChangeArrowheads="1"/>
            </p:cNvSpPr>
            <p:nvPr/>
          </p:nvSpPr>
          <p:spPr bwMode="auto">
            <a:xfrm>
              <a:off x="9651172" y="5527102"/>
              <a:ext cx="176213" cy="594059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89" name="Rectangle 38"/>
            <p:cNvSpPr>
              <a:spLocks noChangeArrowheads="1"/>
            </p:cNvSpPr>
            <p:nvPr/>
          </p:nvSpPr>
          <p:spPr bwMode="auto">
            <a:xfrm>
              <a:off x="9982959" y="5596991"/>
              <a:ext cx="177800" cy="524169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0" name="Rectangle 39"/>
            <p:cNvSpPr>
              <a:spLocks noChangeArrowheads="1"/>
            </p:cNvSpPr>
            <p:nvPr/>
          </p:nvSpPr>
          <p:spPr bwMode="auto">
            <a:xfrm>
              <a:off x="10317922" y="5631936"/>
              <a:ext cx="177800" cy="48922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1" name="Rectangle 40"/>
            <p:cNvSpPr>
              <a:spLocks noChangeArrowheads="1"/>
            </p:cNvSpPr>
            <p:nvPr/>
          </p:nvSpPr>
          <p:spPr bwMode="auto">
            <a:xfrm>
              <a:off x="10654472" y="5634432"/>
              <a:ext cx="177800" cy="486728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2" name="Rectangle 41"/>
            <p:cNvSpPr>
              <a:spLocks noChangeArrowheads="1"/>
            </p:cNvSpPr>
            <p:nvPr/>
          </p:nvSpPr>
          <p:spPr bwMode="auto">
            <a:xfrm>
              <a:off x="11322809" y="5689346"/>
              <a:ext cx="176213" cy="431816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3" name="Rectangle 42"/>
            <p:cNvSpPr>
              <a:spLocks noChangeArrowheads="1"/>
            </p:cNvSpPr>
            <p:nvPr/>
          </p:nvSpPr>
          <p:spPr bwMode="auto">
            <a:xfrm>
              <a:off x="10989434" y="5507134"/>
              <a:ext cx="177800" cy="61402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4" name="Rectangle 43"/>
            <p:cNvSpPr>
              <a:spLocks noChangeArrowheads="1"/>
            </p:cNvSpPr>
            <p:nvPr/>
          </p:nvSpPr>
          <p:spPr bwMode="auto">
            <a:xfrm>
              <a:off x="8990772" y="5542079"/>
              <a:ext cx="176213" cy="579082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5" name="Rectangle 44"/>
            <p:cNvSpPr>
              <a:spLocks noChangeArrowheads="1"/>
            </p:cNvSpPr>
            <p:nvPr/>
          </p:nvSpPr>
          <p:spPr bwMode="auto">
            <a:xfrm>
              <a:off x="8657397" y="5432253"/>
              <a:ext cx="176213" cy="688907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6" name="Rectangle 45"/>
            <p:cNvSpPr>
              <a:spLocks noChangeArrowheads="1"/>
            </p:cNvSpPr>
            <p:nvPr/>
          </p:nvSpPr>
          <p:spPr bwMode="auto">
            <a:xfrm>
              <a:off x="8328784" y="5342395"/>
              <a:ext cx="176213" cy="77876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7" name="Rectangle 47"/>
            <p:cNvSpPr>
              <a:spLocks noChangeArrowheads="1"/>
            </p:cNvSpPr>
            <p:nvPr/>
          </p:nvSpPr>
          <p:spPr bwMode="auto">
            <a:xfrm>
              <a:off x="8000172" y="4830707"/>
              <a:ext cx="176213" cy="1290454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98" name="ZoneTexte 397"/>
            <p:cNvSpPr txBox="1"/>
            <p:nvPr/>
          </p:nvSpPr>
          <p:spPr>
            <a:xfrm>
              <a:off x="7456914" y="4187367"/>
              <a:ext cx="439543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100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399" name="ZoneTexte 398"/>
            <p:cNvSpPr txBox="1"/>
            <p:nvPr/>
          </p:nvSpPr>
          <p:spPr>
            <a:xfrm>
              <a:off x="7626831" y="6014392"/>
              <a:ext cx="269626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0" name="ZoneTexte 399"/>
            <p:cNvSpPr txBox="1"/>
            <p:nvPr/>
          </p:nvSpPr>
          <p:spPr>
            <a:xfrm>
              <a:off x="7541873" y="4553119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1" name="ZoneTexte 400"/>
            <p:cNvSpPr txBox="1"/>
            <p:nvPr/>
          </p:nvSpPr>
          <p:spPr>
            <a:xfrm>
              <a:off x="7541873" y="4912214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60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2" name="ZoneTexte 401"/>
            <p:cNvSpPr txBox="1"/>
            <p:nvPr/>
          </p:nvSpPr>
          <p:spPr>
            <a:xfrm>
              <a:off x="7541873" y="5284682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3" name="ZoneTexte 402"/>
            <p:cNvSpPr txBox="1"/>
            <p:nvPr/>
          </p:nvSpPr>
          <p:spPr>
            <a:xfrm>
              <a:off x="7541873" y="5656569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04" name="ZoneTexte 403"/>
            <p:cNvSpPr txBox="1"/>
            <p:nvPr/>
          </p:nvSpPr>
          <p:spPr>
            <a:xfrm>
              <a:off x="7906939" y="453587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 dirty="0">
                  <a:solidFill>
                    <a:srgbClr val="333399"/>
                  </a:solidFill>
                  <a:latin typeface="+mj-lt"/>
                </a:rPr>
                <a:t>71</a:t>
              </a:r>
              <a:endParaRPr lang="fr-FR" sz="14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5" name="ZoneTexte 404"/>
            <p:cNvSpPr txBox="1"/>
            <p:nvPr/>
          </p:nvSpPr>
          <p:spPr>
            <a:xfrm>
              <a:off x="8229224" y="5060047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43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6" name="ZoneTexte 405"/>
            <p:cNvSpPr txBox="1"/>
            <p:nvPr/>
          </p:nvSpPr>
          <p:spPr>
            <a:xfrm>
              <a:off x="8564307" y="5149654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38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7" name="ZoneTexte 406"/>
            <p:cNvSpPr txBox="1"/>
            <p:nvPr/>
          </p:nvSpPr>
          <p:spPr>
            <a:xfrm>
              <a:off x="8906634" y="5263801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32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8" name="ZoneTexte 407"/>
            <p:cNvSpPr txBox="1"/>
            <p:nvPr/>
          </p:nvSpPr>
          <p:spPr>
            <a:xfrm>
              <a:off x="9229923" y="5277186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31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09" name="ZoneTexte 408"/>
            <p:cNvSpPr txBox="1"/>
            <p:nvPr/>
          </p:nvSpPr>
          <p:spPr>
            <a:xfrm>
              <a:off x="9555295" y="5249433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33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0" name="ZoneTexte 409"/>
            <p:cNvSpPr txBox="1"/>
            <p:nvPr/>
          </p:nvSpPr>
          <p:spPr>
            <a:xfrm>
              <a:off x="9887138" y="5319674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29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1" name="ZoneTexte 410"/>
            <p:cNvSpPr txBox="1"/>
            <p:nvPr/>
          </p:nvSpPr>
          <p:spPr>
            <a:xfrm>
              <a:off x="10907334" y="5222161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34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2" name="ZoneTexte 411"/>
            <p:cNvSpPr txBox="1"/>
            <p:nvPr/>
          </p:nvSpPr>
          <p:spPr>
            <a:xfrm>
              <a:off x="11230106" y="5411963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24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3" name="ZoneTexte 412"/>
            <p:cNvSpPr txBox="1"/>
            <p:nvPr/>
          </p:nvSpPr>
          <p:spPr>
            <a:xfrm>
              <a:off x="10220889" y="5352266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4" name="ZoneTexte 413"/>
            <p:cNvSpPr txBox="1"/>
            <p:nvPr/>
          </p:nvSpPr>
          <p:spPr>
            <a:xfrm>
              <a:off x="11561950" y="5478393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20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15" name="ZoneTexte 414"/>
            <p:cNvSpPr txBox="1"/>
            <p:nvPr/>
          </p:nvSpPr>
          <p:spPr>
            <a:xfrm>
              <a:off x="7718051" y="6163608"/>
              <a:ext cx="732367" cy="7445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>
                  <a:solidFill>
                    <a:srgbClr val="000066"/>
                  </a:solidFill>
                </a:rPr>
                <a:t>4</a:t>
              </a:r>
            </a:p>
            <a:p>
              <a:pPr algn="ctr"/>
              <a:r>
                <a:rPr lang="en-US" sz="1200">
                  <a:solidFill>
                    <a:srgbClr val="000066"/>
                  </a:solidFill>
                </a:rPr>
                <a:t>Loading</a:t>
              </a:r>
            </a:p>
            <a:p>
              <a:pPr algn="ctr"/>
              <a:r>
                <a:rPr lang="en-US" sz="1200">
                  <a:solidFill>
                    <a:srgbClr val="000066"/>
                  </a:solidFill>
                </a:rPr>
                <a:t>dose</a:t>
              </a:r>
              <a:endParaRPr lang="en-US" sz="1400">
                <a:solidFill>
                  <a:srgbClr val="000066"/>
                </a:solidFill>
              </a:endParaRPr>
            </a:p>
          </p:txBody>
        </p:sp>
        <p:sp>
          <p:nvSpPr>
            <p:cNvPr id="416" name="ZoneTexte 415"/>
            <p:cNvSpPr txBox="1"/>
            <p:nvPr/>
          </p:nvSpPr>
          <p:spPr>
            <a:xfrm>
              <a:off x="8271703" y="6163608"/>
              <a:ext cx="269625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17" name="ZoneTexte 416"/>
            <p:cNvSpPr txBox="1"/>
            <p:nvPr/>
          </p:nvSpPr>
          <p:spPr>
            <a:xfrm>
              <a:off x="8564307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12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18" name="ZoneTexte 417"/>
            <p:cNvSpPr txBox="1"/>
            <p:nvPr/>
          </p:nvSpPr>
          <p:spPr>
            <a:xfrm>
              <a:off x="8906634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16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19" name="ZoneTexte 418"/>
            <p:cNvSpPr txBox="1"/>
            <p:nvPr/>
          </p:nvSpPr>
          <p:spPr>
            <a:xfrm>
              <a:off x="9229923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0" name="ZoneTexte 419"/>
            <p:cNvSpPr txBox="1"/>
            <p:nvPr/>
          </p:nvSpPr>
          <p:spPr>
            <a:xfrm>
              <a:off x="9555295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24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1" name="ZoneTexte 420"/>
            <p:cNvSpPr txBox="1"/>
            <p:nvPr/>
          </p:nvSpPr>
          <p:spPr>
            <a:xfrm>
              <a:off x="9887138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28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2" name="ZoneTexte 421"/>
            <p:cNvSpPr txBox="1"/>
            <p:nvPr/>
          </p:nvSpPr>
          <p:spPr>
            <a:xfrm>
              <a:off x="10907334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3" name="ZoneTexte 422"/>
            <p:cNvSpPr txBox="1"/>
            <p:nvPr/>
          </p:nvSpPr>
          <p:spPr>
            <a:xfrm>
              <a:off x="11230106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44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4" name="ZoneTexte 423"/>
            <p:cNvSpPr txBox="1"/>
            <p:nvPr/>
          </p:nvSpPr>
          <p:spPr>
            <a:xfrm>
              <a:off x="10220889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32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5" name="ZoneTexte 424"/>
            <p:cNvSpPr txBox="1"/>
            <p:nvPr/>
          </p:nvSpPr>
          <p:spPr>
            <a:xfrm>
              <a:off x="10553748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36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6" name="ZoneTexte 425"/>
            <p:cNvSpPr txBox="1"/>
            <p:nvPr/>
          </p:nvSpPr>
          <p:spPr>
            <a:xfrm>
              <a:off x="11561950" y="6163608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>
                  <a:solidFill>
                    <a:srgbClr val="000066"/>
                  </a:solidFill>
                </a:rPr>
                <a:t>48</a:t>
              </a:r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427" name="ZoneTexte 426"/>
            <p:cNvSpPr txBox="1"/>
            <p:nvPr/>
          </p:nvSpPr>
          <p:spPr>
            <a:xfrm>
              <a:off x="9428134" y="6405038"/>
              <a:ext cx="682298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Weeks</a:t>
              </a:r>
              <a:endParaRPr lang="en-US" sz="1400" b="1">
                <a:solidFill>
                  <a:srgbClr val="000066"/>
                </a:solidFill>
              </a:endParaRPr>
            </a:p>
          </p:txBody>
        </p:sp>
        <p:sp>
          <p:nvSpPr>
            <p:cNvPr id="428" name="ZoneTexte 427"/>
            <p:cNvSpPr txBox="1"/>
            <p:nvPr/>
          </p:nvSpPr>
          <p:spPr>
            <a:xfrm>
              <a:off x="10562397" y="5352266"/>
              <a:ext cx="354584" cy="3190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b="1">
                  <a:solidFill>
                    <a:srgbClr val="333399"/>
                  </a:solidFill>
                  <a:latin typeface="+mj-lt"/>
                </a:rPr>
                <a:t>27</a:t>
              </a:r>
              <a:endParaRPr lang="fr-FR" sz="1400" b="1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429" name="ZoneTexte 428"/>
            <p:cNvSpPr txBox="1"/>
            <p:nvPr/>
          </p:nvSpPr>
          <p:spPr>
            <a:xfrm>
              <a:off x="7724306" y="3991273"/>
              <a:ext cx="344966" cy="3545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</a:rPr>
                <a:t>%</a:t>
              </a:r>
            </a:p>
          </p:txBody>
        </p:sp>
      </p:grpSp>
      <p:sp>
        <p:nvSpPr>
          <p:cNvPr id="430" name="Text Box 3">
            <a:extLst>
              <a:ext uri="{FF2B5EF4-FFF2-40B4-BE49-F238E27FC236}">
                <a16:creationId xmlns:a16="http://schemas.microsoft.com/office/drawing/2014/main" id="{F5C619A2-2960-4073-93B4-5AB7582FD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Murray M, IAS 2019, Abs. MOPEB258 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431" name="Rectangle 2">
            <a:extLst>
              <a:ext uri="{FF2B5EF4-FFF2-40B4-BE49-F238E27FC236}">
                <a16:creationId xmlns:a16="http://schemas.microsoft.com/office/drawing/2014/main" id="{8B40E8F1-EF61-4A9C-9263-608B36950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432" name="AutoShape 162">
            <a:extLst>
              <a:ext uri="{FF2B5EF4-FFF2-40B4-BE49-F238E27FC236}">
                <a16:creationId xmlns:a16="http://schemas.microsoft.com/office/drawing/2014/main" id="{5FBC0924-6D67-4415-B6C0-504BF8B0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</p:spTree>
    <p:extLst>
      <p:ext uri="{BB962C8B-B14F-4D97-AF65-F5344CB8AC3E}">
        <p14:creationId xmlns:p14="http://schemas.microsoft.com/office/powerpoint/2010/main" val="319873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8820000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IM injections of CAB LA + RPV LA every 4 weeks was non inferior to daily oral DTG/ABC/3TC at W48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For proportion of virologic rebound: HIV RNA ≥ 50 c/mL in 2.1% vs 2.5%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For proportion maintaining HIV-1 suppression</a:t>
            </a:r>
            <a:br>
              <a:rPr lang="en-US" altLang="fr-FR" sz="1800" dirty="0">
                <a:ea typeface="ＭＳ Ｐゴシック" charset="-128"/>
              </a:rPr>
            </a:br>
            <a:endParaRPr lang="en-US" altLang="fr-FR" sz="18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Three participants in each arm experienced confirmed </a:t>
            </a:r>
            <a:r>
              <a:rPr lang="en-US" altLang="fr-FR" sz="2000" dirty="0" err="1">
                <a:ea typeface="ＭＳ Ｐゴシック" charset="-128"/>
              </a:rPr>
              <a:t>virologic</a:t>
            </a:r>
            <a:r>
              <a:rPr lang="en-US" altLang="fr-FR" sz="2000" dirty="0">
                <a:ea typeface="ＭＳ Ｐゴシック" charset="-128"/>
              </a:rPr>
              <a:t> failure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No emergence of resistance in DTG/ABC/3TC arm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Emergence of both NNRTI and INSTI resistance-associated mutations </a:t>
            </a:r>
            <a:br>
              <a:rPr lang="en-US" altLang="fr-FR" sz="1800" dirty="0">
                <a:ea typeface="ＭＳ Ｐゴシック" charset="-128"/>
              </a:rPr>
            </a:br>
            <a:r>
              <a:rPr lang="en-US" altLang="fr-FR" sz="1800" dirty="0">
                <a:ea typeface="ＭＳ Ｐゴシック" charset="-128"/>
              </a:rPr>
              <a:t>in 3/3 in LA arm, all had HIV-1 subtype A1</a:t>
            </a:r>
          </a:p>
          <a:p>
            <a:pPr lvl="1">
              <a:spcBef>
                <a:spcPct val="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Injection site reactions in the LA arm were common but mainly grade 1 or 2, with few associated discontinuations</a:t>
            </a:r>
          </a:p>
          <a:p>
            <a:pPr lvl="1">
              <a:spcBef>
                <a:spcPct val="0"/>
              </a:spcBef>
            </a:pPr>
            <a:endParaRPr lang="en-US" altLang="fr-FR" sz="20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Highly positive treatment satisfaction and preference outcomes with LA regimen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A8B2E69-7F7A-44CD-AA68-31F24434E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6862614-611C-4ED1-B171-43DFC5648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ECFF89DD-C9B6-4A79-9BC8-20B509270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7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4925" y="4846150"/>
            <a:ext cx="8929687" cy="1043965"/>
          </a:xfrm>
        </p:spPr>
        <p:txBody>
          <a:bodyPr/>
          <a:lstStyle/>
          <a:p>
            <a:r>
              <a:rPr lang="en-GB" sz="2400" b="1" dirty="0">
                <a:latin typeface="+mj-lt"/>
              </a:rPr>
              <a:t>Objective</a:t>
            </a:r>
          </a:p>
          <a:p>
            <a:pPr lvl="1"/>
            <a:r>
              <a:rPr lang="en-GB" sz="1600" dirty="0"/>
              <a:t>Primary: % HIV RNA ≥ 50 c/mL at W48 of maintenance phase with monthly IM CAB LA + RPV LA (ITT, snapshot algorithm)</a:t>
            </a:r>
            <a:r>
              <a:rPr lang="en-GB" altLang="fr-FR" sz="1600" dirty="0"/>
              <a:t> ; non-inferiority </a:t>
            </a:r>
            <a:r>
              <a:rPr lang="en-GB" altLang="fr-FR" sz="1600"/>
              <a:t>if upper margin </a:t>
            </a:r>
            <a:r>
              <a:rPr lang="en-GB" altLang="fr-FR" sz="1600" dirty="0"/>
              <a:t>of a two-sided 95% CI for the difference = 6%</a:t>
            </a:r>
          </a:p>
          <a:p>
            <a:pPr lvl="1"/>
            <a:r>
              <a:rPr lang="en-GB" sz="1600" dirty="0"/>
              <a:t>Secondary: HIV RNA &lt; 50 c/mL at W48, safety, resistance emergence, PRO, participant’s preference of the LA regimen, W96 efficacy and safety</a:t>
            </a:r>
          </a:p>
        </p:txBody>
      </p:sp>
      <p:sp>
        <p:nvSpPr>
          <p:cNvPr id="36" name="Espace réservé du contenu 2"/>
          <p:cNvSpPr txBox="1">
            <a:spLocks/>
          </p:cNvSpPr>
          <p:nvPr/>
        </p:nvSpPr>
        <p:spPr bwMode="auto">
          <a:xfrm>
            <a:off x="288420" y="1152093"/>
            <a:ext cx="1779866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defTabSz="914400">
              <a:spcBef>
                <a:spcPct val="20000"/>
              </a:spcBef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endParaRPr lang="en-GB" b="1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4558118"/>
            <a:ext cx="81370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hangingPunct="0">
              <a:spcBef>
                <a:spcPct val="20000"/>
              </a:spcBef>
              <a:buClr>
                <a:srgbClr val="CC3300"/>
              </a:buClr>
            </a:pPr>
            <a:r>
              <a:rPr lang="en-GB" sz="1400" kern="0" dirty="0">
                <a:solidFill>
                  <a:srgbClr val="000066"/>
                </a:solidFill>
                <a:latin typeface="Arial"/>
                <a:ea typeface="ＭＳ Ｐゴシック" pitchFamily="-109" charset="-128"/>
                <a:cs typeface="ＭＳ Ｐゴシック" pitchFamily="-109" charset="-128"/>
              </a:rPr>
              <a:t>If HLA-B*5701 positive: 2 alternative non-ABC NRTI allowed</a:t>
            </a:r>
          </a:p>
        </p:txBody>
      </p:sp>
      <p:sp>
        <p:nvSpPr>
          <p:cNvPr id="37" name="Espace réservé du contenu 2"/>
          <p:cNvSpPr txBox="1">
            <a:spLocks/>
          </p:cNvSpPr>
          <p:nvPr/>
        </p:nvSpPr>
        <p:spPr bwMode="auto">
          <a:xfrm>
            <a:off x="34925" y="1125538"/>
            <a:ext cx="1901246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en-GB" sz="24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4" name="AutoShape 162"/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41" name="Text Box 3">
            <a:extLst>
              <a:ext uri="{FF2B5EF4-FFF2-40B4-BE49-F238E27FC236}">
                <a16:creationId xmlns:a16="http://schemas.microsoft.com/office/drawing/2014/main" id="{34F50A96-091C-4FE4-9C36-AAB26FB05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51" name="ZoneTexte 69"/>
          <p:cNvSpPr txBox="1">
            <a:spLocks noChangeArrowheads="1"/>
          </p:cNvSpPr>
          <p:nvPr/>
        </p:nvSpPr>
        <p:spPr bwMode="auto">
          <a:xfrm>
            <a:off x="8952412" y="6286310"/>
            <a:ext cx="1846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endParaRPr lang="en-GB" sz="1200" i="1" dirty="0">
              <a:solidFill>
                <a:srgbClr val="CC3300"/>
              </a:solidFill>
              <a:cs typeface="Arial" charset="0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8224D7B9-C421-4DF5-B931-1A410F4EE3CA}"/>
              </a:ext>
            </a:extLst>
          </p:cNvPr>
          <p:cNvGrpSpPr/>
          <p:nvPr/>
        </p:nvGrpSpPr>
        <p:grpSpPr>
          <a:xfrm>
            <a:off x="195777" y="1142571"/>
            <a:ext cx="8696703" cy="3389250"/>
            <a:chOff x="-36512" y="1142571"/>
            <a:chExt cx="8696703" cy="3389250"/>
          </a:xfrm>
        </p:grpSpPr>
        <p:sp>
          <p:nvSpPr>
            <p:cNvPr id="26652" name="Oval 170"/>
            <p:cNvSpPr>
              <a:spLocks noChangeArrowheads="1"/>
            </p:cNvSpPr>
            <p:nvPr/>
          </p:nvSpPr>
          <p:spPr bwMode="auto">
            <a:xfrm>
              <a:off x="3549336" y="1142571"/>
              <a:ext cx="1395358" cy="69707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989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Randomisation</a:t>
              </a:r>
            </a:p>
            <a:p>
              <a:pPr algn="ctr" defTabSz="914400"/>
              <a:r>
                <a:rPr lang="en-GB" sz="1400" b="1" dirty="0">
                  <a:solidFill>
                    <a:srgbClr val="333399"/>
                  </a:solidFill>
                  <a:latin typeface="+mj-lt"/>
                </a:rPr>
                <a:t>1</a:t>
              </a:r>
              <a:r>
                <a:rPr lang="en-GB" sz="1400" b="1" dirty="0">
                  <a:solidFill>
                    <a:srgbClr val="333399"/>
                  </a:solidFill>
                  <a:latin typeface="+mj-lt"/>
                  <a:cs typeface="Arial" charset="0"/>
                </a:rPr>
                <a:t>:1</a:t>
              </a: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2236469" y="1971170"/>
              <a:ext cx="1945596" cy="1524747"/>
            </a:xfrm>
            <a:prstGeom prst="roundRect">
              <a:avLst>
                <a:gd name="adj" fmla="val 8546"/>
              </a:avLst>
            </a:prstGeom>
            <a:solidFill>
              <a:srgbClr val="0000CC"/>
            </a:solidFill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buFont typeface="Symbol" pitchFamily="-84" charset="2"/>
                <a:buNone/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</a:rPr>
                <a:t>DTG/ABC/3TC</a:t>
              </a:r>
            </a:p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buFont typeface="Symbol" pitchFamily="-84" charset="2"/>
                <a:buNone/>
                <a:defRPr/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</a:rPr>
                <a:t>(N = 629)</a:t>
              </a:r>
            </a:p>
          </p:txBody>
        </p:sp>
        <p:sp>
          <p:nvSpPr>
            <p:cNvPr id="26" name="Text Box 9"/>
            <p:cNvSpPr txBox="1">
              <a:spLocks noChangeArrowheads="1"/>
            </p:cNvSpPr>
            <p:nvPr/>
          </p:nvSpPr>
          <p:spPr bwMode="auto">
            <a:xfrm>
              <a:off x="2575747" y="1489825"/>
              <a:ext cx="1024460" cy="476005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1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buFont typeface="Symbol" pitchFamily="18" charset="2"/>
                <a:buNone/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Induction </a:t>
              </a: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5555696" y="1492727"/>
              <a:ext cx="1173123" cy="47310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1"/>
            <a:lstStyle/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Maintenance</a:t>
              </a:r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4302482" y="1980196"/>
              <a:ext cx="3328337" cy="684000"/>
            </a:xfrm>
            <a:prstGeom prst="roundRect">
              <a:avLst/>
            </a:prstGeom>
            <a:solidFill>
              <a:srgbClr val="0000CC"/>
            </a:solidFill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DTG/ABC/3TC</a:t>
              </a:r>
              <a:br>
                <a:rPr lang="en-GB" sz="1400" b="1" dirty="0">
                  <a:solidFill>
                    <a:schemeClr val="bg1"/>
                  </a:solidFill>
                  <a:latin typeface="+mj-lt"/>
                </a:rPr>
              </a:b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(N = 283)</a:t>
              </a:r>
            </a:p>
          </p:txBody>
        </p:sp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5148064" y="2811918"/>
              <a:ext cx="2569116" cy="684000"/>
            </a:xfrm>
            <a:prstGeom prst="round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ct val="5000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CAB LA 400 mg + RPV LA 600 mg *</a:t>
              </a:r>
              <a:br>
                <a:rPr lang="en-GB" sz="1400" b="1" dirty="0">
                  <a:solidFill>
                    <a:schemeClr val="bg1"/>
                  </a:solidFill>
                  <a:latin typeface="+mj-lt"/>
                </a:rPr>
              </a:b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IM every 4 weeks (N = 278)</a:t>
              </a:r>
            </a:p>
          </p:txBody>
        </p:sp>
        <p:sp>
          <p:nvSpPr>
            <p:cNvPr id="26647" name="ZoneTexte 37"/>
            <p:cNvSpPr txBox="1">
              <a:spLocks noChangeArrowheads="1"/>
            </p:cNvSpPr>
            <p:nvPr/>
          </p:nvSpPr>
          <p:spPr bwMode="auto">
            <a:xfrm>
              <a:off x="5223081" y="4104823"/>
              <a:ext cx="3396329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1100" dirty="0">
                  <a:solidFill>
                    <a:srgbClr val="000066"/>
                  </a:solidFill>
                  <a:latin typeface="+mn-lt"/>
                  <a:cs typeface="Arial" charset="0"/>
                </a:rPr>
                <a:t>* L</a:t>
              </a:r>
              <a:r>
                <a:rPr lang="en-GB" sz="1100" dirty="0">
                  <a:solidFill>
                    <a:srgbClr val="000066"/>
                  </a:solidFill>
                  <a:latin typeface="+mn-lt"/>
                </a:rPr>
                <a:t>oading dose at W4: CAB 600 mg + RPV 900 mg</a:t>
              </a:r>
            </a:p>
          </p:txBody>
        </p:sp>
        <p:sp>
          <p:nvSpPr>
            <p:cNvPr id="26653" name="AutoShape 162"/>
            <p:cNvSpPr>
              <a:spLocks noChangeArrowheads="1"/>
            </p:cNvSpPr>
            <p:nvPr/>
          </p:nvSpPr>
          <p:spPr bwMode="auto">
            <a:xfrm>
              <a:off x="-36512" y="1953018"/>
              <a:ext cx="2015999" cy="1619998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/>
            <a:p>
              <a:pPr algn="ctr" defTabSz="914400"/>
              <a:r>
                <a:rPr lang="en-GB" sz="1400" b="1" dirty="0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ARV naive</a:t>
              </a:r>
            </a:p>
            <a:p>
              <a:pPr algn="ctr" defTabSz="914400"/>
              <a:r>
                <a:rPr lang="en-GB" sz="1400" b="1" dirty="0">
                  <a:solidFill>
                    <a:srgbClr val="000066"/>
                  </a:solidFill>
                  <a:latin typeface="Calibri" pitchFamily="-84" charset="0"/>
                </a:rPr>
                <a:t>&gt; 18 years</a:t>
              </a:r>
              <a:endPara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  <a:p>
              <a:pPr algn="ctr" defTabSz="914400"/>
              <a:r>
                <a:rPr lang="en-GB" sz="1400" b="1" dirty="0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HIV RNA </a:t>
              </a:r>
              <a:r>
                <a:rPr lang="en-GB" sz="1400" b="1" u="sng" dirty="0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&gt;</a:t>
              </a:r>
              <a:r>
                <a:rPr lang="en-GB" sz="1400" b="1" dirty="0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 1 000 c/mL</a:t>
              </a:r>
            </a:p>
            <a:p>
              <a:pPr algn="ctr" defTabSz="914400"/>
              <a:r>
                <a:rPr lang="en-GB" sz="1400" b="1" dirty="0">
                  <a:solidFill>
                    <a:srgbClr val="000066"/>
                  </a:solidFill>
                  <a:latin typeface="Calibri" pitchFamily="-84" charset="0"/>
                  <a:cs typeface="Arial" charset="0"/>
                </a:rPr>
                <a:t>Any CD4 </a:t>
              </a:r>
            </a:p>
            <a:p>
              <a:pPr algn="ctr" defTabSz="914400"/>
              <a:r>
                <a:rPr lang="en-GB" sz="1400" b="1" dirty="0">
                  <a:solidFill>
                    <a:srgbClr val="000066"/>
                  </a:solidFill>
                  <a:latin typeface="Calibri" pitchFamily="-84" charset="0"/>
                </a:rPr>
                <a:t>HBs Ag negative</a:t>
              </a:r>
            </a:p>
            <a:p>
              <a:pPr algn="ctr" defTabSz="914400"/>
              <a:r>
                <a:rPr lang="en-GB" sz="1400" b="1" dirty="0">
                  <a:solidFill>
                    <a:srgbClr val="000066"/>
                  </a:solidFill>
                  <a:latin typeface="Calibri" pitchFamily="-84" charset="0"/>
                </a:rPr>
                <a:t>No NNRTI RAMs </a:t>
              </a:r>
            </a:p>
            <a:p>
              <a:pPr algn="ctr" defTabSz="914400"/>
              <a:r>
                <a:rPr lang="en-GB" sz="1400" b="1" dirty="0">
                  <a:solidFill>
                    <a:srgbClr val="000066"/>
                  </a:solidFill>
                  <a:latin typeface="Calibri" pitchFamily="-84" charset="0"/>
                </a:rPr>
                <a:t>(K103N allowed)</a:t>
              </a:r>
            </a:p>
          </p:txBody>
        </p:sp>
        <p:sp>
          <p:nvSpPr>
            <p:cNvPr id="26655" name="Line 63"/>
            <p:cNvSpPr>
              <a:spLocks noChangeShapeType="1"/>
            </p:cNvSpPr>
            <p:nvPr/>
          </p:nvSpPr>
          <p:spPr bwMode="auto">
            <a:xfrm>
              <a:off x="2015744" y="2758007"/>
              <a:ext cx="247621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39" name="Rectangle 20"/>
            <p:cNvSpPr>
              <a:spLocks noChangeArrowheads="1"/>
            </p:cNvSpPr>
            <p:nvPr/>
          </p:nvSpPr>
          <p:spPr bwMode="auto">
            <a:xfrm>
              <a:off x="2765521" y="4019501"/>
              <a:ext cx="1616308" cy="5123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none" lIns="0" tIns="0" rIns="0" bIns="0" anchor="ctr"/>
            <a:lstStyle/>
            <a:p>
              <a:pPr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buFont typeface="Symbol" pitchFamily="18" charset="2"/>
                <a:buNone/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</a:rPr>
                <a:t>Confirm</a:t>
              </a:r>
            </a:p>
            <a:p>
              <a:pPr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buFont typeface="Symbol" pitchFamily="18" charset="2"/>
                <a:buNone/>
                <a:defRPr/>
              </a:pPr>
              <a:r>
                <a:rPr lang="en-GB" sz="1200" dirty="0">
                  <a:solidFill>
                    <a:srgbClr val="000066"/>
                  </a:solidFill>
                  <a:latin typeface="+mn-lt"/>
                </a:rPr>
                <a:t>HIV RNA &lt; 50 c/mL</a:t>
              </a:r>
            </a:p>
          </p:txBody>
        </p:sp>
        <p:cxnSp>
          <p:nvCxnSpPr>
            <p:cNvPr id="33" name="Straight Arrow Connector 38"/>
            <p:cNvCxnSpPr>
              <a:cxnSpLocks noChangeShapeType="1"/>
            </p:cNvCxnSpPr>
            <p:nvPr/>
          </p:nvCxnSpPr>
          <p:spPr bwMode="auto">
            <a:xfrm>
              <a:off x="4259350" y="1748719"/>
              <a:ext cx="0" cy="288000"/>
            </a:xfrm>
            <a:prstGeom prst="straightConnector1">
              <a:avLst/>
            </a:prstGeom>
            <a:noFill/>
            <a:ln w="28575">
              <a:solidFill>
                <a:srgbClr val="333399"/>
              </a:solidFill>
              <a:round/>
              <a:headEnd/>
              <a:tailEnd type="triangle" w="med" len="med"/>
            </a:ln>
          </p:spPr>
        </p:cxnSp>
        <p:cxnSp>
          <p:nvCxnSpPr>
            <p:cNvPr id="5" name="Connecteur droit 4"/>
            <p:cNvCxnSpPr>
              <a:cxnSpLocks/>
            </p:cNvCxnSpPr>
            <p:nvPr/>
          </p:nvCxnSpPr>
          <p:spPr bwMode="auto">
            <a:xfrm>
              <a:off x="2346187" y="3625538"/>
              <a:ext cx="6223237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Connecteur droit 7"/>
            <p:cNvCxnSpPr>
              <a:cxnSpLocks/>
            </p:cNvCxnSpPr>
            <p:nvPr/>
          </p:nvCxnSpPr>
          <p:spPr bwMode="auto">
            <a:xfrm>
              <a:off x="7717183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Connecteur droit 41"/>
            <p:cNvCxnSpPr>
              <a:cxnSpLocks/>
            </p:cNvCxnSpPr>
            <p:nvPr/>
          </p:nvCxnSpPr>
          <p:spPr bwMode="auto">
            <a:xfrm>
              <a:off x="6529741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Connecteur droit 42"/>
            <p:cNvCxnSpPr>
              <a:cxnSpLocks/>
            </p:cNvCxnSpPr>
            <p:nvPr/>
          </p:nvCxnSpPr>
          <p:spPr bwMode="auto">
            <a:xfrm>
              <a:off x="5901458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Connecteur droit 43"/>
            <p:cNvCxnSpPr>
              <a:cxnSpLocks/>
            </p:cNvCxnSpPr>
            <p:nvPr/>
          </p:nvCxnSpPr>
          <p:spPr bwMode="auto">
            <a:xfrm>
              <a:off x="4222024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Connecteur droit 44"/>
            <p:cNvCxnSpPr>
              <a:cxnSpLocks/>
            </p:cNvCxnSpPr>
            <p:nvPr/>
          </p:nvCxnSpPr>
          <p:spPr bwMode="auto">
            <a:xfrm>
              <a:off x="2347126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Oval 109"/>
            <p:cNvSpPr>
              <a:spLocks noChangeArrowheads="1"/>
            </p:cNvSpPr>
            <p:nvPr/>
          </p:nvSpPr>
          <p:spPr bwMode="auto">
            <a:xfrm>
              <a:off x="6372200" y="3636366"/>
              <a:ext cx="370805" cy="3969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W48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47" name="Oval 109"/>
            <p:cNvSpPr>
              <a:spLocks noChangeArrowheads="1"/>
            </p:cNvSpPr>
            <p:nvPr/>
          </p:nvSpPr>
          <p:spPr bwMode="auto">
            <a:xfrm>
              <a:off x="7493467" y="3636366"/>
              <a:ext cx="370805" cy="3969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W96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48" name="Oval 109"/>
            <p:cNvSpPr>
              <a:spLocks noChangeArrowheads="1"/>
            </p:cNvSpPr>
            <p:nvPr/>
          </p:nvSpPr>
          <p:spPr bwMode="auto">
            <a:xfrm>
              <a:off x="5706553" y="3636366"/>
              <a:ext cx="370805" cy="3969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W32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49" name="Oval 109"/>
            <p:cNvSpPr>
              <a:spLocks noChangeArrowheads="1"/>
            </p:cNvSpPr>
            <p:nvPr/>
          </p:nvSpPr>
          <p:spPr bwMode="auto">
            <a:xfrm>
              <a:off x="2195736" y="3645593"/>
              <a:ext cx="370805" cy="3784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W-20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50" name="Oval 109"/>
            <p:cNvSpPr>
              <a:spLocks noChangeArrowheads="1"/>
            </p:cNvSpPr>
            <p:nvPr/>
          </p:nvSpPr>
          <p:spPr bwMode="auto">
            <a:xfrm>
              <a:off x="4033343" y="3645593"/>
              <a:ext cx="370805" cy="3784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D1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35" name="Oval 109"/>
            <p:cNvSpPr>
              <a:spLocks noChangeArrowheads="1"/>
            </p:cNvSpPr>
            <p:nvPr/>
          </p:nvSpPr>
          <p:spPr bwMode="auto">
            <a:xfrm>
              <a:off x="3402297" y="3645593"/>
              <a:ext cx="370805" cy="37848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W-4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cxnSp>
          <p:nvCxnSpPr>
            <p:cNvPr id="46" name="Connecteur droit 45"/>
            <p:cNvCxnSpPr>
              <a:cxnSpLocks/>
            </p:cNvCxnSpPr>
            <p:nvPr/>
          </p:nvCxnSpPr>
          <p:spPr bwMode="auto">
            <a:xfrm>
              <a:off x="3618321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Connecteur droit 51"/>
            <p:cNvCxnSpPr>
              <a:cxnSpLocks/>
            </p:cNvCxnSpPr>
            <p:nvPr/>
          </p:nvCxnSpPr>
          <p:spPr bwMode="auto">
            <a:xfrm>
              <a:off x="5144014" y="3496392"/>
              <a:ext cx="0" cy="12914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Oval 109"/>
            <p:cNvSpPr>
              <a:spLocks noChangeArrowheads="1"/>
            </p:cNvSpPr>
            <p:nvPr/>
          </p:nvSpPr>
          <p:spPr bwMode="auto">
            <a:xfrm>
              <a:off x="4986473" y="3636366"/>
              <a:ext cx="370805" cy="39694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74998"/>
                </a:schemeClr>
              </a:prst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-65" charset="-128"/>
                </a:defRPr>
              </a:lvl9pPr>
            </a:lstStyle>
            <a:p>
              <a:pPr algn="ctr"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altLang="fr-FR" sz="1200" b="1" dirty="0">
                  <a:solidFill>
                    <a:srgbClr val="0066FF"/>
                  </a:solidFill>
                  <a:latin typeface="Calibri" pitchFamily="-65" charset="0"/>
                  <a:cs typeface="ＭＳ Ｐゴシック"/>
                </a:rPr>
                <a:t>W4</a:t>
              </a:r>
              <a:endParaRPr lang="en-GB" altLang="fr-FR" sz="1200" dirty="0">
                <a:solidFill>
                  <a:srgbClr val="0066FF"/>
                </a:solidFill>
                <a:latin typeface="Calibri" pitchFamily="-65" charset="0"/>
                <a:cs typeface="ＭＳ Ｐゴシック"/>
              </a:endParaRPr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4259350" y="2811918"/>
              <a:ext cx="802516" cy="684000"/>
            </a:xfrm>
            <a:prstGeom prst="round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Oral CAB</a:t>
              </a:r>
            </a:p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+ RPV</a:t>
              </a:r>
            </a:p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 (N = 283)</a:t>
              </a:r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7746392" y="2361950"/>
              <a:ext cx="907972" cy="684000"/>
            </a:xfrm>
            <a:prstGeom prst="roundRect">
              <a:avLst/>
            </a:prstGeom>
            <a:solidFill>
              <a:srgbClr val="008000"/>
            </a:solidFill>
            <a:ln>
              <a:solidFill>
                <a:srgbClr val="008000"/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0"/>
            <a:lstStyle/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CAB LA</a:t>
              </a:r>
            </a:p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+ RPV LA</a:t>
              </a:r>
            </a:p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400" b="1" dirty="0">
                  <a:solidFill>
                    <a:schemeClr val="bg1"/>
                  </a:solidFill>
                  <a:latin typeface="+mj-lt"/>
                </a:rPr>
                <a:t>IM Q4W</a:t>
              </a:r>
            </a:p>
          </p:txBody>
        </p:sp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7740352" y="1492727"/>
              <a:ext cx="919839" cy="47310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 anchorCtr="1"/>
            <a:lstStyle/>
            <a:p>
              <a:pPr marL="284163" indent="-284163" algn="ctr" defTabSz="796925" eaLnBrk="0" hangingPunct="0">
                <a:spcBef>
                  <a:spcPts val="0"/>
                </a:spcBef>
                <a:buClr>
                  <a:srgbClr val="FF6623"/>
                </a:buClr>
                <a:buSzPct val="125000"/>
                <a:defRPr/>
              </a:pPr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Extension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87050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9567636"/>
              </p:ext>
            </p:extLst>
          </p:nvPr>
        </p:nvGraphicFramePr>
        <p:xfrm>
          <a:off x="179512" y="1988840"/>
          <a:ext cx="8568951" cy="4464495"/>
        </p:xfrm>
        <a:graphic>
          <a:graphicData uri="http://schemas.openxmlformats.org/drawingml/2006/table">
            <a:tbl>
              <a:tblPr/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52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CAB LA +  RPV 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7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ＭＳ Ｐゴシック" pitchFamily="-65" charset="-128"/>
                        </a:rPr>
                        <a:t>W-20 characteristics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/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600" dirty="0"/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22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22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22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White / Black or African American,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71 / 20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76 / 17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22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HIV RNA, copies/mL: &lt; 100 000 / ≥ 100 000,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 / 20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80 / 20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5579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 200/mm</a:t>
                      </a:r>
                      <a:r>
                        <a:rPr kumimoji="0" lang="en-GB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66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HCV co-infection,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/>
                        <a:t>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/>
                        <a:t>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D1: CD4 cell count/mm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624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1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D1-W48,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other reasons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 (4.2)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12 (4.2)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205904" y="1124744"/>
            <a:ext cx="671950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(ITT-maintenance exposed) </a:t>
            </a:r>
          </a:p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and patient disposition 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ADF0E199-4087-448A-907F-719DF57B6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680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 Box 2"/>
          <p:cNvSpPr txBox="1">
            <a:spLocks noChangeArrowheads="1"/>
          </p:cNvSpPr>
          <p:nvPr/>
        </p:nvSpPr>
        <p:spPr bwMode="auto">
          <a:xfrm>
            <a:off x="1035484" y="1151863"/>
            <a:ext cx="70603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</a:rPr>
              <a:t>Virologic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 outcome at W48 (snapshot analysis, ITT-E)</a:t>
            </a:r>
          </a:p>
        </p:txBody>
      </p:sp>
      <p:sp>
        <p:nvSpPr>
          <p:cNvPr id="68" name="Text Box 3">
            <a:extLst>
              <a:ext uri="{FF2B5EF4-FFF2-40B4-BE49-F238E27FC236}">
                <a16:creationId xmlns:a16="http://schemas.microsoft.com/office/drawing/2014/main" id="{253CC63B-A1F6-48C2-9D66-10B5E1CA8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69" name="Rectangle 2">
            <a:extLst>
              <a:ext uri="{FF2B5EF4-FFF2-40B4-BE49-F238E27FC236}">
                <a16:creationId xmlns:a16="http://schemas.microsoft.com/office/drawing/2014/main" id="{1D4A7A7D-3FFD-407B-A7D0-0B38C0E552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71563D37-B7B9-480D-B75B-53E50C484C07}"/>
              </a:ext>
            </a:extLst>
          </p:cNvPr>
          <p:cNvGrpSpPr/>
          <p:nvPr/>
        </p:nvGrpSpPr>
        <p:grpSpPr>
          <a:xfrm>
            <a:off x="5580112" y="1700808"/>
            <a:ext cx="3247168" cy="2012681"/>
            <a:chOff x="5580112" y="1700808"/>
            <a:chExt cx="3247168" cy="2012681"/>
          </a:xfrm>
        </p:grpSpPr>
        <p:cxnSp>
          <p:nvCxnSpPr>
            <p:cNvPr id="29" name="Straight Connector 28"/>
            <p:cNvCxnSpPr/>
            <p:nvPr/>
          </p:nvCxnSpPr>
          <p:spPr bwMode="auto">
            <a:xfrm>
              <a:off x="6840333" y="3048342"/>
              <a:ext cx="611987" cy="0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6200000">
              <a:off x="7069425" y="3047673"/>
              <a:ext cx="201925" cy="0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6">
              <a:extLst>
                <a:ext uri="{FF2B5EF4-FFF2-40B4-BE49-F238E27FC236}">
                  <a16:creationId xmlns:a16="http://schemas.microsoft.com/office/drawing/2014/main" id="{51E8413F-45AA-4B84-B899-A41B998E0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4591" y="1700808"/>
              <a:ext cx="2938210" cy="230265"/>
            </a:xfrm>
            <a:prstGeom prst="rect">
              <a:avLst/>
            </a:prstGeom>
            <a:solidFill>
              <a:srgbClr val="000066"/>
            </a:solidFill>
            <a:ln w="9525">
              <a:noFill/>
              <a:miter lim="800000"/>
              <a:headEnd/>
              <a:tailEnd/>
            </a:ln>
          </p:spPr>
          <p:txBody>
            <a:bodyPr lIns="72000" tIns="36000" rIns="72000" bIns="36000" anchor="ctr"/>
            <a:lstStyle/>
            <a:p>
              <a:pPr algn="ctr">
                <a:lnSpc>
                  <a:spcPct val="90000"/>
                </a:lnSpc>
              </a:pPr>
              <a:r>
                <a:rPr lang="en-GB" sz="1600" b="1" dirty="0">
                  <a:solidFill>
                    <a:schemeClr val="bg1"/>
                  </a:solidFill>
                  <a:latin typeface="+mj-lt"/>
                  <a:ea typeface="MS PGothic" pitchFamily="34" charset="-128"/>
                </a:rPr>
                <a:t>Difference * (95% CI)</a:t>
              </a:r>
            </a:p>
          </p:txBody>
        </p: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97A779B0-FF59-4CBD-A609-3A2F21A28249}"/>
                </a:ext>
              </a:extLst>
            </p:cNvPr>
            <p:cNvSpPr txBox="1"/>
            <p:nvPr/>
          </p:nvSpPr>
          <p:spPr>
            <a:xfrm>
              <a:off x="5732320" y="1973982"/>
              <a:ext cx="29221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Primary endpoint:</a:t>
              </a:r>
              <a:r>
                <a:rPr lang="en-US" sz="1200">
                  <a:solidFill>
                    <a:srgbClr val="000066"/>
                  </a:solidFill>
                </a:rPr>
                <a:t> HIV RNA ≥ 50 c/mL</a:t>
              </a:r>
            </a:p>
          </p:txBody>
        </p:sp>
        <p:sp>
          <p:nvSpPr>
            <p:cNvPr id="74" name="AutoShape 106">
              <a:extLst>
                <a:ext uri="{FF2B5EF4-FFF2-40B4-BE49-F238E27FC236}">
                  <a16:creationId xmlns:a16="http://schemas.microsoft.com/office/drawing/2014/main" id="{A67E946D-808E-41D2-947E-0C71ACE8C5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580112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75" name="AutoShape 106">
              <a:extLst>
                <a:ext uri="{FF2B5EF4-FFF2-40B4-BE49-F238E27FC236}">
                  <a16:creationId xmlns:a16="http://schemas.microsoft.com/office/drawing/2014/main" id="{4D5B2F88-A76A-4493-BED1-E77B18732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80" y="2228596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DTG/ABC/3TC</a:t>
              </a:r>
            </a:p>
          </p:txBody>
        </p:sp>
        <p:sp>
          <p:nvSpPr>
            <p:cNvPr id="110" name="Line 14">
              <a:extLst>
                <a:ext uri="{FF2B5EF4-FFF2-40B4-BE49-F238E27FC236}">
                  <a16:creationId xmlns:a16="http://schemas.microsoft.com/office/drawing/2014/main" id="{E0E006EE-EE08-4B8D-B231-92EFD9FB33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53205" y="2886874"/>
              <a:ext cx="0" cy="47950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11" name="Line 92">
              <a:extLst>
                <a:ext uri="{FF2B5EF4-FFF2-40B4-BE49-F238E27FC236}">
                  <a16:creationId xmlns:a16="http://schemas.microsoft.com/office/drawing/2014/main" id="{E8C896D8-7415-42BB-BC89-3119A38F3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1344" y="2886874"/>
              <a:ext cx="0" cy="47007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12" name="TextBox 70">
              <a:extLst>
                <a:ext uri="{FF2B5EF4-FFF2-40B4-BE49-F238E27FC236}">
                  <a16:creationId xmlns:a16="http://schemas.microsoft.com/office/drawing/2014/main" id="{0C712893-0F0E-4778-A4D3-3D16AD93D7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3372" y="3354423"/>
              <a:ext cx="619080" cy="311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ea typeface="MS PGothic" pitchFamily="34" charset="-128"/>
                </a:rPr>
                <a:t>‒ 10%</a:t>
              </a:r>
            </a:p>
          </p:txBody>
        </p:sp>
        <p:sp>
          <p:nvSpPr>
            <p:cNvPr id="113" name="TextBox 70">
              <a:extLst>
                <a:ext uri="{FF2B5EF4-FFF2-40B4-BE49-F238E27FC236}">
                  <a16:creationId xmlns:a16="http://schemas.microsoft.com/office/drawing/2014/main" id="{A7063B2D-9CAA-4946-BCB7-585BF76FE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9915" y="3354423"/>
              <a:ext cx="538929" cy="311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72000" bIns="7200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ea typeface="MS PGothic" pitchFamily="34" charset="-128"/>
                </a:rPr>
                <a:t>+ 6%</a:t>
              </a:r>
            </a:p>
          </p:txBody>
        </p:sp>
        <p:sp>
          <p:nvSpPr>
            <p:cNvPr id="114" name="Line 92">
              <a:extLst>
                <a:ext uri="{FF2B5EF4-FFF2-40B4-BE49-F238E27FC236}">
                  <a16:creationId xmlns:a16="http://schemas.microsoft.com/office/drawing/2014/main" id="{FA2454D1-D535-45D7-AE09-AC92A0A9318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7198367" y="226837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15" name="Text Box 10">
              <a:extLst>
                <a:ext uri="{FF2B5EF4-FFF2-40B4-BE49-F238E27FC236}">
                  <a16:creationId xmlns:a16="http://schemas.microsoft.com/office/drawing/2014/main" id="{BED606C3-F44A-40DF-8DE1-E76333FAFC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36939" y="3306964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72000" bIns="7200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116" name="Text Box 99">
              <a:extLst>
                <a:ext uri="{FF2B5EF4-FFF2-40B4-BE49-F238E27FC236}">
                  <a16:creationId xmlns:a16="http://schemas.microsoft.com/office/drawing/2014/main" id="{84A43446-8CD1-4FA1-A38A-DBD2FC81F8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75092" y="3027036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2.1</a:t>
              </a:r>
            </a:p>
          </p:txBody>
        </p:sp>
        <p:sp>
          <p:nvSpPr>
            <p:cNvPr id="117" name="Text Box 98">
              <a:extLst>
                <a:ext uri="{FF2B5EF4-FFF2-40B4-BE49-F238E27FC236}">
                  <a16:creationId xmlns:a16="http://schemas.microsoft.com/office/drawing/2014/main" id="{1DFFBE64-76EF-44C1-A614-46595FF436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60232" y="3025586"/>
              <a:ext cx="386333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- 2.8</a:t>
              </a:r>
            </a:p>
          </p:txBody>
        </p:sp>
        <p:sp>
          <p:nvSpPr>
            <p:cNvPr id="118" name="Text Box 99">
              <a:extLst>
                <a:ext uri="{FF2B5EF4-FFF2-40B4-BE49-F238E27FC236}">
                  <a16:creationId xmlns:a16="http://schemas.microsoft.com/office/drawing/2014/main" id="{A0E6866F-3F11-4B31-8435-305703EF16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04248" y="2686689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-0.4</a:t>
              </a: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953FC902-963A-4CF8-B4D1-69DA1BD885D5}"/>
              </a:ext>
            </a:extLst>
          </p:cNvPr>
          <p:cNvGrpSpPr/>
          <p:nvPr/>
        </p:nvGrpSpPr>
        <p:grpSpPr>
          <a:xfrm>
            <a:off x="5580112" y="3717032"/>
            <a:ext cx="3436462" cy="2166185"/>
            <a:chOff x="5580112" y="3717032"/>
            <a:chExt cx="3436462" cy="2166185"/>
          </a:xfrm>
        </p:grpSpPr>
        <p:sp>
          <p:nvSpPr>
            <p:cNvPr id="81" name="Text Box 99"/>
            <p:cNvSpPr txBox="1">
              <a:spLocks noChangeArrowheads="1"/>
            </p:cNvSpPr>
            <p:nvPr/>
          </p:nvSpPr>
          <p:spPr bwMode="auto">
            <a:xfrm>
              <a:off x="7580469" y="4761155"/>
              <a:ext cx="519545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4.5</a:t>
              </a:r>
            </a:p>
          </p:txBody>
        </p:sp>
        <p:sp>
          <p:nvSpPr>
            <p:cNvPr id="82" name="Text Box 98"/>
            <p:cNvSpPr txBox="1">
              <a:spLocks noChangeArrowheads="1"/>
            </p:cNvSpPr>
            <p:nvPr/>
          </p:nvSpPr>
          <p:spPr bwMode="auto">
            <a:xfrm>
              <a:off x="6644366" y="4761155"/>
              <a:ext cx="360040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- 3.7</a:t>
              </a:r>
            </a:p>
          </p:txBody>
        </p:sp>
        <p:sp>
          <p:nvSpPr>
            <p:cNvPr id="83" name="Text Box 99"/>
            <p:cNvSpPr txBox="1">
              <a:spLocks noChangeArrowheads="1"/>
            </p:cNvSpPr>
            <p:nvPr/>
          </p:nvSpPr>
          <p:spPr bwMode="auto">
            <a:xfrm>
              <a:off x="7058746" y="4399799"/>
              <a:ext cx="585788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0.4</a:t>
              </a:r>
            </a:p>
          </p:txBody>
        </p:sp>
        <p:cxnSp>
          <p:nvCxnSpPr>
            <p:cNvPr id="84" name="Straight Connector 28"/>
            <p:cNvCxnSpPr/>
            <p:nvPr/>
          </p:nvCxnSpPr>
          <p:spPr bwMode="auto">
            <a:xfrm flipV="1">
              <a:off x="6831291" y="4779005"/>
              <a:ext cx="969965" cy="4309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"/>
            <p:cNvCxnSpPr/>
            <p:nvPr/>
          </p:nvCxnSpPr>
          <p:spPr bwMode="auto">
            <a:xfrm rot="16200000">
              <a:off x="7135334" y="4778336"/>
              <a:ext cx="201925" cy="0"/>
            </a:xfrm>
            <a:prstGeom prst="line">
              <a:avLst/>
            </a:prstGeom>
            <a:ln w="31750">
              <a:solidFill>
                <a:srgbClr val="006699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AutoShape 106">
              <a:extLst>
                <a:ext uri="{FF2B5EF4-FFF2-40B4-BE49-F238E27FC236}">
                  <a16:creationId xmlns:a16="http://schemas.microsoft.com/office/drawing/2014/main" id="{36D2FAEA-CEF8-4600-9BE2-7FF08CE6C09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580112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DTG/ABC/3TC</a:t>
              </a:r>
            </a:p>
          </p:txBody>
        </p:sp>
        <p:sp>
          <p:nvSpPr>
            <p:cNvPr id="87" name="AutoShape 106">
              <a:extLst>
                <a:ext uri="{FF2B5EF4-FFF2-40B4-BE49-F238E27FC236}">
                  <a16:creationId xmlns:a16="http://schemas.microsoft.com/office/drawing/2014/main" id="{AA2831F2-6C0A-4E84-AC4A-47CEC4D58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7280" y="4002620"/>
              <a:ext cx="1620000" cy="44935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200" b="1" kern="0" dirty="0">
                  <a:solidFill>
                    <a:schemeClr val="bg1"/>
                  </a:solidFill>
                  <a:latin typeface="Arial" pitchFamily="34" charset="0"/>
                  <a:ea typeface="MS PGothic"/>
                  <a:cs typeface="Arial" pitchFamily="34" charset="0"/>
                </a:rPr>
                <a:t>CAB LA + RPV LA</a:t>
              </a:r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2F8E45E3-14F7-4B39-B56B-9871E4216161}"/>
                </a:ext>
              </a:extLst>
            </p:cNvPr>
            <p:cNvSpPr txBox="1"/>
            <p:nvPr/>
          </p:nvSpPr>
          <p:spPr>
            <a:xfrm>
              <a:off x="5622515" y="3717032"/>
              <a:ext cx="31417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Secondary endpoint  </a:t>
              </a:r>
              <a:r>
                <a:rPr lang="en-US" sz="1200">
                  <a:solidFill>
                    <a:srgbClr val="000066"/>
                  </a:solidFill>
                </a:rPr>
                <a:t>HIV RNA &lt; 50 c/mL</a:t>
              </a:r>
            </a:p>
          </p:txBody>
        </p:sp>
        <p:sp>
          <p:nvSpPr>
            <p:cNvPr id="125" name="Line 14">
              <a:extLst>
                <a:ext uri="{FF2B5EF4-FFF2-40B4-BE49-F238E27FC236}">
                  <a16:creationId xmlns:a16="http://schemas.microsoft.com/office/drawing/2014/main" id="{70AA635A-8119-4AFA-A70C-C83AADE66F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81473" y="4468958"/>
              <a:ext cx="0" cy="57812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26" name="Line 92">
              <a:extLst>
                <a:ext uri="{FF2B5EF4-FFF2-40B4-BE49-F238E27FC236}">
                  <a16:creationId xmlns:a16="http://schemas.microsoft.com/office/drawing/2014/main" id="{EF5AE196-496A-47E0-9E2E-67EF9063E1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0336" y="4491859"/>
              <a:ext cx="0" cy="558168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27" name="Text Box 10">
              <a:extLst>
                <a:ext uri="{FF2B5EF4-FFF2-40B4-BE49-F238E27FC236}">
                  <a16:creationId xmlns:a16="http://schemas.microsoft.com/office/drawing/2014/main" id="{FC928DE9-0251-436B-9EF9-E10B000C6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5400" y="4981302"/>
              <a:ext cx="295275" cy="406525"/>
            </a:xfrm>
            <a:prstGeom prst="rect">
              <a:avLst/>
            </a:prstGeom>
            <a:noFill/>
            <a:ln>
              <a:noFill/>
            </a:ln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GB" sz="1200" kern="0" dirty="0">
                  <a:solidFill>
                    <a:srgbClr val="000066"/>
                  </a:solidFill>
                  <a:latin typeface="Arial" panose="020B0604020202020204" pitchFamily="34" charset="0"/>
                  <a:ea typeface="MS PGothic"/>
                  <a:cs typeface="Arial" panose="020B0604020202020204" pitchFamily="34" charset="0"/>
                </a:rPr>
                <a:t>0 </a:t>
              </a:r>
            </a:p>
          </p:txBody>
        </p:sp>
        <p:sp>
          <p:nvSpPr>
            <p:cNvPr id="128" name="TextBox 70">
              <a:extLst>
                <a:ext uri="{FF2B5EF4-FFF2-40B4-BE49-F238E27FC236}">
                  <a16:creationId xmlns:a16="http://schemas.microsoft.com/office/drawing/2014/main" id="{822B5725-AB96-4C54-A32A-34EAF8D91B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06669" y="5009132"/>
              <a:ext cx="619080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‒ 10%</a:t>
              </a:r>
            </a:p>
          </p:txBody>
        </p:sp>
        <p:sp>
          <p:nvSpPr>
            <p:cNvPr id="129" name="TextBox 70">
              <a:extLst>
                <a:ext uri="{FF2B5EF4-FFF2-40B4-BE49-F238E27FC236}">
                  <a16:creationId xmlns:a16="http://schemas.microsoft.com/office/drawing/2014/main" id="{93AE6A8B-AE17-4E2A-9D08-79003B9395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7135" y="5009132"/>
              <a:ext cx="623889" cy="350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 anchor="ctr">
              <a:spAutoFit/>
            </a:bodyPr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200" dirty="0">
                  <a:solidFill>
                    <a:srgbClr val="000066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+ 10%</a:t>
              </a:r>
            </a:p>
          </p:txBody>
        </p:sp>
        <p:sp>
          <p:nvSpPr>
            <p:cNvPr id="130" name="Line 92">
              <a:extLst>
                <a:ext uri="{FF2B5EF4-FFF2-40B4-BE49-F238E27FC236}">
                  <a16:creationId xmlns:a16="http://schemas.microsoft.com/office/drawing/2014/main" id="{D79C8E41-2B7C-44F1-98AA-5D3732D4769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7245507" y="3955606"/>
              <a:ext cx="1" cy="2196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GB" sz="1100" kern="0" dirty="0">
                <a:solidFill>
                  <a:srgbClr val="000066"/>
                </a:solidFill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131" name="ZoneTexte 130">
              <a:extLst>
                <a:ext uri="{FF2B5EF4-FFF2-40B4-BE49-F238E27FC236}">
                  <a16:creationId xmlns:a16="http://schemas.microsoft.com/office/drawing/2014/main" id="{1FCC21E1-8399-45E2-B2A7-8E4E5535CDF8}"/>
                </a:ext>
              </a:extLst>
            </p:cNvPr>
            <p:cNvSpPr txBox="1"/>
            <p:nvPr/>
          </p:nvSpPr>
          <p:spPr>
            <a:xfrm>
              <a:off x="6100368" y="5359997"/>
              <a:ext cx="29162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</a:rPr>
                <a:t>* Adjusted for gender and baseline HIV RNA (&lt; vs ≥ 100 000 c/mL)</a:t>
              </a:r>
            </a:p>
          </p:txBody>
        </p:sp>
      </p:grpSp>
      <p:sp>
        <p:nvSpPr>
          <p:cNvPr id="133" name="Espace réservé du contenu 2">
            <a:extLst>
              <a:ext uri="{FF2B5EF4-FFF2-40B4-BE49-F238E27FC236}">
                <a16:creationId xmlns:a16="http://schemas.microsoft.com/office/drawing/2014/main" id="{CAC85F32-D275-45E2-90FE-1272002C245A}"/>
              </a:ext>
            </a:extLst>
          </p:cNvPr>
          <p:cNvSpPr txBox="1">
            <a:spLocks/>
          </p:cNvSpPr>
          <p:nvPr/>
        </p:nvSpPr>
        <p:spPr bwMode="auto">
          <a:xfrm>
            <a:off x="306816" y="5994173"/>
            <a:ext cx="7882028" cy="47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en-US" altLang="fr-FR" sz="1800" kern="0" dirty="0">
                <a:ea typeface="ＭＳ Ｐゴシック" charset="-128"/>
              </a:rPr>
              <a:t>Non inferiority achieved for primary and secondary endpoints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34D418A2-86E5-4B97-89CF-9C4BB2E5FE6F}"/>
              </a:ext>
            </a:extLst>
          </p:cNvPr>
          <p:cNvGrpSpPr/>
          <p:nvPr/>
        </p:nvGrpSpPr>
        <p:grpSpPr>
          <a:xfrm>
            <a:off x="395536" y="1755770"/>
            <a:ext cx="4726686" cy="4160705"/>
            <a:chOff x="395536" y="1755770"/>
            <a:chExt cx="4726686" cy="4160705"/>
          </a:xfrm>
        </p:grpSpPr>
        <p:sp>
          <p:nvSpPr>
            <p:cNvPr id="73" name="AutoShape 165">
              <a:extLst>
                <a:ext uri="{FF2B5EF4-FFF2-40B4-BE49-F238E27FC236}">
                  <a16:creationId xmlns:a16="http://schemas.microsoft.com/office/drawing/2014/main" id="{633E3C4A-3C99-4337-A30F-BF9958DE5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624" y="1755770"/>
              <a:ext cx="2736304" cy="73593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 b="1" dirty="0">
                <a:solidFill>
                  <a:srgbClr val="000066"/>
                </a:solidFill>
              </a:endParaRPr>
            </a:p>
          </p:txBody>
        </p:sp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2529903" y="2606715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93.6</a:t>
              </a:r>
            </a:p>
          </p:txBody>
        </p:sp>
        <p:sp>
          <p:nvSpPr>
            <p:cNvPr id="57369" name="Rectangle 41"/>
            <p:cNvSpPr>
              <a:spLocks noChangeArrowheads="1"/>
            </p:cNvSpPr>
            <p:nvPr/>
          </p:nvSpPr>
          <p:spPr bwMode="auto">
            <a:xfrm>
              <a:off x="1071580" y="4982979"/>
              <a:ext cx="39558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2.1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3036299" y="2606715"/>
              <a:ext cx="36678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93.3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2" name="Rectangle 44"/>
            <p:cNvSpPr>
              <a:spLocks noChangeArrowheads="1"/>
            </p:cNvSpPr>
            <p:nvPr/>
          </p:nvSpPr>
          <p:spPr bwMode="auto">
            <a:xfrm>
              <a:off x="1572904" y="4982979"/>
              <a:ext cx="26279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2.5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3" name="Rectangle 45"/>
            <p:cNvSpPr>
              <a:spLocks noChangeArrowheads="1"/>
            </p:cNvSpPr>
            <p:nvPr/>
          </p:nvSpPr>
          <p:spPr bwMode="auto">
            <a:xfrm>
              <a:off x="4572000" y="4838963"/>
              <a:ext cx="27477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4.2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565454" y="5252546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480495" y="472438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20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480495" y="4197710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40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480495" y="3669545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60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480495" y="3142872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80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395536" y="2613128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GB" sz="1200" dirty="0">
                  <a:solidFill>
                    <a:srgbClr val="000066"/>
                  </a:solidFill>
                </a:rPr>
                <a:t>100</a:t>
              </a:r>
              <a:endParaRPr lang="en-GB" sz="1600" dirty="0">
                <a:solidFill>
                  <a:srgbClr val="000066"/>
                </a:solidFill>
              </a:endParaRP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2163083" y="5485588"/>
              <a:ext cx="160469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 err="1">
                  <a:solidFill>
                    <a:srgbClr val="000066"/>
                  </a:solidFill>
                </a:rPr>
                <a:t>Virologic</a:t>
              </a:r>
              <a:r>
                <a:rPr lang="en-GB" sz="1400" b="1" dirty="0">
                  <a:solidFill>
                    <a:srgbClr val="000066"/>
                  </a:solidFill>
                </a:rPr>
                <a:t> success</a:t>
              </a:r>
            </a:p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HIV RNA &lt; 50 c/mL</a:t>
              </a:r>
              <a:endParaRPr lang="en-GB" b="1" dirty="0">
                <a:solidFill>
                  <a:srgbClr val="000066"/>
                </a:solidFill>
              </a:endParaRPr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1056730" y="5485588"/>
              <a:ext cx="813787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HIV RNA</a:t>
              </a:r>
              <a:br>
                <a:rPr lang="en-GB" sz="1400" b="1" dirty="0">
                  <a:solidFill>
                    <a:srgbClr val="000066"/>
                  </a:solidFill>
                </a:rPr>
              </a:br>
              <a:r>
                <a:rPr lang="en-GB" sz="1400" b="1" dirty="0">
                  <a:solidFill>
                    <a:srgbClr val="000066"/>
                  </a:solidFill>
                </a:rPr>
                <a:t>≥ 50 c/mL</a:t>
              </a: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3995936" y="5485588"/>
              <a:ext cx="1037418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No </a:t>
              </a:r>
              <a:r>
                <a:rPr lang="en-GB" sz="1400" b="1" dirty="0" err="1">
                  <a:solidFill>
                    <a:srgbClr val="000066"/>
                  </a:solidFill>
                </a:rPr>
                <a:t>virologic</a:t>
              </a:r>
              <a:r>
                <a:rPr lang="en-GB" sz="1400" b="1" dirty="0">
                  <a:solidFill>
                    <a:srgbClr val="000066"/>
                  </a:solidFill>
                </a:rPr>
                <a:t> </a:t>
              </a:r>
            </a:p>
            <a:p>
              <a:pPr algn="ctr"/>
              <a:r>
                <a:rPr lang="en-GB" sz="1400" b="1" dirty="0">
                  <a:solidFill>
                    <a:srgbClr val="000066"/>
                  </a:solidFill>
                </a:rPr>
                <a:t>data</a:t>
              </a:r>
              <a:endParaRPr lang="en-GB" b="1" dirty="0">
                <a:solidFill>
                  <a:srgbClr val="000066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574602" y="2348880"/>
              <a:ext cx="3770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690572" y="3234788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690572" y="3765455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690572" y="4297125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690572" y="4828793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690572" y="5361463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690572" y="2703120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2517993" y="2877464"/>
              <a:ext cx="442123" cy="2484000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2987824" y="2877464"/>
              <a:ext cx="443188" cy="2484000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4510827" y="5145465"/>
              <a:ext cx="444253" cy="215999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4042071" y="5147630"/>
              <a:ext cx="444253" cy="213834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1486492" y="5253464"/>
              <a:ext cx="442123" cy="108000"/>
            </a:xfrm>
            <a:prstGeom prst="rect">
              <a:avLst/>
            </a:prstGeom>
            <a:solidFill>
              <a:srgbClr val="0000CC"/>
            </a:solidFill>
            <a:ln w="0">
              <a:solidFill>
                <a:srgbClr val="0000C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1017735" y="5253464"/>
              <a:ext cx="442123" cy="108000"/>
            </a:xfrm>
            <a:prstGeom prst="rect">
              <a:avLst/>
            </a:prstGeom>
            <a:solidFill>
              <a:srgbClr val="008000"/>
            </a:solidFill>
            <a:ln w="0">
              <a:solidFill>
                <a:srgbClr val="008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766212" y="2687100"/>
              <a:ext cx="4356010" cy="26743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90" name="Rectangle 45"/>
            <p:cNvSpPr>
              <a:spLocks noChangeArrowheads="1"/>
            </p:cNvSpPr>
            <p:nvPr/>
          </p:nvSpPr>
          <p:spPr bwMode="auto">
            <a:xfrm>
              <a:off x="4139952" y="4838963"/>
              <a:ext cx="27477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4.2</a:t>
              </a:r>
              <a:endParaRPr lang="en-GB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34" name="Rectangle 57">
              <a:extLst>
                <a:ext uri="{FF2B5EF4-FFF2-40B4-BE49-F238E27FC236}">
                  <a16:creationId xmlns:a16="http://schemas.microsoft.com/office/drawing/2014/main" id="{3A13B72A-4828-4FE4-ABF8-A0698F0B0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3605" y="2156596"/>
              <a:ext cx="199772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pt-BR" sz="1600" b="1" dirty="0">
                  <a:solidFill>
                    <a:srgbClr val="333399"/>
                  </a:solidFill>
                  <a:latin typeface="+mj-lt"/>
                </a:rPr>
                <a:t>DTG/ABC/3TC (N = 283)</a:t>
              </a:r>
            </a:p>
          </p:txBody>
        </p:sp>
        <p:sp>
          <p:nvSpPr>
            <p:cNvPr id="135" name="Rectangle 60">
              <a:extLst>
                <a:ext uri="{FF2B5EF4-FFF2-40B4-BE49-F238E27FC236}">
                  <a16:creationId xmlns:a16="http://schemas.microsoft.com/office/drawing/2014/main" id="{CA912D71-09B0-4441-AC5D-F0574F062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904" y="1836047"/>
              <a:ext cx="22239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GB" sz="1600" b="1" dirty="0">
                  <a:solidFill>
                    <a:srgbClr val="333399"/>
                  </a:solidFill>
                  <a:latin typeface="+mj-lt"/>
                </a:rPr>
                <a:t>CAB LA + RPV LA (N = 283)</a:t>
              </a:r>
            </a:p>
          </p:txBody>
        </p:sp>
        <p:sp>
          <p:nvSpPr>
            <p:cNvPr id="136" name="Rectangle 21">
              <a:extLst>
                <a:ext uri="{FF2B5EF4-FFF2-40B4-BE49-F238E27FC236}">
                  <a16:creationId xmlns:a16="http://schemas.microsoft.com/office/drawing/2014/main" id="{B5DFE1E5-294A-45BF-9091-1D1698F55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116" y="2207706"/>
              <a:ext cx="144000" cy="144000"/>
            </a:xfrm>
            <a:prstGeom prst="rect">
              <a:avLst/>
            </a:prstGeom>
            <a:solidFill>
              <a:srgbClr val="0000CC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  <p:sp>
          <p:nvSpPr>
            <p:cNvPr id="137" name="Rectangle 22">
              <a:extLst>
                <a:ext uri="{FF2B5EF4-FFF2-40B4-BE49-F238E27FC236}">
                  <a16:creationId xmlns:a16="http://schemas.microsoft.com/office/drawing/2014/main" id="{8FB168EE-DBFA-41C4-91C4-B2438448B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116" y="1887157"/>
              <a:ext cx="144000" cy="144000"/>
            </a:xfrm>
            <a:prstGeom prst="rect">
              <a:avLst/>
            </a:prstGeom>
            <a:solidFill>
              <a:srgbClr val="008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>
                <a:solidFill>
                  <a:srgbClr val="000066"/>
                </a:solidFill>
              </a:endParaRPr>
            </a:p>
          </p:txBody>
        </p:sp>
      </p:grpSp>
      <p:sp>
        <p:nvSpPr>
          <p:cNvPr id="70" name="AutoShape 162">
            <a:extLst>
              <a:ext uri="{FF2B5EF4-FFF2-40B4-BE49-F238E27FC236}">
                <a16:creationId xmlns:a16="http://schemas.microsoft.com/office/drawing/2014/main" id="{9916DA2F-DB4A-4667-BF4C-061DC5D4C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9834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7615624"/>
              </p:ext>
            </p:extLst>
          </p:nvPr>
        </p:nvGraphicFramePr>
        <p:xfrm>
          <a:off x="326195" y="2961681"/>
          <a:ext cx="8638294" cy="2870744"/>
        </p:xfrm>
        <a:graphic>
          <a:graphicData uri="http://schemas.openxmlformats.org/drawingml/2006/table">
            <a:tbl>
              <a:tblPr/>
              <a:tblGrid>
                <a:gridCol w="1322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557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Sex, Country,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HIV subtype,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Baseline HIV RNA (c/mL)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Baseline plasma genotype RAMs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Suspected VF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(SVF)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HIV RNA (c/mL)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SVF / CVF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Plasma genotype RAMs at SVF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Fold change in sensitivity at SVF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889"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NNRTI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333399"/>
                          </a:solidFill>
                          <a:latin typeface="+mj-lt"/>
                        </a:rPr>
                        <a:t>INSTI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NNRTI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INSTI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99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F, </a:t>
                      </a:r>
                      <a:r>
                        <a:rPr lang="fr-FR" sz="1400" b="1" dirty="0" err="1">
                          <a:solidFill>
                            <a:srgbClr val="000066"/>
                          </a:solidFill>
                        </a:rPr>
                        <a:t>Russia</a:t>
                      </a: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, </a:t>
                      </a:r>
                      <a:br>
                        <a:rPr lang="fr-FR" sz="1400" b="1" dirty="0">
                          <a:solidFill>
                            <a:srgbClr val="000066"/>
                          </a:solidFill>
                        </a:rPr>
                      </a:b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A1, 54 000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W20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373 / 456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E138E/A/K/T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Q148R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7.1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5.2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994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M, </a:t>
                      </a:r>
                      <a:r>
                        <a:rPr lang="fr-FR" sz="1400" b="1" dirty="0" err="1">
                          <a:solidFill>
                            <a:srgbClr val="000066"/>
                          </a:solidFill>
                        </a:rPr>
                        <a:t>Russia</a:t>
                      </a:r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, A1, 23 000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L74I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W28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287 / 299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K101E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 G140R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2.6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6.7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9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F, Russia, 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A1, 20 000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>
                          <a:solidFill>
                            <a:srgbClr val="000066"/>
                          </a:solidFill>
                        </a:rPr>
                        <a:t>L74I</a:t>
                      </a:r>
                      <a:endParaRPr lang="fr-FR" sz="1400" dirty="0">
                        <a:solidFill>
                          <a:srgbClr val="000066"/>
                        </a:solidFill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000066"/>
                          </a:solidFill>
                        </a:rPr>
                        <a:t>W48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488 / 440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E138K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L74I, Q148R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RPV 1.0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CAB 9.4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DTG 1.1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187624" y="2636912"/>
            <a:ext cx="6264696" cy="30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Confirmed virologic failures, CAB LA + RPV LA arm (N = 3)</a:t>
            </a:r>
          </a:p>
        </p:txBody>
      </p:sp>
      <p:sp>
        <p:nvSpPr>
          <p:cNvPr id="4" name="Rectangle 3"/>
          <p:cNvSpPr/>
          <p:nvPr/>
        </p:nvSpPr>
        <p:spPr>
          <a:xfrm>
            <a:off x="326194" y="1124744"/>
            <a:ext cx="863829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 eaLnBrk="0" hangingPunct="0">
              <a:buClr>
                <a:srgbClr val="CC3300"/>
              </a:buClr>
              <a:buFont typeface="Wingdings" pitchFamily="2" charset="2"/>
              <a:buChar char="§"/>
            </a:pPr>
            <a:r>
              <a:rPr lang="en-US" altLang="fr-FR" sz="2400" b="1" kern="0" dirty="0">
                <a:solidFill>
                  <a:srgbClr val="CC330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Confirmed </a:t>
            </a:r>
            <a:r>
              <a:rPr lang="en-US" altLang="fr-FR" sz="2400" b="1" kern="0" dirty="0" err="1">
                <a:solidFill>
                  <a:srgbClr val="CC330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virologic</a:t>
            </a:r>
            <a:r>
              <a:rPr lang="en-US" altLang="fr-FR" sz="2400" b="1" kern="0" dirty="0">
                <a:solidFill>
                  <a:srgbClr val="CC3300"/>
                </a:solidFill>
                <a:latin typeface="Calibri" panose="020F0502020204030204" pitchFamily="34" charset="0"/>
                <a:ea typeface="ＭＳ Ｐゴシック" charset="-128"/>
                <a:cs typeface="ＭＳ Ｐゴシック" pitchFamily="-109" charset="-128"/>
              </a:rPr>
              <a:t> failures (CVF)</a:t>
            </a:r>
            <a:endParaRPr lang="en-US" altLang="fr-FR" sz="2000" b="1" kern="0" dirty="0">
              <a:solidFill>
                <a:srgbClr val="CC3300"/>
              </a:solidFill>
              <a:latin typeface="Calibri" panose="020F0502020204030204" pitchFamily="34" charset="0"/>
              <a:ea typeface="ＭＳ Ｐゴシック" charset="-128"/>
              <a:cs typeface="ＭＳ Ｐゴシック" pitchFamily="-109" charset="-128"/>
            </a:endParaRP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alt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Defined as 2 consecutive HIV RNA ≥ 200 c/mL</a:t>
            </a: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altLang="fr-FR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DTG/ABC/3TC, N = 3 (W8, W12, W16): no emergence of resistance</a:t>
            </a:r>
          </a:p>
          <a:p>
            <a:pPr marL="742950" lvl="1" indent="-285750" defTabSz="914400" eaLnBrk="0" hangingPunct="0">
              <a:buClr>
                <a:srgbClr val="CC3300"/>
              </a:buClr>
              <a:buFontTx/>
              <a:buChar char="–"/>
            </a:pPr>
            <a:r>
              <a:rPr lang="en-US" kern="0" dirty="0">
                <a:solidFill>
                  <a:srgbClr val="000066"/>
                </a:solidFill>
                <a:latin typeface="Arial"/>
                <a:ea typeface="ＭＳ Ｐゴシック" charset="-128"/>
              </a:rPr>
              <a:t>CAB LA + RPV LA, N = 3</a:t>
            </a:r>
            <a:endParaRPr lang="fr-FR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8845882-115F-4035-A025-E766ECFFA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8ED4823-C521-4948-B50A-1168CBFB90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B1A6AC65-8064-497A-922D-CAE5BB99DCFB}"/>
              </a:ext>
            </a:extLst>
          </p:cNvPr>
          <p:cNvSpPr txBox="1">
            <a:spLocks/>
          </p:cNvSpPr>
          <p:nvPr/>
        </p:nvSpPr>
        <p:spPr bwMode="auto">
          <a:xfrm>
            <a:off x="50800" y="5949280"/>
            <a:ext cx="902493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en-US" altLang="fr-FR" sz="1800" kern="0" dirty="0">
                <a:ea typeface="ＭＳ Ｐゴシック" charset="-128"/>
              </a:rPr>
              <a:t>Plasma CAB and RPV concentrations at the time of failure were below </a:t>
            </a:r>
            <a:br>
              <a:rPr lang="en-US" altLang="fr-FR" sz="1800" kern="0" dirty="0">
                <a:ea typeface="ＭＳ Ｐゴシック" charset="-128"/>
              </a:rPr>
            </a:br>
            <a:r>
              <a:rPr lang="en-US" altLang="fr-FR" sz="1800" kern="0" dirty="0">
                <a:ea typeface="ＭＳ Ｐゴシック" charset="-128"/>
              </a:rPr>
              <a:t>the population means</a:t>
            </a:r>
          </a:p>
        </p:txBody>
      </p:sp>
      <p:sp>
        <p:nvSpPr>
          <p:cNvPr id="9" name="AutoShape 162">
            <a:extLst>
              <a:ext uri="{FF2B5EF4-FFF2-40B4-BE49-F238E27FC236}">
                <a16:creationId xmlns:a16="http://schemas.microsoft.com/office/drawing/2014/main" id="{B2FB1A5A-5AA6-4A62-8A94-87CE02DF7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399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2">
            <a:extLst>
              <a:ext uri="{FF2B5EF4-FFF2-40B4-BE49-F238E27FC236}">
                <a16:creationId xmlns:a16="http://schemas.microsoft.com/office/drawing/2014/main" id="{18A3962C-0135-4E7B-893B-B8AFB28F2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" y="1300698"/>
            <a:ext cx="8572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Plasma CAB and RPV trough</a:t>
            </a:r>
            <a:r>
              <a:rPr kumimoji="0" lang="en-US" sz="2000" b="1" i="0" u="none" strike="noStrike" kern="1200" cap="none" spc="0" normalizeH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concentrations </a:t>
            </a:r>
            <a:r>
              <a:rPr kumimoji="0" lang="en-US" sz="2000" b="1" i="0" u="none" strike="noStrike" kern="1200" cap="none" spc="0" normalizeH="0" baseline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(median, 5</a:t>
            </a:r>
            <a:r>
              <a:rPr kumimoji="0" lang="en-US" sz="2000" b="1" i="0" u="none" strike="noStrike" kern="1200" cap="none" spc="0" normalizeH="0" baseline="3000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th</a:t>
            </a:r>
            <a:r>
              <a:rPr kumimoji="0" lang="en-US" sz="2000" b="1" i="0" u="none" strike="noStrike" kern="1200" cap="none" spc="0" normalizeH="0" baseline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and 95</a:t>
            </a:r>
            <a:r>
              <a:rPr kumimoji="0" lang="en-US" sz="2000" b="1" i="0" u="none" strike="noStrike" kern="1200" cap="none" spc="0" normalizeH="0" baseline="3000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th</a:t>
            </a:r>
            <a:r>
              <a:rPr kumimoji="0" lang="en-US" sz="2000" b="1" i="0" u="none" strike="noStrike" kern="1200" cap="none" spc="0" normalizeH="0" baseline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Arial" charset="0"/>
              </a:rPr>
              <a:t> percentiles)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3F5D5AC9-9BDC-4403-9AE0-9F0676C447F0}"/>
              </a:ext>
            </a:extLst>
          </p:cNvPr>
          <p:cNvGrpSpPr/>
          <p:nvPr/>
        </p:nvGrpSpPr>
        <p:grpSpPr>
          <a:xfrm>
            <a:off x="560892" y="1966596"/>
            <a:ext cx="4011104" cy="3724481"/>
            <a:chOff x="560892" y="1966596"/>
            <a:chExt cx="4011104" cy="3724481"/>
          </a:xfrm>
        </p:grpSpPr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D9E54C18-4616-4BB9-81B1-1C53D9714482}"/>
                </a:ext>
              </a:extLst>
            </p:cNvPr>
            <p:cNvGrpSpPr/>
            <p:nvPr/>
          </p:nvGrpSpPr>
          <p:grpSpPr>
            <a:xfrm>
              <a:off x="865888" y="1966596"/>
              <a:ext cx="3366178" cy="3274614"/>
              <a:chOff x="936913" y="1652155"/>
              <a:chExt cx="3448051" cy="2420001"/>
            </a:xfrm>
          </p:grpSpPr>
          <p:grpSp>
            <p:nvGrpSpPr>
              <p:cNvPr id="8" name="Group 116">
                <a:extLst>
                  <a:ext uri="{FF2B5EF4-FFF2-40B4-BE49-F238E27FC236}">
                    <a16:creationId xmlns:a16="http://schemas.microsoft.com/office/drawing/2014/main" id="{22C16F8E-A111-432A-BCBD-588B0D99D089}"/>
                  </a:ext>
                </a:extLst>
              </p:cNvPr>
              <p:cNvGrpSpPr/>
              <p:nvPr/>
            </p:nvGrpSpPr>
            <p:grpSpPr>
              <a:xfrm>
                <a:off x="936913" y="1652155"/>
                <a:ext cx="3446623" cy="2342718"/>
                <a:chOff x="936913" y="1652155"/>
                <a:chExt cx="3446623" cy="2342718"/>
              </a:xfrm>
            </p:grpSpPr>
            <p:cxnSp>
              <p:nvCxnSpPr>
                <p:cNvPr id="25" name="Straight Connector 132">
                  <a:extLst>
                    <a:ext uri="{FF2B5EF4-FFF2-40B4-BE49-F238E27FC236}">
                      <a16:creationId xmlns:a16="http://schemas.microsoft.com/office/drawing/2014/main" id="{89C6E0DA-0A97-459B-B492-4891C11D1B2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3114" y="1652155"/>
                  <a:ext cx="0" cy="2337088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" name="Group 133">
                  <a:extLst>
                    <a:ext uri="{FF2B5EF4-FFF2-40B4-BE49-F238E27FC236}">
                      <a16:creationId xmlns:a16="http://schemas.microsoft.com/office/drawing/2014/main" id="{590EBA4B-8B16-40E5-B41F-7E1C0479A77D}"/>
                    </a:ext>
                  </a:extLst>
                </p:cNvPr>
                <p:cNvGrpSpPr/>
                <p:nvPr/>
              </p:nvGrpSpPr>
              <p:grpSpPr>
                <a:xfrm>
                  <a:off x="936913" y="1838759"/>
                  <a:ext cx="3446623" cy="2156114"/>
                  <a:chOff x="936913" y="1838759"/>
                  <a:chExt cx="3446623" cy="2156114"/>
                </a:xfrm>
              </p:grpSpPr>
              <p:cxnSp>
                <p:nvCxnSpPr>
                  <p:cNvPr id="27" name="Straight Connector 134">
                    <a:extLst>
                      <a:ext uri="{FF2B5EF4-FFF2-40B4-BE49-F238E27FC236}">
                        <a16:creationId xmlns:a16="http://schemas.microsoft.com/office/drawing/2014/main" id="{A7163CE5-EEEB-4CE0-BEBB-CC7134F1E0DA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3994873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135">
                    <a:extLst>
                      <a:ext uri="{FF2B5EF4-FFF2-40B4-BE49-F238E27FC236}">
                        <a16:creationId xmlns:a16="http://schemas.microsoft.com/office/drawing/2014/main" id="{4C030A2F-882F-4755-AB2F-C54A508FFE45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2916816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136">
                    <a:extLst>
                      <a:ext uri="{FF2B5EF4-FFF2-40B4-BE49-F238E27FC236}">
                        <a16:creationId xmlns:a16="http://schemas.microsoft.com/office/drawing/2014/main" id="{8C0B1664-186F-47FE-96EA-3239598B4476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1838759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Connector 137">
                    <a:extLst>
                      <a:ext uri="{FF2B5EF4-FFF2-40B4-BE49-F238E27FC236}">
                        <a16:creationId xmlns:a16="http://schemas.microsoft.com/office/drawing/2014/main" id="{7AFAD10B-29F1-474F-B608-AC3D097E19F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67340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138">
                    <a:extLst>
                      <a:ext uri="{FF2B5EF4-FFF2-40B4-BE49-F238E27FC236}">
                        <a16:creationId xmlns:a16="http://schemas.microsoft.com/office/drawing/2014/main" id="{2BE058B8-3F1F-46D0-B5E2-B2E3F88D6DE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48052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Connector 139">
                    <a:extLst>
                      <a:ext uri="{FF2B5EF4-FFF2-40B4-BE49-F238E27FC236}">
                        <a16:creationId xmlns:a16="http://schemas.microsoft.com/office/drawing/2014/main" id="{2B055525-9F5B-484B-BFE1-874666F6896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96617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Connector 140">
                    <a:extLst>
                      <a:ext uri="{FF2B5EF4-FFF2-40B4-BE49-F238E27FC236}">
                        <a16:creationId xmlns:a16="http://schemas.microsoft.com/office/drawing/2014/main" id="{A9F44864-0537-409A-A4CC-F2843B30308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34479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Connector 141">
                    <a:extLst>
                      <a:ext uri="{FF2B5EF4-FFF2-40B4-BE49-F238E27FC236}">
                        <a16:creationId xmlns:a16="http://schemas.microsoft.com/office/drawing/2014/main" id="{73662F5A-7B44-404C-A6EA-DCA350C961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240017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Straight Connector 142">
                    <a:extLst>
                      <a:ext uri="{FF2B5EF4-FFF2-40B4-BE49-F238E27FC236}">
                        <a16:creationId xmlns:a16="http://schemas.microsoft.com/office/drawing/2014/main" id="{1555A071-3C49-4738-935D-BBC2DDCE1B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15429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Straight Connector 143">
                    <a:extLst>
                      <a:ext uri="{FF2B5EF4-FFF2-40B4-BE49-F238E27FC236}">
                        <a16:creationId xmlns:a16="http://schemas.microsoft.com/office/drawing/2014/main" id="{3FAB6EEA-37AF-414E-8E6B-80898E4851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082855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Connector 144">
                    <a:extLst>
                      <a:ext uri="{FF2B5EF4-FFF2-40B4-BE49-F238E27FC236}">
                        <a16:creationId xmlns:a16="http://schemas.microsoft.com/office/drawing/2014/main" id="{5CD93DA2-591C-4295-BA90-18617DFA2D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02094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Straight Connector 145">
                    <a:extLst>
                      <a:ext uri="{FF2B5EF4-FFF2-40B4-BE49-F238E27FC236}">
                        <a16:creationId xmlns:a16="http://schemas.microsoft.com/office/drawing/2014/main" id="{8F90A072-6490-426F-89E4-F60687477ED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589935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Straight Connector 146">
                    <a:extLst>
                      <a:ext uri="{FF2B5EF4-FFF2-40B4-BE49-F238E27FC236}">
                        <a16:creationId xmlns:a16="http://schemas.microsoft.com/office/drawing/2014/main" id="{813CB51B-B711-47F9-880C-07122CB21EF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39705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Straight Connector 147">
                    <a:extLst>
                      <a:ext uri="{FF2B5EF4-FFF2-40B4-BE49-F238E27FC236}">
                        <a16:creationId xmlns:a16="http://schemas.microsoft.com/office/drawing/2014/main" id="{2D7F7061-6B35-4EEB-B2F4-DD25980BB1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88270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Straight Connector 148">
                    <a:extLst>
                      <a:ext uri="{FF2B5EF4-FFF2-40B4-BE49-F238E27FC236}">
                        <a16:creationId xmlns:a16="http://schemas.microsoft.com/office/drawing/2014/main" id="{7FEE4F37-0F8B-46E6-9C71-BDB6ED80A6E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26132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Straight Connector 149">
                    <a:extLst>
                      <a:ext uri="{FF2B5EF4-FFF2-40B4-BE49-F238E27FC236}">
                        <a16:creationId xmlns:a16="http://schemas.microsoft.com/office/drawing/2014/main" id="{A69374A4-D704-4030-9796-4DE02F3949B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156548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Straight Connector 150">
                    <a:extLst>
                      <a:ext uri="{FF2B5EF4-FFF2-40B4-BE49-F238E27FC236}">
                        <a16:creationId xmlns:a16="http://schemas.microsoft.com/office/drawing/2014/main" id="{23B9F733-97E1-4F4A-9AAA-F90EA2A9B7E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07082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Connector 151">
                    <a:extLst>
                      <a:ext uri="{FF2B5EF4-FFF2-40B4-BE49-F238E27FC236}">
                        <a16:creationId xmlns:a16="http://schemas.microsoft.com/office/drawing/2014/main" id="{F36F084C-7E7A-4ED5-A894-2E8A67A4BB9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999386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Connector 152">
                    <a:extLst>
                      <a:ext uri="{FF2B5EF4-FFF2-40B4-BE49-F238E27FC236}">
                        <a16:creationId xmlns:a16="http://schemas.microsoft.com/office/drawing/2014/main" id="{5A24925B-C555-495A-8604-8D1733B42AF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937473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Straight Connector 153">
                    <a:extLst>
                      <a:ext uri="{FF2B5EF4-FFF2-40B4-BE49-F238E27FC236}">
                        <a16:creationId xmlns:a16="http://schemas.microsoft.com/office/drawing/2014/main" id="{6CBA616F-CDBB-4D9B-A2D0-594C4E3A915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019103" y="3759729"/>
                    <a:ext cx="3364433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prstDash val="dash"/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0" name="Group 117">
                <a:extLst>
                  <a:ext uri="{FF2B5EF4-FFF2-40B4-BE49-F238E27FC236}">
                    <a16:creationId xmlns:a16="http://schemas.microsoft.com/office/drawing/2014/main" id="{A01F02A3-E3FE-4152-9296-7E8F46BACD1F}"/>
                  </a:ext>
                </a:extLst>
              </p:cNvPr>
              <p:cNvGrpSpPr/>
              <p:nvPr/>
            </p:nvGrpSpPr>
            <p:grpSpPr>
              <a:xfrm rot="16200000">
                <a:off x="2662995" y="2350187"/>
                <a:ext cx="77283" cy="3366655"/>
                <a:chOff x="942108" y="1609509"/>
                <a:chExt cx="77283" cy="3366655"/>
              </a:xfrm>
            </p:grpSpPr>
            <p:cxnSp>
              <p:nvCxnSpPr>
                <p:cNvPr id="11" name="Straight Connector 118">
                  <a:extLst>
                    <a:ext uri="{FF2B5EF4-FFF2-40B4-BE49-F238E27FC236}">
                      <a16:creationId xmlns:a16="http://schemas.microsoft.com/office/drawing/2014/main" id="{45BD5D27-DEBE-4AC7-A15E-63C13AD018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663937" y="3292837"/>
                  <a:ext cx="3366655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" name="Group 119">
                  <a:extLst>
                    <a:ext uri="{FF2B5EF4-FFF2-40B4-BE49-F238E27FC236}">
                      <a16:creationId xmlns:a16="http://schemas.microsoft.com/office/drawing/2014/main" id="{642F76C4-CB2D-4436-AC1E-C1C65CB3E1EA}"/>
                    </a:ext>
                  </a:extLst>
                </p:cNvPr>
                <p:cNvGrpSpPr/>
                <p:nvPr/>
              </p:nvGrpSpPr>
              <p:grpSpPr>
                <a:xfrm>
                  <a:off x="942108" y="1681385"/>
                  <a:ext cx="72000" cy="3227891"/>
                  <a:chOff x="942108" y="1681385"/>
                  <a:chExt cx="72000" cy="3227891"/>
                </a:xfrm>
              </p:grpSpPr>
              <p:cxnSp>
                <p:nvCxnSpPr>
                  <p:cNvPr id="13" name="Straight Connector 120">
                    <a:extLst>
                      <a:ext uri="{FF2B5EF4-FFF2-40B4-BE49-F238E27FC236}">
                        <a16:creationId xmlns:a16="http://schemas.microsoft.com/office/drawing/2014/main" id="{0148475B-02B4-423D-A523-2DF253AF1B33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02894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21">
                    <a:extLst>
                      <a:ext uri="{FF2B5EF4-FFF2-40B4-BE49-F238E27FC236}">
                        <a16:creationId xmlns:a16="http://schemas.microsoft.com/office/drawing/2014/main" id="{FCF7BAC9-FA53-4115-8F0F-7D2AF42EFB4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26827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22">
                    <a:extLst>
                      <a:ext uri="{FF2B5EF4-FFF2-40B4-BE49-F238E27FC236}">
                        <a16:creationId xmlns:a16="http://schemas.microsoft.com/office/drawing/2014/main" id="{3DB1A69D-129F-4447-B938-165E00657501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97483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23">
                    <a:extLst>
                      <a:ext uri="{FF2B5EF4-FFF2-40B4-BE49-F238E27FC236}">
                        <a16:creationId xmlns:a16="http://schemas.microsoft.com/office/drawing/2014/main" id="{CABC523B-042B-4990-91C8-76E6E6A3756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68138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24">
                    <a:extLst>
                      <a:ext uri="{FF2B5EF4-FFF2-40B4-BE49-F238E27FC236}">
                        <a16:creationId xmlns:a16="http://schemas.microsoft.com/office/drawing/2014/main" id="{51CD4834-B8BB-41B8-9908-DAE7173130DC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909276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Straight Connector 125">
                    <a:extLst>
                      <a:ext uri="{FF2B5EF4-FFF2-40B4-BE49-F238E27FC236}">
                        <a16:creationId xmlns:a16="http://schemas.microsoft.com/office/drawing/2014/main" id="{D1271D6E-2375-45C6-8B16-9CC60A5B54DF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61583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Straight Connector 126">
                    <a:extLst>
                      <a:ext uri="{FF2B5EF4-FFF2-40B4-BE49-F238E27FC236}">
                        <a16:creationId xmlns:a16="http://schemas.microsoft.com/office/drawing/2014/main" id="{CF4693FE-0340-4F95-9050-611044693859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32239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Connector 127">
                    <a:extLst>
                      <a:ext uri="{FF2B5EF4-FFF2-40B4-BE49-F238E27FC236}">
                        <a16:creationId xmlns:a16="http://schemas.microsoft.com/office/drawing/2014/main" id="{0D754CE8-EE9F-45F5-B128-CA260E68932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73550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128">
                    <a:extLst>
                      <a:ext uri="{FF2B5EF4-FFF2-40B4-BE49-F238E27FC236}">
                        <a16:creationId xmlns:a16="http://schemas.microsoft.com/office/drawing/2014/main" id="{A38D3A12-5E3F-4B1B-862A-4911D12D39C8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56172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129">
                    <a:extLst>
                      <a:ext uri="{FF2B5EF4-FFF2-40B4-BE49-F238E27FC236}">
                        <a16:creationId xmlns:a16="http://schemas.microsoft.com/office/drawing/2014/main" id="{CE58A24C-2E2A-4749-AABA-EA670BF0442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85516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130">
                    <a:extLst>
                      <a:ext uri="{FF2B5EF4-FFF2-40B4-BE49-F238E27FC236}">
                        <a16:creationId xmlns:a16="http://schemas.microsoft.com/office/drawing/2014/main" id="{E0DB9C94-3FD6-4DAF-8A69-0CE44F330DDD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14861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Straight Connector 131">
                    <a:extLst>
                      <a:ext uri="{FF2B5EF4-FFF2-40B4-BE49-F238E27FC236}">
                        <a16:creationId xmlns:a16="http://schemas.microsoft.com/office/drawing/2014/main" id="{F7E67454-E8F7-4264-9A2F-4558866C940F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44205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48" name="Group 9">
              <a:extLst>
                <a:ext uri="{FF2B5EF4-FFF2-40B4-BE49-F238E27FC236}">
                  <a16:creationId xmlns:a16="http://schemas.microsoft.com/office/drawing/2014/main" id="{982554B4-4BBC-40E4-883B-66E830D01244}"/>
                </a:ext>
              </a:extLst>
            </p:cNvPr>
            <p:cNvGrpSpPr/>
            <p:nvPr/>
          </p:nvGrpSpPr>
          <p:grpSpPr>
            <a:xfrm>
              <a:off x="874940" y="5268840"/>
              <a:ext cx="3439223" cy="184667"/>
              <a:chOff x="946185" y="4092575"/>
              <a:chExt cx="3522872" cy="136472"/>
            </a:xfrm>
          </p:grpSpPr>
          <p:sp>
            <p:nvSpPr>
              <p:cNvPr id="49" name="TextBox 104">
                <a:extLst>
                  <a:ext uri="{FF2B5EF4-FFF2-40B4-BE49-F238E27FC236}">
                    <a16:creationId xmlns:a16="http://schemas.microsoft.com/office/drawing/2014/main" id="{BFEC2A5A-DB44-4442-A551-F64926694138}"/>
                  </a:ext>
                </a:extLst>
              </p:cNvPr>
              <p:cNvSpPr txBox="1"/>
              <p:nvPr/>
            </p:nvSpPr>
            <p:spPr>
              <a:xfrm>
                <a:off x="94618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0" name="TextBox 105">
                <a:extLst>
                  <a:ext uri="{FF2B5EF4-FFF2-40B4-BE49-F238E27FC236}">
                    <a16:creationId xmlns:a16="http://schemas.microsoft.com/office/drawing/2014/main" id="{91C7AE20-AFEF-457E-A5E8-6B17B63827A9}"/>
                  </a:ext>
                </a:extLst>
              </p:cNvPr>
              <p:cNvSpPr txBox="1"/>
              <p:nvPr/>
            </p:nvSpPr>
            <p:spPr>
              <a:xfrm>
                <a:off x="418105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1" name="TextBox 106">
                <a:extLst>
                  <a:ext uri="{FF2B5EF4-FFF2-40B4-BE49-F238E27FC236}">
                    <a16:creationId xmlns:a16="http://schemas.microsoft.com/office/drawing/2014/main" id="{CC3024EB-ABB5-4C8D-9DC3-3F03B6B29B28}"/>
                  </a:ext>
                </a:extLst>
              </p:cNvPr>
              <p:cNvSpPr txBox="1"/>
              <p:nvPr/>
            </p:nvSpPr>
            <p:spPr>
              <a:xfrm>
                <a:off x="1240264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2" name="TextBox 107">
                <a:extLst>
                  <a:ext uri="{FF2B5EF4-FFF2-40B4-BE49-F238E27FC236}">
                    <a16:creationId xmlns:a16="http://schemas.microsoft.com/office/drawing/2014/main" id="{1F170331-1BD4-4A22-8425-4509A1B14768}"/>
                  </a:ext>
                </a:extLst>
              </p:cNvPr>
              <p:cNvSpPr txBox="1"/>
              <p:nvPr/>
            </p:nvSpPr>
            <p:spPr>
              <a:xfrm>
                <a:off x="1534343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3" name="TextBox 108">
                <a:extLst>
                  <a:ext uri="{FF2B5EF4-FFF2-40B4-BE49-F238E27FC236}">
                    <a16:creationId xmlns:a16="http://schemas.microsoft.com/office/drawing/2014/main" id="{D25CF595-D880-4A16-A5E5-4D9E21FDE60C}"/>
                  </a:ext>
                </a:extLst>
              </p:cNvPr>
              <p:cNvSpPr txBox="1"/>
              <p:nvPr/>
            </p:nvSpPr>
            <p:spPr>
              <a:xfrm>
                <a:off x="1828422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4" name="TextBox 109">
                <a:extLst>
                  <a:ext uri="{FF2B5EF4-FFF2-40B4-BE49-F238E27FC236}">
                    <a16:creationId xmlns:a16="http://schemas.microsoft.com/office/drawing/2014/main" id="{8DB1C6DE-1DDC-4FA6-815E-CE49919E4AC5}"/>
                  </a:ext>
                </a:extLst>
              </p:cNvPr>
              <p:cNvSpPr txBox="1"/>
              <p:nvPr/>
            </p:nvSpPr>
            <p:spPr>
              <a:xfrm>
                <a:off x="2122501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5" name="TextBox 110">
                <a:extLst>
                  <a:ext uri="{FF2B5EF4-FFF2-40B4-BE49-F238E27FC236}">
                    <a16:creationId xmlns:a16="http://schemas.microsoft.com/office/drawing/2014/main" id="{5DE17F2A-4A56-44FD-9AD4-329060A0D151}"/>
                  </a:ext>
                </a:extLst>
              </p:cNvPr>
              <p:cNvSpPr txBox="1"/>
              <p:nvPr/>
            </p:nvSpPr>
            <p:spPr>
              <a:xfrm>
                <a:off x="2416580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6" name="TextBox 111">
                <a:extLst>
                  <a:ext uri="{FF2B5EF4-FFF2-40B4-BE49-F238E27FC236}">
                    <a16:creationId xmlns:a16="http://schemas.microsoft.com/office/drawing/2014/main" id="{A43ED7A4-7D75-4D24-9930-1AAE4BD44AE3}"/>
                  </a:ext>
                </a:extLst>
              </p:cNvPr>
              <p:cNvSpPr txBox="1"/>
              <p:nvPr/>
            </p:nvSpPr>
            <p:spPr>
              <a:xfrm>
                <a:off x="2710659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7" name="TextBox 112">
                <a:extLst>
                  <a:ext uri="{FF2B5EF4-FFF2-40B4-BE49-F238E27FC236}">
                    <a16:creationId xmlns:a16="http://schemas.microsoft.com/office/drawing/2014/main" id="{BA320DDF-8794-4F45-9764-8B43529DFB5F}"/>
                  </a:ext>
                </a:extLst>
              </p:cNvPr>
              <p:cNvSpPr txBox="1"/>
              <p:nvPr/>
            </p:nvSpPr>
            <p:spPr>
              <a:xfrm>
                <a:off x="3004738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8" name="TextBox 113">
                <a:extLst>
                  <a:ext uri="{FF2B5EF4-FFF2-40B4-BE49-F238E27FC236}">
                    <a16:creationId xmlns:a16="http://schemas.microsoft.com/office/drawing/2014/main" id="{1F77F9AD-2735-4721-9B90-BE7A266A51AE}"/>
                  </a:ext>
                </a:extLst>
              </p:cNvPr>
              <p:cNvSpPr txBox="1"/>
              <p:nvPr/>
            </p:nvSpPr>
            <p:spPr>
              <a:xfrm>
                <a:off x="329881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9" name="TextBox 114">
                <a:extLst>
                  <a:ext uri="{FF2B5EF4-FFF2-40B4-BE49-F238E27FC236}">
                    <a16:creationId xmlns:a16="http://schemas.microsoft.com/office/drawing/2014/main" id="{923ECE7E-9D6C-4294-B312-E090C58392AE}"/>
                  </a:ext>
                </a:extLst>
              </p:cNvPr>
              <p:cNvSpPr txBox="1"/>
              <p:nvPr/>
            </p:nvSpPr>
            <p:spPr>
              <a:xfrm>
                <a:off x="3592896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0" name="TextBox 115">
                <a:extLst>
                  <a:ext uri="{FF2B5EF4-FFF2-40B4-BE49-F238E27FC236}">
                    <a16:creationId xmlns:a16="http://schemas.microsoft.com/office/drawing/2014/main" id="{1E379F32-D0F9-4180-B849-54891FCF5F6D}"/>
                  </a:ext>
                </a:extLst>
              </p:cNvPr>
              <p:cNvSpPr txBox="1"/>
              <p:nvPr/>
            </p:nvSpPr>
            <p:spPr>
              <a:xfrm>
                <a:off x="388697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1" name="TextBox 11">
              <a:extLst>
                <a:ext uri="{FF2B5EF4-FFF2-40B4-BE49-F238E27FC236}">
                  <a16:creationId xmlns:a16="http://schemas.microsoft.com/office/drawing/2014/main" id="{7C73293C-AE5E-43A2-B14E-FA4DF0F206C5}"/>
                </a:ext>
              </a:extLst>
            </p:cNvPr>
            <p:cNvSpPr txBox="1"/>
            <p:nvPr/>
          </p:nvSpPr>
          <p:spPr>
            <a:xfrm>
              <a:off x="2082799" y="5506410"/>
              <a:ext cx="1010510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Week</a:t>
              </a:r>
            </a:p>
          </p:txBody>
        </p:sp>
        <p:grpSp>
          <p:nvGrpSpPr>
            <p:cNvPr id="62" name="Group 12">
              <a:extLst>
                <a:ext uri="{FF2B5EF4-FFF2-40B4-BE49-F238E27FC236}">
                  <a16:creationId xmlns:a16="http://schemas.microsoft.com/office/drawing/2014/main" id="{29CCE623-4CCF-49E1-B33B-B51E57499F26}"/>
                </a:ext>
              </a:extLst>
            </p:cNvPr>
            <p:cNvGrpSpPr/>
            <p:nvPr/>
          </p:nvGrpSpPr>
          <p:grpSpPr>
            <a:xfrm>
              <a:off x="560892" y="2129051"/>
              <a:ext cx="281162" cy="3094590"/>
              <a:chOff x="624499" y="1772212"/>
              <a:chExt cx="288000" cy="2286960"/>
            </a:xfrm>
          </p:grpSpPr>
          <p:sp>
            <p:nvSpPr>
              <p:cNvPr id="63" name="TextBox 101">
                <a:extLst>
                  <a:ext uri="{FF2B5EF4-FFF2-40B4-BE49-F238E27FC236}">
                    <a16:creationId xmlns:a16="http://schemas.microsoft.com/office/drawing/2014/main" id="{939B21EE-255E-4667-AE07-CE680BBA771F}"/>
                  </a:ext>
                </a:extLst>
              </p:cNvPr>
              <p:cNvSpPr txBox="1"/>
              <p:nvPr/>
            </p:nvSpPr>
            <p:spPr>
              <a:xfrm>
                <a:off x="624499" y="3922700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0,1</a:t>
                </a:r>
              </a:p>
            </p:txBody>
          </p:sp>
          <p:sp>
            <p:nvSpPr>
              <p:cNvPr id="64" name="TextBox 102">
                <a:extLst>
                  <a:ext uri="{FF2B5EF4-FFF2-40B4-BE49-F238E27FC236}">
                    <a16:creationId xmlns:a16="http://schemas.microsoft.com/office/drawing/2014/main" id="{7C6A82BD-C59A-495D-A76B-14DBE35B4800}"/>
                  </a:ext>
                </a:extLst>
              </p:cNvPr>
              <p:cNvSpPr txBox="1"/>
              <p:nvPr/>
            </p:nvSpPr>
            <p:spPr>
              <a:xfrm>
                <a:off x="624499" y="2847456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5" name="TextBox 103">
                <a:extLst>
                  <a:ext uri="{FF2B5EF4-FFF2-40B4-BE49-F238E27FC236}">
                    <a16:creationId xmlns:a16="http://schemas.microsoft.com/office/drawing/2014/main" id="{DB8E9B9E-1A17-4D4C-9E92-BD32FBE47BC4}"/>
                  </a:ext>
                </a:extLst>
              </p:cNvPr>
              <p:cNvSpPr txBox="1"/>
              <p:nvPr/>
            </p:nvSpPr>
            <p:spPr>
              <a:xfrm>
                <a:off x="624499" y="1772212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6" name="TextBox 13">
              <a:extLst>
                <a:ext uri="{FF2B5EF4-FFF2-40B4-BE49-F238E27FC236}">
                  <a16:creationId xmlns:a16="http://schemas.microsoft.com/office/drawing/2014/main" id="{8CBA115E-920B-447B-9FB8-CE9977F10A25}"/>
                </a:ext>
              </a:extLst>
            </p:cNvPr>
            <p:cNvSpPr txBox="1"/>
            <p:nvPr/>
          </p:nvSpPr>
          <p:spPr>
            <a:xfrm>
              <a:off x="1120678" y="2042414"/>
              <a:ext cx="313596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CAB (μg/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mL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), N = 278 </a:t>
              </a:r>
            </a:p>
          </p:txBody>
        </p:sp>
        <p:grpSp>
          <p:nvGrpSpPr>
            <p:cNvPr id="67" name="Group 2">
              <a:extLst>
                <a:ext uri="{FF2B5EF4-FFF2-40B4-BE49-F238E27FC236}">
                  <a16:creationId xmlns:a16="http://schemas.microsoft.com/office/drawing/2014/main" id="{99C62090-042D-4F5F-9132-E893D6CF61BE}"/>
                </a:ext>
              </a:extLst>
            </p:cNvPr>
            <p:cNvGrpSpPr/>
            <p:nvPr/>
          </p:nvGrpSpPr>
          <p:grpSpPr>
            <a:xfrm>
              <a:off x="984222" y="2221364"/>
              <a:ext cx="3215336" cy="1824177"/>
              <a:chOff x="1117023" y="1613298"/>
              <a:chExt cx="3293540" cy="1348101"/>
            </a:xfrm>
          </p:grpSpPr>
          <p:grpSp>
            <p:nvGrpSpPr>
              <p:cNvPr id="68" name="Group 56">
                <a:extLst>
                  <a:ext uri="{FF2B5EF4-FFF2-40B4-BE49-F238E27FC236}">
                    <a16:creationId xmlns:a16="http://schemas.microsoft.com/office/drawing/2014/main" id="{E09FA97F-1C0B-485E-9EB9-84971C45E104}"/>
                  </a:ext>
                </a:extLst>
              </p:cNvPr>
              <p:cNvGrpSpPr/>
              <p:nvPr/>
            </p:nvGrpSpPr>
            <p:grpSpPr>
              <a:xfrm>
                <a:off x="1117023" y="1613298"/>
                <a:ext cx="69850" cy="659537"/>
                <a:chOff x="1101164" y="1613298"/>
                <a:chExt cx="69850" cy="659537"/>
              </a:xfrm>
            </p:grpSpPr>
            <p:sp>
              <p:nvSpPr>
                <p:cNvPr id="139" name="Line 156">
                  <a:extLst>
                    <a:ext uri="{FF2B5EF4-FFF2-40B4-BE49-F238E27FC236}">
                      <a16:creationId xmlns:a16="http://schemas.microsoft.com/office/drawing/2014/main" id="{9B3247DD-E58E-41E2-803B-229AC113E2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36089" y="1927967"/>
                  <a:ext cx="0" cy="344868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0" name="Line 157">
                  <a:extLst>
                    <a:ext uri="{FF2B5EF4-FFF2-40B4-BE49-F238E27FC236}">
                      <a16:creationId xmlns:a16="http://schemas.microsoft.com/office/drawing/2014/main" id="{1E6DF999-CDE8-4D1B-9175-E0E4499BA7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1164" y="2272834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1" name="Line 158">
                  <a:extLst>
                    <a:ext uri="{FF2B5EF4-FFF2-40B4-BE49-F238E27FC236}">
                      <a16:creationId xmlns:a16="http://schemas.microsoft.com/office/drawing/2014/main" id="{20772180-CD4C-410C-8DF1-4D6FEE27FD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136089" y="1613298"/>
                  <a:ext cx="0" cy="290737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42" name="Line 159">
                  <a:extLst>
                    <a:ext uri="{FF2B5EF4-FFF2-40B4-BE49-F238E27FC236}">
                      <a16:creationId xmlns:a16="http://schemas.microsoft.com/office/drawing/2014/main" id="{B8FF0389-FDB0-4AE1-B941-418507794D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01164" y="1613299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69" name="Group 57">
                <a:extLst>
                  <a:ext uri="{FF2B5EF4-FFF2-40B4-BE49-F238E27FC236}">
                    <a16:creationId xmlns:a16="http://schemas.microsoft.com/office/drawing/2014/main" id="{5B2C3443-CEF2-4390-88E3-FE0971068A5C}"/>
                  </a:ext>
                </a:extLst>
              </p:cNvPr>
              <p:cNvGrpSpPr/>
              <p:nvPr/>
            </p:nvGrpSpPr>
            <p:grpSpPr>
              <a:xfrm>
                <a:off x="1414156" y="2086687"/>
                <a:ext cx="66675" cy="874712"/>
                <a:chOff x="1410725" y="2133999"/>
                <a:chExt cx="66675" cy="874712"/>
              </a:xfrm>
            </p:grpSpPr>
            <p:sp>
              <p:nvSpPr>
                <p:cNvPr id="135" name="Line 164">
                  <a:extLst>
                    <a:ext uri="{FF2B5EF4-FFF2-40B4-BE49-F238E27FC236}">
                      <a16:creationId xmlns:a16="http://schemas.microsoft.com/office/drawing/2014/main" id="{12958483-373B-4E75-A5DF-91FF48888B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4062" y="2493647"/>
                  <a:ext cx="0" cy="515064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6" name="Line 165">
                  <a:extLst>
                    <a:ext uri="{FF2B5EF4-FFF2-40B4-BE49-F238E27FC236}">
                      <a16:creationId xmlns:a16="http://schemas.microsoft.com/office/drawing/2014/main" id="{89358F47-551F-4883-99FB-C1040CEBC6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10725" y="3008711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7" name="Line 166">
                  <a:extLst>
                    <a:ext uri="{FF2B5EF4-FFF2-40B4-BE49-F238E27FC236}">
                      <a16:creationId xmlns:a16="http://schemas.microsoft.com/office/drawing/2014/main" id="{843CACD6-B060-44D5-AF16-CF695E8A80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444062" y="2133999"/>
                  <a:ext cx="0" cy="337466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8" name="Line 167">
                  <a:extLst>
                    <a:ext uri="{FF2B5EF4-FFF2-40B4-BE49-F238E27FC236}">
                      <a16:creationId xmlns:a16="http://schemas.microsoft.com/office/drawing/2014/main" id="{35BD2D24-089A-417E-A93D-F551AB4566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10725" y="2133999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0" name="Group 58">
                <a:extLst>
                  <a:ext uri="{FF2B5EF4-FFF2-40B4-BE49-F238E27FC236}">
                    <a16:creationId xmlns:a16="http://schemas.microsoft.com/office/drawing/2014/main" id="{23ECF61A-36A1-4521-9984-269EA0BFA3A9}"/>
                  </a:ext>
                </a:extLst>
              </p:cNvPr>
              <p:cNvGrpSpPr/>
              <p:nvPr/>
            </p:nvGrpSpPr>
            <p:grpSpPr>
              <a:xfrm>
                <a:off x="1699113" y="2032981"/>
                <a:ext cx="69850" cy="684425"/>
                <a:chOff x="1702825" y="2089549"/>
                <a:chExt cx="69850" cy="684425"/>
              </a:xfrm>
            </p:grpSpPr>
            <p:sp>
              <p:nvSpPr>
                <p:cNvPr id="131" name="Line 168">
                  <a:extLst>
                    <a:ext uri="{FF2B5EF4-FFF2-40B4-BE49-F238E27FC236}">
                      <a16:creationId xmlns:a16="http://schemas.microsoft.com/office/drawing/2014/main" id="{A5019C93-3C68-4C4B-958D-C32407D1EB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37750" y="2388927"/>
                  <a:ext cx="0" cy="385047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2" name="Line 169">
                  <a:extLst>
                    <a:ext uri="{FF2B5EF4-FFF2-40B4-BE49-F238E27FC236}">
                      <a16:creationId xmlns:a16="http://schemas.microsoft.com/office/drawing/2014/main" id="{AAA9B7DC-7DF3-42E7-90D4-E5747BB8BD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2825" y="2773973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3" name="Line 170">
                  <a:extLst>
                    <a:ext uri="{FF2B5EF4-FFF2-40B4-BE49-F238E27FC236}">
                      <a16:creationId xmlns:a16="http://schemas.microsoft.com/office/drawing/2014/main" id="{5CAC7D44-B95F-4822-B737-27DD7AEC07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737750" y="2089549"/>
                  <a:ext cx="0" cy="32702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4" name="Line 171">
                  <a:extLst>
                    <a:ext uri="{FF2B5EF4-FFF2-40B4-BE49-F238E27FC236}">
                      <a16:creationId xmlns:a16="http://schemas.microsoft.com/office/drawing/2014/main" id="{B2FCB1C2-417D-4B17-B916-00EE9F6620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2825" y="2089549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1" name="Group 59">
                <a:extLst>
                  <a:ext uri="{FF2B5EF4-FFF2-40B4-BE49-F238E27FC236}">
                    <a16:creationId xmlns:a16="http://schemas.microsoft.com/office/drawing/2014/main" id="{778171C3-9E45-47DC-9C03-A0B710E2BB9A}"/>
                  </a:ext>
                </a:extLst>
              </p:cNvPr>
              <p:cNvGrpSpPr/>
              <p:nvPr/>
            </p:nvGrpSpPr>
            <p:grpSpPr>
              <a:xfrm>
                <a:off x="1994388" y="1996472"/>
                <a:ext cx="66675" cy="729459"/>
                <a:chOff x="1998100" y="1996472"/>
                <a:chExt cx="66675" cy="729459"/>
              </a:xfrm>
            </p:grpSpPr>
            <p:sp>
              <p:nvSpPr>
                <p:cNvPr id="127" name="Line 172">
                  <a:extLst>
                    <a:ext uri="{FF2B5EF4-FFF2-40B4-BE49-F238E27FC236}">
                      <a16:creationId xmlns:a16="http://schemas.microsoft.com/office/drawing/2014/main" id="{09DB2659-936D-45FA-B364-7C93972C6B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31437" y="2332359"/>
                  <a:ext cx="0" cy="393572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8" name="Line 173">
                  <a:extLst>
                    <a:ext uri="{FF2B5EF4-FFF2-40B4-BE49-F238E27FC236}">
                      <a16:creationId xmlns:a16="http://schemas.microsoft.com/office/drawing/2014/main" id="{4AE95C85-8F20-42AF-93ED-29B82B4939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8100" y="2725930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9" name="Line 174">
                  <a:extLst>
                    <a:ext uri="{FF2B5EF4-FFF2-40B4-BE49-F238E27FC236}">
                      <a16:creationId xmlns:a16="http://schemas.microsoft.com/office/drawing/2014/main" id="{02AC53A5-08CD-4790-86B9-D25801CFBE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031437" y="1996472"/>
                  <a:ext cx="0" cy="30162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30" name="Line 175">
                  <a:extLst>
                    <a:ext uri="{FF2B5EF4-FFF2-40B4-BE49-F238E27FC236}">
                      <a16:creationId xmlns:a16="http://schemas.microsoft.com/office/drawing/2014/main" id="{9D4C7589-5C61-43E4-82DF-11085F92F8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98100" y="1996472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2" name="Group 60">
                <a:extLst>
                  <a:ext uri="{FF2B5EF4-FFF2-40B4-BE49-F238E27FC236}">
                    <a16:creationId xmlns:a16="http://schemas.microsoft.com/office/drawing/2014/main" id="{517AD549-2FDF-4813-89F5-528D318C34DA}"/>
                  </a:ext>
                </a:extLst>
              </p:cNvPr>
              <p:cNvGrpSpPr/>
              <p:nvPr/>
            </p:nvGrpSpPr>
            <p:grpSpPr>
              <a:xfrm>
                <a:off x="2286488" y="1997999"/>
                <a:ext cx="66675" cy="658687"/>
                <a:chOff x="2290200" y="1997999"/>
                <a:chExt cx="66675" cy="658687"/>
              </a:xfrm>
            </p:grpSpPr>
            <p:sp>
              <p:nvSpPr>
                <p:cNvPr id="123" name="Line 176">
                  <a:extLst>
                    <a:ext uri="{FF2B5EF4-FFF2-40B4-BE49-F238E27FC236}">
                      <a16:creationId xmlns:a16="http://schemas.microsoft.com/office/drawing/2014/main" id="{DA60AD82-DEA7-4E56-8863-E438840CEA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23537" y="2332834"/>
                  <a:ext cx="0" cy="323852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4" name="Line 177">
                  <a:extLst>
                    <a:ext uri="{FF2B5EF4-FFF2-40B4-BE49-F238E27FC236}">
                      <a16:creationId xmlns:a16="http://schemas.microsoft.com/office/drawing/2014/main" id="{CFF3D550-3B87-4077-BF28-54DD306ED1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90200" y="2656685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5" name="Line 178">
                  <a:extLst>
                    <a:ext uri="{FF2B5EF4-FFF2-40B4-BE49-F238E27FC236}">
                      <a16:creationId xmlns:a16="http://schemas.microsoft.com/office/drawing/2014/main" id="{C218EDB7-79E7-4CF4-B131-EA05A4E0DD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323537" y="1997999"/>
                  <a:ext cx="0" cy="30797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6" name="Line 179">
                  <a:extLst>
                    <a:ext uri="{FF2B5EF4-FFF2-40B4-BE49-F238E27FC236}">
                      <a16:creationId xmlns:a16="http://schemas.microsoft.com/office/drawing/2014/main" id="{7550F086-10DF-471D-AC5C-BA8C8A4F4B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90200" y="1997999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3" name="Group 61">
                <a:extLst>
                  <a:ext uri="{FF2B5EF4-FFF2-40B4-BE49-F238E27FC236}">
                    <a16:creationId xmlns:a16="http://schemas.microsoft.com/office/drawing/2014/main" id="{4553CD39-8C27-4689-8F5A-7843C85A6A55}"/>
                  </a:ext>
                </a:extLst>
              </p:cNvPr>
              <p:cNvGrpSpPr/>
              <p:nvPr/>
            </p:nvGrpSpPr>
            <p:grpSpPr>
              <a:xfrm>
                <a:off x="2581763" y="2015138"/>
                <a:ext cx="66675" cy="529928"/>
                <a:chOff x="2585475" y="2015138"/>
                <a:chExt cx="66675" cy="529928"/>
              </a:xfrm>
            </p:grpSpPr>
            <p:sp>
              <p:nvSpPr>
                <p:cNvPr id="119" name="Line 180">
                  <a:extLst>
                    <a:ext uri="{FF2B5EF4-FFF2-40B4-BE49-F238E27FC236}">
                      <a16:creationId xmlns:a16="http://schemas.microsoft.com/office/drawing/2014/main" id="{F92AAC5D-170B-40CC-8709-4F13D9C7C7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18812" y="2275874"/>
                  <a:ext cx="0" cy="269191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0" name="Line 181">
                  <a:extLst>
                    <a:ext uri="{FF2B5EF4-FFF2-40B4-BE49-F238E27FC236}">
                      <a16:creationId xmlns:a16="http://schemas.microsoft.com/office/drawing/2014/main" id="{C534960D-41D0-4F91-9FF1-1931B2F9BF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85475" y="2545066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1" name="Line 182">
                  <a:extLst>
                    <a:ext uri="{FF2B5EF4-FFF2-40B4-BE49-F238E27FC236}">
                      <a16:creationId xmlns:a16="http://schemas.microsoft.com/office/drawing/2014/main" id="{51FD1AE3-EE14-4B50-8FC6-4901BFA6FD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618812" y="2015138"/>
                  <a:ext cx="0" cy="224896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22" name="Line 183">
                  <a:extLst>
                    <a:ext uri="{FF2B5EF4-FFF2-40B4-BE49-F238E27FC236}">
                      <a16:creationId xmlns:a16="http://schemas.microsoft.com/office/drawing/2014/main" id="{657928B8-5FC5-4F23-90E6-5F3233C79A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85475" y="2015138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4" name="Group 62">
                <a:extLst>
                  <a:ext uri="{FF2B5EF4-FFF2-40B4-BE49-F238E27FC236}">
                    <a16:creationId xmlns:a16="http://schemas.microsoft.com/office/drawing/2014/main" id="{80B45DFC-2DC3-491F-8AB7-4A1860929A44}"/>
                  </a:ext>
                </a:extLst>
              </p:cNvPr>
              <p:cNvGrpSpPr/>
              <p:nvPr/>
            </p:nvGrpSpPr>
            <p:grpSpPr>
              <a:xfrm>
                <a:off x="2873863" y="1992854"/>
                <a:ext cx="66675" cy="633860"/>
                <a:chOff x="2877575" y="1972074"/>
                <a:chExt cx="66675" cy="633860"/>
              </a:xfrm>
            </p:grpSpPr>
            <p:sp>
              <p:nvSpPr>
                <p:cNvPr id="115" name="Line 184">
                  <a:extLst>
                    <a:ext uri="{FF2B5EF4-FFF2-40B4-BE49-F238E27FC236}">
                      <a16:creationId xmlns:a16="http://schemas.microsoft.com/office/drawing/2014/main" id="{5A632912-4BD7-43C8-B97C-1D7019C576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10912" y="2242265"/>
                  <a:ext cx="0" cy="363669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6" name="Line 185">
                  <a:extLst>
                    <a:ext uri="{FF2B5EF4-FFF2-40B4-BE49-F238E27FC236}">
                      <a16:creationId xmlns:a16="http://schemas.microsoft.com/office/drawing/2014/main" id="{84FB0BA8-2CC5-4FA1-A2EE-3F956050C9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77575" y="2605934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7" name="Line 186">
                  <a:extLst>
                    <a:ext uri="{FF2B5EF4-FFF2-40B4-BE49-F238E27FC236}">
                      <a16:creationId xmlns:a16="http://schemas.microsoft.com/office/drawing/2014/main" id="{B0F7F6B4-C6EA-49DA-919D-EB0D858FB6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910912" y="1972074"/>
                  <a:ext cx="0" cy="232427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8" name="Line 187">
                  <a:extLst>
                    <a:ext uri="{FF2B5EF4-FFF2-40B4-BE49-F238E27FC236}">
                      <a16:creationId xmlns:a16="http://schemas.microsoft.com/office/drawing/2014/main" id="{824AAA52-9CDE-42C0-BA1B-EA53491B88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77575" y="1972074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5" name="Group 63">
                <a:extLst>
                  <a:ext uri="{FF2B5EF4-FFF2-40B4-BE49-F238E27FC236}">
                    <a16:creationId xmlns:a16="http://schemas.microsoft.com/office/drawing/2014/main" id="{C7FA599A-24D7-4961-88F5-81B32A705618}"/>
                  </a:ext>
                </a:extLst>
              </p:cNvPr>
              <p:cNvGrpSpPr/>
              <p:nvPr/>
            </p:nvGrpSpPr>
            <p:grpSpPr>
              <a:xfrm>
                <a:off x="3165963" y="1927418"/>
                <a:ext cx="69850" cy="665957"/>
                <a:chOff x="3169675" y="1927418"/>
                <a:chExt cx="69850" cy="665957"/>
              </a:xfrm>
            </p:grpSpPr>
            <p:sp>
              <p:nvSpPr>
                <p:cNvPr id="111" name="Line 188">
                  <a:extLst>
                    <a:ext uri="{FF2B5EF4-FFF2-40B4-BE49-F238E27FC236}">
                      <a16:creationId xmlns:a16="http://schemas.microsoft.com/office/drawing/2014/main" id="{6AB7D82A-89E7-4BBC-9D58-560CF6CE19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4600" y="2219518"/>
                  <a:ext cx="0" cy="373857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2" name="Line 189">
                  <a:extLst>
                    <a:ext uri="{FF2B5EF4-FFF2-40B4-BE49-F238E27FC236}">
                      <a16:creationId xmlns:a16="http://schemas.microsoft.com/office/drawing/2014/main" id="{ABBB56C3-C9B6-41D4-932D-6D6C088AD0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69675" y="2593375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3" name="Line 190">
                  <a:extLst>
                    <a:ext uri="{FF2B5EF4-FFF2-40B4-BE49-F238E27FC236}">
                      <a16:creationId xmlns:a16="http://schemas.microsoft.com/office/drawing/2014/main" id="{9140D5A9-29DD-495E-B2FF-9AD29DBB68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204600" y="1927418"/>
                  <a:ext cx="0" cy="26670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4" name="Line 191">
                  <a:extLst>
                    <a:ext uri="{FF2B5EF4-FFF2-40B4-BE49-F238E27FC236}">
                      <a16:creationId xmlns:a16="http://schemas.microsoft.com/office/drawing/2014/main" id="{5856890B-AC03-4DCF-BF60-69040CA8D7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69675" y="1927418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6" name="Group 64">
                <a:extLst>
                  <a:ext uri="{FF2B5EF4-FFF2-40B4-BE49-F238E27FC236}">
                    <a16:creationId xmlns:a16="http://schemas.microsoft.com/office/drawing/2014/main" id="{441ECF56-FE6E-41BB-9282-434C5EEA5CCE}"/>
                  </a:ext>
                </a:extLst>
              </p:cNvPr>
              <p:cNvGrpSpPr/>
              <p:nvPr/>
            </p:nvGrpSpPr>
            <p:grpSpPr>
              <a:xfrm>
                <a:off x="3461238" y="1914076"/>
                <a:ext cx="66675" cy="589811"/>
                <a:chOff x="3464950" y="1914076"/>
                <a:chExt cx="66675" cy="589811"/>
              </a:xfrm>
            </p:grpSpPr>
            <p:sp>
              <p:nvSpPr>
                <p:cNvPr id="107" name="Line 192">
                  <a:extLst>
                    <a:ext uri="{FF2B5EF4-FFF2-40B4-BE49-F238E27FC236}">
                      <a16:creationId xmlns:a16="http://schemas.microsoft.com/office/drawing/2014/main" id="{29A9CABF-421D-4B89-A2AE-F81EEBFFCE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98287" y="2206231"/>
                  <a:ext cx="0" cy="29765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8" name="Line 193">
                  <a:extLst>
                    <a:ext uri="{FF2B5EF4-FFF2-40B4-BE49-F238E27FC236}">
                      <a16:creationId xmlns:a16="http://schemas.microsoft.com/office/drawing/2014/main" id="{2F0BAF3B-AB63-4D29-A733-0D2EA26B8B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64950" y="2503887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9" name="Line 194">
                  <a:extLst>
                    <a:ext uri="{FF2B5EF4-FFF2-40B4-BE49-F238E27FC236}">
                      <a16:creationId xmlns:a16="http://schemas.microsoft.com/office/drawing/2014/main" id="{1B7BF6C9-24E7-470C-BD79-D17EB50EE7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498287" y="1914076"/>
                  <a:ext cx="0" cy="29527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0" name="Line 195">
                  <a:extLst>
                    <a:ext uri="{FF2B5EF4-FFF2-40B4-BE49-F238E27FC236}">
                      <a16:creationId xmlns:a16="http://schemas.microsoft.com/office/drawing/2014/main" id="{099D3CC9-746F-4C29-9133-4995AE5AF4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64950" y="1914076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7" name="Group 41">
                <a:extLst>
                  <a:ext uri="{FF2B5EF4-FFF2-40B4-BE49-F238E27FC236}">
                    <a16:creationId xmlns:a16="http://schemas.microsoft.com/office/drawing/2014/main" id="{485A8764-6A53-4D23-887F-DE57A79C5F1D}"/>
                  </a:ext>
                </a:extLst>
              </p:cNvPr>
              <p:cNvGrpSpPr/>
              <p:nvPr/>
            </p:nvGrpSpPr>
            <p:grpSpPr>
              <a:xfrm>
                <a:off x="3753338" y="1882968"/>
                <a:ext cx="69850" cy="582612"/>
                <a:chOff x="3757050" y="1882968"/>
                <a:chExt cx="69850" cy="582612"/>
              </a:xfrm>
            </p:grpSpPr>
            <p:sp>
              <p:nvSpPr>
                <p:cNvPr id="103" name="Line 196">
                  <a:extLst>
                    <a:ext uri="{FF2B5EF4-FFF2-40B4-BE49-F238E27FC236}">
                      <a16:creationId xmlns:a16="http://schemas.microsoft.com/office/drawing/2014/main" id="{467B9474-622F-4D73-AD8A-207AD55375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1975" y="2201262"/>
                  <a:ext cx="0" cy="264318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4" name="Line 197">
                  <a:extLst>
                    <a:ext uri="{FF2B5EF4-FFF2-40B4-BE49-F238E27FC236}">
                      <a16:creationId xmlns:a16="http://schemas.microsoft.com/office/drawing/2014/main" id="{0E832498-18FC-47FD-B03F-CCBCD68E32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57050" y="2465580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5" name="Line 198">
                  <a:extLst>
                    <a:ext uri="{FF2B5EF4-FFF2-40B4-BE49-F238E27FC236}">
                      <a16:creationId xmlns:a16="http://schemas.microsoft.com/office/drawing/2014/main" id="{ECB03664-F84E-45D4-8C5C-86D9B74E57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791975" y="1882968"/>
                  <a:ext cx="0" cy="272063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6" name="Line 199">
                  <a:extLst>
                    <a:ext uri="{FF2B5EF4-FFF2-40B4-BE49-F238E27FC236}">
                      <a16:creationId xmlns:a16="http://schemas.microsoft.com/office/drawing/2014/main" id="{D1C603C1-5978-4679-998E-DC79350B83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57050" y="1882968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8" name="Group 42">
                <a:extLst>
                  <a:ext uri="{FF2B5EF4-FFF2-40B4-BE49-F238E27FC236}">
                    <a16:creationId xmlns:a16="http://schemas.microsoft.com/office/drawing/2014/main" id="{E565F0E9-4D6E-4637-B208-1E84E9AE47B8}"/>
                  </a:ext>
                </a:extLst>
              </p:cNvPr>
              <p:cNvGrpSpPr/>
              <p:nvPr/>
            </p:nvGrpSpPr>
            <p:grpSpPr>
              <a:xfrm>
                <a:off x="4048760" y="1938409"/>
                <a:ext cx="66675" cy="549603"/>
                <a:chOff x="4052472" y="1938409"/>
                <a:chExt cx="66675" cy="549603"/>
              </a:xfrm>
            </p:grpSpPr>
            <p:sp>
              <p:nvSpPr>
                <p:cNvPr id="99" name="Line 204">
                  <a:extLst>
                    <a:ext uri="{FF2B5EF4-FFF2-40B4-BE49-F238E27FC236}">
                      <a16:creationId xmlns:a16="http://schemas.microsoft.com/office/drawing/2014/main" id="{BFACF93B-3B16-4795-AFC9-974485E112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5809" y="2165543"/>
                  <a:ext cx="0" cy="322469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0" name="Line 205">
                  <a:extLst>
                    <a:ext uri="{FF2B5EF4-FFF2-40B4-BE49-F238E27FC236}">
                      <a16:creationId xmlns:a16="http://schemas.microsoft.com/office/drawing/2014/main" id="{86D22EA2-307C-4F2B-8FCB-60B7F84919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52472" y="2488012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1" name="Line 206">
                  <a:extLst>
                    <a:ext uri="{FF2B5EF4-FFF2-40B4-BE49-F238E27FC236}">
                      <a16:creationId xmlns:a16="http://schemas.microsoft.com/office/drawing/2014/main" id="{07D2C035-AB65-4991-B16D-211A5D6D85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085809" y="1938409"/>
                  <a:ext cx="0" cy="201734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02" name="Line 207">
                  <a:extLst>
                    <a:ext uri="{FF2B5EF4-FFF2-40B4-BE49-F238E27FC236}">
                      <a16:creationId xmlns:a16="http://schemas.microsoft.com/office/drawing/2014/main" id="{7AE461FB-8DEB-4294-BFE0-4021980237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52472" y="1938409"/>
                  <a:ext cx="66675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9" name="Group 43">
                <a:extLst>
                  <a:ext uri="{FF2B5EF4-FFF2-40B4-BE49-F238E27FC236}">
                    <a16:creationId xmlns:a16="http://schemas.microsoft.com/office/drawing/2014/main" id="{0769FFAD-557D-42FB-8F22-1CD74C20F4CD}"/>
                  </a:ext>
                </a:extLst>
              </p:cNvPr>
              <p:cNvGrpSpPr/>
              <p:nvPr/>
            </p:nvGrpSpPr>
            <p:grpSpPr>
              <a:xfrm>
                <a:off x="4340713" y="1882967"/>
                <a:ext cx="69850" cy="569913"/>
                <a:chOff x="4344425" y="1882967"/>
                <a:chExt cx="69850" cy="569913"/>
              </a:xfrm>
            </p:grpSpPr>
            <p:sp>
              <p:nvSpPr>
                <p:cNvPr id="95" name="Line 208">
                  <a:extLst>
                    <a:ext uri="{FF2B5EF4-FFF2-40B4-BE49-F238E27FC236}">
                      <a16:creationId xmlns:a16="http://schemas.microsoft.com/office/drawing/2014/main" id="{05DF226A-9002-46B8-83F1-C7DDAEFDD6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79350" y="2175068"/>
                  <a:ext cx="0" cy="277812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Line 209">
                  <a:extLst>
                    <a:ext uri="{FF2B5EF4-FFF2-40B4-BE49-F238E27FC236}">
                      <a16:creationId xmlns:a16="http://schemas.microsoft.com/office/drawing/2014/main" id="{69B91EFB-BE6A-46AF-8A4A-7B93CDF9BF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44425" y="2452880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7" name="Line 210">
                  <a:extLst>
                    <a:ext uri="{FF2B5EF4-FFF2-40B4-BE49-F238E27FC236}">
                      <a16:creationId xmlns:a16="http://schemas.microsoft.com/office/drawing/2014/main" id="{B26C12FF-BE70-41AC-AD02-FF9F4B0AF5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379350" y="1882967"/>
                  <a:ext cx="0" cy="257175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8" name="Line 211">
                  <a:extLst>
                    <a:ext uri="{FF2B5EF4-FFF2-40B4-BE49-F238E27FC236}">
                      <a16:creationId xmlns:a16="http://schemas.microsoft.com/office/drawing/2014/main" id="{C5BAB663-1BCD-47FA-8B25-91E5F5FBA3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44425" y="1882968"/>
                  <a:ext cx="69850" cy="0"/>
                </a:xfrm>
                <a:prstGeom prst="line">
                  <a:avLst/>
                </a:prstGeom>
                <a:solidFill>
                  <a:srgbClr val="00A779"/>
                </a:solidFill>
                <a:ln w="12700">
                  <a:solidFill>
                    <a:srgbClr val="00A77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0" name="Group 25">
                <a:extLst>
                  <a:ext uri="{FF2B5EF4-FFF2-40B4-BE49-F238E27FC236}">
                    <a16:creationId xmlns:a16="http://schemas.microsoft.com/office/drawing/2014/main" id="{59CDFE3C-28D2-4BCF-8405-CEC709FB9C93}"/>
                  </a:ext>
                </a:extLst>
              </p:cNvPr>
              <p:cNvGrpSpPr/>
              <p:nvPr/>
            </p:nvGrpSpPr>
            <p:grpSpPr>
              <a:xfrm>
                <a:off x="1125090" y="1867913"/>
                <a:ext cx="3278987" cy="578422"/>
                <a:chOff x="1107369" y="1924449"/>
                <a:chExt cx="3294729" cy="581199"/>
              </a:xfrm>
            </p:grpSpPr>
            <p:sp>
              <p:nvSpPr>
                <p:cNvPr id="81" name="Freeform 155">
                  <a:extLst>
                    <a:ext uri="{FF2B5EF4-FFF2-40B4-BE49-F238E27FC236}">
                      <a16:creationId xmlns:a16="http://schemas.microsoft.com/office/drawing/2014/main" id="{0F451668-D80D-432A-8B69-C2F41A8D86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43271" y="1953024"/>
                  <a:ext cx="3231224" cy="530336"/>
                </a:xfrm>
                <a:custGeom>
                  <a:avLst/>
                  <a:gdLst>
                    <a:gd name="T0" fmla="*/ 0 w 2034"/>
                    <a:gd name="T1" fmla="*/ 0 h 361"/>
                    <a:gd name="T2" fmla="*/ 46 w 2034"/>
                    <a:gd name="T3" fmla="*/ 232 h 361"/>
                    <a:gd name="T4" fmla="*/ 184 w 2034"/>
                    <a:gd name="T5" fmla="*/ 361 h 361"/>
                    <a:gd name="T6" fmla="*/ 370 w 2034"/>
                    <a:gd name="T7" fmla="*/ 292 h 361"/>
                    <a:gd name="T8" fmla="*/ 554 w 2034"/>
                    <a:gd name="T9" fmla="*/ 246 h 361"/>
                    <a:gd name="T10" fmla="*/ 740 w 2034"/>
                    <a:gd name="T11" fmla="*/ 230 h 361"/>
                    <a:gd name="T12" fmla="*/ 924 w 2034"/>
                    <a:gd name="T13" fmla="*/ 210 h 361"/>
                    <a:gd name="T14" fmla="*/ 1108 w 2034"/>
                    <a:gd name="T15" fmla="*/ 200 h 361"/>
                    <a:gd name="T16" fmla="*/ 1294 w 2034"/>
                    <a:gd name="T17" fmla="*/ 192 h 361"/>
                    <a:gd name="T18" fmla="*/ 1478 w 2034"/>
                    <a:gd name="T19" fmla="*/ 182 h 361"/>
                    <a:gd name="T20" fmla="*/ 1664 w 2034"/>
                    <a:gd name="T21" fmla="*/ 176 h 361"/>
                    <a:gd name="T22" fmla="*/ 1710 w 2034"/>
                    <a:gd name="T23" fmla="*/ 86 h 361"/>
                    <a:gd name="T24" fmla="*/ 1848 w 2034"/>
                    <a:gd name="T25" fmla="*/ 160 h 361"/>
                    <a:gd name="T26" fmla="*/ 2034 w 2034"/>
                    <a:gd name="T27" fmla="*/ 142 h 361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00"/>
                    <a:gd name="connsiteY0" fmla="*/ 0 h 10000"/>
                    <a:gd name="connsiteX1" fmla="*/ 905 w 10000"/>
                    <a:gd name="connsiteY1" fmla="*/ 10000 h 10000"/>
                    <a:gd name="connsiteX2" fmla="*/ 1819 w 10000"/>
                    <a:gd name="connsiteY2" fmla="*/ 8089 h 10000"/>
                    <a:gd name="connsiteX3" fmla="*/ 2724 w 10000"/>
                    <a:gd name="connsiteY3" fmla="*/ 6814 h 10000"/>
                    <a:gd name="connsiteX4" fmla="*/ 3638 w 10000"/>
                    <a:gd name="connsiteY4" fmla="*/ 6371 h 10000"/>
                    <a:gd name="connsiteX5" fmla="*/ 4543 w 10000"/>
                    <a:gd name="connsiteY5" fmla="*/ 5817 h 10000"/>
                    <a:gd name="connsiteX6" fmla="*/ 5447 w 10000"/>
                    <a:gd name="connsiteY6" fmla="*/ 5540 h 10000"/>
                    <a:gd name="connsiteX7" fmla="*/ 6362 w 10000"/>
                    <a:gd name="connsiteY7" fmla="*/ 5319 h 10000"/>
                    <a:gd name="connsiteX8" fmla="*/ 7266 w 10000"/>
                    <a:gd name="connsiteY8" fmla="*/ 5042 h 10000"/>
                    <a:gd name="connsiteX9" fmla="*/ 8181 w 10000"/>
                    <a:gd name="connsiteY9" fmla="*/ 4875 h 10000"/>
                    <a:gd name="connsiteX10" fmla="*/ 8407 w 10000"/>
                    <a:gd name="connsiteY10" fmla="*/ 2382 h 10000"/>
                    <a:gd name="connsiteX11" fmla="*/ 9086 w 10000"/>
                    <a:gd name="connsiteY11" fmla="*/ 4432 h 10000"/>
                    <a:gd name="connsiteX12" fmla="*/ 10000 w 10000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00"/>
                    <a:gd name="connsiteX1" fmla="*/ 927 w 10022"/>
                    <a:gd name="connsiteY1" fmla="*/ 10000 h 10000"/>
                    <a:gd name="connsiteX2" fmla="*/ 1841 w 10022"/>
                    <a:gd name="connsiteY2" fmla="*/ 8089 h 10000"/>
                    <a:gd name="connsiteX3" fmla="*/ 2746 w 10022"/>
                    <a:gd name="connsiteY3" fmla="*/ 6814 h 10000"/>
                    <a:gd name="connsiteX4" fmla="*/ 3660 w 10022"/>
                    <a:gd name="connsiteY4" fmla="*/ 6371 h 10000"/>
                    <a:gd name="connsiteX5" fmla="*/ 4565 w 10022"/>
                    <a:gd name="connsiteY5" fmla="*/ 5817 h 10000"/>
                    <a:gd name="connsiteX6" fmla="*/ 5469 w 10022"/>
                    <a:gd name="connsiteY6" fmla="*/ 5540 h 10000"/>
                    <a:gd name="connsiteX7" fmla="*/ 6384 w 10022"/>
                    <a:gd name="connsiteY7" fmla="*/ 5319 h 10000"/>
                    <a:gd name="connsiteX8" fmla="*/ 7288 w 10022"/>
                    <a:gd name="connsiteY8" fmla="*/ 5042 h 10000"/>
                    <a:gd name="connsiteX9" fmla="*/ 8203 w 10022"/>
                    <a:gd name="connsiteY9" fmla="*/ 4875 h 10000"/>
                    <a:gd name="connsiteX10" fmla="*/ 8429 w 10022"/>
                    <a:gd name="connsiteY10" fmla="*/ 2382 h 10000"/>
                    <a:gd name="connsiteX11" fmla="*/ 9108 w 10022"/>
                    <a:gd name="connsiteY11" fmla="*/ 4432 h 10000"/>
                    <a:gd name="connsiteX12" fmla="*/ 10022 w 10022"/>
                    <a:gd name="connsiteY12" fmla="*/ 3934 h 10000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8429 w 10022"/>
                    <a:gd name="connsiteY10" fmla="*/ 2382 h 10016"/>
                    <a:gd name="connsiteX11" fmla="*/ 9108 w 10022"/>
                    <a:gd name="connsiteY11" fmla="*/ 4432 h 10016"/>
                    <a:gd name="connsiteX12" fmla="*/ 10022 w 10022"/>
                    <a:gd name="connsiteY12" fmla="*/ 3934 h 10016"/>
                    <a:gd name="connsiteX0" fmla="*/ 0 w 10022"/>
                    <a:gd name="connsiteY0" fmla="*/ 0 h 10016"/>
                    <a:gd name="connsiteX1" fmla="*/ 927 w 10022"/>
                    <a:gd name="connsiteY1" fmla="*/ 10000 h 10016"/>
                    <a:gd name="connsiteX2" fmla="*/ 1841 w 10022"/>
                    <a:gd name="connsiteY2" fmla="*/ 8089 h 10016"/>
                    <a:gd name="connsiteX3" fmla="*/ 2746 w 10022"/>
                    <a:gd name="connsiteY3" fmla="*/ 6814 h 10016"/>
                    <a:gd name="connsiteX4" fmla="*/ 3660 w 10022"/>
                    <a:gd name="connsiteY4" fmla="*/ 6371 h 10016"/>
                    <a:gd name="connsiteX5" fmla="*/ 4565 w 10022"/>
                    <a:gd name="connsiteY5" fmla="*/ 5817 h 10016"/>
                    <a:gd name="connsiteX6" fmla="*/ 5469 w 10022"/>
                    <a:gd name="connsiteY6" fmla="*/ 5540 h 10016"/>
                    <a:gd name="connsiteX7" fmla="*/ 6384 w 10022"/>
                    <a:gd name="connsiteY7" fmla="*/ 5319 h 10016"/>
                    <a:gd name="connsiteX8" fmla="*/ 7288 w 10022"/>
                    <a:gd name="connsiteY8" fmla="*/ 5042 h 10016"/>
                    <a:gd name="connsiteX9" fmla="*/ 8203 w 10022"/>
                    <a:gd name="connsiteY9" fmla="*/ 4875 h 10016"/>
                    <a:gd name="connsiteX10" fmla="*/ 9108 w 10022"/>
                    <a:gd name="connsiteY10" fmla="*/ 4432 h 10016"/>
                    <a:gd name="connsiteX11" fmla="*/ 10022 w 10022"/>
                    <a:gd name="connsiteY11" fmla="*/ 3934 h 10016"/>
                    <a:gd name="connsiteX0" fmla="*/ 0 w 10022"/>
                    <a:gd name="connsiteY0" fmla="*/ 0 h 9254"/>
                    <a:gd name="connsiteX1" fmla="*/ 883 w 10022"/>
                    <a:gd name="connsiteY1" fmla="*/ 9207 h 9254"/>
                    <a:gd name="connsiteX2" fmla="*/ 1841 w 10022"/>
                    <a:gd name="connsiteY2" fmla="*/ 8089 h 9254"/>
                    <a:gd name="connsiteX3" fmla="*/ 2746 w 10022"/>
                    <a:gd name="connsiteY3" fmla="*/ 6814 h 9254"/>
                    <a:gd name="connsiteX4" fmla="*/ 3660 w 10022"/>
                    <a:gd name="connsiteY4" fmla="*/ 6371 h 9254"/>
                    <a:gd name="connsiteX5" fmla="*/ 4565 w 10022"/>
                    <a:gd name="connsiteY5" fmla="*/ 5817 h 9254"/>
                    <a:gd name="connsiteX6" fmla="*/ 5469 w 10022"/>
                    <a:gd name="connsiteY6" fmla="*/ 5540 h 9254"/>
                    <a:gd name="connsiteX7" fmla="*/ 6384 w 10022"/>
                    <a:gd name="connsiteY7" fmla="*/ 5319 h 9254"/>
                    <a:gd name="connsiteX8" fmla="*/ 7288 w 10022"/>
                    <a:gd name="connsiteY8" fmla="*/ 5042 h 9254"/>
                    <a:gd name="connsiteX9" fmla="*/ 8203 w 10022"/>
                    <a:gd name="connsiteY9" fmla="*/ 4875 h 9254"/>
                    <a:gd name="connsiteX10" fmla="*/ 9108 w 10022"/>
                    <a:gd name="connsiteY10" fmla="*/ 4432 h 9254"/>
                    <a:gd name="connsiteX11" fmla="*/ 10022 w 10022"/>
                    <a:gd name="connsiteY11" fmla="*/ 3934 h 9254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40 w 10000"/>
                    <a:gd name="connsiteY3" fmla="*/ 7363 h 10000"/>
                    <a:gd name="connsiteX4" fmla="*/ 3652 w 10000"/>
                    <a:gd name="connsiteY4" fmla="*/ 6885 h 10000"/>
                    <a:gd name="connsiteX5" fmla="*/ 4555 w 10000"/>
                    <a:gd name="connsiteY5" fmla="*/ 6286 h 10000"/>
                    <a:gd name="connsiteX6" fmla="*/ 5457 w 10000"/>
                    <a:gd name="connsiteY6" fmla="*/ 5987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652 w 10000"/>
                    <a:gd name="connsiteY4" fmla="*/ 6885 h 10000"/>
                    <a:gd name="connsiteX5" fmla="*/ 4555 w 10000"/>
                    <a:gd name="connsiteY5" fmla="*/ 6286 h 10000"/>
                    <a:gd name="connsiteX6" fmla="*/ 5457 w 10000"/>
                    <a:gd name="connsiteY6" fmla="*/ 5987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55 w 10000"/>
                    <a:gd name="connsiteY5" fmla="*/ 6286 h 10000"/>
                    <a:gd name="connsiteX6" fmla="*/ 5457 w 10000"/>
                    <a:gd name="connsiteY6" fmla="*/ 5987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11 w 10000"/>
                    <a:gd name="connsiteY5" fmla="*/ 7233 h 10000"/>
                    <a:gd name="connsiteX6" fmla="*/ 5457 w 10000"/>
                    <a:gd name="connsiteY6" fmla="*/ 5987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11 w 10000"/>
                    <a:gd name="connsiteY5" fmla="*/ 7233 h 10000"/>
                    <a:gd name="connsiteX6" fmla="*/ 5413 w 10000"/>
                    <a:gd name="connsiteY6" fmla="*/ 6619 h 10000"/>
                    <a:gd name="connsiteX7" fmla="*/ 6370 w 10000"/>
                    <a:gd name="connsiteY7" fmla="*/ 5748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11 w 10000"/>
                    <a:gd name="connsiteY5" fmla="*/ 7233 h 10000"/>
                    <a:gd name="connsiteX6" fmla="*/ 5413 w 10000"/>
                    <a:gd name="connsiteY6" fmla="*/ 6619 h 10000"/>
                    <a:gd name="connsiteX7" fmla="*/ 6326 w 10000"/>
                    <a:gd name="connsiteY7" fmla="*/ 6064 h 10000"/>
                    <a:gd name="connsiteX8" fmla="*/ 7272 w 10000"/>
                    <a:gd name="connsiteY8" fmla="*/ 544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10000"/>
                    <a:gd name="connsiteY0" fmla="*/ 0 h 10000"/>
                    <a:gd name="connsiteX1" fmla="*/ 881 w 10000"/>
                    <a:gd name="connsiteY1" fmla="*/ 9949 h 10000"/>
                    <a:gd name="connsiteX2" fmla="*/ 1763 w 10000"/>
                    <a:gd name="connsiteY2" fmla="*/ 8290 h 10000"/>
                    <a:gd name="connsiteX3" fmla="*/ 2710 w 10000"/>
                    <a:gd name="connsiteY3" fmla="*/ 7859 h 10000"/>
                    <a:gd name="connsiteX4" fmla="*/ 3593 w 10000"/>
                    <a:gd name="connsiteY4" fmla="*/ 8013 h 10000"/>
                    <a:gd name="connsiteX5" fmla="*/ 4511 w 10000"/>
                    <a:gd name="connsiteY5" fmla="*/ 7233 h 10000"/>
                    <a:gd name="connsiteX6" fmla="*/ 5413 w 10000"/>
                    <a:gd name="connsiteY6" fmla="*/ 6619 h 10000"/>
                    <a:gd name="connsiteX7" fmla="*/ 6326 w 10000"/>
                    <a:gd name="connsiteY7" fmla="*/ 6064 h 10000"/>
                    <a:gd name="connsiteX8" fmla="*/ 7250 w 10000"/>
                    <a:gd name="connsiteY8" fmla="*/ 5538 h 10000"/>
                    <a:gd name="connsiteX9" fmla="*/ 8185 w 10000"/>
                    <a:gd name="connsiteY9" fmla="*/ 5268 h 10000"/>
                    <a:gd name="connsiteX10" fmla="*/ 9088 w 10000"/>
                    <a:gd name="connsiteY10" fmla="*/ 4789 h 10000"/>
                    <a:gd name="connsiteX11" fmla="*/ 10000 w 10000"/>
                    <a:gd name="connsiteY11" fmla="*/ 4251 h 10000"/>
                    <a:gd name="connsiteX0" fmla="*/ 0 w 9985"/>
                    <a:gd name="connsiteY0" fmla="*/ 0 h 10000"/>
                    <a:gd name="connsiteX1" fmla="*/ 881 w 9985"/>
                    <a:gd name="connsiteY1" fmla="*/ 9949 h 10000"/>
                    <a:gd name="connsiteX2" fmla="*/ 1763 w 9985"/>
                    <a:gd name="connsiteY2" fmla="*/ 8290 h 10000"/>
                    <a:gd name="connsiteX3" fmla="*/ 2710 w 9985"/>
                    <a:gd name="connsiteY3" fmla="*/ 7859 h 10000"/>
                    <a:gd name="connsiteX4" fmla="*/ 3593 w 9985"/>
                    <a:gd name="connsiteY4" fmla="*/ 8013 h 10000"/>
                    <a:gd name="connsiteX5" fmla="*/ 4511 w 9985"/>
                    <a:gd name="connsiteY5" fmla="*/ 7233 h 10000"/>
                    <a:gd name="connsiteX6" fmla="*/ 5413 w 9985"/>
                    <a:gd name="connsiteY6" fmla="*/ 6619 h 10000"/>
                    <a:gd name="connsiteX7" fmla="*/ 6326 w 9985"/>
                    <a:gd name="connsiteY7" fmla="*/ 6064 h 10000"/>
                    <a:gd name="connsiteX8" fmla="*/ 7250 w 9985"/>
                    <a:gd name="connsiteY8" fmla="*/ 5538 h 10000"/>
                    <a:gd name="connsiteX9" fmla="*/ 8185 w 9985"/>
                    <a:gd name="connsiteY9" fmla="*/ 5268 h 10000"/>
                    <a:gd name="connsiteX10" fmla="*/ 9088 w 9985"/>
                    <a:gd name="connsiteY10" fmla="*/ 4789 h 10000"/>
                    <a:gd name="connsiteX11" fmla="*/ 9985 w 9985"/>
                    <a:gd name="connsiteY11" fmla="*/ 4567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985" h="10000">
                      <a:moveTo>
                        <a:pt x="0" y="0"/>
                      </a:moveTo>
                      <a:cubicBezTo>
                        <a:pt x="917" y="10781"/>
                        <a:pt x="880" y="10064"/>
                        <a:pt x="881" y="9949"/>
                      </a:cubicBezTo>
                      <a:lnTo>
                        <a:pt x="1763" y="8290"/>
                      </a:lnTo>
                      <a:lnTo>
                        <a:pt x="2710" y="7859"/>
                      </a:lnTo>
                      <a:lnTo>
                        <a:pt x="3593" y="8013"/>
                      </a:lnTo>
                      <a:lnTo>
                        <a:pt x="4511" y="7233"/>
                      </a:lnTo>
                      <a:lnTo>
                        <a:pt x="5413" y="6619"/>
                      </a:lnTo>
                      <a:lnTo>
                        <a:pt x="6326" y="6064"/>
                      </a:lnTo>
                      <a:lnTo>
                        <a:pt x="7250" y="5538"/>
                      </a:lnTo>
                      <a:lnTo>
                        <a:pt x="8185" y="5268"/>
                      </a:lnTo>
                      <a:cubicBezTo>
                        <a:pt x="8487" y="5158"/>
                        <a:pt x="8786" y="4959"/>
                        <a:pt x="9088" y="4789"/>
                      </a:cubicBezTo>
                      <a:lnTo>
                        <a:pt x="9985" y="4567"/>
                      </a:lnTo>
                    </a:path>
                  </a:pathLst>
                </a:custGeom>
                <a:noFill/>
                <a:ln w="28575">
                  <a:solidFill>
                    <a:srgbClr val="00B05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82" name="Group 27">
                  <a:extLst>
                    <a:ext uri="{FF2B5EF4-FFF2-40B4-BE49-F238E27FC236}">
                      <a16:creationId xmlns:a16="http://schemas.microsoft.com/office/drawing/2014/main" id="{FB96652E-DD53-4A96-A1DF-AE1D3CA32B70}"/>
                    </a:ext>
                  </a:extLst>
                </p:cNvPr>
                <p:cNvGrpSpPr/>
                <p:nvPr/>
              </p:nvGrpSpPr>
              <p:grpSpPr>
                <a:xfrm>
                  <a:off x="1107369" y="1924449"/>
                  <a:ext cx="3294729" cy="581199"/>
                  <a:chOff x="1107369" y="1924449"/>
                  <a:chExt cx="3294729" cy="581199"/>
                </a:xfrm>
              </p:grpSpPr>
              <p:sp>
                <p:nvSpPr>
                  <p:cNvPr id="83" name="Freeform 213">
                    <a:extLst>
                      <a:ext uri="{FF2B5EF4-FFF2-40B4-BE49-F238E27FC236}">
                        <a16:creationId xmlns:a16="http://schemas.microsoft.com/office/drawing/2014/main" id="{6DB8389D-19D2-4933-AA41-0D4B590E42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07369" y="1924449"/>
                    <a:ext cx="53975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4" name="Freeform 215">
                    <a:extLst>
                      <a:ext uri="{FF2B5EF4-FFF2-40B4-BE49-F238E27FC236}">
                        <a16:creationId xmlns:a16="http://schemas.microsoft.com/office/drawing/2014/main" id="{A051FA65-FBB9-46D6-8011-7E75A14FC18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402746" y="2448498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5" name="Freeform 216">
                    <a:extLst>
                      <a:ext uri="{FF2B5EF4-FFF2-40B4-BE49-F238E27FC236}">
                        <a16:creationId xmlns:a16="http://schemas.microsoft.com/office/drawing/2014/main" id="{33B9D9AC-8A80-4F23-B493-D494C245BF4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692254" y="2356960"/>
                    <a:ext cx="53975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" name="Freeform 217">
                    <a:extLst>
                      <a:ext uri="{FF2B5EF4-FFF2-40B4-BE49-F238E27FC236}">
                        <a16:creationId xmlns:a16="http://schemas.microsoft.com/office/drawing/2014/main" id="{86F987F9-D927-4F9B-9E1F-BAB9A3661D9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85763" y="2337626"/>
                    <a:ext cx="57150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" name="Freeform 218">
                    <a:extLst>
                      <a:ext uri="{FF2B5EF4-FFF2-40B4-BE49-F238E27FC236}">
                        <a16:creationId xmlns:a16="http://schemas.microsoft.com/office/drawing/2014/main" id="{A75313F5-45CE-4707-8930-D3AD879A3C7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280853" y="2341961"/>
                    <a:ext cx="53975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8" name="Freeform 219">
                    <a:extLst>
                      <a:ext uri="{FF2B5EF4-FFF2-40B4-BE49-F238E27FC236}">
                        <a16:creationId xmlns:a16="http://schemas.microsoft.com/office/drawing/2014/main" id="{6EEAFFBC-A85C-43D1-8916-7E08AD8E2F8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75958" y="2299548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" name="Freeform 220">
                    <a:extLst>
                      <a:ext uri="{FF2B5EF4-FFF2-40B4-BE49-F238E27FC236}">
                        <a16:creationId xmlns:a16="http://schemas.microsoft.com/office/drawing/2014/main" id="{24BE61B8-72F7-4A46-9019-DAA88FB0FE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869460" y="2264328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" name="Freeform 221">
                    <a:extLst>
                      <a:ext uri="{FF2B5EF4-FFF2-40B4-BE49-F238E27FC236}">
                        <a16:creationId xmlns:a16="http://schemas.microsoft.com/office/drawing/2014/main" id="{CC8401D9-168F-4DA2-AC78-424E6670D35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164558" y="2241206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1" name="Freeform 222">
                    <a:extLst>
                      <a:ext uri="{FF2B5EF4-FFF2-40B4-BE49-F238E27FC236}">
                        <a16:creationId xmlns:a16="http://schemas.microsoft.com/office/drawing/2014/main" id="{32834732-EA30-4335-8E89-85AEF3B9069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59655" y="2213375"/>
                    <a:ext cx="57150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" name="Freeform 223">
                    <a:extLst>
                      <a:ext uri="{FF2B5EF4-FFF2-40B4-BE49-F238E27FC236}">
                        <a16:creationId xmlns:a16="http://schemas.microsoft.com/office/drawing/2014/main" id="{823D6A93-A412-4080-8E3C-CE51A34E335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54753" y="2203849"/>
                    <a:ext cx="57150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" name="Freeform 225">
                    <a:extLst>
                      <a:ext uri="{FF2B5EF4-FFF2-40B4-BE49-F238E27FC236}">
                        <a16:creationId xmlns:a16="http://schemas.microsoft.com/office/drawing/2014/main" id="{71D2CD35-44EE-463A-8F7A-7750BF4B235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49998" y="2178449"/>
                    <a:ext cx="57150" cy="57150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4" name="Freeform 226">
                    <a:extLst>
                      <a:ext uri="{FF2B5EF4-FFF2-40B4-BE49-F238E27FC236}">
                        <a16:creationId xmlns:a16="http://schemas.microsoft.com/office/drawing/2014/main" id="{BE64FC6C-7D51-4974-B28C-59495902FAE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44948" y="2170138"/>
                    <a:ext cx="57150" cy="53975"/>
                  </a:xfrm>
                  <a:prstGeom prst="ellipse">
                    <a:avLst/>
                  </a:prstGeom>
                  <a:solidFill>
                    <a:srgbClr val="00B050"/>
                  </a:solidFill>
                  <a:ln w="19050">
                    <a:solidFill>
                      <a:srgbClr val="00B05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146" name="TextBox 18">
              <a:extLst>
                <a:ext uri="{FF2B5EF4-FFF2-40B4-BE49-F238E27FC236}">
                  <a16:creationId xmlns:a16="http://schemas.microsoft.com/office/drawing/2014/main" id="{1E578043-7DA9-4D02-B724-F31172C452FC}"/>
                </a:ext>
              </a:extLst>
            </p:cNvPr>
            <p:cNvSpPr txBox="1"/>
            <p:nvPr/>
          </p:nvSpPr>
          <p:spPr>
            <a:xfrm>
              <a:off x="2764437" y="4520117"/>
              <a:ext cx="1807559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lvl="0" defTabSz="914400" eaLnBrk="0" hangingPunct="0"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PA-IC</a:t>
              </a:r>
              <a:r>
                <a:rPr lang="fr-FR" sz="1400" b="1" baseline="-25000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90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 (0.166 µg/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mL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)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971975BD-6326-4685-8F0F-628147413D63}"/>
              </a:ext>
            </a:extLst>
          </p:cNvPr>
          <p:cNvGrpSpPr/>
          <p:nvPr/>
        </p:nvGrpSpPr>
        <p:grpSpPr>
          <a:xfrm>
            <a:off x="4828563" y="1974806"/>
            <a:ext cx="3975732" cy="3758450"/>
            <a:chOff x="4828563" y="1974806"/>
            <a:chExt cx="3975732" cy="3758450"/>
          </a:xfrm>
        </p:grpSpPr>
        <p:grpSp>
          <p:nvGrpSpPr>
            <p:cNvPr id="152" name="Group 154">
              <a:extLst>
                <a:ext uri="{FF2B5EF4-FFF2-40B4-BE49-F238E27FC236}">
                  <a16:creationId xmlns:a16="http://schemas.microsoft.com/office/drawing/2014/main" id="{58DD3E7C-5752-4C36-B9BE-4AB11C3F77A8}"/>
                </a:ext>
              </a:extLst>
            </p:cNvPr>
            <p:cNvGrpSpPr/>
            <p:nvPr/>
          </p:nvGrpSpPr>
          <p:grpSpPr>
            <a:xfrm>
              <a:off x="5133559" y="1974806"/>
              <a:ext cx="3366178" cy="3274614"/>
              <a:chOff x="936913" y="1652155"/>
              <a:chExt cx="3448051" cy="2420001"/>
            </a:xfrm>
          </p:grpSpPr>
          <p:grpSp>
            <p:nvGrpSpPr>
              <p:cNvPr id="153" name="Group 155">
                <a:extLst>
                  <a:ext uri="{FF2B5EF4-FFF2-40B4-BE49-F238E27FC236}">
                    <a16:creationId xmlns:a16="http://schemas.microsoft.com/office/drawing/2014/main" id="{1F00ACB2-C402-4C36-ADFF-3688ABA016E7}"/>
                  </a:ext>
                </a:extLst>
              </p:cNvPr>
              <p:cNvGrpSpPr/>
              <p:nvPr/>
            </p:nvGrpSpPr>
            <p:grpSpPr>
              <a:xfrm>
                <a:off x="936913" y="1652155"/>
                <a:ext cx="3446623" cy="2342718"/>
                <a:chOff x="936913" y="1652155"/>
                <a:chExt cx="3446623" cy="2342718"/>
              </a:xfrm>
            </p:grpSpPr>
            <p:cxnSp>
              <p:nvCxnSpPr>
                <p:cNvPr id="169" name="Straight Connector 171">
                  <a:extLst>
                    <a:ext uri="{FF2B5EF4-FFF2-40B4-BE49-F238E27FC236}">
                      <a16:creationId xmlns:a16="http://schemas.microsoft.com/office/drawing/2014/main" id="{F733EC40-7A19-455F-B6A3-D41C2278E2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13114" y="1652155"/>
                  <a:ext cx="0" cy="2337088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0" name="Group 172">
                  <a:extLst>
                    <a:ext uri="{FF2B5EF4-FFF2-40B4-BE49-F238E27FC236}">
                      <a16:creationId xmlns:a16="http://schemas.microsoft.com/office/drawing/2014/main" id="{B17E6CB5-8A69-4A53-96F8-96CD41AA442A}"/>
                    </a:ext>
                  </a:extLst>
                </p:cNvPr>
                <p:cNvGrpSpPr/>
                <p:nvPr/>
              </p:nvGrpSpPr>
              <p:grpSpPr>
                <a:xfrm>
                  <a:off x="936913" y="1850244"/>
                  <a:ext cx="3446623" cy="2144629"/>
                  <a:chOff x="936913" y="1850244"/>
                  <a:chExt cx="3446623" cy="2144629"/>
                </a:xfrm>
              </p:grpSpPr>
              <p:cxnSp>
                <p:nvCxnSpPr>
                  <p:cNvPr id="171" name="Straight Connector 173">
                    <a:extLst>
                      <a:ext uri="{FF2B5EF4-FFF2-40B4-BE49-F238E27FC236}">
                        <a16:creationId xmlns:a16="http://schemas.microsoft.com/office/drawing/2014/main" id="{5930937E-D2F3-4B6C-B08B-E8EFE2A6146B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3994873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4">
                    <a:extLst>
                      <a:ext uri="{FF2B5EF4-FFF2-40B4-BE49-F238E27FC236}">
                        <a16:creationId xmlns:a16="http://schemas.microsoft.com/office/drawing/2014/main" id="{F7DD25ED-9090-436C-9819-CFC150FD10F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019103" y="3486539"/>
                    <a:ext cx="3364433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prstDash val="dash"/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5">
                    <a:extLst>
                      <a:ext uri="{FF2B5EF4-FFF2-40B4-BE49-F238E27FC236}">
                        <a16:creationId xmlns:a16="http://schemas.microsoft.com/office/drawing/2014/main" id="{5FA4999A-43A1-42B9-9804-D948424B8EF1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359058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Straight Connector 176">
                    <a:extLst>
                      <a:ext uri="{FF2B5EF4-FFF2-40B4-BE49-F238E27FC236}">
                        <a16:creationId xmlns:a16="http://schemas.microsoft.com/office/drawing/2014/main" id="{430CD1E4-B2E6-4FBB-A817-9F1C4F1B9D95}"/>
                      </a:ext>
                    </a:extLst>
                  </p:cNvPr>
                  <p:cNvCxnSpPr/>
                  <p:nvPr/>
                </p:nvCxnSpPr>
                <p:spPr>
                  <a:xfrm>
                    <a:off x="936913" y="2253848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7">
                    <a:extLst>
                      <a:ext uri="{FF2B5EF4-FFF2-40B4-BE49-F238E27FC236}">
                        <a16:creationId xmlns:a16="http://schemas.microsoft.com/office/drawing/2014/main" id="{52977AD8-563B-4BA0-9865-979862FC9BC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185024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8">
                    <a:extLst>
                      <a:ext uri="{FF2B5EF4-FFF2-40B4-BE49-F238E27FC236}">
                        <a16:creationId xmlns:a16="http://schemas.microsoft.com/office/drawing/2014/main" id="{374DA01A-FC26-4D0E-934B-6CAAE6BB66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316217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9">
                    <a:extLst>
                      <a:ext uri="{FF2B5EF4-FFF2-40B4-BE49-F238E27FC236}">
                        <a16:creationId xmlns:a16="http://schemas.microsoft.com/office/drawing/2014/main" id="{27F167A4-C395-4D19-A743-25F3BF1F658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382390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80">
                    <a:extLst>
                      <a:ext uri="{FF2B5EF4-FFF2-40B4-BE49-F238E27FC236}">
                        <a16:creationId xmlns:a16="http://schemas.microsoft.com/office/drawing/2014/main" id="{69FA6B95-CAD4-4FD7-B23B-1ABC3BB12E0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460596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Straight Connector 181">
                    <a:extLst>
                      <a:ext uri="{FF2B5EF4-FFF2-40B4-BE49-F238E27FC236}">
                        <a16:creationId xmlns:a16="http://schemas.microsoft.com/office/drawing/2014/main" id="{6739EF46-EB48-4C78-AD5A-65704C22D22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550832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Straight Connector 182">
                    <a:extLst>
                      <a:ext uri="{FF2B5EF4-FFF2-40B4-BE49-F238E27FC236}">
                        <a16:creationId xmlns:a16="http://schemas.microsoft.com/office/drawing/2014/main" id="{452EAA67-3E09-4C8D-A49B-C547E6EF139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656110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Straight Connector 183">
                    <a:extLst>
                      <a:ext uri="{FF2B5EF4-FFF2-40B4-BE49-F238E27FC236}">
                        <a16:creationId xmlns:a16="http://schemas.microsoft.com/office/drawing/2014/main" id="{7DF36F5B-BCF2-4D37-8476-426ADB174A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785448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Straight Connector 184">
                    <a:extLst>
                      <a:ext uri="{FF2B5EF4-FFF2-40B4-BE49-F238E27FC236}">
                        <a16:creationId xmlns:a16="http://schemas.microsoft.com/office/drawing/2014/main" id="{CD43CA2B-E630-456A-BC44-ABDD7CFF1B8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2953891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Straight Connector 185">
                    <a:extLst>
                      <a:ext uri="{FF2B5EF4-FFF2-40B4-BE49-F238E27FC236}">
                        <a16:creationId xmlns:a16="http://schemas.microsoft.com/office/drawing/2014/main" id="{865968DE-643C-4CB2-87F9-F0A78FC3854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188506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Straight Connector 186">
                    <a:extLst>
                      <a:ext uri="{FF2B5EF4-FFF2-40B4-BE49-F238E27FC236}">
                        <a16:creationId xmlns:a16="http://schemas.microsoft.com/office/drawing/2014/main" id="{DE9BCFA2-8926-4D24-BC0E-7EBC8D1CE3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654731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7">
                    <a:extLst>
                      <a:ext uri="{FF2B5EF4-FFF2-40B4-BE49-F238E27FC236}">
                        <a16:creationId xmlns:a16="http://schemas.microsoft.com/office/drawing/2014/main" id="{0F40CCBC-2636-40C4-A00D-F7D7E9DD414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720904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Straight Connector 188">
                    <a:extLst>
                      <a:ext uri="{FF2B5EF4-FFF2-40B4-BE49-F238E27FC236}">
                        <a16:creationId xmlns:a16="http://schemas.microsoft.com/office/drawing/2014/main" id="{771F0350-5315-4985-B3F5-5298D1B32B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799109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Straight Connector 189">
                    <a:extLst>
                      <a:ext uri="{FF2B5EF4-FFF2-40B4-BE49-F238E27FC236}">
                        <a16:creationId xmlns:a16="http://schemas.microsoft.com/office/drawing/2014/main" id="{6144382B-5D64-49C1-B5A4-F2BC64EF8FD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9644" y="3889346"/>
                    <a:ext cx="49269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54" name="Group 156">
                <a:extLst>
                  <a:ext uri="{FF2B5EF4-FFF2-40B4-BE49-F238E27FC236}">
                    <a16:creationId xmlns:a16="http://schemas.microsoft.com/office/drawing/2014/main" id="{3880BA3A-522F-4998-8F05-4278893C3DDC}"/>
                  </a:ext>
                </a:extLst>
              </p:cNvPr>
              <p:cNvGrpSpPr/>
              <p:nvPr/>
            </p:nvGrpSpPr>
            <p:grpSpPr>
              <a:xfrm rot="16200000">
                <a:off x="2662995" y="2350187"/>
                <a:ext cx="77283" cy="3366655"/>
                <a:chOff x="942108" y="1609509"/>
                <a:chExt cx="77283" cy="3366655"/>
              </a:xfrm>
            </p:grpSpPr>
            <p:cxnSp>
              <p:nvCxnSpPr>
                <p:cNvPr id="155" name="Straight Connector 157">
                  <a:extLst>
                    <a:ext uri="{FF2B5EF4-FFF2-40B4-BE49-F238E27FC236}">
                      <a16:creationId xmlns:a16="http://schemas.microsoft.com/office/drawing/2014/main" id="{EB55E002-BB52-4F88-8A5E-93983C6BAF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663937" y="3292837"/>
                  <a:ext cx="3366655" cy="0"/>
                </a:xfrm>
                <a:prstGeom prst="line">
                  <a:avLst/>
                </a:prstGeom>
                <a:ln w="12700" cap="sq">
                  <a:solidFill>
                    <a:schemeClr val="tx1"/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6" name="Group 158">
                  <a:extLst>
                    <a:ext uri="{FF2B5EF4-FFF2-40B4-BE49-F238E27FC236}">
                      <a16:creationId xmlns:a16="http://schemas.microsoft.com/office/drawing/2014/main" id="{07C6899A-1E2E-4487-8C96-65C590BF818E}"/>
                    </a:ext>
                  </a:extLst>
                </p:cNvPr>
                <p:cNvGrpSpPr/>
                <p:nvPr/>
              </p:nvGrpSpPr>
              <p:grpSpPr>
                <a:xfrm>
                  <a:off x="942108" y="1681385"/>
                  <a:ext cx="72000" cy="3227891"/>
                  <a:chOff x="942108" y="1681385"/>
                  <a:chExt cx="72000" cy="3227891"/>
                </a:xfrm>
              </p:grpSpPr>
              <p:cxnSp>
                <p:nvCxnSpPr>
                  <p:cNvPr id="157" name="Straight Connector 159">
                    <a:extLst>
                      <a:ext uri="{FF2B5EF4-FFF2-40B4-BE49-F238E27FC236}">
                        <a16:creationId xmlns:a16="http://schemas.microsoft.com/office/drawing/2014/main" id="{E1D1EFB1-6BAC-43E8-A9BD-9F26A3E387D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02894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60">
                    <a:extLst>
                      <a:ext uri="{FF2B5EF4-FFF2-40B4-BE49-F238E27FC236}">
                        <a16:creationId xmlns:a16="http://schemas.microsoft.com/office/drawing/2014/main" id="{0E6022BD-331B-48D8-8CE5-8065BE8B308D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26827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61">
                    <a:extLst>
                      <a:ext uri="{FF2B5EF4-FFF2-40B4-BE49-F238E27FC236}">
                        <a16:creationId xmlns:a16="http://schemas.microsoft.com/office/drawing/2014/main" id="{0F360417-A7E7-4E21-A0EB-55A9133CC03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97483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Straight Connector 162">
                    <a:extLst>
                      <a:ext uri="{FF2B5EF4-FFF2-40B4-BE49-F238E27FC236}">
                        <a16:creationId xmlns:a16="http://schemas.microsoft.com/office/drawing/2014/main" id="{21337C06-58EB-438B-959D-D2C7C0FDC30C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168138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3">
                    <a:extLst>
                      <a:ext uri="{FF2B5EF4-FFF2-40B4-BE49-F238E27FC236}">
                        <a16:creationId xmlns:a16="http://schemas.microsoft.com/office/drawing/2014/main" id="{31E09966-023F-4502-ADD2-4B5F43E251D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909276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4">
                    <a:extLst>
                      <a:ext uri="{FF2B5EF4-FFF2-40B4-BE49-F238E27FC236}">
                        <a16:creationId xmlns:a16="http://schemas.microsoft.com/office/drawing/2014/main" id="{40352F91-4866-4572-B46D-84E9662139DA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61583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Straight Connector 165">
                    <a:extLst>
                      <a:ext uri="{FF2B5EF4-FFF2-40B4-BE49-F238E27FC236}">
                        <a16:creationId xmlns:a16="http://schemas.microsoft.com/office/drawing/2014/main" id="{44C08B8E-FBC6-4592-B5E9-0660D589583D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432239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Straight Connector 166">
                    <a:extLst>
                      <a:ext uri="{FF2B5EF4-FFF2-40B4-BE49-F238E27FC236}">
                        <a16:creationId xmlns:a16="http://schemas.microsoft.com/office/drawing/2014/main" id="{9B941863-157D-416A-A421-EC3A95B4FB98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73550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Straight Connector 167">
                    <a:extLst>
                      <a:ext uri="{FF2B5EF4-FFF2-40B4-BE49-F238E27FC236}">
                        <a16:creationId xmlns:a16="http://schemas.microsoft.com/office/drawing/2014/main" id="{6E5CE734-DE51-4407-91DE-133862229F96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56172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Straight Connector 168">
                    <a:extLst>
                      <a:ext uri="{FF2B5EF4-FFF2-40B4-BE49-F238E27FC236}">
                        <a16:creationId xmlns:a16="http://schemas.microsoft.com/office/drawing/2014/main" id="{EF81FA6E-23EE-44A6-A56E-7218E34FEB8B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285516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Straight Connector 169">
                    <a:extLst>
                      <a:ext uri="{FF2B5EF4-FFF2-40B4-BE49-F238E27FC236}">
                        <a16:creationId xmlns:a16="http://schemas.microsoft.com/office/drawing/2014/main" id="{D558AC28-2BF9-4BA3-BD4C-B00F6F665D3E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148610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Straight Connector 170">
                    <a:extLst>
                      <a:ext uri="{FF2B5EF4-FFF2-40B4-BE49-F238E27FC236}">
                        <a16:creationId xmlns:a16="http://schemas.microsoft.com/office/drawing/2014/main" id="{D07D281A-8630-43F0-813F-BCBB62D39DF4}"/>
                      </a:ext>
                    </a:extLst>
                  </p:cNvPr>
                  <p:cNvCxnSpPr/>
                  <p:nvPr/>
                </p:nvCxnSpPr>
                <p:spPr>
                  <a:xfrm>
                    <a:off x="942108" y="3442055"/>
                    <a:ext cx="72000" cy="0"/>
                  </a:xfrm>
                  <a:prstGeom prst="line">
                    <a:avLst/>
                  </a:prstGeom>
                  <a:ln w="12700" cap="sq">
                    <a:solidFill>
                      <a:schemeClr val="tx1"/>
                    </a:solidFill>
                    <a:miter lim="800000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188" name="Group 190">
              <a:extLst>
                <a:ext uri="{FF2B5EF4-FFF2-40B4-BE49-F238E27FC236}">
                  <a16:creationId xmlns:a16="http://schemas.microsoft.com/office/drawing/2014/main" id="{9935977A-54F9-4BCE-8091-189A6BC21F53}"/>
                </a:ext>
              </a:extLst>
            </p:cNvPr>
            <p:cNvGrpSpPr/>
            <p:nvPr/>
          </p:nvGrpSpPr>
          <p:grpSpPr>
            <a:xfrm>
              <a:off x="5142611" y="5277050"/>
              <a:ext cx="3439223" cy="184667"/>
              <a:chOff x="946185" y="4092575"/>
              <a:chExt cx="3522872" cy="136472"/>
            </a:xfrm>
          </p:grpSpPr>
          <p:sp>
            <p:nvSpPr>
              <p:cNvPr id="189" name="TextBox 191">
                <a:extLst>
                  <a:ext uri="{FF2B5EF4-FFF2-40B4-BE49-F238E27FC236}">
                    <a16:creationId xmlns:a16="http://schemas.microsoft.com/office/drawing/2014/main" id="{6F8361FA-4400-414A-B8E0-C3020C01DC17}"/>
                  </a:ext>
                </a:extLst>
              </p:cNvPr>
              <p:cNvSpPr txBox="1"/>
              <p:nvPr/>
            </p:nvSpPr>
            <p:spPr>
              <a:xfrm>
                <a:off x="94618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0" name="TextBox 192">
                <a:extLst>
                  <a:ext uri="{FF2B5EF4-FFF2-40B4-BE49-F238E27FC236}">
                    <a16:creationId xmlns:a16="http://schemas.microsoft.com/office/drawing/2014/main" id="{810AD9A8-AFA0-4362-B927-854360F6ADB6}"/>
                  </a:ext>
                </a:extLst>
              </p:cNvPr>
              <p:cNvSpPr txBox="1"/>
              <p:nvPr/>
            </p:nvSpPr>
            <p:spPr>
              <a:xfrm>
                <a:off x="418105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1" name="TextBox 193">
                <a:extLst>
                  <a:ext uri="{FF2B5EF4-FFF2-40B4-BE49-F238E27FC236}">
                    <a16:creationId xmlns:a16="http://schemas.microsoft.com/office/drawing/2014/main" id="{53CE6B38-92EB-41EE-9CAA-685440FE66D1}"/>
                  </a:ext>
                </a:extLst>
              </p:cNvPr>
              <p:cNvSpPr txBox="1"/>
              <p:nvPr/>
            </p:nvSpPr>
            <p:spPr>
              <a:xfrm>
                <a:off x="1240264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2" name="TextBox 194">
                <a:extLst>
                  <a:ext uri="{FF2B5EF4-FFF2-40B4-BE49-F238E27FC236}">
                    <a16:creationId xmlns:a16="http://schemas.microsoft.com/office/drawing/2014/main" id="{1FBB3ABE-6B95-4EE3-9610-9382EFDA6CFB}"/>
                  </a:ext>
                </a:extLst>
              </p:cNvPr>
              <p:cNvSpPr txBox="1"/>
              <p:nvPr/>
            </p:nvSpPr>
            <p:spPr>
              <a:xfrm>
                <a:off x="1534343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3" name="TextBox 195">
                <a:extLst>
                  <a:ext uri="{FF2B5EF4-FFF2-40B4-BE49-F238E27FC236}">
                    <a16:creationId xmlns:a16="http://schemas.microsoft.com/office/drawing/2014/main" id="{596E43BD-43B2-4A22-BC5D-D166545C4B0D}"/>
                  </a:ext>
                </a:extLst>
              </p:cNvPr>
              <p:cNvSpPr txBox="1"/>
              <p:nvPr/>
            </p:nvSpPr>
            <p:spPr>
              <a:xfrm>
                <a:off x="1828422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4" name="TextBox 196">
                <a:extLst>
                  <a:ext uri="{FF2B5EF4-FFF2-40B4-BE49-F238E27FC236}">
                    <a16:creationId xmlns:a16="http://schemas.microsoft.com/office/drawing/2014/main" id="{EA3E1A9D-EBE9-4408-9CF7-20A34B6936BF}"/>
                  </a:ext>
                </a:extLst>
              </p:cNvPr>
              <p:cNvSpPr txBox="1"/>
              <p:nvPr/>
            </p:nvSpPr>
            <p:spPr>
              <a:xfrm>
                <a:off x="2122501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5" name="TextBox 197">
                <a:extLst>
                  <a:ext uri="{FF2B5EF4-FFF2-40B4-BE49-F238E27FC236}">
                    <a16:creationId xmlns:a16="http://schemas.microsoft.com/office/drawing/2014/main" id="{56201D36-0024-428B-A718-2FA99AE6E486}"/>
                  </a:ext>
                </a:extLst>
              </p:cNvPr>
              <p:cNvSpPr txBox="1"/>
              <p:nvPr/>
            </p:nvSpPr>
            <p:spPr>
              <a:xfrm>
                <a:off x="2416580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6" name="TextBox 198">
                <a:extLst>
                  <a:ext uri="{FF2B5EF4-FFF2-40B4-BE49-F238E27FC236}">
                    <a16:creationId xmlns:a16="http://schemas.microsoft.com/office/drawing/2014/main" id="{0F9135FB-DF13-493C-B657-C54B03CE67AC}"/>
                  </a:ext>
                </a:extLst>
              </p:cNvPr>
              <p:cNvSpPr txBox="1"/>
              <p:nvPr/>
            </p:nvSpPr>
            <p:spPr>
              <a:xfrm>
                <a:off x="2710659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28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7" name="TextBox 199">
                <a:extLst>
                  <a:ext uri="{FF2B5EF4-FFF2-40B4-BE49-F238E27FC236}">
                    <a16:creationId xmlns:a16="http://schemas.microsoft.com/office/drawing/2014/main" id="{DF67EA60-BCAE-48AA-83D3-ED2BD413B5B6}"/>
                  </a:ext>
                </a:extLst>
              </p:cNvPr>
              <p:cNvSpPr txBox="1"/>
              <p:nvPr/>
            </p:nvSpPr>
            <p:spPr>
              <a:xfrm>
                <a:off x="3004738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32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8" name="TextBox 200">
                <a:extLst>
                  <a:ext uri="{FF2B5EF4-FFF2-40B4-BE49-F238E27FC236}">
                    <a16:creationId xmlns:a16="http://schemas.microsoft.com/office/drawing/2014/main" id="{A2B36E8B-AEA1-4A0B-AF10-CD66DC0C52EF}"/>
                  </a:ext>
                </a:extLst>
              </p:cNvPr>
              <p:cNvSpPr txBox="1"/>
              <p:nvPr/>
            </p:nvSpPr>
            <p:spPr>
              <a:xfrm>
                <a:off x="3298817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36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99" name="TextBox 201">
                <a:extLst>
                  <a:ext uri="{FF2B5EF4-FFF2-40B4-BE49-F238E27FC236}">
                    <a16:creationId xmlns:a16="http://schemas.microsoft.com/office/drawing/2014/main" id="{64D2DFD5-DFBF-48B1-85CD-DBEEFFE60A6B}"/>
                  </a:ext>
                </a:extLst>
              </p:cNvPr>
              <p:cNvSpPr txBox="1"/>
              <p:nvPr/>
            </p:nvSpPr>
            <p:spPr>
              <a:xfrm>
                <a:off x="3592896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0" name="TextBox 202">
                <a:extLst>
                  <a:ext uri="{FF2B5EF4-FFF2-40B4-BE49-F238E27FC236}">
                    <a16:creationId xmlns:a16="http://schemas.microsoft.com/office/drawing/2014/main" id="{26DA4130-4E62-4A7A-8691-1C5CDAA59866}"/>
                  </a:ext>
                </a:extLst>
              </p:cNvPr>
              <p:cNvSpPr txBox="1"/>
              <p:nvPr/>
            </p:nvSpPr>
            <p:spPr>
              <a:xfrm>
                <a:off x="3886975" y="409257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44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02" name="Group 204">
              <a:extLst>
                <a:ext uri="{FF2B5EF4-FFF2-40B4-BE49-F238E27FC236}">
                  <a16:creationId xmlns:a16="http://schemas.microsoft.com/office/drawing/2014/main" id="{18F1280B-F582-4CA6-8353-5DB70D7A1718}"/>
                </a:ext>
              </a:extLst>
            </p:cNvPr>
            <p:cNvGrpSpPr/>
            <p:nvPr/>
          </p:nvGrpSpPr>
          <p:grpSpPr>
            <a:xfrm>
              <a:off x="4828563" y="2698936"/>
              <a:ext cx="281162" cy="2532914"/>
              <a:chOff x="624499" y="2187301"/>
              <a:chExt cx="288000" cy="1871871"/>
            </a:xfrm>
          </p:grpSpPr>
          <p:sp>
            <p:nvSpPr>
              <p:cNvPr id="203" name="TextBox 205">
                <a:extLst>
                  <a:ext uri="{FF2B5EF4-FFF2-40B4-BE49-F238E27FC236}">
                    <a16:creationId xmlns:a16="http://schemas.microsoft.com/office/drawing/2014/main" id="{9B4B54A4-80AB-4230-B015-7FEBDA6A8AC7}"/>
                  </a:ext>
                </a:extLst>
              </p:cNvPr>
              <p:cNvSpPr txBox="1"/>
              <p:nvPr/>
            </p:nvSpPr>
            <p:spPr>
              <a:xfrm>
                <a:off x="624499" y="3922700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4" name="TextBox 206">
                <a:extLst>
                  <a:ext uri="{FF2B5EF4-FFF2-40B4-BE49-F238E27FC236}">
                    <a16:creationId xmlns:a16="http://schemas.microsoft.com/office/drawing/2014/main" id="{ECFAFC88-7A06-42C1-96A9-6B763607B661}"/>
                  </a:ext>
                </a:extLst>
              </p:cNvPr>
              <p:cNvSpPr txBox="1"/>
              <p:nvPr/>
            </p:nvSpPr>
            <p:spPr>
              <a:xfrm>
                <a:off x="624499" y="3521225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05" name="TextBox 207">
                <a:extLst>
                  <a:ext uri="{FF2B5EF4-FFF2-40B4-BE49-F238E27FC236}">
                    <a16:creationId xmlns:a16="http://schemas.microsoft.com/office/drawing/2014/main" id="{3C7FA94D-A83E-4B9D-8FFF-FF4CBF6295A1}"/>
                  </a:ext>
                </a:extLst>
              </p:cNvPr>
              <p:cNvSpPr txBox="1"/>
              <p:nvPr/>
            </p:nvSpPr>
            <p:spPr>
              <a:xfrm>
                <a:off x="624499" y="2187301"/>
                <a:ext cx="288000" cy="13647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rPr>
                  <a:t>100</a:t>
                </a:r>
                <a:endParaRPr kumimoji="0" lang="fr-FR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6" name="TextBox 208">
              <a:extLst>
                <a:ext uri="{FF2B5EF4-FFF2-40B4-BE49-F238E27FC236}">
                  <a16:creationId xmlns:a16="http://schemas.microsoft.com/office/drawing/2014/main" id="{C3EA8374-20DD-4D0C-B790-733E926F5F1F}"/>
                </a:ext>
              </a:extLst>
            </p:cNvPr>
            <p:cNvSpPr txBox="1"/>
            <p:nvPr/>
          </p:nvSpPr>
          <p:spPr>
            <a:xfrm>
              <a:off x="5412603" y="2037447"/>
              <a:ext cx="3068387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RPV (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ng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/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mL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CC330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), N = 278</a:t>
              </a:r>
            </a:p>
          </p:txBody>
        </p:sp>
        <p:sp>
          <p:nvSpPr>
            <p:cNvPr id="210" name="TextBox 212">
              <a:extLst>
                <a:ext uri="{FF2B5EF4-FFF2-40B4-BE49-F238E27FC236}">
                  <a16:creationId xmlns:a16="http://schemas.microsoft.com/office/drawing/2014/main" id="{66980B74-A146-48B4-BFE1-3729A08012B0}"/>
                </a:ext>
              </a:extLst>
            </p:cNvPr>
            <p:cNvSpPr txBox="1"/>
            <p:nvPr/>
          </p:nvSpPr>
          <p:spPr>
            <a:xfrm>
              <a:off x="7249740" y="4197942"/>
              <a:ext cx="1554555" cy="21544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lvl="0" defTabSz="914400" eaLnBrk="0" hangingPunct="0">
                <a:defRPr/>
              </a:pP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PA-IC</a:t>
              </a:r>
              <a:r>
                <a:rPr lang="fr-FR" sz="1400" b="1" baseline="-25000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90</a:t>
              </a:r>
              <a:r>
                <a:rPr lang="fr-FR" sz="1400" b="1" dirty="0">
                  <a:solidFill>
                    <a:srgbClr val="002060"/>
                  </a:solidFill>
                  <a:latin typeface="Arial"/>
                  <a:cs typeface="Arial" panose="020B0604020202020204" pitchFamily="34" charset="0"/>
                </a:rPr>
                <a:t> 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(12 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ng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/</a:t>
              </a:r>
              <a:r>
                <a:rPr kumimoji="0" lang="fr-FR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mL</a:t>
              </a:r>
              <a:r>
                <a:rPr kumimoji="0" lang="fr-FR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)</a:t>
              </a:r>
            </a:p>
          </p:txBody>
        </p:sp>
        <p:grpSp>
          <p:nvGrpSpPr>
            <p:cNvPr id="216" name="Group 218">
              <a:extLst>
                <a:ext uri="{FF2B5EF4-FFF2-40B4-BE49-F238E27FC236}">
                  <a16:creationId xmlns:a16="http://schemas.microsoft.com/office/drawing/2014/main" id="{AB0E7760-2A8B-4823-8EA7-43263450CACA}"/>
                </a:ext>
              </a:extLst>
            </p:cNvPr>
            <p:cNvGrpSpPr/>
            <p:nvPr/>
          </p:nvGrpSpPr>
          <p:grpSpPr>
            <a:xfrm>
              <a:off x="5241192" y="2301118"/>
              <a:ext cx="3217396" cy="1839864"/>
              <a:chOff x="5477532" y="1634138"/>
              <a:chExt cx="3295650" cy="1359694"/>
            </a:xfrm>
          </p:grpSpPr>
          <p:grpSp>
            <p:nvGrpSpPr>
              <p:cNvPr id="217" name="Group 219">
                <a:extLst>
                  <a:ext uri="{FF2B5EF4-FFF2-40B4-BE49-F238E27FC236}">
                    <a16:creationId xmlns:a16="http://schemas.microsoft.com/office/drawing/2014/main" id="{E8D164E4-FC47-4A54-84EA-8E45BC78BBBE}"/>
                  </a:ext>
                </a:extLst>
              </p:cNvPr>
              <p:cNvGrpSpPr/>
              <p:nvPr/>
            </p:nvGrpSpPr>
            <p:grpSpPr>
              <a:xfrm>
                <a:off x="5477532" y="1634138"/>
                <a:ext cx="3295650" cy="1359694"/>
                <a:chOff x="5477532" y="1634138"/>
                <a:chExt cx="3295650" cy="1359694"/>
              </a:xfrm>
            </p:grpSpPr>
            <p:grpSp>
              <p:nvGrpSpPr>
                <p:cNvPr id="233" name="Group 235">
                  <a:extLst>
                    <a:ext uri="{FF2B5EF4-FFF2-40B4-BE49-F238E27FC236}">
                      <a16:creationId xmlns:a16="http://schemas.microsoft.com/office/drawing/2014/main" id="{3403721D-FDD6-4BDD-AE64-B3FF50D063AD}"/>
                    </a:ext>
                  </a:extLst>
                </p:cNvPr>
                <p:cNvGrpSpPr/>
                <p:nvPr/>
              </p:nvGrpSpPr>
              <p:grpSpPr>
                <a:xfrm>
                  <a:off x="5477532" y="1634138"/>
                  <a:ext cx="69850" cy="1014781"/>
                  <a:chOff x="5477532" y="1634138"/>
                  <a:chExt cx="69850" cy="1014781"/>
                </a:xfrm>
              </p:grpSpPr>
              <p:sp>
                <p:nvSpPr>
                  <p:cNvPr id="289" name="Line 229">
                    <a:extLst>
                      <a:ext uri="{FF2B5EF4-FFF2-40B4-BE49-F238E27FC236}">
                        <a16:creationId xmlns:a16="http://schemas.microsoft.com/office/drawing/2014/main" id="{008BE6DB-76CD-4D21-BD62-B2DE3F201E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512457" y="2120339"/>
                    <a:ext cx="0" cy="52858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0" name="Line 230">
                    <a:extLst>
                      <a:ext uri="{FF2B5EF4-FFF2-40B4-BE49-F238E27FC236}">
                        <a16:creationId xmlns:a16="http://schemas.microsoft.com/office/drawing/2014/main" id="{4A6F8F9D-6D06-464B-97FA-F3591223D1C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477532" y="2648919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1" name="Line 231">
                    <a:extLst>
                      <a:ext uri="{FF2B5EF4-FFF2-40B4-BE49-F238E27FC236}">
                        <a16:creationId xmlns:a16="http://schemas.microsoft.com/office/drawing/2014/main" id="{B5559AED-087E-4D21-8567-354EBD35414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12457" y="1634138"/>
                    <a:ext cx="0" cy="43815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2" name="Line 232">
                    <a:extLst>
                      <a:ext uri="{FF2B5EF4-FFF2-40B4-BE49-F238E27FC236}">
                        <a16:creationId xmlns:a16="http://schemas.microsoft.com/office/drawing/2014/main" id="{DD3D75C9-8627-484E-BAE6-4C022BA5E46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477532" y="1634138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4" name="Group 236">
                  <a:extLst>
                    <a:ext uri="{FF2B5EF4-FFF2-40B4-BE49-F238E27FC236}">
                      <a16:creationId xmlns:a16="http://schemas.microsoft.com/office/drawing/2014/main" id="{B706FDD3-9D2B-41B6-816C-A8B9FF175483}"/>
                    </a:ext>
                  </a:extLst>
                </p:cNvPr>
                <p:cNvGrpSpPr/>
                <p:nvPr/>
              </p:nvGrpSpPr>
              <p:grpSpPr>
                <a:xfrm>
                  <a:off x="5769632" y="2031043"/>
                  <a:ext cx="69850" cy="962789"/>
                  <a:chOff x="5769632" y="2031043"/>
                  <a:chExt cx="69850" cy="962789"/>
                </a:xfrm>
              </p:grpSpPr>
              <p:sp>
                <p:nvSpPr>
                  <p:cNvPr id="285" name="Line 237">
                    <a:extLst>
                      <a:ext uri="{FF2B5EF4-FFF2-40B4-BE49-F238E27FC236}">
                        <a16:creationId xmlns:a16="http://schemas.microsoft.com/office/drawing/2014/main" id="{AB1AFD84-6419-40E0-90DA-29722E16C6B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804557" y="2524533"/>
                    <a:ext cx="0" cy="469299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6" name="Line 238">
                    <a:extLst>
                      <a:ext uri="{FF2B5EF4-FFF2-40B4-BE49-F238E27FC236}">
                        <a16:creationId xmlns:a16="http://schemas.microsoft.com/office/drawing/2014/main" id="{EFC35D1B-7DC7-4ED1-82EC-9D130885937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769632" y="2993832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7" name="Line 239">
                    <a:extLst>
                      <a:ext uri="{FF2B5EF4-FFF2-40B4-BE49-F238E27FC236}">
                        <a16:creationId xmlns:a16="http://schemas.microsoft.com/office/drawing/2014/main" id="{2C880ABD-CDEC-4376-AE77-B7C88D2AB34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04557" y="2031043"/>
                    <a:ext cx="0" cy="433251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8" name="Line 240">
                    <a:extLst>
                      <a:ext uri="{FF2B5EF4-FFF2-40B4-BE49-F238E27FC236}">
                        <a16:creationId xmlns:a16="http://schemas.microsoft.com/office/drawing/2014/main" id="{79A04C60-D6A0-40E0-A8ED-C3B2B7592B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769632" y="2031043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5" name="Group 237">
                  <a:extLst>
                    <a:ext uri="{FF2B5EF4-FFF2-40B4-BE49-F238E27FC236}">
                      <a16:creationId xmlns:a16="http://schemas.microsoft.com/office/drawing/2014/main" id="{57232E5B-DA3A-4405-9F9E-0AB9AF23E43D}"/>
                    </a:ext>
                  </a:extLst>
                </p:cNvPr>
                <p:cNvGrpSpPr/>
                <p:nvPr/>
              </p:nvGrpSpPr>
              <p:grpSpPr>
                <a:xfrm>
                  <a:off x="6064907" y="2020260"/>
                  <a:ext cx="66675" cy="863029"/>
                  <a:chOff x="6064907" y="2020260"/>
                  <a:chExt cx="66675" cy="863029"/>
                </a:xfrm>
              </p:grpSpPr>
              <p:sp>
                <p:nvSpPr>
                  <p:cNvPr id="281" name="Line 241">
                    <a:extLst>
                      <a:ext uri="{FF2B5EF4-FFF2-40B4-BE49-F238E27FC236}">
                        <a16:creationId xmlns:a16="http://schemas.microsoft.com/office/drawing/2014/main" id="{2A379E22-B700-40B9-98FF-0E8AE9AB957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99832" y="2446530"/>
                    <a:ext cx="0" cy="433596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2" name="Line 242">
                    <a:extLst>
                      <a:ext uri="{FF2B5EF4-FFF2-40B4-BE49-F238E27FC236}">
                        <a16:creationId xmlns:a16="http://schemas.microsoft.com/office/drawing/2014/main" id="{76C6AC32-B4B5-4EE7-8858-223EFDCA04D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64907" y="2883289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3" name="Line 243">
                    <a:extLst>
                      <a:ext uri="{FF2B5EF4-FFF2-40B4-BE49-F238E27FC236}">
                        <a16:creationId xmlns:a16="http://schemas.microsoft.com/office/drawing/2014/main" id="{E914BEA7-B31D-44F1-AB68-C78783EEC6E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099832" y="2020260"/>
                    <a:ext cx="0" cy="38484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4" name="Line 244">
                    <a:extLst>
                      <a:ext uri="{FF2B5EF4-FFF2-40B4-BE49-F238E27FC236}">
                        <a16:creationId xmlns:a16="http://schemas.microsoft.com/office/drawing/2014/main" id="{A0CE6CAB-54A4-4103-B290-4D6C9649D20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064907" y="2020261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6" name="Group 238">
                  <a:extLst>
                    <a:ext uri="{FF2B5EF4-FFF2-40B4-BE49-F238E27FC236}">
                      <a16:creationId xmlns:a16="http://schemas.microsoft.com/office/drawing/2014/main" id="{87CC01C7-26F2-406C-942A-031A3EBA02E5}"/>
                    </a:ext>
                  </a:extLst>
                </p:cNvPr>
                <p:cNvGrpSpPr/>
                <p:nvPr/>
              </p:nvGrpSpPr>
              <p:grpSpPr>
                <a:xfrm>
                  <a:off x="6357007" y="2008520"/>
                  <a:ext cx="69850" cy="836473"/>
                  <a:chOff x="6357007" y="2008520"/>
                  <a:chExt cx="69850" cy="836473"/>
                </a:xfrm>
              </p:grpSpPr>
              <p:sp>
                <p:nvSpPr>
                  <p:cNvPr id="277" name="Line 245">
                    <a:extLst>
                      <a:ext uri="{FF2B5EF4-FFF2-40B4-BE49-F238E27FC236}">
                        <a16:creationId xmlns:a16="http://schemas.microsoft.com/office/drawing/2014/main" id="{94D26A14-1BF7-4FB3-8CD5-6C57DAA47D8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91932" y="2405102"/>
                    <a:ext cx="0" cy="439891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8" name="Line 246">
                    <a:extLst>
                      <a:ext uri="{FF2B5EF4-FFF2-40B4-BE49-F238E27FC236}">
                        <a16:creationId xmlns:a16="http://schemas.microsoft.com/office/drawing/2014/main" id="{24B69119-D65A-4A75-91BF-6D9B1FF9A88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57007" y="2844993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9" name="Line 247">
                    <a:extLst>
                      <a:ext uri="{FF2B5EF4-FFF2-40B4-BE49-F238E27FC236}">
                        <a16:creationId xmlns:a16="http://schemas.microsoft.com/office/drawing/2014/main" id="{A0423D80-9C63-4CE8-9901-F375CDFE229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391932" y="2008520"/>
                    <a:ext cx="0" cy="34355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0" name="Line 248">
                    <a:extLst>
                      <a:ext uri="{FF2B5EF4-FFF2-40B4-BE49-F238E27FC236}">
                        <a16:creationId xmlns:a16="http://schemas.microsoft.com/office/drawing/2014/main" id="{0688E1C7-E664-4C08-BC47-917E4ECDC4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357007" y="2008521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7" name="Group 239">
                  <a:extLst>
                    <a:ext uri="{FF2B5EF4-FFF2-40B4-BE49-F238E27FC236}">
                      <a16:creationId xmlns:a16="http://schemas.microsoft.com/office/drawing/2014/main" id="{E99C0EF7-9B4A-45E6-8259-45FBE7DAED6E}"/>
                    </a:ext>
                  </a:extLst>
                </p:cNvPr>
                <p:cNvGrpSpPr/>
                <p:nvPr/>
              </p:nvGrpSpPr>
              <p:grpSpPr>
                <a:xfrm>
                  <a:off x="6652282" y="1991712"/>
                  <a:ext cx="66675" cy="837406"/>
                  <a:chOff x="6652282" y="1991712"/>
                  <a:chExt cx="66675" cy="837406"/>
                </a:xfrm>
              </p:grpSpPr>
              <p:sp>
                <p:nvSpPr>
                  <p:cNvPr id="273" name="Line 249">
                    <a:extLst>
                      <a:ext uri="{FF2B5EF4-FFF2-40B4-BE49-F238E27FC236}">
                        <a16:creationId xmlns:a16="http://schemas.microsoft.com/office/drawing/2014/main" id="{B310E7CF-8334-4D8A-AF89-4A6DF635924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84032" y="2352076"/>
                    <a:ext cx="0" cy="47704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4" name="Line 250">
                    <a:extLst>
                      <a:ext uri="{FF2B5EF4-FFF2-40B4-BE49-F238E27FC236}">
                        <a16:creationId xmlns:a16="http://schemas.microsoft.com/office/drawing/2014/main" id="{8224AF14-34CA-4070-8BDB-E7496DA0404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52282" y="2829118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5" name="Line 251">
                    <a:extLst>
                      <a:ext uri="{FF2B5EF4-FFF2-40B4-BE49-F238E27FC236}">
                        <a16:creationId xmlns:a16="http://schemas.microsoft.com/office/drawing/2014/main" id="{76DB65E7-ADED-43F0-9618-31D168FE590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684032" y="1991712"/>
                    <a:ext cx="0" cy="31003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6" name="Line 252">
                    <a:extLst>
                      <a:ext uri="{FF2B5EF4-FFF2-40B4-BE49-F238E27FC236}">
                        <a16:creationId xmlns:a16="http://schemas.microsoft.com/office/drawing/2014/main" id="{E789BF69-8AB8-4F51-9745-53D96D36DDA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652282" y="1991712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8" name="Group 240">
                  <a:extLst>
                    <a:ext uri="{FF2B5EF4-FFF2-40B4-BE49-F238E27FC236}">
                      <a16:creationId xmlns:a16="http://schemas.microsoft.com/office/drawing/2014/main" id="{95A7D370-B44F-48C2-A9F3-DFCD2915577F}"/>
                    </a:ext>
                  </a:extLst>
                </p:cNvPr>
                <p:cNvGrpSpPr/>
                <p:nvPr/>
              </p:nvGrpSpPr>
              <p:grpSpPr>
                <a:xfrm>
                  <a:off x="6944382" y="1955995"/>
                  <a:ext cx="69850" cy="818349"/>
                  <a:chOff x="6944382" y="1955995"/>
                  <a:chExt cx="69850" cy="818349"/>
                </a:xfrm>
              </p:grpSpPr>
              <p:sp>
                <p:nvSpPr>
                  <p:cNvPr id="269" name="Line 253">
                    <a:extLst>
                      <a:ext uri="{FF2B5EF4-FFF2-40B4-BE49-F238E27FC236}">
                        <a16:creationId xmlns:a16="http://schemas.microsoft.com/office/drawing/2014/main" id="{02AE1B77-7CD6-481F-B524-BB24D738223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79307" y="2340956"/>
                    <a:ext cx="0" cy="4333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0" name="Line 254">
                    <a:extLst>
                      <a:ext uri="{FF2B5EF4-FFF2-40B4-BE49-F238E27FC236}">
                        <a16:creationId xmlns:a16="http://schemas.microsoft.com/office/drawing/2014/main" id="{45868AA4-32B0-42D8-9C8D-6BEBA4D998F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44382" y="2774344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1" name="Line 255">
                    <a:extLst>
                      <a:ext uri="{FF2B5EF4-FFF2-40B4-BE49-F238E27FC236}">
                        <a16:creationId xmlns:a16="http://schemas.microsoft.com/office/drawing/2014/main" id="{EF619BCE-FAB1-4473-9AA2-812A8CAD5D4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979307" y="1955995"/>
                    <a:ext cx="0" cy="330929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2" name="Line 256">
                    <a:extLst>
                      <a:ext uri="{FF2B5EF4-FFF2-40B4-BE49-F238E27FC236}">
                        <a16:creationId xmlns:a16="http://schemas.microsoft.com/office/drawing/2014/main" id="{D6499D91-83D2-4E0A-895E-03286CA0E4C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944382" y="1955995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9" name="Group 241">
                  <a:extLst>
                    <a:ext uri="{FF2B5EF4-FFF2-40B4-BE49-F238E27FC236}">
                      <a16:creationId xmlns:a16="http://schemas.microsoft.com/office/drawing/2014/main" id="{CCB41D36-2869-412F-A6FC-7AFDA5B041D9}"/>
                    </a:ext>
                  </a:extLst>
                </p:cNvPr>
                <p:cNvGrpSpPr/>
                <p:nvPr/>
              </p:nvGrpSpPr>
              <p:grpSpPr>
                <a:xfrm>
                  <a:off x="7236482" y="1888696"/>
                  <a:ext cx="69850" cy="820760"/>
                  <a:chOff x="7236482" y="1888696"/>
                  <a:chExt cx="69850" cy="820760"/>
                </a:xfrm>
              </p:grpSpPr>
              <p:sp>
                <p:nvSpPr>
                  <p:cNvPr id="265" name="Line 257">
                    <a:extLst>
                      <a:ext uri="{FF2B5EF4-FFF2-40B4-BE49-F238E27FC236}">
                        <a16:creationId xmlns:a16="http://schemas.microsoft.com/office/drawing/2014/main" id="{89A92693-917E-43B9-85E5-391714F5F19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71407" y="2291943"/>
                    <a:ext cx="0" cy="41751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6" name="Line 258">
                    <a:extLst>
                      <a:ext uri="{FF2B5EF4-FFF2-40B4-BE49-F238E27FC236}">
                        <a16:creationId xmlns:a16="http://schemas.microsoft.com/office/drawing/2014/main" id="{B4E80EEF-7F0F-4778-8FD4-D257CB930CF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36482" y="2709456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7" name="Line 259">
                    <a:extLst>
                      <a:ext uri="{FF2B5EF4-FFF2-40B4-BE49-F238E27FC236}">
                        <a16:creationId xmlns:a16="http://schemas.microsoft.com/office/drawing/2014/main" id="{FB2EB277-7799-47C0-A4BB-018A93E141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71407" y="1888696"/>
                    <a:ext cx="0" cy="36191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8" name="Line 260">
                    <a:extLst>
                      <a:ext uri="{FF2B5EF4-FFF2-40B4-BE49-F238E27FC236}">
                        <a16:creationId xmlns:a16="http://schemas.microsoft.com/office/drawing/2014/main" id="{0CA84FAD-1468-41B7-A21C-B8436FAB2D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236482" y="1888696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0" name="Group 242">
                  <a:extLst>
                    <a:ext uri="{FF2B5EF4-FFF2-40B4-BE49-F238E27FC236}">
                      <a16:creationId xmlns:a16="http://schemas.microsoft.com/office/drawing/2014/main" id="{FFE2FE1D-A3E3-44E0-B7CD-7EFC7E4F0B10}"/>
                    </a:ext>
                  </a:extLst>
                </p:cNvPr>
                <p:cNvGrpSpPr/>
                <p:nvPr/>
              </p:nvGrpSpPr>
              <p:grpSpPr>
                <a:xfrm>
                  <a:off x="7531757" y="1800527"/>
                  <a:ext cx="66675" cy="854090"/>
                  <a:chOff x="7531757" y="1800527"/>
                  <a:chExt cx="66675" cy="854090"/>
                </a:xfrm>
              </p:grpSpPr>
              <p:sp>
                <p:nvSpPr>
                  <p:cNvPr id="261" name="Line 261">
                    <a:extLst>
                      <a:ext uri="{FF2B5EF4-FFF2-40B4-BE49-F238E27FC236}">
                        <a16:creationId xmlns:a16="http://schemas.microsoft.com/office/drawing/2014/main" id="{EDDFD2D3-687D-4BC7-B69D-5F41033A8B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63507" y="2222170"/>
                    <a:ext cx="0" cy="432447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2" name="Line 262">
                    <a:extLst>
                      <a:ext uri="{FF2B5EF4-FFF2-40B4-BE49-F238E27FC236}">
                        <a16:creationId xmlns:a16="http://schemas.microsoft.com/office/drawing/2014/main" id="{243D5299-159F-4281-B218-07B3E68FD94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31757" y="2654617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3" name="Line 263">
                    <a:extLst>
                      <a:ext uri="{FF2B5EF4-FFF2-40B4-BE49-F238E27FC236}">
                        <a16:creationId xmlns:a16="http://schemas.microsoft.com/office/drawing/2014/main" id="{C030794E-8A11-4B1D-A2B4-E3B944C14B2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563507" y="1800527"/>
                    <a:ext cx="0" cy="358775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4" name="Line 264">
                    <a:extLst>
                      <a:ext uri="{FF2B5EF4-FFF2-40B4-BE49-F238E27FC236}">
                        <a16:creationId xmlns:a16="http://schemas.microsoft.com/office/drawing/2014/main" id="{A097FB97-9019-4F59-8F2A-544F0EF6CDA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531757" y="1800527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1" name="Group 243">
                  <a:extLst>
                    <a:ext uri="{FF2B5EF4-FFF2-40B4-BE49-F238E27FC236}">
                      <a16:creationId xmlns:a16="http://schemas.microsoft.com/office/drawing/2014/main" id="{5A36DC7B-4854-4FA7-8504-7A0A51E3C023}"/>
                    </a:ext>
                  </a:extLst>
                </p:cNvPr>
                <p:cNvGrpSpPr/>
                <p:nvPr/>
              </p:nvGrpSpPr>
              <p:grpSpPr>
                <a:xfrm>
                  <a:off x="7823857" y="1800527"/>
                  <a:ext cx="66675" cy="803807"/>
                  <a:chOff x="7823857" y="1800527"/>
                  <a:chExt cx="66675" cy="803807"/>
                </a:xfrm>
              </p:grpSpPr>
              <p:sp>
                <p:nvSpPr>
                  <p:cNvPr id="257" name="Line 265">
                    <a:extLst>
                      <a:ext uri="{FF2B5EF4-FFF2-40B4-BE49-F238E27FC236}">
                        <a16:creationId xmlns:a16="http://schemas.microsoft.com/office/drawing/2014/main" id="{C0678EB5-19A4-44A6-A90F-D11DD2BE05D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58782" y="2205871"/>
                    <a:ext cx="0" cy="39846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8" name="Line 266">
                    <a:extLst>
                      <a:ext uri="{FF2B5EF4-FFF2-40B4-BE49-F238E27FC236}">
                        <a16:creationId xmlns:a16="http://schemas.microsoft.com/office/drawing/2014/main" id="{C97CC68B-6879-4E19-8D63-500D569B48A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23857" y="2604334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9" name="Line 267">
                    <a:extLst>
                      <a:ext uri="{FF2B5EF4-FFF2-40B4-BE49-F238E27FC236}">
                        <a16:creationId xmlns:a16="http://schemas.microsoft.com/office/drawing/2014/main" id="{A51AF57B-B3E7-4DA6-900D-1BE7B8A42F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58782" y="1801125"/>
                    <a:ext cx="0" cy="3429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0" name="Line 268">
                    <a:extLst>
                      <a:ext uri="{FF2B5EF4-FFF2-40B4-BE49-F238E27FC236}">
                        <a16:creationId xmlns:a16="http://schemas.microsoft.com/office/drawing/2014/main" id="{C8CAA098-93A3-4F9B-9746-78B0B46FBA6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7823857" y="1800527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2" name="Group 244">
                  <a:extLst>
                    <a:ext uri="{FF2B5EF4-FFF2-40B4-BE49-F238E27FC236}">
                      <a16:creationId xmlns:a16="http://schemas.microsoft.com/office/drawing/2014/main" id="{17853A4B-4DDE-4296-8173-BF768F27C534}"/>
                    </a:ext>
                  </a:extLst>
                </p:cNvPr>
                <p:cNvGrpSpPr/>
                <p:nvPr/>
              </p:nvGrpSpPr>
              <p:grpSpPr>
                <a:xfrm>
                  <a:off x="8115957" y="1759491"/>
                  <a:ext cx="69850" cy="817856"/>
                  <a:chOff x="8115957" y="1759491"/>
                  <a:chExt cx="69850" cy="817856"/>
                </a:xfrm>
              </p:grpSpPr>
              <p:sp>
                <p:nvSpPr>
                  <p:cNvPr id="253" name="Line 269">
                    <a:extLst>
                      <a:ext uri="{FF2B5EF4-FFF2-40B4-BE49-F238E27FC236}">
                        <a16:creationId xmlns:a16="http://schemas.microsoft.com/office/drawing/2014/main" id="{B8084DA9-894B-4DB1-BA58-64CF0A8E7C4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50882" y="2158207"/>
                    <a:ext cx="0" cy="41914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4" name="Line 270">
                    <a:extLst>
                      <a:ext uri="{FF2B5EF4-FFF2-40B4-BE49-F238E27FC236}">
                        <a16:creationId xmlns:a16="http://schemas.microsoft.com/office/drawing/2014/main" id="{5F4281A0-9A4F-471C-83A4-023901B658B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15957" y="2577347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5" name="Line 271">
                    <a:extLst>
                      <a:ext uri="{FF2B5EF4-FFF2-40B4-BE49-F238E27FC236}">
                        <a16:creationId xmlns:a16="http://schemas.microsoft.com/office/drawing/2014/main" id="{03A0D5F5-8B35-4554-8180-2523D027D45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150882" y="1759491"/>
                    <a:ext cx="0" cy="34215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6" name="Line 272">
                    <a:extLst>
                      <a:ext uri="{FF2B5EF4-FFF2-40B4-BE49-F238E27FC236}">
                        <a16:creationId xmlns:a16="http://schemas.microsoft.com/office/drawing/2014/main" id="{584B489A-892B-4157-ACD6-9E1A208DAE0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115957" y="1759491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3" name="Group 245">
                  <a:extLst>
                    <a:ext uri="{FF2B5EF4-FFF2-40B4-BE49-F238E27FC236}">
                      <a16:creationId xmlns:a16="http://schemas.microsoft.com/office/drawing/2014/main" id="{C9BF3732-2445-49A3-8AEA-FCF4A8738FA9}"/>
                    </a:ext>
                  </a:extLst>
                </p:cNvPr>
                <p:cNvGrpSpPr/>
                <p:nvPr/>
              </p:nvGrpSpPr>
              <p:grpSpPr>
                <a:xfrm>
                  <a:off x="8411232" y="1768152"/>
                  <a:ext cx="66675" cy="742071"/>
                  <a:chOff x="8411232" y="1768152"/>
                  <a:chExt cx="66675" cy="742071"/>
                </a:xfrm>
              </p:grpSpPr>
              <p:sp>
                <p:nvSpPr>
                  <p:cNvPr id="249" name="Line 277">
                    <a:extLst>
                      <a:ext uri="{FF2B5EF4-FFF2-40B4-BE49-F238E27FC236}">
                        <a16:creationId xmlns:a16="http://schemas.microsoft.com/office/drawing/2014/main" id="{6E55F337-FF99-4BBA-BA2D-44F95993395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46157" y="2122873"/>
                    <a:ext cx="0" cy="3825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0" name="Line 278">
                    <a:extLst>
                      <a:ext uri="{FF2B5EF4-FFF2-40B4-BE49-F238E27FC236}">
                        <a16:creationId xmlns:a16="http://schemas.microsoft.com/office/drawing/2014/main" id="{BB305FF7-9569-4D63-A06E-113C4545950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11232" y="251022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1" name="Line 279">
                    <a:extLst>
                      <a:ext uri="{FF2B5EF4-FFF2-40B4-BE49-F238E27FC236}">
                        <a16:creationId xmlns:a16="http://schemas.microsoft.com/office/drawing/2014/main" id="{A6D438EF-15E8-4989-9F2B-BED957B6837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446157" y="1768152"/>
                    <a:ext cx="0" cy="327143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2" name="Line 280">
                    <a:extLst>
                      <a:ext uri="{FF2B5EF4-FFF2-40B4-BE49-F238E27FC236}">
                        <a16:creationId xmlns:a16="http://schemas.microsoft.com/office/drawing/2014/main" id="{B6C88C4D-B727-4AB1-A076-6F4231CA985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411232" y="1768153"/>
                    <a:ext cx="66675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44" name="Group 246">
                  <a:extLst>
                    <a:ext uri="{FF2B5EF4-FFF2-40B4-BE49-F238E27FC236}">
                      <a16:creationId xmlns:a16="http://schemas.microsoft.com/office/drawing/2014/main" id="{E68CAC38-5158-4678-853B-0A5041CB2235}"/>
                    </a:ext>
                  </a:extLst>
                </p:cNvPr>
                <p:cNvGrpSpPr/>
                <p:nvPr/>
              </p:nvGrpSpPr>
              <p:grpSpPr>
                <a:xfrm>
                  <a:off x="8703332" y="1732627"/>
                  <a:ext cx="69850" cy="773112"/>
                  <a:chOff x="8703332" y="1732627"/>
                  <a:chExt cx="69850" cy="773112"/>
                </a:xfrm>
              </p:grpSpPr>
              <p:sp>
                <p:nvSpPr>
                  <p:cNvPr id="245" name="Line 281">
                    <a:extLst>
                      <a:ext uri="{FF2B5EF4-FFF2-40B4-BE49-F238E27FC236}">
                        <a16:creationId xmlns:a16="http://schemas.microsoft.com/office/drawing/2014/main" id="{2DAB6ABD-39FD-4282-9640-F7D86CF8B6F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38257" y="2097751"/>
                    <a:ext cx="0" cy="407988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6" name="Line 282">
                    <a:extLst>
                      <a:ext uri="{FF2B5EF4-FFF2-40B4-BE49-F238E27FC236}">
                        <a16:creationId xmlns:a16="http://schemas.microsoft.com/office/drawing/2014/main" id="{0EB68BD1-3DDB-414E-8170-485D9D18A8B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03332" y="2505739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7" name="Line 283">
                    <a:extLst>
                      <a:ext uri="{FF2B5EF4-FFF2-40B4-BE49-F238E27FC236}">
                        <a16:creationId xmlns:a16="http://schemas.microsoft.com/office/drawing/2014/main" id="{D589A565-C811-48B7-A032-3D8C3C35DF6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738257" y="1732627"/>
                    <a:ext cx="0" cy="324422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8" name="Line 284">
                    <a:extLst>
                      <a:ext uri="{FF2B5EF4-FFF2-40B4-BE49-F238E27FC236}">
                        <a16:creationId xmlns:a16="http://schemas.microsoft.com/office/drawing/2014/main" id="{23017D2A-D02E-4CF9-AF5B-891AC13AC75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8703332" y="1732627"/>
                    <a:ext cx="69850" cy="0"/>
                  </a:xfrm>
                  <a:prstGeom prst="line">
                    <a:avLst/>
                  </a:prstGeom>
                  <a:solidFill>
                    <a:srgbClr val="00306B"/>
                  </a:solidFill>
                  <a:ln w="1270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18" name="Group 220">
                <a:extLst>
                  <a:ext uri="{FF2B5EF4-FFF2-40B4-BE49-F238E27FC236}">
                    <a16:creationId xmlns:a16="http://schemas.microsoft.com/office/drawing/2014/main" id="{9265D623-141E-4AB6-B0E7-E7D88B3A577D}"/>
                  </a:ext>
                </a:extLst>
              </p:cNvPr>
              <p:cNvGrpSpPr/>
              <p:nvPr/>
            </p:nvGrpSpPr>
            <p:grpSpPr>
              <a:xfrm>
                <a:off x="5483882" y="2045057"/>
                <a:ext cx="3282950" cy="480850"/>
                <a:chOff x="5483882" y="2054582"/>
                <a:chExt cx="3282950" cy="480850"/>
              </a:xfrm>
            </p:grpSpPr>
            <p:sp>
              <p:nvSpPr>
                <p:cNvPr id="219" name="Freeform 228">
                  <a:extLst>
                    <a:ext uri="{FF2B5EF4-FFF2-40B4-BE49-F238E27FC236}">
                      <a16:creationId xmlns:a16="http://schemas.microsoft.com/office/drawing/2014/main" id="{00F16C1F-3373-4C64-A105-4C661E9D45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505359" y="2073443"/>
                  <a:ext cx="3232897" cy="441359"/>
                </a:xfrm>
                <a:custGeom>
                  <a:avLst/>
                  <a:gdLst>
                    <a:gd name="T0" fmla="*/ 0 w 2032"/>
                    <a:gd name="T1" fmla="*/ 146 h 397"/>
                    <a:gd name="T2" fmla="*/ 46 w 2032"/>
                    <a:gd name="T3" fmla="*/ 156 h 397"/>
                    <a:gd name="T4" fmla="*/ 184 w 2032"/>
                    <a:gd name="T5" fmla="*/ 397 h 397"/>
                    <a:gd name="T6" fmla="*/ 370 w 2032"/>
                    <a:gd name="T7" fmla="*/ 322 h 397"/>
                    <a:gd name="T8" fmla="*/ 554 w 2032"/>
                    <a:gd name="T9" fmla="*/ 278 h 397"/>
                    <a:gd name="T10" fmla="*/ 738 w 2032"/>
                    <a:gd name="T11" fmla="*/ 264 h 397"/>
                    <a:gd name="T12" fmla="*/ 924 w 2032"/>
                    <a:gd name="T13" fmla="*/ 224 h 397"/>
                    <a:gd name="T14" fmla="*/ 1108 w 2032"/>
                    <a:gd name="T15" fmla="*/ 188 h 397"/>
                    <a:gd name="T16" fmla="*/ 1292 w 2032"/>
                    <a:gd name="T17" fmla="*/ 174 h 397"/>
                    <a:gd name="T18" fmla="*/ 1478 w 2032"/>
                    <a:gd name="T19" fmla="*/ 158 h 397"/>
                    <a:gd name="T20" fmla="*/ 1662 w 2032"/>
                    <a:gd name="T21" fmla="*/ 160 h 397"/>
                    <a:gd name="T22" fmla="*/ 1708 w 2032"/>
                    <a:gd name="T23" fmla="*/ 0 h 397"/>
                    <a:gd name="T24" fmla="*/ 1848 w 2032"/>
                    <a:gd name="T25" fmla="*/ 112 h 397"/>
                    <a:gd name="T26" fmla="*/ 2032 w 2032"/>
                    <a:gd name="T27" fmla="*/ 92 h 397"/>
                    <a:gd name="connsiteX0" fmla="*/ 0 w 10000"/>
                    <a:gd name="connsiteY0" fmla="*/ 1361 h 7683"/>
                    <a:gd name="connsiteX1" fmla="*/ 226 w 10000"/>
                    <a:gd name="connsiteY1" fmla="*/ 1612 h 7683"/>
                    <a:gd name="connsiteX2" fmla="*/ 906 w 10000"/>
                    <a:gd name="connsiteY2" fmla="*/ 7683 h 7683"/>
                    <a:gd name="connsiteX3" fmla="*/ 1821 w 10000"/>
                    <a:gd name="connsiteY3" fmla="*/ 5794 h 7683"/>
                    <a:gd name="connsiteX4" fmla="*/ 2726 w 10000"/>
                    <a:gd name="connsiteY4" fmla="*/ 4686 h 7683"/>
                    <a:gd name="connsiteX5" fmla="*/ 3632 w 10000"/>
                    <a:gd name="connsiteY5" fmla="*/ 4333 h 7683"/>
                    <a:gd name="connsiteX6" fmla="*/ 4547 w 10000"/>
                    <a:gd name="connsiteY6" fmla="*/ 3325 h 7683"/>
                    <a:gd name="connsiteX7" fmla="*/ 5453 w 10000"/>
                    <a:gd name="connsiteY7" fmla="*/ 2419 h 7683"/>
                    <a:gd name="connsiteX8" fmla="*/ 6358 w 10000"/>
                    <a:gd name="connsiteY8" fmla="*/ 2066 h 7683"/>
                    <a:gd name="connsiteX9" fmla="*/ 7274 w 10000"/>
                    <a:gd name="connsiteY9" fmla="*/ 1663 h 7683"/>
                    <a:gd name="connsiteX10" fmla="*/ 8179 w 10000"/>
                    <a:gd name="connsiteY10" fmla="*/ 1713 h 7683"/>
                    <a:gd name="connsiteX11" fmla="*/ 9094 w 10000"/>
                    <a:gd name="connsiteY11" fmla="*/ 504 h 7683"/>
                    <a:gd name="connsiteX12" fmla="*/ 10000 w 10000"/>
                    <a:gd name="connsiteY12" fmla="*/ 0 h 7683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226 w 10000"/>
                    <a:gd name="connsiteY1" fmla="*/ 2098 h 10000"/>
                    <a:gd name="connsiteX2" fmla="*/ 906 w 10000"/>
                    <a:gd name="connsiteY2" fmla="*/ 10000 h 10000"/>
                    <a:gd name="connsiteX3" fmla="*/ 1821 w 10000"/>
                    <a:gd name="connsiteY3" fmla="*/ 7541 h 10000"/>
                    <a:gd name="connsiteX4" fmla="*/ 2726 w 10000"/>
                    <a:gd name="connsiteY4" fmla="*/ 6099 h 10000"/>
                    <a:gd name="connsiteX5" fmla="*/ 3632 w 10000"/>
                    <a:gd name="connsiteY5" fmla="*/ 5640 h 10000"/>
                    <a:gd name="connsiteX6" fmla="*/ 4547 w 10000"/>
                    <a:gd name="connsiteY6" fmla="*/ 4328 h 10000"/>
                    <a:gd name="connsiteX7" fmla="*/ 5453 w 10000"/>
                    <a:gd name="connsiteY7" fmla="*/ 3149 h 10000"/>
                    <a:gd name="connsiteX8" fmla="*/ 6358 w 10000"/>
                    <a:gd name="connsiteY8" fmla="*/ 2689 h 10000"/>
                    <a:gd name="connsiteX9" fmla="*/ 7274 w 10000"/>
                    <a:gd name="connsiteY9" fmla="*/ 2165 h 10000"/>
                    <a:gd name="connsiteX10" fmla="*/ 8179 w 10000"/>
                    <a:gd name="connsiteY10" fmla="*/ 2230 h 10000"/>
                    <a:gd name="connsiteX11" fmla="*/ 9094 w 10000"/>
                    <a:gd name="connsiteY11" fmla="*/ 656 h 10000"/>
                    <a:gd name="connsiteX12" fmla="*/ 10000 w 10000"/>
                    <a:gd name="connsiteY12" fmla="*/ 0 h 10000"/>
                    <a:gd name="connsiteX0" fmla="*/ 0 w 10000"/>
                    <a:gd name="connsiteY0" fmla="*/ 1771 h 10000"/>
                    <a:gd name="connsiteX1" fmla="*/ 906 w 10000"/>
                    <a:gd name="connsiteY1" fmla="*/ 10000 h 10000"/>
                    <a:gd name="connsiteX2" fmla="*/ 1821 w 10000"/>
                    <a:gd name="connsiteY2" fmla="*/ 7541 h 10000"/>
                    <a:gd name="connsiteX3" fmla="*/ 2726 w 10000"/>
                    <a:gd name="connsiteY3" fmla="*/ 6099 h 10000"/>
                    <a:gd name="connsiteX4" fmla="*/ 3632 w 10000"/>
                    <a:gd name="connsiteY4" fmla="*/ 5640 h 10000"/>
                    <a:gd name="connsiteX5" fmla="*/ 4547 w 10000"/>
                    <a:gd name="connsiteY5" fmla="*/ 4328 h 10000"/>
                    <a:gd name="connsiteX6" fmla="*/ 5453 w 10000"/>
                    <a:gd name="connsiteY6" fmla="*/ 3149 h 10000"/>
                    <a:gd name="connsiteX7" fmla="*/ 6358 w 10000"/>
                    <a:gd name="connsiteY7" fmla="*/ 2689 h 10000"/>
                    <a:gd name="connsiteX8" fmla="*/ 7274 w 10000"/>
                    <a:gd name="connsiteY8" fmla="*/ 2165 h 10000"/>
                    <a:gd name="connsiteX9" fmla="*/ 8179 w 10000"/>
                    <a:gd name="connsiteY9" fmla="*/ 2230 h 10000"/>
                    <a:gd name="connsiteX10" fmla="*/ 9094 w 10000"/>
                    <a:gd name="connsiteY10" fmla="*/ 656 h 10000"/>
                    <a:gd name="connsiteX11" fmla="*/ 10000 w 10000"/>
                    <a:gd name="connsiteY11" fmla="*/ 0 h 10000"/>
                    <a:gd name="connsiteX0" fmla="*/ 0 w 10022"/>
                    <a:gd name="connsiteY0" fmla="*/ 296 h 10000"/>
                    <a:gd name="connsiteX1" fmla="*/ 928 w 10022"/>
                    <a:gd name="connsiteY1" fmla="*/ 10000 h 10000"/>
                    <a:gd name="connsiteX2" fmla="*/ 1843 w 10022"/>
                    <a:gd name="connsiteY2" fmla="*/ 7541 h 10000"/>
                    <a:gd name="connsiteX3" fmla="*/ 2748 w 10022"/>
                    <a:gd name="connsiteY3" fmla="*/ 6099 h 10000"/>
                    <a:gd name="connsiteX4" fmla="*/ 3654 w 10022"/>
                    <a:gd name="connsiteY4" fmla="*/ 5640 h 10000"/>
                    <a:gd name="connsiteX5" fmla="*/ 4569 w 10022"/>
                    <a:gd name="connsiteY5" fmla="*/ 4328 h 10000"/>
                    <a:gd name="connsiteX6" fmla="*/ 5475 w 10022"/>
                    <a:gd name="connsiteY6" fmla="*/ 3149 h 10000"/>
                    <a:gd name="connsiteX7" fmla="*/ 6380 w 10022"/>
                    <a:gd name="connsiteY7" fmla="*/ 2689 h 10000"/>
                    <a:gd name="connsiteX8" fmla="*/ 7296 w 10022"/>
                    <a:gd name="connsiteY8" fmla="*/ 2165 h 10000"/>
                    <a:gd name="connsiteX9" fmla="*/ 8201 w 10022"/>
                    <a:gd name="connsiteY9" fmla="*/ 2230 h 10000"/>
                    <a:gd name="connsiteX10" fmla="*/ 9116 w 10022"/>
                    <a:gd name="connsiteY10" fmla="*/ 656 h 10000"/>
                    <a:gd name="connsiteX11" fmla="*/ 10022 w 10022"/>
                    <a:gd name="connsiteY11" fmla="*/ 0 h 10000"/>
                    <a:gd name="connsiteX0" fmla="*/ 0 w 10022"/>
                    <a:gd name="connsiteY0" fmla="*/ 296 h 9115"/>
                    <a:gd name="connsiteX1" fmla="*/ 913 w 10022"/>
                    <a:gd name="connsiteY1" fmla="*/ 9115 h 9115"/>
                    <a:gd name="connsiteX2" fmla="*/ 1843 w 10022"/>
                    <a:gd name="connsiteY2" fmla="*/ 7541 h 9115"/>
                    <a:gd name="connsiteX3" fmla="*/ 2748 w 10022"/>
                    <a:gd name="connsiteY3" fmla="*/ 6099 h 9115"/>
                    <a:gd name="connsiteX4" fmla="*/ 3654 w 10022"/>
                    <a:gd name="connsiteY4" fmla="*/ 5640 h 9115"/>
                    <a:gd name="connsiteX5" fmla="*/ 4569 w 10022"/>
                    <a:gd name="connsiteY5" fmla="*/ 4328 h 9115"/>
                    <a:gd name="connsiteX6" fmla="*/ 5475 w 10022"/>
                    <a:gd name="connsiteY6" fmla="*/ 3149 h 9115"/>
                    <a:gd name="connsiteX7" fmla="*/ 6380 w 10022"/>
                    <a:gd name="connsiteY7" fmla="*/ 2689 h 9115"/>
                    <a:gd name="connsiteX8" fmla="*/ 7296 w 10022"/>
                    <a:gd name="connsiteY8" fmla="*/ 2165 h 9115"/>
                    <a:gd name="connsiteX9" fmla="*/ 8201 w 10022"/>
                    <a:gd name="connsiteY9" fmla="*/ 2230 h 9115"/>
                    <a:gd name="connsiteX10" fmla="*/ 9116 w 10022"/>
                    <a:gd name="connsiteY10" fmla="*/ 656 h 9115"/>
                    <a:gd name="connsiteX11" fmla="*/ 10022 w 10022"/>
                    <a:gd name="connsiteY11" fmla="*/ 0 h 9115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42 w 10000"/>
                    <a:gd name="connsiteY3" fmla="*/ 6691 h 10000"/>
                    <a:gd name="connsiteX4" fmla="*/ 3646 w 10000"/>
                    <a:gd name="connsiteY4" fmla="*/ 6188 h 10000"/>
                    <a:gd name="connsiteX5" fmla="*/ 4559 w 10000"/>
                    <a:gd name="connsiteY5" fmla="*/ 4748 h 10000"/>
                    <a:gd name="connsiteX6" fmla="*/ 5463 w 10000"/>
                    <a:gd name="connsiteY6" fmla="*/ 3455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42 w 10000"/>
                    <a:gd name="connsiteY3" fmla="*/ 6691 h 10000"/>
                    <a:gd name="connsiteX4" fmla="*/ 3646 w 10000"/>
                    <a:gd name="connsiteY4" fmla="*/ 6188 h 10000"/>
                    <a:gd name="connsiteX5" fmla="*/ 4559 w 10000"/>
                    <a:gd name="connsiteY5" fmla="*/ 4748 h 10000"/>
                    <a:gd name="connsiteX6" fmla="*/ 5463 w 10000"/>
                    <a:gd name="connsiteY6" fmla="*/ 3455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9 w 10000"/>
                    <a:gd name="connsiteY5" fmla="*/ 4748 h 10000"/>
                    <a:gd name="connsiteX6" fmla="*/ 5463 w 10000"/>
                    <a:gd name="connsiteY6" fmla="*/ 3455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2 w 10000"/>
                    <a:gd name="connsiteY5" fmla="*/ 5557 h 10000"/>
                    <a:gd name="connsiteX6" fmla="*/ 5463 w 10000"/>
                    <a:gd name="connsiteY6" fmla="*/ 3455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2 w 10000"/>
                    <a:gd name="connsiteY5" fmla="*/ 5557 h 10000"/>
                    <a:gd name="connsiteX6" fmla="*/ 5478 w 10000"/>
                    <a:gd name="connsiteY6" fmla="*/ 4804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2447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2 w 10000"/>
                    <a:gd name="connsiteY5" fmla="*/ 5557 h 10000"/>
                    <a:gd name="connsiteX6" fmla="*/ 5478 w 10000"/>
                    <a:gd name="connsiteY6" fmla="*/ 4804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1638 h 10000"/>
                    <a:gd name="connsiteX10" fmla="*/ 9096 w 10000"/>
                    <a:gd name="connsiteY10" fmla="*/ 720 h 10000"/>
                    <a:gd name="connsiteX11" fmla="*/ 10000 w 10000"/>
                    <a:gd name="connsiteY11" fmla="*/ 0 h 10000"/>
                    <a:gd name="connsiteX0" fmla="*/ 0 w 10000"/>
                    <a:gd name="connsiteY0" fmla="*/ 325 h 10000"/>
                    <a:gd name="connsiteX1" fmla="*/ 911 w 10000"/>
                    <a:gd name="connsiteY1" fmla="*/ 10000 h 10000"/>
                    <a:gd name="connsiteX2" fmla="*/ 1817 w 10000"/>
                    <a:gd name="connsiteY2" fmla="*/ 8489 h 10000"/>
                    <a:gd name="connsiteX3" fmla="*/ 2764 w 10000"/>
                    <a:gd name="connsiteY3" fmla="*/ 7123 h 10000"/>
                    <a:gd name="connsiteX4" fmla="*/ 3646 w 10000"/>
                    <a:gd name="connsiteY4" fmla="*/ 6188 h 10000"/>
                    <a:gd name="connsiteX5" fmla="*/ 4552 w 10000"/>
                    <a:gd name="connsiteY5" fmla="*/ 5557 h 10000"/>
                    <a:gd name="connsiteX6" fmla="*/ 5478 w 10000"/>
                    <a:gd name="connsiteY6" fmla="*/ 4804 h 10000"/>
                    <a:gd name="connsiteX7" fmla="*/ 6366 w 10000"/>
                    <a:gd name="connsiteY7" fmla="*/ 2950 h 10000"/>
                    <a:gd name="connsiteX8" fmla="*/ 7280 w 10000"/>
                    <a:gd name="connsiteY8" fmla="*/ 2375 h 10000"/>
                    <a:gd name="connsiteX9" fmla="*/ 8183 w 10000"/>
                    <a:gd name="connsiteY9" fmla="*/ 1638 h 10000"/>
                    <a:gd name="connsiteX10" fmla="*/ 9089 w 10000"/>
                    <a:gd name="connsiteY10" fmla="*/ 1583 h 10000"/>
                    <a:gd name="connsiteX11" fmla="*/ 10000 w 10000"/>
                    <a:gd name="connsiteY11" fmla="*/ 0 h 10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10000" h="10000">
                      <a:moveTo>
                        <a:pt x="0" y="325"/>
                      </a:moveTo>
                      <a:cubicBezTo>
                        <a:pt x="308" y="3874"/>
                        <a:pt x="603" y="6451"/>
                        <a:pt x="911" y="10000"/>
                      </a:cubicBezTo>
                      <a:lnTo>
                        <a:pt x="1817" y="8489"/>
                      </a:lnTo>
                      <a:lnTo>
                        <a:pt x="2764" y="7123"/>
                      </a:lnTo>
                      <a:lnTo>
                        <a:pt x="3646" y="6188"/>
                      </a:lnTo>
                      <a:lnTo>
                        <a:pt x="4552" y="5557"/>
                      </a:lnTo>
                      <a:lnTo>
                        <a:pt x="5478" y="4804"/>
                      </a:lnTo>
                      <a:lnTo>
                        <a:pt x="6366" y="2950"/>
                      </a:lnTo>
                      <a:lnTo>
                        <a:pt x="7280" y="2375"/>
                      </a:lnTo>
                      <a:lnTo>
                        <a:pt x="8183" y="1638"/>
                      </a:lnTo>
                      <a:lnTo>
                        <a:pt x="9089" y="1583"/>
                      </a:lnTo>
                      <a:lnTo>
                        <a:pt x="10000" y="0"/>
                      </a:lnTo>
                    </a:path>
                  </a:pathLst>
                </a:custGeom>
                <a:noFill/>
                <a:ln w="28575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Arial"/>
                    <a:ea typeface="+mn-ea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20" name="Group 222">
                  <a:extLst>
                    <a:ext uri="{FF2B5EF4-FFF2-40B4-BE49-F238E27FC236}">
                      <a16:creationId xmlns:a16="http://schemas.microsoft.com/office/drawing/2014/main" id="{C9E1A413-E556-4751-8069-ABD6930FF084}"/>
                    </a:ext>
                  </a:extLst>
                </p:cNvPr>
                <p:cNvGrpSpPr/>
                <p:nvPr/>
              </p:nvGrpSpPr>
              <p:grpSpPr>
                <a:xfrm>
                  <a:off x="5483882" y="2054582"/>
                  <a:ext cx="3282950" cy="480850"/>
                  <a:chOff x="5483882" y="2054582"/>
                  <a:chExt cx="3282950" cy="480850"/>
                </a:xfrm>
              </p:grpSpPr>
              <p:sp>
                <p:nvSpPr>
                  <p:cNvPr id="221" name="Freeform 286">
                    <a:extLst>
                      <a:ext uri="{FF2B5EF4-FFF2-40B4-BE49-F238E27FC236}">
                        <a16:creationId xmlns:a16="http://schemas.microsoft.com/office/drawing/2014/main" id="{4AE4B346-C09C-451D-AE20-0035B6D6AEE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83882" y="2069926"/>
                    <a:ext cx="53975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2" name="Freeform 288">
                    <a:extLst>
                      <a:ext uri="{FF2B5EF4-FFF2-40B4-BE49-F238E27FC236}">
                        <a16:creationId xmlns:a16="http://schemas.microsoft.com/office/drawing/2014/main" id="{27CCE8B9-EA19-473F-862D-8EE213C3667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775982" y="2478282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3" name="Freeform 289">
                    <a:extLst>
                      <a:ext uri="{FF2B5EF4-FFF2-40B4-BE49-F238E27FC236}">
                        <a16:creationId xmlns:a16="http://schemas.microsoft.com/office/drawing/2014/main" id="{3157EBFF-D89A-4914-8A16-5DECCD4DE4A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71257" y="2418256"/>
                    <a:ext cx="53975" cy="55563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4" name="Freeform 290">
                    <a:extLst>
                      <a:ext uri="{FF2B5EF4-FFF2-40B4-BE49-F238E27FC236}">
                        <a16:creationId xmlns:a16="http://schemas.microsoft.com/office/drawing/2014/main" id="{07ED2C57-ED24-4017-852B-86E609ABFA5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363357" y="2361690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5" name="Freeform 291">
                    <a:extLst>
                      <a:ext uri="{FF2B5EF4-FFF2-40B4-BE49-F238E27FC236}">
                        <a16:creationId xmlns:a16="http://schemas.microsoft.com/office/drawing/2014/main" id="{B5AF6EEC-DACC-4882-AFD8-3213275DF29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655457" y="2317943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6" name="Freeform 292">
                    <a:extLst>
                      <a:ext uri="{FF2B5EF4-FFF2-40B4-BE49-F238E27FC236}">
                        <a16:creationId xmlns:a16="http://schemas.microsoft.com/office/drawing/2014/main" id="{EE5EC778-5F24-4B2E-A174-6739280FE88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950732" y="2292333"/>
                    <a:ext cx="53975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7" name="Freeform 293">
                    <a:extLst>
                      <a:ext uri="{FF2B5EF4-FFF2-40B4-BE49-F238E27FC236}">
                        <a16:creationId xmlns:a16="http://schemas.microsoft.com/office/drawing/2014/main" id="{6DF79D22-78DB-4366-8F30-0E262044D71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242832" y="2257424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8" name="Freeform 294">
                    <a:extLst>
                      <a:ext uri="{FF2B5EF4-FFF2-40B4-BE49-F238E27FC236}">
                        <a16:creationId xmlns:a16="http://schemas.microsoft.com/office/drawing/2014/main" id="{14BD5BC0-F8BD-496A-A02A-C8DB96D0E5A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34932" y="2175068"/>
                    <a:ext cx="57150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9" name="Freeform 295">
                    <a:extLst>
                      <a:ext uri="{FF2B5EF4-FFF2-40B4-BE49-F238E27FC236}">
                        <a16:creationId xmlns:a16="http://schemas.microsoft.com/office/drawing/2014/main" id="{89A0CD14-8EC6-4CC1-8B49-8084ED675FF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830207" y="2149668"/>
                    <a:ext cx="53975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0" name="Freeform 296">
                    <a:extLst>
                      <a:ext uri="{FF2B5EF4-FFF2-40B4-BE49-F238E27FC236}">
                        <a16:creationId xmlns:a16="http://schemas.microsoft.com/office/drawing/2014/main" id="{F0D4542B-00F7-48E2-948D-9A4E2D42C3E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22307" y="2110582"/>
                    <a:ext cx="57150" cy="57150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1" name="Freeform 298">
                    <a:extLst>
                      <a:ext uri="{FF2B5EF4-FFF2-40B4-BE49-F238E27FC236}">
                        <a16:creationId xmlns:a16="http://schemas.microsoft.com/office/drawing/2014/main" id="{DBCC340C-202A-4FCF-96C3-39441D5AF2B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417582" y="2104821"/>
                    <a:ext cx="53975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2" name="Freeform 299">
                    <a:extLst>
                      <a:ext uri="{FF2B5EF4-FFF2-40B4-BE49-F238E27FC236}">
                        <a16:creationId xmlns:a16="http://schemas.microsoft.com/office/drawing/2014/main" id="{9DE43DB8-21C6-4207-9D4C-D42D459E2A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709682" y="2054582"/>
                    <a:ext cx="57150" cy="53975"/>
                  </a:xfrm>
                  <a:prstGeom prst="ellipse">
                    <a:avLst/>
                  </a:prstGeom>
                  <a:solidFill>
                    <a:srgbClr val="FF0000"/>
                  </a:solidFill>
                  <a:ln w="190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2060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sp>
          <p:nvSpPr>
            <p:cNvPr id="294" name="TextBox 11">
              <a:extLst>
                <a:ext uri="{FF2B5EF4-FFF2-40B4-BE49-F238E27FC236}">
                  <a16:creationId xmlns:a16="http://schemas.microsoft.com/office/drawing/2014/main" id="{7C73293C-AE5E-43A2-B14E-FA4DF0F206C5}"/>
                </a:ext>
              </a:extLst>
            </p:cNvPr>
            <p:cNvSpPr txBox="1"/>
            <p:nvPr/>
          </p:nvSpPr>
          <p:spPr>
            <a:xfrm>
              <a:off x="6480375" y="5548589"/>
              <a:ext cx="1010510" cy="1846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/>
                  <a:ea typeface="+mn-ea"/>
                  <a:cs typeface="Arial" panose="020B0604020202020204" pitchFamily="34" charset="0"/>
                </a:rPr>
                <a:t>Week</a:t>
              </a:r>
            </a:p>
          </p:txBody>
        </p:sp>
      </p:grpSp>
      <p:sp>
        <p:nvSpPr>
          <p:cNvPr id="295" name="ZoneTexte 294">
            <a:extLst>
              <a:ext uri="{FF2B5EF4-FFF2-40B4-BE49-F238E27FC236}">
                <a16:creationId xmlns:a16="http://schemas.microsoft.com/office/drawing/2014/main" id="{EE4CFA37-5CC4-4AEA-9175-B985C9D01E9D}"/>
              </a:ext>
            </a:extLst>
          </p:cNvPr>
          <p:cNvSpPr txBox="1"/>
          <p:nvPr/>
        </p:nvSpPr>
        <p:spPr>
          <a:xfrm>
            <a:off x="8738519" y="32576"/>
            <a:ext cx="398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103</a:t>
            </a:r>
          </a:p>
        </p:txBody>
      </p:sp>
      <p:sp>
        <p:nvSpPr>
          <p:cNvPr id="293" name="Text Box 3">
            <a:extLst>
              <a:ext uri="{FF2B5EF4-FFF2-40B4-BE49-F238E27FC236}">
                <a16:creationId xmlns:a16="http://schemas.microsoft.com/office/drawing/2014/main" id="{F23FC9D4-92BA-4EDC-9A0B-123C05492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296" name="Rectangle 2">
            <a:extLst>
              <a:ext uri="{FF2B5EF4-FFF2-40B4-BE49-F238E27FC236}">
                <a16:creationId xmlns:a16="http://schemas.microsoft.com/office/drawing/2014/main" id="{DC8F026D-66D8-4F97-9581-B67B37E11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297" name="AutoShape 162">
            <a:extLst>
              <a:ext uri="{FF2B5EF4-FFF2-40B4-BE49-F238E27FC236}">
                <a16:creationId xmlns:a16="http://schemas.microsoft.com/office/drawing/2014/main" id="{65F9BD95-92AB-48B6-B17E-CADFD039A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</p:spTree>
    <p:extLst>
      <p:ext uri="{BB962C8B-B14F-4D97-AF65-F5344CB8AC3E}">
        <p14:creationId xmlns:p14="http://schemas.microsoft.com/office/powerpoint/2010/main" val="273249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347883"/>
              </p:ext>
            </p:extLst>
          </p:nvPr>
        </p:nvGraphicFramePr>
        <p:xfrm>
          <a:off x="467544" y="1628801"/>
          <a:ext cx="8217000" cy="4333370"/>
        </p:xfrm>
        <a:graphic>
          <a:graphicData uri="http://schemas.openxmlformats.org/drawingml/2006/table">
            <a:tbl>
              <a:tblPr/>
              <a:tblGrid>
                <a:gridCol w="4712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4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CAB LA + RPV 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283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in ≥ 10% of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Nasopharyngitis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Diarrhea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Drug-related adverse event in ≥ 3% of participants,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Any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Pyrexia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5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 leading to discontinuation, %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 (2 due to ISR pain)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Day 1- W72 : ISR events, % of injections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28.6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Day 1- W72 : Nature of ISR events,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Pain (grade 3)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Nodule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Induration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Swelling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Warmth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NA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85.3 (0.6)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3.7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1.7</a:t>
                      </a:r>
                    </a:p>
                  </a:txBody>
                  <a:tcPr marL="97235" marR="97235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060199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972919" y="1124744"/>
            <a:ext cx="31854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Adverse events by W48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11" name="AutoShape 162"/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2B8A88D2-734A-4305-8C5E-EC93BC05E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Espace réservé du contenu 2">
            <a:extLst>
              <a:ext uri="{FF2B5EF4-FFF2-40B4-BE49-F238E27FC236}">
                <a16:creationId xmlns:a16="http://schemas.microsoft.com/office/drawing/2014/main" id="{E5F5F744-DC03-4C9B-9039-95D227C07AB0}"/>
              </a:ext>
            </a:extLst>
          </p:cNvPr>
          <p:cNvSpPr txBox="1">
            <a:spLocks/>
          </p:cNvSpPr>
          <p:nvPr/>
        </p:nvSpPr>
        <p:spPr bwMode="auto">
          <a:xfrm>
            <a:off x="50800" y="5962170"/>
            <a:ext cx="9086278" cy="620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lvl="1" defTabSz="914400">
              <a:spcBef>
                <a:spcPct val="0"/>
              </a:spcBef>
            </a:pPr>
            <a:r>
              <a:rPr lang="en-US" altLang="fr-FR" sz="1600" kern="0" dirty="0">
                <a:ea typeface="ＭＳ Ｐゴシック" charset="-128"/>
              </a:rPr>
              <a:t>Over time, incidence of ISR decreased (from 71% at W4 to 20% at W48)</a:t>
            </a:r>
          </a:p>
          <a:p>
            <a:pPr lvl="1" defTabSz="914400">
              <a:spcBef>
                <a:spcPct val="0"/>
              </a:spcBef>
            </a:pPr>
            <a:r>
              <a:rPr lang="en-US" altLang="fr-FR" sz="1600" kern="0" dirty="0">
                <a:ea typeface="ＭＳ Ｐゴシック" charset="-128"/>
              </a:rPr>
              <a:t>99% of ISR were grade 1-2 and most (88%) resolved within ≤ 7 days (median : 3 days)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488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50800" y="1221506"/>
            <a:ext cx="9024938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Patient reported outcomes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4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Change in satisfaction with current treatment vs induction phase treatment (</a:t>
            </a:r>
            <a:r>
              <a:rPr lang="en-US" altLang="fr-FR" sz="2000" dirty="0" err="1">
                <a:ea typeface="ＭＳ Ｐゴシック" charset="-128"/>
              </a:rPr>
              <a:t>HIVTSQc</a:t>
            </a:r>
            <a:r>
              <a:rPr lang="en-US" altLang="fr-FR" sz="2000" dirty="0">
                <a:ea typeface="ＭＳ Ｐゴシック" charset="-128"/>
              </a:rPr>
              <a:t> at W48), mean total score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LA CAB + RPV: 29.6/33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DTG/ABC/3TC: 25.5/33 (p &lt; 0.001)</a:t>
            </a:r>
          </a:p>
          <a:p>
            <a:pPr marL="914400" lvl="2" indent="0">
              <a:spcBef>
                <a:spcPct val="0"/>
              </a:spcBef>
              <a:buNone/>
            </a:pPr>
            <a:endParaRPr lang="en-US" altLang="fr-FR" sz="1800" dirty="0">
              <a:ea typeface="ＭＳ Ｐゴシック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2000" dirty="0">
                <a:ea typeface="ＭＳ Ｐゴシック" charset="-128"/>
              </a:rPr>
              <a:t>Participant preference at W48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Preferred LA: 91%</a:t>
            </a:r>
          </a:p>
          <a:p>
            <a:pPr lvl="2">
              <a:spcBef>
                <a:spcPct val="0"/>
              </a:spcBef>
            </a:pPr>
            <a:r>
              <a:rPr lang="en-US" altLang="fr-FR" sz="1800" dirty="0">
                <a:ea typeface="ＭＳ Ｐゴシック" charset="-128"/>
              </a:rPr>
              <a:t>Preferred daily oral therapy: 1%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F5C619A2-2960-4073-93B4-5AB7582FD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 err="1">
                <a:solidFill>
                  <a:srgbClr val="CC3300"/>
                </a:solidFill>
                <a:cs typeface="Arial" charset="0"/>
              </a:rPr>
              <a:t>Orkin</a:t>
            </a:r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 C. CROI 2019, Abs. 140LB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B40E8F1-EF61-4A9C-9263-608B36950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5FBC0924-6D67-4415-B6C0-504BF8B0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228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AutoShape 165">
            <a:extLst>
              <a:ext uri="{FF2B5EF4-FFF2-40B4-BE49-F238E27FC236}">
                <a16:creationId xmlns:a16="http://schemas.microsoft.com/office/drawing/2014/main" id="{847FC629-B0A9-4798-A147-14E6D78B9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293" y="2345000"/>
            <a:ext cx="3103774" cy="3870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 b="1" dirty="0">
              <a:solidFill>
                <a:srgbClr val="000066"/>
              </a:solidFill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F5C619A2-2960-4073-93B4-5AB7582FD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6584010"/>
            <a:ext cx="72500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 eaLnBrk="0" hangingPunct="0"/>
            <a:r>
              <a:rPr lang="en-GB" sz="1200" i="1" dirty="0">
                <a:solidFill>
                  <a:srgbClr val="CC3300"/>
                </a:solidFill>
                <a:cs typeface="Arial" charset="0"/>
              </a:rPr>
              <a:t>Murray M, IAS 2019, Abs. MOPEB258 </a:t>
            </a:r>
            <a:endParaRPr lang="en-GB" sz="1200" i="1" dirty="0">
              <a:solidFill>
                <a:srgbClr val="CC33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B40E8F1-EF61-4A9C-9263-608B36950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86278" cy="1106488"/>
          </a:xfrm>
        </p:spPr>
        <p:txBody>
          <a:bodyPr/>
          <a:lstStyle/>
          <a:p>
            <a:r>
              <a:rPr lang="en-GB" dirty="0"/>
              <a:t>FLAIR Study: LA </a:t>
            </a:r>
            <a:r>
              <a:rPr lang="en-GB" dirty="0" err="1"/>
              <a:t>cabotegravir</a:t>
            </a:r>
            <a:r>
              <a:rPr lang="en-GB" dirty="0"/>
              <a:t> + </a:t>
            </a:r>
            <a:r>
              <a:rPr lang="en-GB" dirty="0" err="1"/>
              <a:t>rilpivirine</a:t>
            </a:r>
            <a:r>
              <a:rPr lang="en-GB" dirty="0"/>
              <a:t> for maintenance</a:t>
            </a:r>
          </a:p>
        </p:txBody>
      </p:sp>
      <p:sp>
        <p:nvSpPr>
          <p:cNvPr id="5" name="AutoShape 162">
            <a:extLst>
              <a:ext uri="{FF2B5EF4-FFF2-40B4-BE49-F238E27FC236}">
                <a16:creationId xmlns:a16="http://schemas.microsoft.com/office/drawing/2014/main" id="{5FBC0924-6D67-4415-B6C0-504BF8B0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6605389"/>
            <a:ext cx="575651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FLAIR</a:t>
            </a:r>
          </a:p>
        </p:txBody>
      </p:sp>
      <p:grpSp>
        <p:nvGrpSpPr>
          <p:cNvPr id="43008" name="Grouper 43007"/>
          <p:cNvGrpSpPr/>
          <p:nvPr/>
        </p:nvGrpSpPr>
        <p:grpSpPr>
          <a:xfrm>
            <a:off x="298511" y="3455371"/>
            <a:ext cx="4622373" cy="2853948"/>
            <a:chOff x="297087" y="3206289"/>
            <a:chExt cx="5031246" cy="1948696"/>
          </a:xfrm>
        </p:grpSpPr>
        <p:sp>
          <p:nvSpPr>
            <p:cNvPr id="51" name="Rectangle 50"/>
            <p:cNvSpPr/>
            <p:nvPr/>
          </p:nvSpPr>
          <p:spPr bwMode="auto">
            <a:xfrm rot="16200000">
              <a:off x="959639" y="4169370"/>
              <a:ext cx="1091106" cy="316102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Forme libre 51"/>
            <p:cNvSpPr/>
            <p:nvPr/>
          </p:nvSpPr>
          <p:spPr>
            <a:xfrm rot="10800000">
              <a:off x="1461361" y="3465463"/>
              <a:ext cx="79110" cy="62328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rot="16200000">
              <a:off x="622719" y="4148186"/>
              <a:ext cx="1133475" cy="316102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Forme libre 53"/>
            <p:cNvSpPr/>
            <p:nvPr/>
          </p:nvSpPr>
          <p:spPr>
            <a:xfrm rot="10800000">
              <a:off x="1146925" y="3452764"/>
              <a:ext cx="79110" cy="575660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 bwMode="auto">
            <a:xfrm rot="16200000">
              <a:off x="2068352" y="4154536"/>
              <a:ext cx="1120775" cy="316102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6" name="Forme libre 55"/>
            <p:cNvSpPr/>
            <p:nvPr/>
          </p:nvSpPr>
          <p:spPr>
            <a:xfrm rot="10800000">
              <a:off x="2584909" y="3465463"/>
              <a:ext cx="79110" cy="57248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 rot="16200000">
              <a:off x="1731980" y="4133898"/>
              <a:ext cx="1162050" cy="316102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58" name="Forme libre 57"/>
            <p:cNvSpPr/>
            <p:nvPr/>
          </p:nvSpPr>
          <p:spPr>
            <a:xfrm rot="10800000">
              <a:off x="2270473" y="3440064"/>
              <a:ext cx="79110" cy="53438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 rot="16200000">
              <a:off x="3205950" y="4157710"/>
              <a:ext cx="1114425" cy="316102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Forme libre 59"/>
            <p:cNvSpPr/>
            <p:nvPr/>
          </p:nvSpPr>
          <p:spPr>
            <a:xfrm rot="10800000">
              <a:off x="3719332" y="3452762"/>
              <a:ext cx="79110" cy="588361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 rot="16200000">
              <a:off x="2863228" y="4130723"/>
              <a:ext cx="1168400" cy="316102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2" name="Forme libre 61"/>
            <p:cNvSpPr/>
            <p:nvPr/>
          </p:nvSpPr>
          <p:spPr>
            <a:xfrm rot="10800000">
              <a:off x="3404896" y="3427364"/>
              <a:ext cx="79110" cy="55343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 rot="16200000">
              <a:off x="4329538" y="4164061"/>
              <a:ext cx="1101725" cy="316102"/>
            </a:xfrm>
            <a:prstGeom prst="rect">
              <a:avLst/>
            </a:prstGeom>
            <a:solidFill>
              <a:srgbClr val="0000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Forme libre 63"/>
            <p:cNvSpPr/>
            <p:nvPr/>
          </p:nvSpPr>
          <p:spPr>
            <a:xfrm rot="10800000">
              <a:off x="4836570" y="3465463"/>
              <a:ext cx="79110" cy="610586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 bwMode="auto">
            <a:xfrm rot="16200000">
              <a:off x="3986816" y="4137073"/>
              <a:ext cx="1155700" cy="316102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66" name="Forme libre 65"/>
            <p:cNvSpPr/>
            <p:nvPr/>
          </p:nvSpPr>
          <p:spPr>
            <a:xfrm rot="10800000">
              <a:off x="4522134" y="3440064"/>
              <a:ext cx="79110" cy="553435"/>
            </a:xfrm>
            <a:custGeom>
              <a:avLst/>
              <a:gdLst>
                <a:gd name="connsiteX0" fmla="*/ 0 w 558800"/>
                <a:gd name="connsiteY0" fmla="*/ 0 h 1234440"/>
                <a:gd name="connsiteX1" fmla="*/ 558800 w 558800"/>
                <a:gd name="connsiteY1" fmla="*/ 0 h 1234440"/>
                <a:gd name="connsiteX2" fmla="*/ 279400 w 558800"/>
                <a:gd name="connsiteY2" fmla="*/ 0 h 1234440"/>
                <a:gd name="connsiteX3" fmla="*/ 279400 w 558800"/>
                <a:gd name="connsiteY3" fmla="*/ 1234440 h 1234440"/>
                <a:gd name="connsiteX4" fmla="*/ 558800 w 558800"/>
                <a:gd name="connsiteY4" fmla="*/ 1234440 h 1234440"/>
                <a:gd name="connsiteX5" fmla="*/ 0 w 558800"/>
                <a:gd name="connsiteY5" fmla="*/ 1234440 h 1234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58800" h="1234440">
                  <a:moveTo>
                    <a:pt x="0" y="0"/>
                  </a:moveTo>
                  <a:lnTo>
                    <a:pt x="558800" y="0"/>
                  </a:lnTo>
                  <a:lnTo>
                    <a:pt x="279400" y="0"/>
                  </a:lnTo>
                  <a:lnTo>
                    <a:pt x="279400" y="1234440"/>
                  </a:lnTo>
                  <a:lnTo>
                    <a:pt x="558800" y="1234440"/>
                  </a:lnTo>
                  <a:lnTo>
                    <a:pt x="0" y="1234440"/>
                  </a:lnTo>
                </a:path>
              </a:pathLst>
            </a:cu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66"/>
                </a:solidFill>
              </a:endParaRPr>
            </a:p>
          </p:txBody>
        </p:sp>
        <p:cxnSp>
          <p:nvCxnSpPr>
            <p:cNvPr id="67" name="Connecteur droit 66"/>
            <p:cNvCxnSpPr/>
            <p:nvPr/>
          </p:nvCxnSpPr>
          <p:spPr bwMode="auto">
            <a:xfrm flipH="1">
              <a:off x="710015" y="3561155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ZoneTexte 67"/>
            <p:cNvSpPr txBox="1"/>
            <p:nvPr/>
          </p:nvSpPr>
          <p:spPr>
            <a:xfrm>
              <a:off x="297087" y="3477267"/>
              <a:ext cx="431315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100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444391" y="4788718"/>
              <a:ext cx="277772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860450" y="4893375"/>
              <a:ext cx="126654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0066"/>
                  </a:solidFill>
                </a:rPr>
                <a:t>D1 maintenance</a:t>
              </a:r>
              <a:endParaRPr lang="en-US" sz="1200" b="1" dirty="0">
                <a:solidFill>
                  <a:srgbClr val="000066"/>
                </a:solidFill>
              </a:endParaRPr>
            </a:p>
          </p:txBody>
        </p:sp>
        <p:cxnSp>
          <p:nvCxnSpPr>
            <p:cNvPr id="71" name="Connecteur droit 70"/>
            <p:cNvCxnSpPr/>
            <p:nvPr/>
          </p:nvCxnSpPr>
          <p:spPr bwMode="auto">
            <a:xfrm flipH="1">
              <a:off x="710015" y="3818248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ZoneTexte 71"/>
            <p:cNvSpPr txBox="1"/>
            <p:nvPr/>
          </p:nvSpPr>
          <p:spPr>
            <a:xfrm>
              <a:off x="370738" y="3734361"/>
              <a:ext cx="354544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80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cxnSp>
          <p:nvCxnSpPr>
            <p:cNvPr id="73" name="Connecteur droit 72"/>
            <p:cNvCxnSpPr/>
            <p:nvPr/>
          </p:nvCxnSpPr>
          <p:spPr bwMode="auto">
            <a:xfrm flipH="1">
              <a:off x="710015" y="4101194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ZoneTexte 73"/>
            <p:cNvSpPr txBox="1"/>
            <p:nvPr/>
          </p:nvSpPr>
          <p:spPr>
            <a:xfrm>
              <a:off x="370738" y="4010594"/>
              <a:ext cx="354544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60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cxnSp>
          <p:nvCxnSpPr>
            <p:cNvPr id="75" name="Connecteur droit 74"/>
            <p:cNvCxnSpPr/>
            <p:nvPr/>
          </p:nvCxnSpPr>
          <p:spPr bwMode="auto">
            <a:xfrm flipH="1">
              <a:off x="710015" y="4358287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ZoneTexte 75"/>
            <p:cNvSpPr txBox="1"/>
            <p:nvPr/>
          </p:nvSpPr>
          <p:spPr>
            <a:xfrm>
              <a:off x="370738" y="4281114"/>
              <a:ext cx="354544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40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cxnSp>
          <p:nvCxnSpPr>
            <p:cNvPr id="77" name="Connecteur droit 76"/>
            <p:cNvCxnSpPr/>
            <p:nvPr/>
          </p:nvCxnSpPr>
          <p:spPr bwMode="auto">
            <a:xfrm flipH="1">
              <a:off x="710015" y="4620150"/>
              <a:ext cx="761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8" name="ZoneTexte 77"/>
            <p:cNvSpPr txBox="1"/>
            <p:nvPr/>
          </p:nvSpPr>
          <p:spPr>
            <a:xfrm>
              <a:off x="370738" y="4542977"/>
              <a:ext cx="354544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00" dirty="0">
                  <a:solidFill>
                    <a:srgbClr val="000066"/>
                  </a:solidFill>
                </a:rPr>
                <a:t>20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2267490" y="4893375"/>
              <a:ext cx="40908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0066"/>
                  </a:solidFill>
                </a:rPr>
                <a:t>W8</a:t>
              </a:r>
              <a:endParaRPr lang="en-US" sz="1200" b="1" dirty="0">
                <a:solidFill>
                  <a:srgbClr val="000066"/>
                </a:solidFill>
              </a:endParaRP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3362110" y="4893375"/>
              <a:ext cx="49244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0066"/>
                  </a:solidFill>
                </a:rPr>
                <a:t>W24</a:t>
              </a:r>
              <a:endParaRPr lang="en-US" sz="1200" b="1" dirty="0">
                <a:solidFill>
                  <a:srgbClr val="000066"/>
                </a:solidFill>
              </a:endParaRP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4485502" y="4893375"/>
              <a:ext cx="48754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000066"/>
                  </a:solidFill>
                </a:rPr>
                <a:t>W48</a:t>
              </a:r>
              <a:endParaRPr lang="en-US" sz="1200" b="1" dirty="0">
                <a:solidFill>
                  <a:srgbClr val="000066"/>
                </a:solidFill>
              </a:endParaRP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698342" y="4626665"/>
              <a:ext cx="422591" cy="168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000" dirty="0">
                  <a:solidFill>
                    <a:srgbClr val="000066"/>
                  </a:solidFill>
                </a:rPr>
                <a:t>N =</a:t>
              </a:r>
              <a:endParaRPr lang="en-US" sz="1050" dirty="0">
                <a:solidFill>
                  <a:srgbClr val="000066"/>
                </a:solidFill>
              </a:endParaRP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975849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258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1310404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267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2133904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272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2451729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269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3259295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280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3592956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278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4362264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280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4695925" y="4626665"/>
              <a:ext cx="3962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>
                  <a:solidFill>
                    <a:srgbClr val="FFFFFF"/>
                  </a:solidFill>
                </a:rPr>
                <a:t>280</a:t>
              </a:r>
              <a:endParaRPr lang="en-US" sz="1050" dirty="0">
                <a:solidFill>
                  <a:srgbClr val="FFFFFF"/>
                </a:solidFill>
              </a:endParaRP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852343" y="3513436"/>
              <a:ext cx="502851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86.0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304814" y="3550791"/>
              <a:ext cx="502851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83.4</a:t>
              </a: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1984597" y="3513436"/>
              <a:ext cx="502851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88.5</a:t>
              </a: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2444763" y="3520907"/>
              <a:ext cx="502851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85.6</a:t>
              </a: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3116851" y="3513436"/>
              <a:ext cx="502851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89.1</a:t>
              </a: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3556773" y="3520907"/>
              <a:ext cx="502851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85.4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4249105" y="3513436"/>
              <a:ext cx="502851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87.9</a:t>
              </a:r>
            </a:p>
          </p:txBody>
        </p:sp>
        <p:sp>
          <p:nvSpPr>
            <p:cNvPr id="102" name="ZoneTexte 101"/>
            <p:cNvSpPr txBox="1"/>
            <p:nvPr/>
          </p:nvSpPr>
          <p:spPr>
            <a:xfrm>
              <a:off x="4688395" y="3535849"/>
              <a:ext cx="502851" cy="18913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b="1" dirty="0">
                  <a:solidFill>
                    <a:srgbClr val="333399"/>
                  </a:solidFill>
                  <a:latin typeface="+mj-lt"/>
                </a:rPr>
                <a:t>83.8</a:t>
              </a:r>
            </a:p>
          </p:txBody>
        </p:sp>
        <p:cxnSp>
          <p:nvCxnSpPr>
            <p:cNvPr id="103" name="Connecteur droit 102"/>
            <p:cNvCxnSpPr/>
            <p:nvPr/>
          </p:nvCxnSpPr>
          <p:spPr bwMode="auto">
            <a:xfrm>
              <a:off x="786214" y="3412124"/>
              <a:ext cx="0" cy="152333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Connecteur droit 103"/>
            <p:cNvCxnSpPr/>
            <p:nvPr/>
          </p:nvCxnSpPr>
          <p:spPr bwMode="auto">
            <a:xfrm flipH="1">
              <a:off x="710015" y="4868782"/>
              <a:ext cx="4618318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ZoneTexte 104"/>
            <p:cNvSpPr txBox="1"/>
            <p:nvPr/>
          </p:nvSpPr>
          <p:spPr>
            <a:xfrm>
              <a:off x="626003" y="3206289"/>
              <a:ext cx="3214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solidFill>
                    <a:srgbClr val="000066"/>
                  </a:solidFill>
                </a:rPr>
                <a:t>%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B6A4EFD8-C964-4020-B097-AD9F979022EF}"/>
              </a:ext>
            </a:extLst>
          </p:cNvPr>
          <p:cNvGrpSpPr/>
          <p:nvPr/>
        </p:nvGrpSpPr>
        <p:grpSpPr>
          <a:xfrm>
            <a:off x="5220072" y="3673767"/>
            <a:ext cx="4018129" cy="2333118"/>
            <a:chOff x="5220072" y="3673767"/>
            <a:chExt cx="4018132" cy="2333118"/>
          </a:xfrm>
        </p:grpSpPr>
        <p:sp>
          <p:nvSpPr>
            <p:cNvPr id="107" name="Rectangle 106"/>
            <p:cNvSpPr/>
            <p:nvPr/>
          </p:nvSpPr>
          <p:spPr bwMode="auto">
            <a:xfrm>
              <a:off x="5719884" y="3687213"/>
              <a:ext cx="2689450" cy="299984"/>
            </a:xfrm>
            <a:prstGeom prst="rect">
              <a:avLst/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5719884" y="3681093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7688403" y="3713751"/>
              <a:ext cx="75533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>
                  <a:solidFill>
                    <a:srgbClr val="FFFFFF"/>
                  </a:solidFill>
                </a:rPr>
                <a:t>33 (max)</a:t>
              </a:r>
            </a:p>
          </p:txBody>
        </p:sp>
        <p:sp>
          <p:nvSpPr>
            <p:cNvPr id="110" name="Flèche droite 163"/>
            <p:cNvSpPr/>
            <p:nvPr/>
          </p:nvSpPr>
          <p:spPr bwMode="auto">
            <a:xfrm>
              <a:off x="5975082" y="3673767"/>
              <a:ext cx="1649392" cy="305958"/>
            </a:xfrm>
            <a:prstGeom prst="rightArrow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charset="0"/>
              </a:endParaRPr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6281670" y="3695941"/>
              <a:ext cx="107045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>
                  <a:solidFill>
                    <a:srgbClr val="000066"/>
                  </a:solidFill>
                </a:rPr>
                <a:t>Improvement</a:t>
              </a: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7580464" y="4628674"/>
              <a:ext cx="16577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000066"/>
                  </a:solidFill>
                </a:rPr>
                <a:t>Difference (95% CI): 4.1 (2.8-5.5) ;</a:t>
              </a:r>
            </a:p>
            <a:p>
              <a:r>
                <a:rPr lang="en-US" sz="1200" dirty="0">
                  <a:solidFill>
                    <a:srgbClr val="000066"/>
                  </a:solidFill>
                </a:rPr>
                <a:t>p &lt; 0.001</a:t>
              </a:r>
            </a:p>
          </p:txBody>
        </p:sp>
        <p:grpSp>
          <p:nvGrpSpPr>
            <p:cNvPr id="43009" name="Grouper 43008"/>
            <p:cNvGrpSpPr/>
            <p:nvPr/>
          </p:nvGrpSpPr>
          <p:grpSpPr>
            <a:xfrm>
              <a:off x="5220072" y="4021078"/>
              <a:ext cx="2439684" cy="1568162"/>
              <a:chOff x="5720649" y="3766191"/>
              <a:chExt cx="2439684" cy="844379"/>
            </a:xfrm>
          </p:grpSpPr>
          <p:sp>
            <p:nvSpPr>
              <p:cNvPr id="112" name="Rectangle 111"/>
              <p:cNvSpPr/>
              <p:nvPr/>
            </p:nvSpPr>
            <p:spPr bwMode="auto">
              <a:xfrm>
                <a:off x="6341970" y="3798843"/>
                <a:ext cx="1781176" cy="359997"/>
              </a:xfrm>
              <a:prstGeom prst="rect">
                <a:avLst/>
              </a:prstGeom>
              <a:solidFill>
                <a:srgbClr val="008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 bwMode="auto">
              <a:xfrm>
                <a:off x="6341969" y="4199003"/>
                <a:ext cx="1538290" cy="359997"/>
              </a:xfrm>
              <a:prstGeom prst="rect">
                <a:avLst/>
              </a:prstGeom>
              <a:solidFill>
                <a:srgbClr val="0000C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rgbClr val="000066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14" name="Connecteur droit 113"/>
              <p:cNvCxnSpPr/>
              <p:nvPr/>
            </p:nvCxnSpPr>
            <p:spPr bwMode="auto">
              <a:xfrm>
                <a:off x="6336748" y="3766191"/>
                <a:ext cx="0" cy="844379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5" name="ZoneTexte 114"/>
              <p:cNvSpPr txBox="1"/>
              <p:nvPr/>
            </p:nvSpPr>
            <p:spPr>
              <a:xfrm>
                <a:off x="7593434" y="3947812"/>
                <a:ext cx="459218" cy="140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FFFFFF"/>
                    </a:solidFill>
                  </a:rPr>
                  <a:t>29.6</a:t>
                </a:r>
              </a:p>
            </p:txBody>
          </p:sp>
          <p:sp>
            <p:nvSpPr>
              <p:cNvPr id="116" name="Forme libre 115"/>
              <p:cNvSpPr/>
              <p:nvPr/>
            </p:nvSpPr>
            <p:spPr>
              <a:xfrm rot="16200000">
                <a:off x="8077189" y="3965595"/>
                <a:ext cx="95723" cy="70565"/>
              </a:xfrm>
              <a:custGeom>
                <a:avLst/>
                <a:gdLst>
                  <a:gd name="connsiteX0" fmla="*/ 0 w 558800"/>
                  <a:gd name="connsiteY0" fmla="*/ 0 h 1234440"/>
                  <a:gd name="connsiteX1" fmla="*/ 558800 w 558800"/>
                  <a:gd name="connsiteY1" fmla="*/ 0 h 1234440"/>
                  <a:gd name="connsiteX2" fmla="*/ 279400 w 558800"/>
                  <a:gd name="connsiteY2" fmla="*/ 0 h 1234440"/>
                  <a:gd name="connsiteX3" fmla="*/ 279400 w 558800"/>
                  <a:gd name="connsiteY3" fmla="*/ 1234440 h 1234440"/>
                  <a:gd name="connsiteX4" fmla="*/ 558800 w 558800"/>
                  <a:gd name="connsiteY4" fmla="*/ 1234440 h 1234440"/>
                  <a:gd name="connsiteX5" fmla="*/ 0 w 558800"/>
                  <a:gd name="connsiteY5" fmla="*/ 1234440 h 1234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58800" h="1234440">
                    <a:moveTo>
                      <a:pt x="0" y="0"/>
                    </a:moveTo>
                    <a:lnTo>
                      <a:pt x="558800" y="0"/>
                    </a:lnTo>
                    <a:lnTo>
                      <a:pt x="279400" y="0"/>
                    </a:lnTo>
                    <a:lnTo>
                      <a:pt x="279400" y="1234440"/>
                    </a:lnTo>
                    <a:lnTo>
                      <a:pt x="558800" y="1234440"/>
                    </a:lnTo>
                    <a:lnTo>
                      <a:pt x="0" y="1234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7" name="ZoneTexte 116"/>
              <p:cNvSpPr txBox="1"/>
              <p:nvPr/>
            </p:nvSpPr>
            <p:spPr>
              <a:xfrm>
                <a:off x="7377670" y="4335540"/>
                <a:ext cx="459218" cy="140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>
                    <a:solidFill>
                      <a:srgbClr val="FFFFFF"/>
                    </a:solidFill>
                  </a:rPr>
                  <a:t>25.5</a:t>
                </a:r>
              </a:p>
            </p:txBody>
          </p:sp>
          <p:sp>
            <p:nvSpPr>
              <p:cNvPr id="118" name="Forme libre 117"/>
              <p:cNvSpPr/>
              <p:nvPr/>
            </p:nvSpPr>
            <p:spPr>
              <a:xfrm rot="16200000">
                <a:off x="7834399" y="4359956"/>
                <a:ext cx="95723" cy="58318"/>
              </a:xfrm>
              <a:custGeom>
                <a:avLst/>
                <a:gdLst>
                  <a:gd name="connsiteX0" fmla="*/ 0 w 558800"/>
                  <a:gd name="connsiteY0" fmla="*/ 0 h 1234440"/>
                  <a:gd name="connsiteX1" fmla="*/ 558800 w 558800"/>
                  <a:gd name="connsiteY1" fmla="*/ 0 h 1234440"/>
                  <a:gd name="connsiteX2" fmla="*/ 279400 w 558800"/>
                  <a:gd name="connsiteY2" fmla="*/ 0 h 1234440"/>
                  <a:gd name="connsiteX3" fmla="*/ 279400 w 558800"/>
                  <a:gd name="connsiteY3" fmla="*/ 1234440 h 1234440"/>
                  <a:gd name="connsiteX4" fmla="*/ 558800 w 558800"/>
                  <a:gd name="connsiteY4" fmla="*/ 1234440 h 1234440"/>
                  <a:gd name="connsiteX5" fmla="*/ 0 w 558800"/>
                  <a:gd name="connsiteY5" fmla="*/ 1234440 h 1234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58800" h="1234440">
                    <a:moveTo>
                      <a:pt x="0" y="0"/>
                    </a:moveTo>
                    <a:lnTo>
                      <a:pt x="558800" y="0"/>
                    </a:lnTo>
                    <a:lnTo>
                      <a:pt x="279400" y="0"/>
                    </a:lnTo>
                    <a:lnTo>
                      <a:pt x="279400" y="1234440"/>
                    </a:lnTo>
                    <a:lnTo>
                      <a:pt x="558800" y="1234440"/>
                    </a:lnTo>
                    <a:lnTo>
                      <a:pt x="0" y="1234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19" name="ZoneTexte 118"/>
              <p:cNvSpPr txBox="1"/>
              <p:nvPr/>
            </p:nvSpPr>
            <p:spPr>
              <a:xfrm>
                <a:off x="5725871" y="3884092"/>
                <a:ext cx="635110" cy="132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dirty="0">
                    <a:solidFill>
                      <a:srgbClr val="000066"/>
                    </a:solidFill>
                  </a:rPr>
                  <a:t>N = 263</a:t>
                </a:r>
                <a:endParaRPr lang="en-US" sz="1000" dirty="0">
                  <a:solidFill>
                    <a:srgbClr val="000066"/>
                  </a:solidFill>
                </a:endParaRPr>
              </a:p>
            </p:txBody>
          </p:sp>
          <p:sp>
            <p:nvSpPr>
              <p:cNvPr id="121" name="ZoneTexte 120"/>
              <p:cNvSpPr txBox="1"/>
              <p:nvPr/>
            </p:nvSpPr>
            <p:spPr>
              <a:xfrm>
                <a:off x="5720649" y="4263673"/>
                <a:ext cx="635110" cy="132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000" dirty="0">
                    <a:solidFill>
                      <a:srgbClr val="000066"/>
                    </a:solidFill>
                  </a:rPr>
                  <a:t>N = 266</a:t>
                </a:r>
                <a:endParaRPr lang="en-US" sz="1000" dirty="0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122" name="ZoneTexte 121"/>
            <p:cNvSpPr txBox="1"/>
            <p:nvPr/>
          </p:nvSpPr>
          <p:spPr>
            <a:xfrm>
              <a:off x="5710086" y="5729886"/>
              <a:ext cx="30011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000066"/>
                  </a:solidFill>
                </a:rPr>
                <a:t>NB: HIVTSQs at randomization = 59/66  </a:t>
              </a:r>
            </a:p>
          </p:txBody>
        </p:sp>
      </p:grpSp>
      <p:sp>
        <p:nvSpPr>
          <p:cNvPr id="123" name="Espace réservé du contenu 2"/>
          <p:cNvSpPr txBox="1">
            <a:spLocks/>
          </p:cNvSpPr>
          <p:nvPr/>
        </p:nvSpPr>
        <p:spPr bwMode="auto">
          <a:xfrm>
            <a:off x="698872" y="1345629"/>
            <a:ext cx="4089152" cy="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Overall treatment acceptance 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(ACCEPT Questionnaire)</a:t>
            </a:r>
          </a:p>
        </p:txBody>
      </p:sp>
      <p:sp>
        <p:nvSpPr>
          <p:cNvPr id="124" name="ZoneTexte 123"/>
          <p:cNvSpPr txBox="1"/>
          <p:nvPr/>
        </p:nvSpPr>
        <p:spPr>
          <a:xfrm>
            <a:off x="3511953" y="2415625"/>
            <a:ext cx="11856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333399"/>
                </a:solidFill>
                <a:latin typeface="+mj-lt"/>
              </a:rPr>
              <a:t>CAB + RPV LA</a:t>
            </a:r>
          </a:p>
        </p:txBody>
      </p:sp>
      <p:sp>
        <p:nvSpPr>
          <p:cNvPr id="125" name="Rectangle 124"/>
          <p:cNvSpPr/>
          <p:nvPr/>
        </p:nvSpPr>
        <p:spPr bwMode="auto">
          <a:xfrm>
            <a:off x="5000073" y="2477830"/>
            <a:ext cx="144000" cy="144000"/>
          </a:xfrm>
          <a:prstGeom prst="rect">
            <a:avLst/>
          </a:prstGeom>
          <a:solidFill>
            <a:srgbClr val="0000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3400942" y="2468196"/>
            <a:ext cx="144000" cy="144000"/>
          </a:xfrm>
          <a:prstGeom prst="rect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66"/>
              </a:solidFill>
              <a:effectLst/>
              <a:latin typeface="Arial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5111084" y="2415625"/>
            <a:ext cx="1213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333399"/>
                </a:solidFill>
                <a:latin typeface="+mj-lt"/>
              </a:rPr>
              <a:t>DTG/ABC/3TC</a:t>
            </a:r>
          </a:p>
        </p:txBody>
      </p:sp>
      <p:sp>
        <p:nvSpPr>
          <p:cNvPr id="128" name="Espace réservé du contenu 2"/>
          <p:cNvSpPr txBox="1">
            <a:spLocks/>
          </p:cNvSpPr>
          <p:nvPr/>
        </p:nvSpPr>
        <p:spPr bwMode="auto">
          <a:xfrm>
            <a:off x="4920884" y="1340768"/>
            <a:ext cx="4089152" cy="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Treatment satisfaction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(</a:t>
            </a:r>
            <a:r>
              <a:rPr lang="en-US" altLang="fr-FR" sz="2400" b="1" dirty="0" err="1">
                <a:latin typeface="Calibri" panose="020F0502020204030204" pitchFamily="34" charset="0"/>
                <a:ea typeface="ＭＳ Ｐゴシック" charset="-128"/>
              </a:rPr>
              <a:t>HIVTSQc</a:t>
            </a:r>
            <a:r>
              <a:rPr lang="en-US" altLang="fr-FR" sz="2400" b="1" dirty="0">
                <a:latin typeface="Calibri" panose="020F0502020204030204" pitchFamily="34" charset="0"/>
                <a:ea typeface="ＭＳ Ｐゴシック" charset="-128"/>
              </a:rPr>
              <a:t> Questionnaire)</a:t>
            </a:r>
          </a:p>
        </p:txBody>
      </p:sp>
      <p:sp>
        <p:nvSpPr>
          <p:cNvPr id="131" name="ZoneTexte 130"/>
          <p:cNvSpPr txBox="1"/>
          <p:nvPr/>
        </p:nvSpPr>
        <p:spPr>
          <a:xfrm>
            <a:off x="1410555" y="2888940"/>
            <a:ext cx="2574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>
                <a:solidFill>
                  <a:srgbClr val="CC3300"/>
                </a:solidFill>
                <a:latin typeface="Calibri"/>
                <a:cs typeface="Calibri"/>
              </a:rPr>
              <a:t>Adjusted mean change (SD) </a:t>
            </a:r>
          </a:p>
          <a:p>
            <a:pPr algn="ctr"/>
            <a:r>
              <a:rPr lang="en-US" sz="1600" b="1">
                <a:solidFill>
                  <a:srgbClr val="CC3300"/>
                </a:solidFill>
                <a:latin typeface="Calibri"/>
                <a:cs typeface="Calibri"/>
              </a:rPr>
              <a:t>from baseline</a:t>
            </a:r>
          </a:p>
        </p:txBody>
      </p:sp>
      <p:sp>
        <p:nvSpPr>
          <p:cNvPr id="132" name="ZoneTexte 131"/>
          <p:cNvSpPr txBox="1"/>
          <p:nvPr/>
        </p:nvSpPr>
        <p:spPr>
          <a:xfrm>
            <a:off x="5374026" y="2888940"/>
            <a:ext cx="2574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>
                <a:solidFill>
                  <a:srgbClr val="CC3300"/>
                </a:solidFill>
                <a:latin typeface="Calibri"/>
                <a:cs typeface="Calibri"/>
              </a:rPr>
              <a:t>Adjusted mean change (SD) </a:t>
            </a:r>
          </a:p>
          <a:p>
            <a:pPr algn="ctr"/>
            <a:r>
              <a:rPr lang="en-US" sz="1600" b="1">
                <a:solidFill>
                  <a:srgbClr val="CC3300"/>
                </a:solidFill>
                <a:latin typeface="Calibri"/>
                <a:cs typeface="Calibri"/>
              </a:rPr>
              <a:t>from baseline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86690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5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9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1305</Words>
  <Application>Microsoft Office PowerPoint</Application>
  <PresentationFormat>Affichage à l'écran (4:3)</PresentationFormat>
  <Paragraphs>442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Symbol</vt:lpstr>
      <vt:lpstr>Wingdings</vt:lpstr>
      <vt:lpstr>ARV_trials_2019</vt:lpstr>
      <vt:lpstr>Switch to INSTI + NNRTI</vt:lpstr>
      <vt:lpstr>FLAIR Study: LA cabotegravir + rilpivirine for maintenance</vt:lpstr>
      <vt:lpstr>FLAIR Study: LA cabotegravir + rilpivirine for maintenance</vt:lpstr>
      <vt:lpstr>FLAIR Study: LA cabotegravir + rilpivirine for maintenance</vt:lpstr>
      <vt:lpstr>FLAIR Study: LA cabotegravir + rilpivirine for maintenance</vt:lpstr>
      <vt:lpstr>FLAIR Study: LA cabotegravir + rilpivirine for maintenance</vt:lpstr>
      <vt:lpstr>FLAIR Study: LA cabotegravir + rilpivirine for maintenance</vt:lpstr>
      <vt:lpstr>FLAIR Study: LA cabotegravir + rilpivirine for maintenance</vt:lpstr>
      <vt:lpstr>FLAIR Study: LA cabotegravir + rilpivirine for maintenance</vt:lpstr>
      <vt:lpstr>FLAIR Study: LA cabotegravir + rilpivirine for maintenance</vt:lpstr>
      <vt:lpstr>FLAIR Study: LA cabotegravir + rilpivirine for maintenance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2019</dc:title>
  <dc:subject>AEI - www.aei.fr</dc:subject>
  <dc:creator>www.arv-trial.com</dc:creator>
  <cp:lastModifiedBy>Pilar</cp:lastModifiedBy>
  <cp:revision>361</cp:revision>
  <dcterms:created xsi:type="dcterms:W3CDTF">2014-10-03T08:50:57Z</dcterms:created>
  <dcterms:modified xsi:type="dcterms:W3CDTF">2019-10-23T16:03:10Z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