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5" r:id="rId2"/>
    <p:sldId id="257" r:id="rId3"/>
    <p:sldId id="258" r:id="rId4"/>
    <p:sldId id="281" r:id="rId5"/>
    <p:sldId id="259" r:id="rId6"/>
    <p:sldId id="277" r:id="rId7"/>
    <p:sldId id="272" r:id="rId8"/>
    <p:sldId id="278" r:id="rId9"/>
    <p:sldId id="264" r:id="rId10"/>
    <p:sldId id="274" r:id="rId11"/>
    <p:sldId id="280" r:id="rId12"/>
    <p:sldId id="262" r:id="rId13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3300"/>
    <a:srgbClr val="000066"/>
    <a:srgbClr val="FF6600"/>
    <a:srgbClr val="FF9933"/>
    <a:srgbClr val="FE7F00"/>
    <a:srgbClr val="33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howGuides="1">
      <p:cViewPr>
        <p:scale>
          <a:sx n="114" d="100"/>
          <a:sy n="114" d="100"/>
        </p:scale>
        <p:origin x="-2190" y="1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23/09/2015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8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71E1894-608E-40C5-BCFD-505A7238E3E4}" type="slidenum">
              <a:rPr lang="fr-FR" sz="1200">
                <a:latin typeface="Calibri" pitchFamily="-84" charset="0"/>
              </a:rPr>
              <a:pPr algn="r" defTabSz="850900"/>
              <a:t>1</a:t>
            </a:fld>
            <a:endParaRPr lang="fr-FR" sz="1200">
              <a:latin typeface="Calibri" pitchFamily="-8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1410459-F05A-4D11-B472-710DF3CB854F}" type="slidenum">
              <a:rPr lang="fr-FR" sz="1200">
                <a:solidFill>
                  <a:srgbClr val="000000"/>
                </a:solidFill>
              </a:rPr>
              <a:pPr algn="r" defTabSz="850900"/>
              <a:t>12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B532577-32D2-4479-AEFC-682FF659550B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6DC2AE6-D7DB-424C-A909-309D44306A0D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7D9586-59B8-4FE0-86D8-48608D2E6108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0D8C321-C0F8-419C-99A4-A58B079754D0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84" charset="0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A466521-F0F2-4327-B3C9-D8CCD465C844}" type="slidenum">
              <a:rPr lang="fr-FR" sz="1200">
                <a:latin typeface="Calibri" pitchFamily="-84" charset="0"/>
              </a:rPr>
              <a:pPr algn="r" defTabSz="850900"/>
              <a:t>9</a:t>
            </a:fld>
            <a:endParaRPr lang="fr-FR" sz="1200">
              <a:latin typeface="Calibri" pitchFamily="-8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84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3C18A14-10A4-4961-A367-ABF6DB034680}" type="slidenum">
              <a:rPr lang="fr-FR" sz="1200">
                <a:latin typeface="Calibri" pitchFamily="-84" charset="0"/>
              </a:rPr>
              <a:pPr algn="r" defTabSz="850900"/>
              <a:t>10</a:t>
            </a:fld>
            <a:endParaRPr lang="fr-FR" sz="1200">
              <a:latin typeface="Calibri" pitchFamily="-8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8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039A927-83AE-4017-85BC-79F3064B88D1}" type="slidenum">
              <a:rPr lang="fr-FR" sz="1200">
                <a:latin typeface="Calibri" pitchFamily="-84" charset="0"/>
              </a:rPr>
              <a:pPr algn="r" defTabSz="850900"/>
              <a:t>11</a:t>
            </a:fld>
            <a:endParaRPr lang="fr-FR" sz="1200">
              <a:latin typeface="Calibri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84" charset="-128"/>
              </a:rPr>
              <a:t>Comparison of INSTI vs PI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FLAMINGO</a:t>
            </a:r>
          </a:p>
          <a:p>
            <a:r>
              <a:rPr lang="fr-FR" sz="2800" b="1" dirty="0" smtClean="0">
                <a:solidFill>
                  <a:srgbClr val="C0C0C0"/>
                </a:solidFill>
                <a:latin typeface="Calibri" pitchFamily="-84" charset="0"/>
                <a:ea typeface="ＭＳ Ｐゴシック" pitchFamily="-84" charset="-128"/>
              </a:rPr>
              <a:t>GS-236-0103</a:t>
            </a:r>
          </a:p>
          <a:p>
            <a:r>
              <a:rPr lang="fr-FR" sz="2800" b="1" dirty="0" smtClean="0">
                <a:solidFill>
                  <a:srgbClr val="C0C0C0"/>
                </a:solidFill>
                <a:latin typeface="Calibri" pitchFamily="-84" charset="0"/>
                <a:ea typeface="ＭＳ Ｐゴシック" pitchFamily="-84" charset="-128"/>
              </a:rPr>
              <a:t>ACTG </a:t>
            </a:r>
            <a:r>
              <a:rPr lang="fr-FR" sz="2800" b="1" dirty="0" smtClean="0">
                <a:solidFill>
                  <a:srgbClr val="C0C0C0"/>
                </a:solidFill>
                <a:latin typeface="Calibri" pitchFamily="-84" charset="0"/>
                <a:ea typeface="ＭＳ Ｐゴシック" pitchFamily="-84" charset="-128"/>
              </a:rPr>
              <a:t>A5257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WAVES</a:t>
            </a:r>
            <a:r>
              <a:rPr lang="fr-FR" sz="2800" b="1" smtClean="0">
                <a:solidFill>
                  <a:srgbClr val="C0C0C0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endParaRPr lang="fr-FR" sz="2800" b="1" smtClean="0">
              <a:solidFill>
                <a:srgbClr val="C0C0C0"/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39688" y="1190625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-84" charset="2"/>
              <a:buNone/>
            </a:pPr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Safety at week 48</a:t>
            </a:r>
            <a:endParaRPr lang="en-GB">
              <a:solidFill>
                <a:srgbClr val="CC3300"/>
              </a:solidFill>
            </a:endParaRPr>
          </a:p>
        </p:txBody>
      </p:sp>
      <p:sp>
        <p:nvSpPr>
          <p:cNvPr id="11267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Clotet B. </a:t>
            </a:r>
            <a:r>
              <a:rPr lang="fr-FR" sz="1200" i="1">
                <a:solidFill>
                  <a:srgbClr val="CC0000"/>
                </a:solidFill>
              </a:rPr>
              <a:t>Lancet 2014;383;2222-31</a:t>
            </a:r>
            <a:endParaRPr lang="en-GB" sz="1200" i="1">
              <a:solidFill>
                <a:srgbClr val="CC0000"/>
              </a:solidFill>
            </a:endParaRPr>
          </a:p>
        </p:txBody>
      </p:sp>
      <p:grpSp>
        <p:nvGrpSpPr>
          <p:cNvPr id="11268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1136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1363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1126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  <p:graphicFrame>
        <p:nvGraphicFramePr>
          <p:cNvPr id="13" name="Group 77"/>
          <p:cNvGraphicFramePr>
            <a:graphicFrameLocks noGrp="1"/>
          </p:cNvGraphicFramePr>
          <p:nvPr/>
        </p:nvGraphicFramePr>
        <p:xfrm>
          <a:off x="395288" y="1657350"/>
          <a:ext cx="8353425" cy="4777122"/>
        </p:xfrm>
        <a:graphic>
          <a:graphicData uri="http://schemas.openxmlformats.org/drawingml/2006/table">
            <a:tbl>
              <a:tblPr/>
              <a:tblGrid>
                <a:gridCol w="241300"/>
                <a:gridCol w="4587875"/>
                <a:gridCol w="1689100"/>
                <a:gridCol w="1835150"/>
              </a:tblGrid>
              <a:tr h="280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Any 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26 (11%)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13 (5%)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Infections and infestations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Gastrointestinal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Psychiatric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Injury, poisoning and procedural complications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Nervous system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Cardiac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Articular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Renal and urinary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Cholelithiasis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Drug hypersensitivity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Hodgkin’s disease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Asthma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Emergent ALT increase &gt; 3 ULN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9 (4%)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Protocol liver stopping criteria (all related to other causes)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Mean difference in increase in fasting LDL-cholesterol, mmol/L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-0.30 (95% CI: -0.42 ; -0.19 ;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&lt;0.0001)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&gt; 2 LDL-cholesterol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7%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=0.0001)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0" y="1182688"/>
            <a:ext cx="9024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-84" charset="2"/>
              <a:buNone/>
            </a:pPr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Safety at week 96</a:t>
            </a:r>
            <a:endParaRPr lang="en-GB">
              <a:solidFill>
                <a:srgbClr val="CC3300"/>
              </a:solidFill>
            </a:endParaRPr>
          </a:p>
        </p:txBody>
      </p:sp>
      <p:grpSp>
        <p:nvGrpSpPr>
          <p:cNvPr id="12292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1238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2388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122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  <p:graphicFrame>
        <p:nvGraphicFramePr>
          <p:cNvPr id="13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89123"/>
              </p:ext>
            </p:extLst>
          </p:nvPr>
        </p:nvGraphicFramePr>
        <p:xfrm>
          <a:off x="395288" y="1657350"/>
          <a:ext cx="8455638" cy="4686572"/>
        </p:xfrm>
        <a:graphic>
          <a:graphicData uri="http://schemas.openxmlformats.org/drawingml/2006/table">
            <a:tbl>
              <a:tblPr/>
              <a:tblGrid>
                <a:gridCol w="241300"/>
                <a:gridCol w="4774225"/>
                <a:gridCol w="1741488"/>
                <a:gridCol w="1698625"/>
              </a:tblGrid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Any 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36 (15%)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21 (9%)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Between W48 and W96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 in 10 patients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 in 8 patients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Psychiatric disorders (including suicide attempt / completed suicide)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(3 / 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(0 / 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 leading to discontinuation of study drug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(3%)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 (6%)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Gastrointestinal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Nervous system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Hepatitis 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(acute)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(1 acute)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Completed suicide / Psychiatric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General disorders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Aminotransferase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increased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Renal colic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Renal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Drug hypersensitivity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Lipodystrophy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Gynaecomastia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Hodgkin’s disease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smtClean="0">
                <a:solidFill>
                  <a:srgbClr val="CC0000"/>
                </a:solidFill>
              </a:rPr>
              <a:t>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864600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b="1" dirty="0" smtClean="0">
                <a:latin typeface="Calibri" pitchFamily="-84" charset="0"/>
                <a:ea typeface="ＭＳ Ｐゴシック" pitchFamily="-84" charset="-128"/>
              </a:rPr>
              <a:t>Conclusion at week 48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</a:rPr>
              <a:t>DTG 50 mg QD achieved higher </a:t>
            </a:r>
            <a:r>
              <a:rPr lang="en-US" sz="1800" dirty="0" err="1" smtClean="0">
                <a:ea typeface="ＭＳ Ｐゴシック" pitchFamily="-84" charset="-128"/>
              </a:rPr>
              <a:t>virologic</a:t>
            </a:r>
            <a:r>
              <a:rPr lang="en-US" sz="1800" dirty="0" smtClean="0">
                <a:ea typeface="ＭＳ Ｐゴシック" pitchFamily="-84" charset="-128"/>
              </a:rPr>
              <a:t> success at week 48, </a:t>
            </a:r>
            <a:br>
              <a:rPr lang="en-US" sz="1800" dirty="0" smtClean="0">
                <a:ea typeface="ＭＳ Ｐゴシック" pitchFamily="-84" charset="-128"/>
              </a:rPr>
            </a:br>
            <a:r>
              <a:rPr lang="en-US" sz="1800" dirty="0" smtClean="0">
                <a:ea typeface="ＭＳ Ｐゴシック" pitchFamily="-84" charset="-128"/>
              </a:rPr>
              <a:t>than DRV/</a:t>
            </a:r>
            <a:r>
              <a:rPr lang="en-US" sz="1800" dirty="0" err="1" smtClean="0">
                <a:ea typeface="ＭＳ Ｐゴシック" pitchFamily="-84" charset="-128"/>
              </a:rPr>
              <a:t>r</a:t>
            </a:r>
            <a:r>
              <a:rPr lang="en-US" sz="1800" dirty="0" smtClean="0">
                <a:ea typeface="ＭＳ Ｐゴシック" pitchFamily="-84" charset="-128"/>
              </a:rPr>
              <a:t> QD, when combined with either TDF/FTC or ABC/3TC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</a:rPr>
              <a:t>In patients with high baseline viral load, the response rate was higher for DTG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</a:rPr>
              <a:t>No resistance mutations were detected through 48 weeks in the 2 groups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</a:rPr>
              <a:t>Adverse events leading to discontinuation occurred less frequently in the DTG group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</a:rPr>
              <a:t>No specific trends in adverse events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ea typeface="ＭＳ Ｐゴシック" pitchFamily="-84" charset="-128"/>
              </a:rPr>
              <a:t>With the exception of 2 patients reporting suicide attempt and overdose on DTG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</a:rPr>
              <a:t>No discontinuation due to renal events</a:t>
            </a:r>
            <a:endParaRPr lang="en-US" dirty="0" smtClean="0">
              <a:ea typeface="ＭＳ Ｐゴシック" pitchFamily="-84" charset="-128"/>
            </a:endParaRP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</a:rPr>
              <a:t>Mean increases in </a:t>
            </a:r>
            <a:r>
              <a:rPr lang="en-US" sz="1800" dirty="0" err="1" smtClean="0">
                <a:ea typeface="ＭＳ Ｐゴシック" pitchFamily="-84" charset="-128"/>
              </a:rPr>
              <a:t>creatinine</a:t>
            </a:r>
            <a:r>
              <a:rPr lang="en-US" sz="1800" dirty="0" smtClean="0">
                <a:ea typeface="ＭＳ Ｐゴシック" pitchFamily="-84" charset="-128"/>
              </a:rPr>
              <a:t> with accompanying decreases in estimated </a:t>
            </a:r>
            <a:r>
              <a:rPr lang="en-US" sz="1800" dirty="0" err="1" smtClean="0">
                <a:ea typeface="ＭＳ Ｐゴシック" pitchFamily="-84" charset="-128"/>
              </a:rPr>
              <a:t>glomerular</a:t>
            </a:r>
            <a:r>
              <a:rPr lang="en-US" sz="1800" dirty="0" smtClean="0">
                <a:ea typeface="ＭＳ Ｐゴシック" pitchFamily="-84" charset="-128"/>
              </a:rPr>
              <a:t> filtration rate occurred by week 4, and stabilized up to week 48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</a:rPr>
              <a:t>Once-daily DTG in combination with fixed-dose </a:t>
            </a:r>
            <a:r>
              <a:rPr lang="en-US" sz="1800" dirty="0" err="1" smtClean="0">
                <a:ea typeface="ＭＳ Ｐゴシック" pitchFamily="-84" charset="-128"/>
              </a:rPr>
              <a:t>NRTIs</a:t>
            </a:r>
            <a:r>
              <a:rPr lang="en-US" sz="1800" dirty="0" smtClean="0">
                <a:ea typeface="ＭＳ Ｐゴシック" pitchFamily="-84" charset="-128"/>
              </a:rPr>
              <a:t> represents an effective treatment option for HIV-1-infected, treatment-naive patients</a:t>
            </a:r>
          </a:p>
          <a:p>
            <a:pPr>
              <a:spcBef>
                <a:spcPts val="300"/>
              </a:spcBef>
            </a:pPr>
            <a:r>
              <a:rPr lang="en-US" sz="2400" b="1" dirty="0" smtClean="0">
                <a:latin typeface="Calibri" pitchFamily="-84" charset="0"/>
                <a:ea typeface="ＭＳ Ｐゴシック" pitchFamily="-84" charset="-128"/>
              </a:rPr>
              <a:t>Conclusion at week 96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</a:rPr>
              <a:t>Durable suppression of viral replication with DTG 50 mg + 2 </a:t>
            </a:r>
            <a:r>
              <a:rPr lang="en-US" sz="1800" dirty="0" err="1" smtClean="0">
                <a:ea typeface="ＭＳ Ｐゴシック" pitchFamily="-84" charset="-128"/>
              </a:rPr>
              <a:t>NRTIs</a:t>
            </a:r>
            <a:r>
              <a:rPr lang="en-US" sz="1800" dirty="0" smtClean="0">
                <a:ea typeface="ＭＳ Ｐゴシック" pitchFamily="-84" charset="-128"/>
              </a:rPr>
              <a:t> with no new cases of </a:t>
            </a:r>
            <a:r>
              <a:rPr lang="en-US" sz="1800" dirty="0" err="1" smtClean="0">
                <a:ea typeface="ＭＳ Ｐゴシック" pitchFamily="-84" charset="-128"/>
              </a:rPr>
              <a:t>virological</a:t>
            </a:r>
            <a:r>
              <a:rPr lang="en-US" sz="1800" dirty="0" smtClean="0">
                <a:ea typeface="ＭＳ Ｐゴシック" pitchFamily="-84" charset="-128"/>
              </a:rPr>
              <a:t> failure after 48 weeks</a:t>
            </a:r>
          </a:p>
        </p:txBody>
      </p:sp>
      <p:grpSp>
        <p:nvGrpSpPr>
          <p:cNvPr id="13316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133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331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133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-84" charset="-128"/>
              </a:rPr>
              <a:t>FLAMINGO Study: DTG QD + 2 NRTI vs DRV/r QD</a:t>
            </a:r>
            <a:br>
              <a:rPr lang="en-US" sz="3200" smtClean="0">
                <a:ea typeface="ＭＳ Ｐゴシック" pitchFamily="-84" charset="-128"/>
              </a:rPr>
            </a:br>
            <a:r>
              <a:rPr lang="en-US" sz="3200" smtClean="0">
                <a:ea typeface="ＭＳ Ｐゴシック" pitchFamily="-84" charset="-128"/>
              </a:rPr>
              <a:t>+ 2 NRTI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31; 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5181600"/>
            <a:ext cx="89630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Non inferiority of DTG at W48: % HIV RNA &lt; 50 c/mL by intention to treat, snapshot analysis (1-sided significance level of 2.5%, lower margin of the 95% CI for the difference = -12%, 90% power)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517775"/>
          <a:ext cx="3533775" cy="377825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50 mg QD + 2 NRTI**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581400"/>
          <a:ext cx="3533775" cy="368300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800/100 mg QD + 2 NRTI**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Open-label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392113" y="2420938"/>
            <a:ext cx="2216150" cy="17351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Any CD4 cell count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No primary resistance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in RT or protease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303213" y="4216400"/>
            <a:ext cx="87280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>
                <a:solidFill>
                  <a:srgbClr val="000066"/>
                </a:solidFill>
              </a:rPr>
              <a:t>*Randomisation (DTG vs DRV/r) was stratified by HIV RNA (</a:t>
            </a:r>
            <a:r>
              <a:rPr lang="en-GB" sz="1400" u="sng">
                <a:solidFill>
                  <a:srgbClr val="000066"/>
                </a:solidFill>
              </a:rPr>
              <a:t>&lt;</a:t>
            </a:r>
            <a:r>
              <a:rPr lang="en-GB" sz="1400">
                <a:solidFill>
                  <a:srgbClr val="000066"/>
                </a:solidFill>
              </a:rPr>
              <a:t> or &gt; 100,000 c/mL) at screening and NRTI backbone</a:t>
            </a:r>
            <a:endParaRPr lang="en-GB" sz="1400" baseline="3000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3016250" y="3460750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245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3016250" y="2466975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243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W96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093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309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3098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3094" name="ZoneTexte 71"/>
          <p:cNvSpPr txBox="1">
            <a:spLocks noChangeArrowheads="1"/>
          </p:cNvSpPr>
          <p:nvPr/>
        </p:nvSpPr>
        <p:spPr bwMode="auto">
          <a:xfrm>
            <a:off x="303213" y="4727575"/>
            <a:ext cx="8707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>
                <a:solidFill>
                  <a:srgbClr val="000066"/>
                </a:solidFill>
              </a:rPr>
              <a:t>**NRTI backbone (TDF/FTC or ABC/3TC if exclusion of the HLA-B*5701 allele) was selected by investigator</a:t>
            </a:r>
            <a:endParaRPr lang="en-GB" sz="1400" baseline="30000">
              <a:solidFill>
                <a:srgbClr val="000066"/>
              </a:solidFill>
            </a:endParaRPr>
          </a:p>
        </p:txBody>
      </p: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  <p:sp>
        <p:nvSpPr>
          <p:cNvPr id="27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31; 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190500" y="1914745"/>
          <a:ext cx="8748713" cy="4034641"/>
        </p:xfrm>
        <a:graphic>
          <a:graphicData uri="http://schemas.openxmlformats.org/drawingml/2006/table">
            <a:tbl>
              <a:tblPr/>
              <a:tblGrid>
                <a:gridCol w="4932363"/>
                <a:gridCol w="2030412"/>
                <a:gridCol w="1785938"/>
              </a:tblGrid>
              <a:tr h="766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242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242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408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8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8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c/mL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8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8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8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200 per mm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8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Hepatitis B / hepatitis C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coinfection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 / 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 / 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8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Dual NRTI on day 1 : TDF/FTC /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67% / 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67% / 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73" name="Rectangle 6"/>
          <p:cNvSpPr>
            <a:spLocks noChangeArrowheads="1"/>
          </p:cNvSpPr>
          <p:nvPr/>
        </p:nvSpPr>
        <p:spPr bwMode="auto">
          <a:xfrm>
            <a:off x="971550" y="1250950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Baseline characteristics</a:t>
            </a:r>
          </a:p>
        </p:txBody>
      </p:sp>
      <p:sp>
        <p:nvSpPr>
          <p:cNvPr id="4174" name="ZoneTexte 69"/>
          <p:cNvSpPr txBox="1">
            <a:spLocks noChangeArrowheads="1"/>
          </p:cNvSpPr>
          <p:nvPr/>
        </p:nvSpPr>
        <p:spPr bwMode="auto">
          <a:xfrm>
            <a:off x="3794258" y="6581775"/>
            <a:ext cx="534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  <p:grpSp>
        <p:nvGrpSpPr>
          <p:cNvPr id="4175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417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4178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417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190500" y="1641475"/>
          <a:ext cx="8748713" cy="4238468"/>
        </p:xfrm>
        <a:graphic>
          <a:graphicData uri="http://schemas.openxmlformats.org/drawingml/2006/table">
            <a:tbl>
              <a:tblPr/>
              <a:tblGrid>
                <a:gridCol w="346075"/>
                <a:gridCol w="5130129"/>
                <a:gridCol w="1629327"/>
                <a:gridCol w="1643182"/>
              </a:tblGrid>
              <a:tr h="6675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DTG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242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DRV/r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242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246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Discontinuation by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W48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18 (7.4%)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29 (12.0%)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For lack of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efficacy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For adverse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event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 For liver stopping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criteria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9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Lost to follow-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up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6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Protocol deviation / Withdrew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consent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46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Discontinuation by W96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34 (14%)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52 (21.5%)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For lack of efficacy / AE /  LTFU / Withdrew consent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For adverse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event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Lost to follow-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up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Withdrew consent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84" name="Rectangle 6"/>
          <p:cNvSpPr>
            <a:spLocks noChangeArrowheads="1"/>
          </p:cNvSpPr>
          <p:nvPr/>
        </p:nvSpPr>
        <p:spPr bwMode="auto">
          <a:xfrm>
            <a:off x="971550" y="1250950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-84" charset="0"/>
              </a:rPr>
              <a:t>Patient 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84" charset="0"/>
              </a:rPr>
              <a:t>disposition,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-84" charset="0"/>
              </a:rPr>
              <a:t>n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84" charset="0"/>
              </a:rPr>
              <a:t> (%)</a:t>
            </a:r>
            <a:endParaRPr lang="en-GB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5186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518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518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518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31; 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78063" y="1128713"/>
            <a:ext cx="4575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Response to treatment at week 48</a:t>
            </a:r>
          </a:p>
        </p:txBody>
      </p:sp>
      <p:sp>
        <p:nvSpPr>
          <p:cNvPr id="6147" name="Text Box 179"/>
          <p:cNvSpPr txBox="1">
            <a:spLocks noChangeArrowheads="1"/>
          </p:cNvSpPr>
          <p:nvPr/>
        </p:nvSpPr>
        <p:spPr bwMode="auto">
          <a:xfrm>
            <a:off x="5181600" y="5467350"/>
            <a:ext cx="36512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en-GB" sz="1700">
                <a:solidFill>
                  <a:srgbClr val="000066"/>
                </a:solidFill>
                <a:cs typeface="Arial" charset="0"/>
              </a:rPr>
              <a:t>Median CD4/mm</a:t>
            </a:r>
            <a:r>
              <a:rPr lang="en-GB" sz="170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en-GB" sz="1700">
                <a:solidFill>
                  <a:srgbClr val="000066"/>
                </a:solidFill>
                <a:cs typeface="Arial" charset="0"/>
              </a:rPr>
              <a:t> increase at W48 :</a:t>
            </a:r>
          </a:p>
          <a:p>
            <a:pPr defTabSz="914400">
              <a:spcBef>
                <a:spcPct val="5000"/>
              </a:spcBef>
            </a:pPr>
            <a:r>
              <a:rPr lang="en-GB" sz="1700">
                <a:solidFill>
                  <a:srgbClr val="000066"/>
                </a:solidFill>
                <a:cs typeface="Arial" charset="0"/>
              </a:rPr>
              <a:t>+ 210 in both groups</a:t>
            </a:r>
          </a:p>
        </p:txBody>
      </p:sp>
      <p:grpSp>
        <p:nvGrpSpPr>
          <p:cNvPr id="6148" name="Groupe 43"/>
          <p:cNvGrpSpPr>
            <a:grpSpLocks/>
          </p:cNvGrpSpPr>
          <p:nvPr/>
        </p:nvGrpSpPr>
        <p:grpSpPr bwMode="auto">
          <a:xfrm>
            <a:off x="123825" y="1700213"/>
            <a:ext cx="6700838" cy="4687887"/>
            <a:chOff x="123382" y="1700808"/>
            <a:chExt cx="6701409" cy="4686757"/>
          </a:xfrm>
        </p:grpSpPr>
        <p:sp>
          <p:nvSpPr>
            <p:cNvPr id="6155" name="Rectangle 133"/>
            <p:cNvSpPr>
              <a:spLocks noChangeArrowheads="1"/>
            </p:cNvSpPr>
            <p:nvPr/>
          </p:nvSpPr>
          <p:spPr bwMode="auto">
            <a:xfrm>
              <a:off x="922103" y="2903539"/>
              <a:ext cx="793627" cy="2465386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56" name="Rectangle 135"/>
            <p:cNvSpPr>
              <a:spLocks noChangeArrowheads="1"/>
            </p:cNvSpPr>
            <p:nvPr/>
          </p:nvSpPr>
          <p:spPr bwMode="auto">
            <a:xfrm>
              <a:off x="251520" y="4560888"/>
              <a:ext cx="256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6157" name="Rectangle 136"/>
            <p:cNvSpPr>
              <a:spLocks noChangeArrowheads="1"/>
            </p:cNvSpPr>
            <p:nvPr/>
          </p:nvSpPr>
          <p:spPr bwMode="auto">
            <a:xfrm>
              <a:off x="251520" y="3868738"/>
              <a:ext cx="256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6158" name="Rectangle 137"/>
            <p:cNvSpPr>
              <a:spLocks noChangeArrowheads="1"/>
            </p:cNvSpPr>
            <p:nvPr/>
          </p:nvSpPr>
          <p:spPr bwMode="auto">
            <a:xfrm>
              <a:off x="123382" y="2487613"/>
              <a:ext cx="384413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6159" name="Rectangle 138"/>
            <p:cNvSpPr>
              <a:spLocks noChangeArrowheads="1"/>
            </p:cNvSpPr>
            <p:nvPr/>
          </p:nvSpPr>
          <p:spPr bwMode="auto">
            <a:xfrm>
              <a:off x="251520" y="3178175"/>
              <a:ext cx="256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6160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61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62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63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64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65" name="Rectangle 144"/>
            <p:cNvSpPr>
              <a:spLocks noChangeArrowheads="1"/>
            </p:cNvSpPr>
            <p:nvPr/>
          </p:nvSpPr>
          <p:spPr bwMode="auto">
            <a:xfrm>
              <a:off x="1070251" y="253747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2060"/>
                  </a:solidFill>
                  <a:cs typeface="Arial" charset="0"/>
                </a:rPr>
                <a:t>89.7</a:t>
              </a:r>
            </a:p>
          </p:txBody>
        </p:sp>
        <p:sp>
          <p:nvSpPr>
            <p:cNvPr id="6166" name="Rectangle 145"/>
            <p:cNvSpPr>
              <a:spLocks noChangeArrowheads="1"/>
            </p:cNvSpPr>
            <p:nvPr/>
          </p:nvSpPr>
          <p:spPr bwMode="auto">
            <a:xfrm>
              <a:off x="1834919" y="2743864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F6600"/>
                  </a:solidFill>
                  <a:cs typeface="Arial" charset="0"/>
                </a:rPr>
                <a:t>82.6</a:t>
              </a:r>
            </a:p>
          </p:txBody>
        </p:sp>
        <p:sp>
          <p:nvSpPr>
            <p:cNvPr id="6167" name="Rectangle 151"/>
            <p:cNvSpPr>
              <a:spLocks noChangeArrowheads="1"/>
            </p:cNvSpPr>
            <p:nvPr/>
          </p:nvSpPr>
          <p:spPr bwMode="auto">
            <a:xfrm>
              <a:off x="1707463" y="3086616"/>
              <a:ext cx="793627" cy="228230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68" name="ZoneTexte 86"/>
            <p:cNvSpPr txBox="1">
              <a:spLocks noChangeArrowheads="1"/>
            </p:cNvSpPr>
            <p:nvPr/>
          </p:nvSpPr>
          <p:spPr bwMode="auto">
            <a:xfrm>
              <a:off x="762000" y="5668137"/>
              <a:ext cx="1840818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sym typeface="Symbol" pitchFamily="-84" charset="2"/>
                </a:rPr>
                <a:t> </a:t>
              </a:r>
              <a:r>
                <a:rPr lang="en-GB" sz="150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7.1% (0.9 ; 13.2)</a:t>
              </a:r>
            </a:p>
          </p:txBody>
        </p:sp>
        <p:sp>
          <p:nvSpPr>
            <p:cNvPr id="6169" name="Rectangle 133"/>
            <p:cNvSpPr>
              <a:spLocks noChangeArrowheads="1"/>
            </p:cNvSpPr>
            <p:nvPr/>
          </p:nvSpPr>
          <p:spPr bwMode="auto">
            <a:xfrm>
              <a:off x="3127312" y="2868611"/>
              <a:ext cx="793627" cy="2500314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70" name="Rectangle 144"/>
            <p:cNvSpPr>
              <a:spLocks noChangeArrowheads="1"/>
            </p:cNvSpPr>
            <p:nvPr/>
          </p:nvSpPr>
          <p:spPr bwMode="auto">
            <a:xfrm>
              <a:off x="3254784" y="250976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2060"/>
                  </a:solidFill>
                  <a:cs typeface="Arial" charset="0"/>
                </a:rPr>
                <a:t>91.1</a:t>
              </a:r>
            </a:p>
          </p:txBody>
        </p:sp>
        <p:sp>
          <p:nvSpPr>
            <p:cNvPr id="6171" name="Rectangle 145"/>
            <p:cNvSpPr>
              <a:spLocks noChangeArrowheads="1"/>
            </p:cNvSpPr>
            <p:nvPr/>
          </p:nvSpPr>
          <p:spPr bwMode="auto">
            <a:xfrm>
              <a:off x="4031885" y="273404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F6600"/>
                  </a:solidFill>
                  <a:cs typeface="Arial" charset="0"/>
                </a:rPr>
                <a:t>83.8</a:t>
              </a:r>
            </a:p>
          </p:txBody>
        </p:sp>
        <p:sp>
          <p:nvSpPr>
            <p:cNvPr id="6172" name="Rectangle 151"/>
            <p:cNvSpPr>
              <a:spLocks noChangeArrowheads="1"/>
            </p:cNvSpPr>
            <p:nvPr/>
          </p:nvSpPr>
          <p:spPr bwMode="auto">
            <a:xfrm>
              <a:off x="3912672" y="3057649"/>
              <a:ext cx="793627" cy="2311276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73" name="ZoneTexte 86"/>
            <p:cNvSpPr txBox="1">
              <a:spLocks noChangeArrowheads="1"/>
            </p:cNvSpPr>
            <p:nvPr/>
          </p:nvSpPr>
          <p:spPr bwMode="auto">
            <a:xfrm>
              <a:off x="2971800" y="5668137"/>
              <a:ext cx="1840818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sym typeface="Symbol" pitchFamily="-84" charset="2"/>
                </a:rPr>
                <a:t> </a:t>
              </a:r>
              <a:r>
                <a:rPr lang="en-GB" sz="150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7.4% (-1.4 ; 13.3)</a:t>
              </a:r>
            </a:p>
          </p:txBody>
        </p:sp>
        <p:sp>
          <p:nvSpPr>
            <p:cNvPr id="6174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75" name="Rectangle 40"/>
            <p:cNvSpPr>
              <a:spLocks noChangeArrowheads="1"/>
            </p:cNvSpPr>
            <p:nvPr/>
          </p:nvSpPr>
          <p:spPr bwMode="auto">
            <a:xfrm>
              <a:off x="734848" y="5368925"/>
              <a:ext cx="194712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ITT, snapshot</a:t>
              </a:r>
            </a:p>
          </p:txBody>
        </p:sp>
        <p:sp>
          <p:nvSpPr>
            <p:cNvPr id="6176" name="Rectangle 41"/>
            <p:cNvSpPr>
              <a:spLocks noChangeArrowheads="1"/>
            </p:cNvSpPr>
            <p:nvPr/>
          </p:nvSpPr>
          <p:spPr bwMode="auto">
            <a:xfrm>
              <a:off x="3009500" y="5368925"/>
              <a:ext cx="18136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Per protocol</a:t>
              </a:r>
            </a:p>
          </p:txBody>
        </p:sp>
        <p:grpSp>
          <p:nvGrpSpPr>
            <p:cNvPr id="6177" name="Groupe 54"/>
            <p:cNvGrpSpPr>
              <a:grpSpLocks/>
            </p:cNvGrpSpPr>
            <p:nvPr/>
          </p:nvGrpSpPr>
          <p:grpSpPr bwMode="auto">
            <a:xfrm>
              <a:off x="4823191" y="1809744"/>
              <a:ext cx="2001600" cy="629682"/>
              <a:chOff x="2439988" y="1995488"/>
              <a:chExt cx="2001600" cy="629682"/>
            </a:xfrm>
          </p:grpSpPr>
          <p:sp>
            <p:nvSpPr>
              <p:cNvPr id="6182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83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84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85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426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>
                    <a:solidFill>
                      <a:srgbClr val="333399"/>
                    </a:solidFill>
                    <a:latin typeface="Calibri" pitchFamily="-84" charset="0"/>
                  </a:rPr>
                  <a:t>DTG + 2 NRTI</a:t>
                </a:r>
              </a:p>
            </p:txBody>
          </p:sp>
          <p:sp>
            <p:nvSpPr>
              <p:cNvPr id="6186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6083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>
                    <a:solidFill>
                      <a:srgbClr val="333399"/>
                    </a:solidFill>
                    <a:latin typeface="Calibri" pitchFamily="-84" charset="0"/>
                  </a:rPr>
                  <a:t>DRV/r + 2 NRTI</a:t>
                </a:r>
              </a:p>
            </p:txBody>
          </p:sp>
        </p:grpSp>
        <p:sp>
          <p:nvSpPr>
            <p:cNvPr id="6178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-84" charset="0"/>
                  <a:cs typeface="Arial" charset="0"/>
                </a:rPr>
                <a:t>HIV RNA &lt; 50 c/mL </a:t>
              </a:r>
            </a:p>
          </p:txBody>
        </p:sp>
        <p:sp>
          <p:nvSpPr>
            <p:cNvPr id="6179" name="Rectangle 40"/>
            <p:cNvSpPr>
              <a:spLocks noChangeArrowheads="1"/>
            </p:cNvSpPr>
            <p:nvPr/>
          </p:nvSpPr>
          <p:spPr bwMode="auto">
            <a:xfrm>
              <a:off x="1138309" y="2138619"/>
              <a:ext cx="169302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>
                  <a:solidFill>
                    <a:srgbClr val="000066"/>
                  </a:solidFill>
                  <a:cs typeface="Arial" charset="0"/>
                </a:rPr>
                <a:t>Primary analysis</a:t>
              </a:r>
              <a:endParaRPr lang="en-GB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180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181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6149" name="Text Box 179"/>
          <p:cNvSpPr txBox="1">
            <a:spLocks noChangeArrowheads="1"/>
          </p:cNvSpPr>
          <p:nvPr/>
        </p:nvSpPr>
        <p:spPr bwMode="auto">
          <a:xfrm>
            <a:off x="4953000" y="3041650"/>
            <a:ext cx="41148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en-GB" sz="1600">
                <a:solidFill>
                  <a:srgbClr val="000066"/>
                </a:solidFill>
                <a:cs typeface="Arial" charset="0"/>
              </a:rPr>
              <a:t>Protocol-defined virologic failures </a:t>
            </a:r>
            <a:br>
              <a:rPr lang="en-GB" sz="1600">
                <a:solidFill>
                  <a:srgbClr val="000066"/>
                </a:solidFill>
                <a:cs typeface="Arial" charset="0"/>
              </a:rPr>
            </a:br>
            <a:r>
              <a:rPr lang="en-GB" sz="1600">
                <a:solidFill>
                  <a:srgbClr val="000066"/>
                </a:solidFill>
                <a:cs typeface="Arial" charset="0"/>
              </a:rPr>
              <a:t>(2 consecutive HIV RNA &gt; 200 c/mL</a:t>
            </a:r>
            <a:br>
              <a:rPr lang="en-GB" sz="1600">
                <a:solidFill>
                  <a:srgbClr val="000066"/>
                </a:solidFill>
                <a:cs typeface="Arial" charset="0"/>
              </a:rPr>
            </a:br>
            <a:r>
              <a:rPr lang="en-GB" sz="1600">
                <a:solidFill>
                  <a:srgbClr val="000066"/>
                </a:solidFill>
                <a:cs typeface="Arial" charset="0"/>
              </a:rPr>
              <a:t>on or after W24)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Arial" charset="0"/>
              <a:buChar char="•"/>
            </a:pPr>
            <a:r>
              <a:rPr lang="en-GB" sz="1600">
                <a:solidFill>
                  <a:srgbClr val="000066"/>
                </a:solidFill>
                <a:cs typeface="Arial" charset="0"/>
              </a:rPr>
              <a:t> 2 on DTG + NRTI (TDF/FTC)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Arial" charset="0"/>
              <a:buChar char="•"/>
            </a:pPr>
            <a:r>
              <a:rPr lang="en-GB" sz="1600">
                <a:solidFill>
                  <a:srgbClr val="000066"/>
                </a:solidFill>
                <a:cs typeface="Arial" charset="0"/>
              </a:rPr>
              <a:t> 2 on DRV/r + NRTI (ABC/3TC)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Arial" charset="0"/>
              <a:buChar char="•"/>
            </a:pPr>
            <a:r>
              <a:rPr lang="en-GB" sz="1600">
                <a:solidFill>
                  <a:srgbClr val="000066"/>
                </a:solidFill>
                <a:cs typeface="Arial" charset="0"/>
              </a:rPr>
              <a:t> No resistance emergence in the 4 cases</a:t>
            </a:r>
          </a:p>
        </p:txBody>
      </p:sp>
      <p:sp>
        <p:nvSpPr>
          <p:cNvPr id="6150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Clotet B. </a:t>
            </a:r>
            <a:r>
              <a:rPr lang="fr-FR" sz="1200" i="1">
                <a:solidFill>
                  <a:srgbClr val="CC0000"/>
                </a:solidFill>
              </a:rPr>
              <a:t>Lancet 2014;383;2222-31</a:t>
            </a:r>
            <a:endParaRPr lang="en-GB" sz="1200" i="1">
              <a:solidFill>
                <a:srgbClr val="CC0000"/>
              </a:solidFill>
            </a:endParaRPr>
          </a:p>
        </p:txBody>
      </p:sp>
      <p:grpSp>
        <p:nvGrpSpPr>
          <p:cNvPr id="6151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615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615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615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79650" y="1128713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Response to treatment at week 96</a:t>
            </a:r>
          </a:p>
        </p:txBody>
      </p:sp>
      <p:grpSp>
        <p:nvGrpSpPr>
          <p:cNvPr id="7171" name="Groupe 54"/>
          <p:cNvGrpSpPr>
            <a:grpSpLocks/>
          </p:cNvGrpSpPr>
          <p:nvPr/>
        </p:nvGrpSpPr>
        <p:grpSpPr bwMode="auto">
          <a:xfrm>
            <a:off x="3511550" y="1552575"/>
            <a:ext cx="1809750" cy="630238"/>
            <a:chOff x="2505871" y="1995488"/>
            <a:chExt cx="1809137" cy="629682"/>
          </a:xfrm>
        </p:grpSpPr>
        <p:sp>
          <p:nvSpPr>
            <p:cNvPr id="7217" name="AutoShape 165"/>
            <p:cNvSpPr>
              <a:spLocks noChangeArrowheads="1"/>
            </p:cNvSpPr>
            <p:nvPr/>
          </p:nvSpPr>
          <p:spPr bwMode="auto">
            <a:xfrm>
              <a:off x="2505871" y="2017713"/>
              <a:ext cx="1779693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7218" name="Rectangle 3"/>
            <p:cNvSpPr>
              <a:spLocks noChangeArrowheads="1"/>
            </p:cNvSpPr>
            <p:nvPr/>
          </p:nvSpPr>
          <p:spPr bwMode="auto">
            <a:xfrm>
              <a:off x="2549525" y="2116138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7219" name="Rectangle 4"/>
            <p:cNvSpPr>
              <a:spLocks noChangeArrowheads="1"/>
            </p:cNvSpPr>
            <p:nvPr/>
          </p:nvSpPr>
          <p:spPr bwMode="auto">
            <a:xfrm>
              <a:off x="2549525" y="2381250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7220" name="ZoneTexte 84"/>
            <p:cNvSpPr txBox="1">
              <a:spLocks noChangeArrowheads="1"/>
            </p:cNvSpPr>
            <p:nvPr/>
          </p:nvSpPr>
          <p:spPr bwMode="auto">
            <a:xfrm>
              <a:off x="2706688" y="1995488"/>
              <a:ext cx="1426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-84" charset="0"/>
                </a:rPr>
                <a:t>DTG + 2 NRTI</a:t>
              </a:r>
            </a:p>
          </p:txBody>
        </p:sp>
        <p:sp>
          <p:nvSpPr>
            <p:cNvPr id="7221" name="ZoneTexte 85"/>
            <p:cNvSpPr txBox="1">
              <a:spLocks noChangeArrowheads="1"/>
            </p:cNvSpPr>
            <p:nvPr/>
          </p:nvSpPr>
          <p:spPr bwMode="auto">
            <a:xfrm>
              <a:off x="2706688" y="2255838"/>
              <a:ext cx="16083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-84" charset="0"/>
                </a:rPr>
                <a:t>DRV/r + 2 NRTI</a:t>
              </a:r>
            </a:p>
          </p:txBody>
        </p:sp>
      </p:grpSp>
      <p:sp>
        <p:nvSpPr>
          <p:cNvPr id="15368" name="Text Box 134"/>
          <p:cNvSpPr txBox="1">
            <a:spLocks noChangeArrowheads="1"/>
          </p:cNvSpPr>
          <p:nvPr/>
        </p:nvSpPr>
        <p:spPr bwMode="auto">
          <a:xfrm>
            <a:off x="1000125" y="1901825"/>
            <a:ext cx="25527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  <a:cs typeface="Arial" charset="0"/>
              </a:rPr>
              <a:t>HIV RNA &lt; 50 c/</a:t>
            </a:r>
            <a:r>
              <a:rPr lang="en-GB" sz="1600" b="1" dirty="0" err="1">
                <a:solidFill>
                  <a:srgbClr val="333399"/>
                </a:solidFill>
                <a:latin typeface="+mj-lt"/>
                <a:cs typeface="Arial" charset="0"/>
              </a:rPr>
              <a:t>mL</a:t>
            </a:r>
            <a:r>
              <a:rPr lang="en-GB" sz="1600" b="1" dirty="0">
                <a:solidFill>
                  <a:srgbClr val="333399"/>
                </a:solidFill>
                <a:latin typeface="+mj-lt"/>
                <a:cs typeface="Arial" charset="0"/>
              </a:rPr>
              <a:t> </a:t>
            </a: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6189785" y="6581775"/>
            <a:ext cx="2954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0000"/>
                </a:solidFill>
              </a:rPr>
              <a:t>Molina JM. </a:t>
            </a:r>
            <a:r>
              <a:rPr lang="fr-FR" sz="1200" i="1" dirty="0">
                <a:solidFill>
                  <a:srgbClr val="CC0000"/>
                </a:solidFill>
              </a:rPr>
              <a:t>Lancet HIV </a:t>
            </a:r>
            <a:r>
              <a:rPr lang="fr-FR" sz="1200" i="1" dirty="0" smtClean="0">
                <a:solidFill>
                  <a:srgbClr val="CC0000"/>
                </a:solidFill>
              </a:rPr>
              <a:t>2015, 2:e127-136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7174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72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216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717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  <p:sp>
        <p:nvSpPr>
          <p:cNvPr id="15372" name="ZoneTexte 46"/>
          <p:cNvSpPr txBox="1">
            <a:spLocks noChangeArrowheads="1"/>
          </p:cNvSpPr>
          <p:nvPr/>
        </p:nvSpPr>
        <p:spPr bwMode="auto">
          <a:xfrm>
            <a:off x="6175375" y="1606550"/>
            <a:ext cx="2295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</a:rPr>
              <a:t>Kaplan Meier proportion</a:t>
            </a:r>
          </a:p>
          <a:p>
            <a:pPr algn="ctr">
              <a:defRPr/>
            </a:pPr>
            <a:r>
              <a:rPr lang="fr-FR" sz="1600" b="1" dirty="0" err="1">
                <a:solidFill>
                  <a:srgbClr val="333399"/>
                </a:solidFill>
                <a:latin typeface="+mj-lt"/>
              </a:rPr>
              <a:t>without</a:t>
            </a:r>
            <a:r>
              <a:rPr lang="fr-FR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fr-FR" sz="1600" b="1" dirty="0" err="1">
                <a:solidFill>
                  <a:srgbClr val="333399"/>
                </a:solidFill>
                <a:latin typeface="+mj-lt"/>
              </a:rPr>
              <a:t>failure</a:t>
            </a:r>
            <a:endParaRPr lang="fr-FR" sz="16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7177" name="Rectangle 53"/>
          <p:cNvSpPr>
            <a:spLocks noChangeArrowheads="1"/>
          </p:cNvSpPr>
          <p:nvPr/>
        </p:nvSpPr>
        <p:spPr bwMode="auto">
          <a:xfrm>
            <a:off x="4217988" y="5916613"/>
            <a:ext cx="4854575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00"/>
              </a:lnSpc>
            </a:pPr>
            <a:r>
              <a:rPr lang="fr-FR" sz="1400">
                <a:solidFill>
                  <a:srgbClr val="333399"/>
                </a:solidFill>
              </a:rPr>
              <a:t>* Protocol-defined virological failure or withdrawal for drug-related AE, safety stopping criteria, or lack of efficacy . </a:t>
            </a:r>
          </a:p>
          <a:p>
            <a:pPr>
              <a:lnSpc>
                <a:spcPts val="1500"/>
              </a:lnSpc>
            </a:pPr>
            <a:r>
              <a:rPr lang="fr-FR" sz="1400">
                <a:solidFill>
                  <a:srgbClr val="333399"/>
                </a:solidFill>
              </a:rPr>
              <a:t>** PDVF or withdrawal because of lack of efficacy</a:t>
            </a:r>
          </a:p>
        </p:txBody>
      </p:sp>
      <p:grpSp>
        <p:nvGrpSpPr>
          <p:cNvPr id="7178" name="Groupe 55"/>
          <p:cNvGrpSpPr>
            <a:grpSpLocks/>
          </p:cNvGrpSpPr>
          <p:nvPr/>
        </p:nvGrpSpPr>
        <p:grpSpPr bwMode="auto">
          <a:xfrm>
            <a:off x="33338" y="1954213"/>
            <a:ext cx="8818562" cy="3935412"/>
            <a:chOff x="33339" y="1954213"/>
            <a:chExt cx="8818561" cy="3935412"/>
          </a:xfrm>
        </p:grpSpPr>
        <p:sp>
          <p:nvSpPr>
            <p:cNvPr id="7179" name="ZoneTexte 86"/>
            <p:cNvSpPr txBox="1">
              <a:spLocks noChangeArrowheads="1"/>
            </p:cNvSpPr>
            <p:nvPr/>
          </p:nvSpPr>
          <p:spPr bwMode="auto">
            <a:xfrm>
              <a:off x="671513" y="5168900"/>
              <a:ext cx="1841500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sym typeface="Symbol" pitchFamily="-84" charset="2"/>
                </a:rPr>
                <a:t> </a:t>
              </a:r>
              <a:r>
                <a:rPr lang="en-GB" sz="150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12.4% (4.7 ; 20.1)</a:t>
              </a:r>
            </a:p>
          </p:txBody>
        </p:sp>
        <p:sp>
          <p:nvSpPr>
            <p:cNvPr id="7180" name="ZoneTexte 86"/>
            <p:cNvSpPr txBox="1">
              <a:spLocks noChangeArrowheads="1"/>
            </p:cNvSpPr>
            <p:nvPr/>
          </p:nvSpPr>
          <p:spPr bwMode="auto">
            <a:xfrm>
              <a:off x="2881313" y="5168900"/>
              <a:ext cx="1839912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sym typeface="Symbol" pitchFamily="-84" charset="2"/>
                </a:rPr>
                <a:t> </a:t>
              </a:r>
              <a:r>
                <a:rPr lang="en-GB" sz="150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12.9% (5.3 ; 20.6)</a:t>
              </a:r>
            </a:p>
          </p:txBody>
        </p:sp>
        <p:sp>
          <p:nvSpPr>
            <p:cNvPr id="7181" name="Rectangle 40"/>
            <p:cNvSpPr>
              <a:spLocks noChangeArrowheads="1"/>
            </p:cNvSpPr>
            <p:nvPr/>
          </p:nvSpPr>
          <p:spPr bwMode="auto">
            <a:xfrm>
              <a:off x="644525" y="4886325"/>
              <a:ext cx="1946275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ITT, snapshot</a:t>
              </a:r>
            </a:p>
          </p:txBody>
        </p:sp>
        <p:sp>
          <p:nvSpPr>
            <p:cNvPr id="7182" name="Rectangle 41"/>
            <p:cNvSpPr>
              <a:spLocks noChangeArrowheads="1"/>
            </p:cNvSpPr>
            <p:nvPr/>
          </p:nvSpPr>
          <p:spPr bwMode="auto">
            <a:xfrm>
              <a:off x="2919413" y="4886325"/>
              <a:ext cx="1812925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Per protocol</a:t>
              </a:r>
            </a:p>
          </p:txBody>
        </p:sp>
        <p:sp>
          <p:nvSpPr>
            <p:cNvPr id="7183" name="Rectangle 41"/>
            <p:cNvSpPr>
              <a:spLocks noChangeArrowheads="1"/>
            </p:cNvSpPr>
            <p:nvPr/>
          </p:nvSpPr>
          <p:spPr bwMode="auto">
            <a:xfrm>
              <a:off x="5492750" y="4886325"/>
              <a:ext cx="811213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TRDF*</a:t>
              </a:r>
            </a:p>
          </p:txBody>
        </p:sp>
        <p:sp>
          <p:nvSpPr>
            <p:cNvPr id="7184" name="Rectangle 41"/>
            <p:cNvSpPr>
              <a:spLocks noChangeArrowheads="1"/>
            </p:cNvSpPr>
            <p:nvPr/>
          </p:nvSpPr>
          <p:spPr bwMode="auto">
            <a:xfrm>
              <a:off x="7474288" y="4886325"/>
              <a:ext cx="90328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ERDF**</a:t>
              </a:r>
            </a:p>
          </p:txBody>
        </p:sp>
        <p:sp>
          <p:nvSpPr>
            <p:cNvPr id="7185" name="Rectangle 133"/>
            <p:cNvSpPr>
              <a:spLocks noChangeArrowheads="1"/>
            </p:cNvSpPr>
            <p:nvPr/>
          </p:nvSpPr>
          <p:spPr bwMode="auto">
            <a:xfrm>
              <a:off x="831993" y="2780928"/>
              <a:ext cx="702002" cy="208135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7186" name="Rectangle 135"/>
            <p:cNvSpPr>
              <a:spLocks noChangeArrowheads="1"/>
            </p:cNvSpPr>
            <p:nvPr/>
          </p:nvSpPr>
          <p:spPr bwMode="auto">
            <a:xfrm>
              <a:off x="161466" y="4129043"/>
              <a:ext cx="256254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7187" name="Rectangle 136"/>
            <p:cNvSpPr>
              <a:spLocks noChangeArrowheads="1"/>
            </p:cNvSpPr>
            <p:nvPr/>
          </p:nvSpPr>
          <p:spPr bwMode="auto">
            <a:xfrm>
              <a:off x="161466" y="3512050"/>
              <a:ext cx="256254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7188" name="Rectangle 137"/>
            <p:cNvSpPr>
              <a:spLocks noChangeArrowheads="1"/>
            </p:cNvSpPr>
            <p:nvPr/>
          </p:nvSpPr>
          <p:spPr bwMode="auto">
            <a:xfrm>
              <a:off x="33339" y="2280897"/>
              <a:ext cx="384381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7189" name="Rectangle 138"/>
            <p:cNvSpPr>
              <a:spLocks noChangeArrowheads="1"/>
            </p:cNvSpPr>
            <p:nvPr/>
          </p:nvSpPr>
          <p:spPr bwMode="auto">
            <a:xfrm>
              <a:off x="161466" y="2896473"/>
              <a:ext cx="256254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7190" name="Line 139"/>
            <p:cNvSpPr>
              <a:spLocks noChangeShapeType="1"/>
            </p:cNvSpPr>
            <p:nvPr/>
          </p:nvSpPr>
          <p:spPr bwMode="auto">
            <a:xfrm>
              <a:off x="472410" y="4236799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1" name="Line 140"/>
            <p:cNvSpPr>
              <a:spLocks noChangeShapeType="1"/>
            </p:cNvSpPr>
            <p:nvPr/>
          </p:nvSpPr>
          <p:spPr bwMode="auto">
            <a:xfrm>
              <a:off x="472410" y="3621223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2" name="Line 141"/>
            <p:cNvSpPr>
              <a:spLocks noChangeShapeType="1"/>
            </p:cNvSpPr>
            <p:nvPr/>
          </p:nvSpPr>
          <p:spPr bwMode="auto">
            <a:xfrm>
              <a:off x="472410" y="2387239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3" name="Line 142"/>
            <p:cNvSpPr>
              <a:spLocks noChangeShapeType="1"/>
            </p:cNvSpPr>
            <p:nvPr/>
          </p:nvSpPr>
          <p:spPr bwMode="auto">
            <a:xfrm>
              <a:off x="472410" y="3002815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4" name="Line 143"/>
            <p:cNvSpPr>
              <a:spLocks noChangeShapeType="1"/>
            </p:cNvSpPr>
            <p:nvPr/>
          </p:nvSpPr>
          <p:spPr bwMode="auto">
            <a:xfrm>
              <a:off x="590205" y="2378749"/>
              <a:ext cx="2066" cy="2550044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5" name="Rectangle 144"/>
            <p:cNvSpPr>
              <a:spLocks noChangeArrowheads="1"/>
            </p:cNvSpPr>
            <p:nvPr/>
          </p:nvSpPr>
          <p:spPr bwMode="auto">
            <a:xfrm>
              <a:off x="1008670" y="2477187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2060"/>
                  </a:solidFill>
                  <a:cs typeface="Arial" charset="0"/>
                </a:rPr>
                <a:t>80</a:t>
              </a:r>
            </a:p>
          </p:txBody>
        </p:sp>
        <p:sp>
          <p:nvSpPr>
            <p:cNvPr id="7196" name="Rectangle 145"/>
            <p:cNvSpPr>
              <a:spLocks noChangeArrowheads="1"/>
            </p:cNvSpPr>
            <p:nvPr/>
          </p:nvSpPr>
          <p:spPr bwMode="auto">
            <a:xfrm>
              <a:off x="1727915" y="2834791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F6600"/>
                  </a:solidFill>
                  <a:cs typeface="Arial" charset="0"/>
                </a:rPr>
                <a:t>68</a:t>
              </a:r>
            </a:p>
          </p:txBody>
        </p:sp>
        <p:sp>
          <p:nvSpPr>
            <p:cNvPr id="7197" name="Rectangle 151"/>
            <p:cNvSpPr>
              <a:spLocks noChangeArrowheads="1"/>
            </p:cNvSpPr>
            <p:nvPr/>
          </p:nvSpPr>
          <p:spPr bwMode="auto">
            <a:xfrm>
              <a:off x="1548778" y="3140968"/>
              <a:ext cx="702002" cy="1721312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7198" name="Rectangle 133"/>
            <p:cNvSpPr>
              <a:spLocks noChangeArrowheads="1"/>
            </p:cNvSpPr>
            <p:nvPr/>
          </p:nvSpPr>
          <p:spPr bwMode="auto">
            <a:xfrm>
              <a:off x="3037019" y="2708920"/>
              <a:ext cx="702002" cy="2153361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7199" name="Rectangle 144"/>
            <p:cNvSpPr>
              <a:spLocks noChangeArrowheads="1"/>
            </p:cNvSpPr>
            <p:nvPr/>
          </p:nvSpPr>
          <p:spPr bwMode="auto">
            <a:xfrm>
              <a:off x="3181447" y="2406185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2060"/>
                  </a:solidFill>
                  <a:cs typeface="Arial" charset="0"/>
                </a:rPr>
                <a:t>83</a:t>
              </a:r>
            </a:p>
          </p:txBody>
        </p:sp>
        <p:sp>
          <p:nvSpPr>
            <p:cNvPr id="7200" name="Rectangle 145"/>
            <p:cNvSpPr>
              <a:spLocks noChangeArrowheads="1"/>
            </p:cNvSpPr>
            <p:nvPr/>
          </p:nvSpPr>
          <p:spPr bwMode="auto">
            <a:xfrm>
              <a:off x="3909579" y="2756591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F6600"/>
                  </a:solidFill>
                  <a:cs typeface="Arial" charset="0"/>
                </a:rPr>
                <a:t>70</a:t>
              </a:r>
            </a:p>
          </p:txBody>
        </p:sp>
        <p:sp>
          <p:nvSpPr>
            <p:cNvPr id="7201" name="Rectangle 151"/>
            <p:cNvSpPr>
              <a:spLocks noChangeArrowheads="1"/>
            </p:cNvSpPr>
            <p:nvPr/>
          </p:nvSpPr>
          <p:spPr bwMode="auto">
            <a:xfrm>
              <a:off x="3738683" y="3068959"/>
              <a:ext cx="702002" cy="1793321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7202" name="Line 146"/>
            <p:cNvSpPr>
              <a:spLocks noChangeShapeType="1"/>
            </p:cNvSpPr>
            <p:nvPr/>
          </p:nvSpPr>
          <p:spPr bwMode="auto">
            <a:xfrm>
              <a:off x="472410" y="4853790"/>
              <a:ext cx="834297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3" name="Text Box 148"/>
            <p:cNvSpPr txBox="1">
              <a:spLocks noChangeArrowheads="1"/>
            </p:cNvSpPr>
            <p:nvPr/>
          </p:nvSpPr>
          <p:spPr bwMode="auto">
            <a:xfrm>
              <a:off x="165216" y="1954213"/>
              <a:ext cx="389818" cy="36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204" name="Rectangle 135"/>
            <p:cNvSpPr>
              <a:spLocks noChangeArrowheads="1"/>
            </p:cNvSpPr>
            <p:nvPr/>
          </p:nvSpPr>
          <p:spPr bwMode="auto">
            <a:xfrm>
              <a:off x="318342" y="4724785"/>
              <a:ext cx="99378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7205" name="Rectangle 133"/>
            <p:cNvSpPr>
              <a:spLocks noChangeArrowheads="1"/>
            </p:cNvSpPr>
            <p:nvPr/>
          </p:nvSpPr>
          <p:spPr bwMode="auto">
            <a:xfrm>
              <a:off x="5200423" y="2492895"/>
              <a:ext cx="702002" cy="2343525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7206" name="Rectangle 151"/>
            <p:cNvSpPr>
              <a:spLocks noChangeArrowheads="1"/>
            </p:cNvSpPr>
            <p:nvPr/>
          </p:nvSpPr>
          <p:spPr bwMode="auto">
            <a:xfrm>
              <a:off x="5894057" y="2564904"/>
              <a:ext cx="702002" cy="227151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7207" name="Rectangle 133"/>
            <p:cNvSpPr>
              <a:spLocks noChangeArrowheads="1"/>
            </p:cNvSpPr>
            <p:nvPr/>
          </p:nvSpPr>
          <p:spPr bwMode="auto">
            <a:xfrm>
              <a:off x="7227745" y="2420888"/>
              <a:ext cx="702002" cy="241661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7208" name="Rectangle 151"/>
            <p:cNvSpPr>
              <a:spLocks noChangeArrowheads="1"/>
            </p:cNvSpPr>
            <p:nvPr/>
          </p:nvSpPr>
          <p:spPr bwMode="auto">
            <a:xfrm>
              <a:off x="7924925" y="2492896"/>
              <a:ext cx="702002" cy="234460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7209" name="Rectangle 144"/>
            <p:cNvSpPr>
              <a:spLocks noChangeArrowheads="1"/>
            </p:cNvSpPr>
            <p:nvPr/>
          </p:nvSpPr>
          <p:spPr bwMode="auto">
            <a:xfrm>
              <a:off x="5297621" y="2123961"/>
              <a:ext cx="534097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2060"/>
                  </a:solidFill>
                  <a:cs typeface="Arial" charset="0"/>
                </a:rPr>
                <a:t>97.9</a:t>
              </a:r>
            </a:p>
          </p:txBody>
        </p:sp>
        <p:sp>
          <p:nvSpPr>
            <p:cNvPr id="7210" name="Rectangle 145"/>
            <p:cNvSpPr>
              <a:spLocks noChangeArrowheads="1"/>
            </p:cNvSpPr>
            <p:nvPr/>
          </p:nvSpPr>
          <p:spPr bwMode="auto">
            <a:xfrm>
              <a:off x="5967878" y="2184991"/>
              <a:ext cx="534097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F6600"/>
                  </a:solidFill>
                  <a:cs typeface="Arial" charset="0"/>
                </a:rPr>
                <a:t>94.7</a:t>
              </a:r>
            </a:p>
          </p:txBody>
        </p:sp>
        <p:sp>
          <p:nvSpPr>
            <p:cNvPr id="7211" name="Rectangle 144"/>
            <p:cNvSpPr>
              <a:spLocks noChangeArrowheads="1"/>
            </p:cNvSpPr>
            <p:nvPr/>
          </p:nvSpPr>
          <p:spPr bwMode="auto">
            <a:xfrm>
              <a:off x="7333597" y="2107591"/>
              <a:ext cx="541299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2060"/>
                  </a:solidFill>
                  <a:cs typeface="Arial" charset="0"/>
                </a:rPr>
                <a:t>98.7</a:t>
              </a:r>
            </a:p>
          </p:txBody>
        </p:sp>
        <p:sp>
          <p:nvSpPr>
            <p:cNvPr id="7212" name="Rectangle 145"/>
            <p:cNvSpPr>
              <a:spLocks noChangeArrowheads="1"/>
            </p:cNvSpPr>
            <p:nvPr/>
          </p:nvSpPr>
          <p:spPr bwMode="auto">
            <a:xfrm>
              <a:off x="8028250" y="2177041"/>
              <a:ext cx="547821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F6600"/>
                  </a:solidFill>
                  <a:cs typeface="Arial" charset="0"/>
                </a:rPr>
                <a:t>98.1</a:t>
              </a:r>
            </a:p>
          </p:txBody>
        </p:sp>
        <p:sp>
          <p:nvSpPr>
            <p:cNvPr id="7213" name="ZoneTexte 86"/>
            <p:cNvSpPr txBox="1">
              <a:spLocks noChangeArrowheads="1"/>
            </p:cNvSpPr>
            <p:nvPr/>
          </p:nvSpPr>
          <p:spPr bwMode="auto">
            <a:xfrm>
              <a:off x="5014913" y="5168900"/>
              <a:ext cx="1839912" cy="719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sym typeface="Symbol" pitchFamily="-84" charset="2"/>
                </a:rPr>
                <a:t> </a:t>
              </a:r>
              <a:r>
                <a:rPr lang="en-GB" sz="150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</a:rPr>
                <a:t>3.3% (-0.3 ; 6.7)</a:t>
              </a:r>
            </a:p>
          </p:txBody>
        </p:sp>
        <p:sp>
          <p:nvSpPr>
            <p:cNvPr id="7214" name="ZoneTexte 86"/>
            <p:cNvSpPr txBox="1">
              <a:spLocks noChangeArrowheads="1"/>
            </p:cNvSpPr>
            <p:nvPr/>
          </p:nvSpPr>
          <p:spPr bwMode="auto">
            <a:xfrm>
              <a:off x="7011988" y="5168900"/>
              <a:ext cx="1839912" cy="719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500" dirty="0">
                  <a:solidFill>
                    <a:srgbClr val="000066"/>
                  </a:solidFill>
                </a:rPr>
                <a:t>Adjusted </a:t>
              </a:r>
              <a:r>
                <a:rPr lang="en-GB" sz="1500" dirty="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 dirty="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(95% CI)</a:t>
              </a:r>
              <a:r>
                <a:rPr lang="en-GB" sz="1500" dirty="0">
                  <a:solidFill>
                    <a:srgbClr val="000066"/>
                  </a:solidFill>
                  <a:sym typeface="Symbol" pitchFamily="-84" charset="2"/>
                </a:rPr>
                <a:t> </a:t>
              </a:r>
              <a:r>
                <a:rPr lang="en-GB" sz="1500" dirty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 dirty="0">
                  <a:solidFill>
                    <a:srgbClr val="000066"/>
                  </a:solidFill>
                </a:rPr>
                <a:t>0.6% (-1.7 ; 2.9)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77888" y="1128713"/>
            <a:ext cx="7375525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763"/>
              </a:lnSpc>
            </a:pPr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HIV-1 RNA &lt; 50 c/mL at week 48 by stratification factors </a:t>
            </a:r>
          </a:p>
          <a:p>
            <a:pPr algn="ctr" defTabSz="914400">
              <a:lnSpc>
                <a:spcPts val="2763"/>
              </a:lnSpc>
            </a:pPr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(HIV-1 RNA and background NRTI)</a:t>
            </a:r>
          </a:p>
        </p:txBody>
      </p:sp>
      <p:sp>
        <p:nvSpPr>
          <p:cNvPr id="8195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Clotet B. </a:t>
            </a:r>
            <a:r>
              <a:rPr lang="fr-FR" sz="1200" i="1">
                <a:solidFill>
                  <a:srgbClr val="CC0000"/>
                </a:solidFill>
              </a:rPr>
              <a:t>Lancet 2014;383;2222-31</a:t>
            </a:r>
            <a:endParaRPr lang="en-GB" sz="1200" i="1">
              <a:solidFill>
                <a:srgbClr val="CC0000"/>
              </a:solidFill>
            </a:endParaRPr>
          </a:p>
        </p:txBody>
      </p:sp>
      <p:grpSp>
        <p:nvGrpSpPr>
          <p:cNvPr id="8196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825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8256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819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  <p:graphicFrame>
        <p:nvGraphicFramePr>
          <p:cNvPr id="12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2146300"/>
          <a:ext cx="8353425" cy="3940179"/>
        </p:xfrm>
        <a:graphic>
          <a:graphicData uri="http://schemas.openxmlformats.org/drawingml/2006/table">
            <a:tbl>
              <a:tblPr/>
              <a:tblGrid>
                <a:gridCol w="2663825"/>
                <a:gridCol w="1970087"/>
                <a:gridCol w="1671638"/>
                <a:gridCol w="2047875"/>
              </a:tblGrid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DTG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242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DRV/r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242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Difference in % </a:t>
                      </a:r>
                      <a:b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(95% CI)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DTG – DRV/r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Number of Responders/N Assessed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 ≤ 100,000 c/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160/181(88%)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157 / 181 (87%)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1.7 (-5.1, 8.5)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100,000 c/mL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57/61 (93%)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43/61 (70%)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23.0 (9.9, 36.0)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ABC/3TC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71/79 (90%)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68/80 (85%)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4.9 (-5.4, 15.1)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146/163 (90%)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132/162 (81%)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8.1 (0.5, 15.7)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ABC/3TC ; ≤ 100,000 c/mL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59/66 (89%)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60/68 (88%)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ABC/3TC ; &gt; 100,000 c/mL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12/13 (92%)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8/12 (67%)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; ≤ 100,000 c/mL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101/115 (88%)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97/113 (86%)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TDF/FTCTC ; &gt; 100,000 c/mL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45/48 (94%)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35/49 (71%)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5988" y="1128713"/>
            <a:ext cx="729932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763"/>
              </a:lnSpc>
            </a:pPr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HIV-1 RNA &lt; 50 c/mL at week 96 by stratification factors </a:t>
            </a:r>
          </a:p>
          <a:p>
            <a:pPr algn="ctr" defTabSz="914400">
              <a:lnSpc>
                <a:spcPts val="2763"/>
              </a:lnSpc>
            </a:pPr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(HIV-1 RNA and background NRTI)</a:t>
            </a:r>
          </a:p>
        </p:txBody>
      </p:sp>
      <p:grpSp>
        <p:nvGrpSpPr>
          <p:cNvPr id="9220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926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926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922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  <p:graphicFrame>
        <p:nvGraphicFramePr>
          <p:cNvPr id="12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2017713"/>
          <a:ext cx="8353425" cy="2059632"/>
        </p:xfrm>
        <a:graphic>
          <a:graphicData uri="http://schemas.openxmlformats.org/drawingml/2006/table">
            <a:tbl>
              <a:tblPr/>
              <a:tblGrid>
                <a:gridCol w="2246312"/>
                <a:gridCol w="1647825"/>
                <a:gridCol w="1693863"/>
                <a:gridCol w="2765425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DTG + 2 NRTI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DRV/r + 2 NRTI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Unadjusted difference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in % (95% CI) DTG – DRV/r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Number of Responders/N Assessed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 ≤ 100,000 c/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144/181(80%)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132/181 (73%)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6.6 (-2.1, 15.4)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100,000 c/mL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50/61 (82%)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32/61 (52%)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29.5  (13.7, 45.3)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ABC/3TC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65/79 (82%)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60/80 (75%)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7.3 (-5.4, 20.0)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129/163 (79%)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104/162 (64%)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14.9 (5.3, 24.6)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59" name="Espace réservé du contenu 2"/>
          <p:cNvSpPr>
            <a:spLocks noGrp="1"/>
          </p:cNvSpPr>
          <p:nvPr>
            <p:ph idx="1"/>
          </p:nvPr>
        </p:nvSpPr>
        <p:spPr>
          <a:xfrm>
            <a:off x="119063" y="4137025"/>
            <a:ext cx="9024937" cy="2484438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GB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Median CD4/mm</a:t>
            </a:r>
            <a:r>
              <a:rPr lang="en-GB" baseline="300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3</a:t>
            </a:r>
            <a:r>
              <a:rPr lang="en-GB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increase at W96 :</a:t>
            </a:r>
          </a:p>
          <a:p>
            <a:pPr lvl="1">
              <a:spcBef>
                <a:spcPct val="5000"/>
              </a:spcBef>
            </a:pPr>
            <a:r>
              <a:rPr lang="en-GB" sz="1800" dirty="0" smtClean="0">
                <a:ea typeface="ＭＳ Ｐゴシック" pitchFamily="-84" charset="-128"/>
                <a:cs typeface="Arial" charset="0"/>
              </a:rPr>
              <a:t>+ 260 (IQR 185 – 400) in the DTG group</a:t>
            </a:r>
          </a:p>
          <a:p>
            <a:pPr lvl="1">
              <a:spcBef>
                <a:spcPct val="5000"/>
              </a:spcBef>
            </a:pPr>
            <a:r>
              <a:rPr lang="en-GB" sz="1800" dirty="0" smtClean="0">
                <a:ea typeface="ＭＳ Ｐゴシック" pitchFamily="-84" charset="-128"/>
                <a:cs typeface="Arial" charset="0"/>
              </a:rPr>
              <a:t>+ 250 (IQR 130-400) in the DRV/</a:t>
            </a:r>
            <a:r>
              <a:rPr lang="en-GB" sz="1800" dirty="0" err="1" smtClean="0">
                <a:ea typeface="ＭＳ Ｐゴシック" pitchFamily="-84" charset="-128"/>
                <a:cs typeface="Arial" charset="0"/>
              </a:rPr>
              <a:t>r</a:t>
            </a:r>
            <a:r>
              <a:rPr lang="en-GB" sz="1800" dirty="0" smtClean="0">
                <a:ea typeface="ＭＳ Ｐゴシック" pitchFamily="-84" charset="-128"/>
                <a:cs typeface="Arial" charset="0"/>
              </a:rPr>
              <a:t> group</a:t>
            </a:r>
            <a:endParaRPr lang="en-GB" sz="1000" dirty="0" smtClean="0">
              <a:ea typeface="ＭＳ Ｐゴシック" pitchFamily="-84" charset="-128"/>
              <a:cs typeface="Arial" charset="0"/>
            </a:endParaRPr>
          </a:p>
          <a:p>
            <a:pPr lvl="1">
              <a:spcBef>
                <a:spcPct val="5000"/>
              </a:spcBef>
            </a:pPr>
            <a:endParaRPr lang="en-GB" sz="1800" dirty="0" smtClean="0">
              <a:ea typeface="ＭＳ Ｐゴシック" pitchFamily="-84" charset="-128"/>
              <a:cs typeface="Arial" charset="0"/>
            </a:endParaRPr>
          </a:p>
          <a:p>
            <a:pPr>
              <a:spcBef>
                <a:spcPct val="5000"/>
              </a:spcBef>
            </a:pPr>
            <a:r>
              <a:rPr lang="en-GB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Protocol-defined </a:t>
            </a:r>
            <a:r>
              <a:rPr lang="en-GB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virologic</a:t>
            </a:r>
            <a:r>
              <a:rPr lang="en-GB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failures (2 consecutive HIV RNA &gt; 200 </a:t>
            </a:r>
            <a:r>
              <a:rPr lang="en-GB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c/mL</a:t>
            </a:r>
            <a:r>
              <a:rPr lang="en-GB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/>
            </a:r>
            <a:br>
              <a:rPr lang="en-GB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</a:br>
            <a:r>
              <a:rPr lang="en-GB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on or after W24)</a:t>
            </a:r>
          </a:p>
          <a:p>
            <a:pPr lvl="1">
              <a:spcBef>
                <a:spcPct val="5000"/>
              </a:spcBef>
              <a:buFont typeface="Arial" charset="0"/>
              <a:buChar char="•"/>
            </a:pPr>
            <a:r>
              <a:rPr lang="en-GB" sz="1800" dirty="0" smtClean="0">
                <a:ea typeface="ＭＳ Ｐゴシック" pitchFamily="-84" charset="-128"/>
                <a:cs typeface="Arial" charset="0"/>
              </a:rPr>
              <a:t> 2 on DTG + NRTI (TDF/FTC) ; 4 on DRV/</a:t>
            </a:r>
            <a:r>
              <a:rPr lang="en-GB" sz="1800" dirty="0" err="1" smtClean="0">
                <a:ea typeface="ＭＳ Ｐゴシック" pitchFamily="-84" charset="-128"/>
                <a:cs typeface="Arial" charset="0"/>
              </a:rPr>
              <a:t>r</a:t>
            </a:r>
            <a:r>
              <a:rPr lang="en-GB" sz="1800" dirty="0" smtClean="0">
                <a:ea typeface="ＭＳ Ｐゴシック" pitchFamily="-84" charset="-128"/>
                <a:cs typeface="Arial" charset="0"/>
              </a:rPr>
              <a:t> + NRTI</a:t>
            </a:r>
          </a:p>
          <a:p>
            <a:pPr lvl="1">
              <a:spcBef>
                <a:spcPct val="5000"/>
              </a:spcBef>
              <a:buFont typeface="Arial" charset="0"/>
              <a:buChar char="•"/>
            </a:pPr>
            <a:r>
              <a:rPr lang="en-GB" sz="1800" dirty="0" smtClean="0">
                <a:ea typeface="ＭＳ Ｐゴシック" pitchFamily="-84" charset="-128"/>
                <a:cs typeface="Arial" charset="0"/>
              </a:rPr>
              <a:t> No resistance emergence in the 6 cases</a:t>
            </a:r>
          </a:p>
          <a:p>
            <a:pPr>
              <a:spcBef>
                <a:spcPct val="5000"/>
              </a:spcBef>
            </a:pPr>
            <a:endParaRPr lang="en-GB" sz="1000" dirty="0" smtClean="0">
              <a:solidFill>
                <a:srgbClr val="000066"/>
              </a:solidFill>
              <a:ea typeface="ＭＳ Ｐゴシック" pitchFamily="-84" charset="-128"/>
              <a:cs typeface="Arial" charset="0"/>
            </a:endParaRPr>
          </a:p>
          <a:p>
            <a:endParaRPr lang="fr-FR" dirty="0" smtClean="0">
              <a:ea typeface="ＭＳ Ｐゴシック" pitchFamily="-8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smtClean="0">
                <a:solidFill>
                  <a:srgbClr val="CC0000"/>
                </a:solidFill>
              </a:rPr>
              <a:t>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 txBox="1">
            <a:spLocks/>
          </p:cNvSpPr>
          <p:nvPr/>
        </p:nvSpPr>
        <p:spPr bwMode="auto">
          <a:xfrm>
            <a:off x="39688" y="11795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-84" charset="2"/>
              <a:buNone/>
            </a:pPr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Adverse events occurring in </a:t>
            </a:r>
            <a:r>
              <a:rPr lang="en-GB" sz="2400" b="1" u="sng">
                <a:solidFill>
                  <a:srgbClr val="CC3300"/>
                </a:solidFill>
                <a:latin typeface="Calibri" pitchFamily="-84" charset="0"/>
              </a:rPr>
              <a:t>&gt;</a:t>
            </a:r>
            <a:r>
              <a:rPr lang="en-GB" sz="2400" b="1">
                <a:solidFill>
                  <a:srgbClr val="CC3300"/>
                </a:solidFill>
                <a:latin typeface="Calibri" pitchFamily="-84" charset="0"/>
              </a:rPr>
              <a:t> 5% in either group at week 48</a:t>
            </a:r>
            <a:endParaRPr lang="en-GB">
              <a:solidFill>
                <a:srgbClr val="CC3300"/>
              </a:solidFill>
            </a:endParaRPr>
          </a:p>
        </p:txBody>
      </p:sp>
      <p:sp>
        <p:nvSpPr>
          <p:cNvPr id="10243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Clotet B. </a:t>
            </a:r>
            <a:r>
              <a:rPr lang="fr-FR" sz="1200" i="1">
                <a:solidFill>
                  <a:srgbClr val="CC0000"/>
                </a:solidFill>
              </a:rPr>
              <a:t>Lancet 2014;383;2222-31</a:t>
            </a:r>
            <a:endParaRPr lang="en-GB" sz="1200" i="1">
              <a:solidFill>
                <a:srgbClr val="CC0000"/>
              </a:solidFill>
            </a:endParaRPr>
          </a:p>
        </p:txBody>
      </p:sp>
      <p:grpSp>
        <p:nvGrpSpPr>
          <p:cNvPr id="10244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1035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35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1024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-84" charset="-128"/>
              </a:rPr>
              <a:t>FLAMINGO Study</a:t>
            </a:r>
            <a:r>
              <a:rPr lang="en-GB" sz="3200" smtClean="0">
                <a:ea typeface="ＭＳ Ｐゴシック" pitchFamily="-84" charset="-128"/>
              </a:rPr>
              <a:t>: DTG QD + 2 NRTI vs DRV/r QD</a:t>
            </a:r>
            <a:br>
              <a:rPr lang="en-GB" sz="3200" smtClean="0">
                <a:ea typeface="ＭＳ Ｐゴシック" pitchFamily="-84" charset="-128"/>
              </a:rPr>
            </a:br>
            <a:r>
              <a:rPr lang="en-GB" sz="3200" smtClean="0">
                <a:ea typeface="ＭＳ Ｐゴシック" pitchFamily="-84" charset="-128"/>
              </a:rPr>
              <a:t>+ 2 NRTI</a:t>
            </a:r>
          </a:p>
        </p:txBody>
      </p:sp>
      <p:graphicFrame>
        <p:nvGraphicFramePr>
          <p:cNvPr id="9" name="Group 77"/>
          <p:cNvGraphicFramePr>
            <a:graphicFrameLocks noGrp="1"/>
          </p:cNvGraphicFramePr>
          <p:nvPr/>
        </p:nvGraphicFramePr>
        <p:xfrm>
          <a:off x="395288" y="1620838"/>
          <a:ext cx="8353425" cy="4922467"/>
        </p:xfrm>
        <a:graphic>
          <a:graphicData uri="http://schemas.openxmlformats.org/drawingml/2006/table">
            <a:tbl>
              <a:tblPr/>
              <a:tblGrid>
                <a:gridCol w="330200"/>
                <a:gridCol w="3436937"/>
                <a:gridCol w="2292350"/>
                <a:gridCol w="2293938"/>
              </a:tblGrid>
              <a:tr h="260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Diarrhea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Nasopharyngitis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Upper respiratory tract infection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Vomiting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Pyrexia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Dizziness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Back pain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Pharyngitis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Bronchitis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Sinusitis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Depression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Arthralgia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1581</Words>
  <Application>Microsoft Office PowerPoint</Application>
  <PresentationFormat>Affichage à l'écran (4:3)</PresentationFormat>
  <Paragraphs>455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ARV_trials_2015</vt:lpstr>
      <vt:lpstr>Comparison of INSTI vs PI</vt:lpstr>
      <vt:lpstr>FLAMINGO Study: DTG QD + 2 NRTI vs DRV/r QD + 2 NRTI</vt:lpstr>
      <vt:lpstr>FLAMINGO Study: DTG QD + 2 NRTI vs DRV/r QD + 2 NRTI</vt:lpstr>
      <vt:lpstr>FLAMINGO Study: DTG QD + 2 NRTI vs DRV/r QD + 2 NRTI</vt:lpstr>
      <vt:lpstr>FLAMINGO Study: DTG QD + 2 NRTI vs DRV/r QD + 2 NRTI</vt:lpstr>
      <vt:lpstr>FLAMINGO Study: DTG QD + 2 NRTI vs DRV/r QD + 2 NRTI</vt:lpstr>
      <vt:lpstr>FLAMINGO Study: DTG QD + 2 NRTI vs DRV/r QD + 2 NRTI</vt:lpstr>
      <vt:lpstr>FLAMINGO Study: DTG QD + 2 NRTI vs DRV/r QD + 2 NRTI</vt:lpstr>
      <vt:lpstr>FLAMINGO Study: DTG QD + 2 NRTI vs DRV/r QD + 2 NRTI</vt:lpstr>
      <vt:lpstr>FLAMINGO Study: DTG QD + 2 NRTI vs DRV/r QD + 2 NRTI</vt:lpstr>
      <vt:lpstr>FLAMINGO Study: DTG QD + 2 NRTI vs DRV/r QD + 2 NRTI</vt:lpstr>
      <vt:lpstr>FLAMINGO Study: DTG QD + 2 NRTI vs DRV/r QD + 2 NRTI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/>
  <dc:creator>www.arv-trial.com</dc:creator>
  <cp:keywords/>
  <dc:description/>
  <cp:lastModifiedBy>Utilisateur</cp:lastModifiedBy>
  <cp:revision>162</cp:revision>
  <dcterms:created xsi:type="dcterms:W3CDTF">2015-05-12T12:30:28Z</dcterms:created>
  <dcterms:modified xsi:type="dcterms:W3CDTF">2015-09-23T12:23:16Z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