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</p:sldMasterIdLst>
  <p:notesMasterIdLst>
    <p:notesMasterId r:id="rId10"/>
  </p:notesMasterIdLst>
  <p:sldIdLst>
    <p:sldId id="265" r:id="rId3"/>
    <p:sldId id="257" r:id="rId4"/>
    <p:sldId id="258" r:id="rId5"/>
    <p:sldId id="259" r:id="rId6"/>
    <p:sldId id="260" r:id="rId7"/>
    <p:sldId id="262" r:id="rId8"/>
    <p:sldId id="264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DDDDDD"/>
    <a:srgbClr val="C0C0C0"/>
    <a:srgbClr val="00A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7" autoAdjust="0"/>
    <p:restoredTop sz="98951" autoAdjust="0"/>
  </p:normalViewPr>
  <p:slideViewPr>
    <p:cSldViewPr snapToObjects="1">
      <p:cViewPr varScale="1">
        <p:scale>
          <a:sx n="112" d="100"/>
          <a:sy n="112" d="100"/>
        </p:scale>
        <p:origin x="-1722" y="-7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9D6F22-DD47-4DC6-B929-4DB666C3660A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595EBF-E25C-4706-A72A-6E60686966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063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4" tIns="46147" rIns="92294" bIns="46147"/>
          <a:lstStyle>
            <a:lvl1pPr defTabSz="9985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altLang="fr-FR" sz="1300" i="1">
                <a:solidFill>
                  <a:srgbClr val="FFFFFF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74" tIns="42486" rIns="84974" bIns="42486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3BA1EE3-13AF-4DBD-A2FA-E710884E9060}" type="slidenum">
              <a:rPr lang="fr-FR" altLang="fr-FR" sz="1200" i="1">
                <a:solidFill>
                  <a:srgbClr val="FFFFFF"/>
                </a:solidFill>
                <a:ea typeface="ＭＳ Ｐゴシック" pitchFamily="34" charset="-128"/>
              </a:rPr>
              <a:pPr algn="r" eaLnBrk="1" hangingPunct="1"/>
              <a:t>1</a:t>
            </a:fld>
            <a:endParaRPr lang="fr-FR" altLang="fr-FR" sz="1200" i="1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74E592F-C75F-418D-A012-ECA0FED15077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85A6DDE-E9F1-44F8-B760-062B61D21CA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AB23C88-2212-4183-9FB9-A8E08555744A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B45E456-55C4-4A21-9628-0BF775E0C56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4F5E820-2D4E-44ED-94DE-FB2ABF5350B3}" type="slidenum">
              <a:rPr lang="fr-FR" sz="120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6</a:t>
            </a:fld>
            <a:endParaRPr lang="fr-FR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5CCE181-1421-4009-AD8E-BE5334F2839D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7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67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4617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85012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999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06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48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07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20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0739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6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05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0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17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ATV vs ATV/r			 	BMS 089</a:t>
            </a:r>
          </a:p>
          <a:p>
            <a:pPr marL="342900" lvl="1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LPV/r mono vs LPV/r + ZDV/3TC		MONARK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LPV/r QD vs BID</a:t>
            </a:r>
            <a:r>
              <a:rPr lang="en-US" altLang="fr-FR" sz="26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				</a:t>
            </a: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M02-418</a:t>
            </a:r>
            <a:r>
              <a:rPr lang="en-US" altLang="fr-FR" sz="2600" b="1">
                <a:solidFill>
                  <a:srgbClr val="808080"/>
                </a:solidFill>
                <a:latin typeface="Calibri" pitchFamily="34" charset="0"/>
                <a:ea typeface="ＭＳ Ｐゴシック" pitchFamily="34" charset="-128"/>
              </a:rPr>
              <a:t/>
            </a:r>
            <a:br>
              <a:rPr lang="en-US" altLang="fr-FR" sz="2600" b="1">
                <a:solidFill>
                  <a:srgbClr val="808080"/>
                </a:solidFill>
                <a:latin typeface="Calibri" pitchFamily="34" charset="0"/>
                <a:ea typeface="ＭＳ Ｐゴシック" pitchFamily="34" charset="-128"/>
              </a:rPr>
            </a:br>
            <a:r>
              <a:rPr lang="en-US" altLang="fr-FR" sz="26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				</a:t>
            </a: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M05-730</a:t>
            </a:r>
            <a:r>
              <a:rPr lang="en-US" altLang="fr-FR" sz="26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/>
            </a:r>
            <a:br>
              <a:rPr lang="en-US" altLang="fr-FR" sz="26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</a:br>
            <a:r>
              <a:rPr lang="en-GB" altLang="fr-FR" sz="26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				</a:t>
            </a:r>
            <a:r>
              <a:rPr lang="en-GB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A5073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LPV/r + 3TC vs LPV/r + 2 NRTI</a:t>
            </a: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			</a:t>
            </a:r>
            <a:r>
              <a:rPr lang="en-US" altLang="fr-FR" sz="2600" b="1">
                <a:solidFill>
                  <a:srgbClr val="000066"/>
                </a:solidFill>
                <a:latin typeface="Calibri" pitchFamily="34" charset="0"/>
                <a:ea typeface="ＭＳ Ｐゴシック" pitchFamily="34" charset="-128"/>
              </a:rPr>
              <a:t>GARDEL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ATV/r vs FPV/r				ALERT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ATV/r vs DRV/r				ATADAR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FPV/r vs LPV/r				KLEAN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SQV/r vs LPV/r				GEMINI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ATV/r vs LPV/r				CASTLE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69"/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Cahn P. Lancet Infect Dis 2014;14:572-80</a:t>
            </a:r>
          </a:p>
        </p:txBody>
      </p:sp>
      <p:grpSp>
        <p:nvGrpSpPr>
          <p:cNvPr id="4099" name="Grouper 27"/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413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32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GARDEL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52388" y="1125538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4101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34925" y="5049838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-1" charset="0"/>
              <a:buChar char="–"/>
              <a:defRPr/>
            </a:pP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Non inferiority of LPV/</a:t>
            </a:r>
            <a:r>
              <a:rPr lang="en-GB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+ 3TC at W48: % HIV RNA &lt; 50 </a:t>
            </a:r>
            <a:r>
              <a:rPr lang="en-GB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c/mL</a:t>
            </a: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by intention</a:t>
            </a:r>
            <a:b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to treat, snapshot analysis (lower limit of the 95% CI for the difference = -12%, 85% power)</a:t>
            </a:r>
            <a:endParaRPr lang="en-GB" b="1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709988" y="2420938"/>
          <a:ext cx="3686175" cy="755650"/>
        </p:xfrm>
        <a:graphic>
          <a:graphicData uri="http://schemas.openxmlformats.org/drawingml/2006/table">
            <a:tbl>
              <a:tblPr/>
              <a:tblGrid>
                <a:gridCol w="3686175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400/100 mg + 3TC 150 mg BID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4" marR="914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711575" y="3433763"/>
          <a:ext cx="3684588" cy="733425"/>
        </p:xfrm>
        <a:graphic>
          <a:graphicData uri="http://schemas.openxmlformats.org/drawingml/2006/table">
            <a:tbl>
              <a:tblPr/>
              <a:tblGrid>
                <a:gridCol w="3684588"/>
              </a:tblGrid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400/100 mg BID + FDC </a:t>
                      </a:r>
                      <a:b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of 2 NRTI**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4" marR="9143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>
              <a:defRPr/>
            </a:pPr>
            <a:r>
              <a:rPr lang="en-GB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>
              <a:defRPr/>
            </a:pPr>
            <a:r>
              <a:rPr lang="en-GB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287338" y="2420938"/>
            <a:ext cx="2216150" cy="17351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>
              <a:defRPr/>
            </a:pPr>
            <a:r>
              <a:rPr lang="en-GB" sz="1600" b="1" u="sng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 18 years</a:t>
            </a:r>
          </a:p>
          <a:p>
            <a:pPr algn="ctr" defTabSz="914400">
              <a:defRPr/>
            </a:pPr>
            <a:r>
              <a:rPr lang="en-GB" sz="16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ARV-naïve </a:t>
            </a:r>
          </a:p>
          <a:p>
            <a:pPr algn="ctr" defTabSz="914400">
              <a:defRPr/>
            </a:pPr>
            <a:r>
              <a:rPr lang="en-GB" sz="16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 1,000 </a:t>
            </a:r>
            <a:r>
              <a:rPr lang="en-GB" sz="1600" b="1" dirty="0" err="1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c/mL</a:t>
            </a:r>
            <a:endParaRPr lang="en-GB" sz="16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  <a:p>
            <a:pPr algn="ctr" defTabSz="914400">
              <a:defRPr/>
            </a:pPr>
            <a:r>
              <a:rPr lang="en-GB" sz="16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Any CD4 cell count</a:t>
            </a:r>
          </a:p>
          <a:p>
            <a:pPr algn="ctr" defTabSz="914400">
              <a:defRPr/>
            </a:pPr>
            <a:r>
              <a:rPr lang="en-GB" sz="1600" b="1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HBs</a:t>
            </a:r>
            <a:r>
              <a:rPr lang="en-GB" sz="16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Ag negative</a:t>
            </a:r>
          </a:p>
          <a:p>
            <a:pPr algn="ctr" defTabSz="914400">
              <a:defRPr/>
            </a:pPr>
            <a:r>
              <a:rPr lang="en-GB" sz="16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No R to study drugs</a:t>
            </a:r>
          </a:p>
        </p:txBody>
      </p:sp>
      <p:sp>
        <p:nvSpPr>
          <p:cNvPr id="4117" name="ZoneTexte 71"/>
          <p:cNvSpPr txBox="1">
            <a:spLocks noChangeArrowheads="1"/>
          </p:cNvSpPr>
          <p:nvPr/>
        </p:nvSpPr>
        <p:spPr bwMode="auto">
          <a:xfrm>
            <a:off x="773113" y="4292600"/>
            <a:ext cx="74025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*Randomisation was stratified by HIV RNA (&lt;or </a:t>
            </a:r>
            <a:r>
              <a:rPr lang="en-GB" sz="1400" u="sng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 100,000 c/mL) at screening</a:t>
            </a:r>
            <a:endParaRPr lang="en-GB" sz="1400" baseline="300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411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GARDEL Study: LPV/r + 3TC vs LPV/r + 2 NRTI</a:t>
            </a:r>
          </a:p>
        </p:txBody>
      </p:sp>
      <p:cxnSp>
        <p:nvCxnSpPr>
          <p:cNvPr id="4119" name="AutoShape 60"/>
          <p:cNvCxnSpPr>
            <a:cxnSpLocks noChangeShapeType="1"/>
          </p:cNvCxnSpPr>
          <p:nvPr/>
        </p:nvCxnSpPr>
        <p:spPr bwMode="auto">
          <a:xfrm rot="10800000" flipH="1" flipV="1">
            <a:off x="3709988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527300" y="3284538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algn="ctr" defTabSz="914400">
              <a:defRPr/>
            </a:pPr>
            <a:endParaRPr lang="fr-FR" sz="2400" i="1">
              <a:solidFill>
                <a:srgbClr val="FFFFFF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5" name="Rectangle 9"/>
          <p:cNvSpPr>
            <a:spLocks noChangeArrowheads="1"/>
          </p:cNvSpPr>
          <p:nvPr/>
        </p:nvSpPr>
        <p:spPr bwMode="auto">
          <a:xfrm>
            <a:off x="2932113" y="3460750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C00000"/>
                </a:solidFill>
                <a:latin typeface="+mj-lt"/>
                <a:ea typeface="Arial" pitchFamily="-1" charset="0"/>
                <a:cs typeface="Arial" pitchFamily="-1" charset="0"/>
              </a:rPr>
              <a:t>N = 209</a:t>
            </a: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2932113" y="2466975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C00000"/>
                </a:solidFill>
                <a:latin typeface="+mj-lt"/>
                <a:ea typeface="Arial" pitchFamily="-1" charset="0"/>
                <a:cs typeface="Arial" pitchFamily="-1" charset="0"/>
              </a:rPr>
              <a:t>N = 217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34533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defTabSz="914400">
              <a:defRPr/>
            </a:pPr>
            <a:endParaRPr lang="fr-FR" sz="2400" i="1">
              <a:solidFill>
                <a:srgbClr val="FFFFFF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defTabSz="914400">
              <a:defRPr/>
            </a:pPr>
            <a:endParaRPr lang="fr-FR" sz="2400" i="1">
              <a:solidFill>
                <a:srgbClr val="FFFFFF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127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234531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4532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4128" name="ZoneTexte 26"/>
          <p:cNvSpPr txBox="1">
            <a:spLocks noChangeArrowheads="1"/>
          </p:cNvSpPr>
          <p:nvPr/>
        </p:nvSpPr>
        <p:spPr bwMode="auto">
          <a:xfrm>
            <a:off x="773113" y="4630738"/>
            <a:ext cx="6664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400">
                <a:solidFill>
                  <a:srgbClr val="000066"/>
                </a:solidFill>
              </a:rPr>
              <a:t>** Investigator-selected NRTI : ZDV/3TC = 54%, TDF/FTC = 37%, ABC/3TC = 9%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9738"/>
          <a:ext cx="8353425" cy="4647846"/>
        </p:xfrm>
        <a:graphic>
          <a:graphicData uri="http://schemas.openxmlformats.org/drawingml/2006/table">
            <a:tbl>
              <a:tblPr/>
              <a:tblGrid>
                <a:gridCol w="433387"/>
                <a:gridCol w="3944938"/>
                <a:gridCol w="2070100"/>
                <a:gridCol w="1905000"/>
              </a:tblGrid>
              <a:tr h="6423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202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RNA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100,000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 (7.5%)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 (13.4%)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 at week 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Opportunistic 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Pregnancy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95" name="Rectangle 6"/>
          <p:cNvSpPr>
            <a:spLocks noChangeArrowheads="1"/>
          </p:cNvSpPr>
          <p:nvPr/>
        </p:nvSpPr>
        <p:spPr bwMode="auto">
          <a:xfrm>
            <a:off x="971550" y="13335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sp>
        <p:nvSpPr>
          <p:cNvPr id="5196" name="ZoneTexte 69"/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Cahn P. Lancet Infect Dis 2014;14:572-80</a:t>
            </a:r>
          </a:p>
        </p:txBody>
      </p:sp>
      <p:grpSp>
        <p:nvGrpSpPr>
          <p:cNvPr id="5197" name="Grouper 21"/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519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200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GARDEL</a:t>
              </a:r>
            </a:p>
          </p:txBody>
        </p:sp>
      </p:grpSp>
      <p:sp>
        <p:nvSpPr>
          <p:cNvPr id="519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GARDEL Study: LPV/r + 3TC vs LPV/r + 2 NRTI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79"/>
          <p:cNvSpPr txBox="1">
            <a:spLocks noChangeArrowheads="1"/>
          </p:cNvSpPr>
          <p:nvPr/>
        </p:nvSpPr>
        <p:spPr bwMode="auto">
          <a:xfrm>
            <a:off x="6651625" y="4219575"/>
            <a:ext cx="2316163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Median CD4/mm</a:t>
            </a:r>
            <a:r>
              <a:rPr lang="en-GB" sz="160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/>
            </a:r>
            <a:br>
              <a:rPr lang="en-GB" sz="1600">
                <a:solidFill>
                  <a:srgbClr val="000066"/>
                </a:solidFill>
                <a:cs typeface="Arial" pitchFamily="34" charset="0"/>
              </a:rPr>
            </a:b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increase :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+ 227 (LPV/r + 3TC) vs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+ 217 (LPV/r + 2 NRTI)</a:t>
            </a:r>
          </a:p>
        </p:txBody>
      </p:sp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defRPr/>
            </a:pPr>
            <a:r>
              <a:rPr lang="en-GB" sz="28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Response to treatment at week 48</a:t>
            </a: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Cahn P. Lancet Infect Dis 2014;14:572-80</a:t>
            </a:r>
          </a:p>
        </p:txBody>
      </p:sp>
      <p:sp>
        <p:nvSpPr>
          <p:cNvPr id="614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GARDEL Study: LPV/r + 3TC vs LPV/r + 2 NRTI</a:t>
            </a:r>
          </a:p>
        </p:txBody>
      </p:sp>
      <p:grpSp>
        <p:nvGrpSpPr>
          <p:cNvPr id="6150" name="Grouper 24"/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619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192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GARDEL</a:t>
              </a:r>
            </a:p>
          </p:txBody>
        </p:sp>
      </p:grpSp>
      <p:grpSp>
        <p:nvGrpSpPr>
          <p:cNvPr id="6151" name="Groupe 50"/>
          <p:cNvGrpSpPr>
            <a:grpSpLocks/>
          </p:cNvGrpSpPr>
          <p:nvPr/>
        </p:nvGrpSpPr>
        <p:grpSpPr bwMode="auto">
          <a:xfrm>
            <a:off x="495300" y="1657350"/>
            <a:ext cx="7716838" cy="4743450"/>
            <a:chOff x="494637" y="1658133"/>
            <a:chExt cx="7716780" cy="4742667"/>
          </a:xfrm>
        </p:grpSpPr>
        <p:sp>
          <p:nvSpPr>
            <p:cNvPr id="238637" name="AutoShape 165"/>
            <p:cNvSpPr>
              <a:spLocks noChangeArrowheads="1"/>
            </p:cNvSpPr>
            <p:nvPr/>
          </p:nvSpPr>
          <p:spPr bwMode="auto">
            <a:xfrm>
              <a:off x="6535030" y="2632697"/>
              <a:ext cx="1676387" cy="59838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>
                <a:defRPr/>
              </a:pPr>
              <a:endParaRPr lang="en-GB" sz="2400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6644566" y="2734280"/>
              <a:ext cx="177799" cy="144439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>
                <a:defRPr/>
              </a:pPr>
              <a:endParaRPr lang="en-GB" sz="2000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9" name="Rectangle 4"/>
            <p:cNvSpPr>
              <a:spLocks noChangeArrowheads="1"/>
            </p:cNvSpPr>
            <p:nvPr/>
          </p:nvSpPr>
          <p:spPr bwMode="auto">
            <a:xfrm>
              <a:off x="6650916" y="2972366"/>
              <a:ext cx="177799" cy="144439"/>
            </a:xfrm>
            <a:prstGeom prst="rect">
              <a:avLst/>
            </a:prstGeom>
            <a:solidFill>
              <a:srgbClr val="00A4A7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>
                <a:defRPr/>
              </a:pPr>
              <a:endParaRPr lang="en-GB" sz="2000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6801728" y="2621587"/>
              <a:ext cx="1157278" cy="338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600" b="1" dirty="0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LPV/</a:t>
              </a:r>
              <a:r>
                <a:rPr lang="en-GB" sz="1600" b="1" dirty="0" err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r</a:t>
              </a:r>
              <a:r>
                <a:rPr lang="en-GB" sz="1600" b="1" dirty="0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 + 3TC</a:t>
              </a:r>
            </a:p>
          </p:txBody>
        </p:sp>
        <p:sp>
          <p:nvSpPr>
            <p:cNvPr id="238641" name="ZoneTexte 85"/>
            <p:cNvSpPr txBox="1">
              <a:spLocks noChangeArrowheads="1"/>
            </p:cNvSpPr>
            <p:nvPr/>
          </p:nvSpPr>
          <p:spPr bwMode="auto">
            <a:xfrm>
              <a:off x="6808078" y="2859673"/>
              <a:ext cx="1403339" cy="338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600" b="1" dirty="0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LPV/</a:t>
              </a:r>
              <a:r>
                <a:rPr lang="en-GB" sz="1600" b="1" dirty="0" err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r</a:t>
              </a:r>
              <a:r>
                <a:rPr lang="en-GB" sz="1600" b="1" dirty="0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 + 2 NRTI</a:t>
              </a:r>
            </a:p>
          </p:txBody>
        </p:sp>
        <p:sp>
          <p:nvSpPr>
            <p:cNvPr id="238594" name="Text Box 134"/>
            <p:cNvSpPr txBox="1">
              <a:spLocks noChangeArrowheads="1"/>
            </p:cNvSpPr>
            <p:nvPr/>
          </p:nvSpPr>
          <p:spPr bwMode="auto">
            <a:xfrm>
              <a:off x="2223412" y="1658133"/>
              <a:ext cx="3722659" cy="349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defTabSz="914400">
                <a:lnSpc>
                  <a:spcPct val="80000"/>
                </a:lnSpc>
                <a:spcBef>
                  <a:spcPct val="5000"/>
                </a:spcBef>
                <a:defRPr/>
              </a:pPr>
              <a:r>
                <a:rPr lang="en-GB" sz="2000" b="1" dirty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HIV RNA &lt; 50 </a:t>
              </a:r>
              <a:r>
                <a:rPr lang="en-GB" sz="2000" b="1" dirty="0" err="1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c/mL</a:t>
              </a:r>
            </a:p>
          </p:txBody>
        </p:sp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1251869" y="3034269"/>
              <a:ext cx="719132" cy="2417363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GB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59" name="Rectangle 135"/>
            <p:cNvSpPr>
              <a:spLocks noChangeArrowheads="1"/>
            </p:cNvSpPr>
            <p:nvPr/>
          </p:nvSpPr>
          <p:spPr bwMode="auto">
            <a:xfrm>
              <a:off x="611759" y="4662570"/>
              <a:ext cx="2342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6160" name="Rectangle 136"/>
            <p:cNvSpPr>
              <a:spLocks noChangeArrowheads="1"/>
            </p:cNvSpPr>
            <p:nvPr/>
          </p:nvSpPr>
          <p:spPr bwMode="auto">
            <a:xfrm>
              <a:off x="611759" y="3970420"/>
              <a:ext cx="2342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6161" name="Rectangle 137"/>
            <p:cNvSpPr>
              <a:spLocks noChangeArrowheads="1"/>
            </p:cNvSpPr>
            <p:nvPr/>
          </p:nvSpPr>
          <p:spPr bwMode="auto">
            <a:xfrm>
              <a:off x="494637" y="2589295"/>
              <a:ext cx="35136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6162" name="Rectangle 138"/>
            <p:cNvSpPr>
              <a:spLocks noChangeArrowheads="1"/>
            </p:cNvSpPr>
            <p:nvPr/>
          </p:nvSpPr>
          <p:spPr bwMode="auto">
            <a:xfrm>
              <a:off x="611759" y="3279857"/>
              <a:ext cx="2342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926434" y="4770707"/>
              <a:ext cx="10794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926434" y="4080258"/>
              <a:ext cx="10794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926434" y="2696187"/>
              <a:ext cx="10794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926434" y="3386636"/>
              <a:ext cx="10794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1032796" y="2686663"/>
              <a:ext cx="1587" cy="2860203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1364580" y="2662855"/>
              <a:ext cx="506409" cy="399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GB" sz="1400" b="1" dirty="0">
                  <a:solidFill>
                    <a:srgbClr val="C00000"/>
                  </a:solidFill>
                  <a:latin typeface="+mj-lt"/>
                  <a:ea typeface="Arial" pitchFamily="-1" charset="0"/>
                  <a:cs typeface="Arial" pitchFamily="-1" charset="0"/>
                </a:rPr>
                <a:t>88.3</a:t>
              </a: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2063075" y="2824753"/>
              <a:ext cx="506409" cy="399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GB" sz="1400" b="1" dirty="0">
                  <a:solidFill>
                    <a:srgbClr val="00A4A7"/>
                  </a:solidFill>
                  <a:latin typeface="+mj-lt"/>
                  <a:ea typeface="Arial" pitchFamily="-1" charset="0"/>
                  <a:cs typeface="Arial" pitchFamily="-1" charset="0"/>
                </a:rPr>
                <a:t>83.7</a:t>
              </a: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527975" y="2208905"/>
              <a:ext cx="414334" cy="369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963064" y="3178707"/>
              <a:ext cx="717545" cy="2272925"/>
            </a:xfrm>
            <a:prstGeom prst="rect">
              <a:avLst/>
            </a:prstGeom>
            <a:solidFill>
              <a:srgbClr val="00A4A7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GB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72" name="ZoneTexte 86"/>
            <p:cNvSpPr txBox="1">
              <a:spLocks noChangeArrowheads="1"/>
            </p:cNvSpPr>
            <p:nvPr/>
          </p:nvSpPr>
          <p:spPr bwMode="auto">
            <a:xfrm>
              <a:off x="1103206" y="5723179"/>
              <a:ext cx="1718439" cy="677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4.6% (- 2.2 ; 11.8)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4898329" y="2834277"/>
              <a:ext cx="719133" cy="2617355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GB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5009453" y="2497782"/>
              <a:ext cx="507996" cy="399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GB" sz="1400" b="1" dirty="0">
                  <a:solidFill>
                    <a:srgbClr val="C00000"/>
                  </a:solidFill>
                  <a:latin typeface="+mj-lt"/>
                  <a:ea typeface="Arial" pitchFamily="-1" charset="0"/>
                  <a:cs typeface="Arial" pitchFamily="-1" charset="0"/>
                </a:rPr>
                <a:t>95.5</a:t>
              </a: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5723823" y="2439054"/>
              <a:ext cx="507996" cy="399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GB" sz="1400" b="1" dirty="0">
                  <a:solidFill>
                    <a:srgbClr val="00A4A7"/>
                  </a:solidFill>
                  <a:latin typeface="+mj-lt"/>
                  <a:ea typeface="Arial" pitchFamily="-1" charset="0"/>
                  <a:cs typeface="Arial" pitchFamily="-1" charset="0"/>
                </a:rPr>
                <a:t>96.6</a:t>
              </a: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5609524" y="2791421"/>
              <a:ext cx="719133" cy="2660211"/>
            </a:xfrm>
            <a:prstGeom prst="rect">
              <a:avLst/>
            </a:prstGeom>
            <a:solidFill>
              <a:srgbClr val="00A4A7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GB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77" name="Rectangle 40"/>
            <p:cNvSpPr>
              <a:spLocks noChangeArrowheads="1"/>
            </p:cNvSpPr>
            <p:nvPr/>
          </p:nvSpPr>
          <p:spPr bwMode="auto">
            <a:xfrm>
              <a:off x="1186814" y="2194032"/>
              <a:ext cx="1501558" cy="533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Primary analysis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  <p:sp>
          <p:nvSpPr>
            <p:cNvPr id="6178" name="ZoneTexte 86"/>
            <p:cNvSpPr txBox="1">
              <a:spLocks noChangeArrowheads="1"/>
            </p:cNvSpPr>
            <p:nvPr/>
          </p:nvSpPr>
          <p:spPr bwMode="auto">
            <a:xfrm>
              <a:off x="4751149" y="5723179"/>
              <a:ext cx="1718439" cy="677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- 1.1% (- 5.6 ; 3.4)</a:t>
              </a: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926434" y="5446870"/>
              <a:ext cx="55339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fr-FR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1196307" y="5430998"/>
              <a:ext cx="1533513" cy="338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GB" sz="1600" b="1" dirty="0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ITT, snapshot</a:t>
              </a:r>
            </a:p>
          </p:txBody>
        </p:sp>
        <p:sp>
          <p:nvSpPr>
            <p:cNvPr id="238643" name="Rectangle 41"/>
            <p:cNvSpPr>
              <a:spLocks noChangeArrowheads="1"/>
            </p:cNvSpPr>
            <p:nvPr/>
          </p:nvSpPr>
          <p:spPr bwMode="auto">
            <a:xfrm>
              <a:off x="5020566" y="5430998"/>
              <a:ext cx="1179503" cy="338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GB" sz="1600" b="1" dirty="0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Observed</a:t>
              </a:r>
            </a:p>
          </p:txBody>
        </p:sp>
        <p:sp>
          <p:nvSpPr>
            <p:cNvPr id="6182" name="Rectangle 40"/>
            <p:cNvSpPr>
              <a:spLocks noChangeArrowheads="1"/>
            </p:cNvSpPr>
            <p:nvPr/>
          </p:nvSpPr>
          <p:spPr bwMode="auto">
            <a:xfrm>
              <a:off x="2882339" y="2205459"/>
              <a:ext cx="1800493" cy="533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Baseline HIV-1 RNA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≥ 100 000 c/mL</a:t>
              </a: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3144155" y="3056490"/>
              <a:ext cx="719132" cy="2390380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GB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Rectangle 144"/>
            <p:cNvSpPr>
              <a:spLocks noChangeArrowheads="1"/>
            </p:cNvSpPr>
            <p:nvPr/>
          </p:nvSpPr>
          <p:spPr bwMode="auto">
            <a:xfrm>
              <a:off x="3248929" y="2708885"/>
              <a:ext cx="506408" cy="399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GB" sz="1400" b="1" dirty="0">
                  <a:solidFill>
                    <a:srgbClr val="C00000"/>
                  </a:solidFill>
                  <a:latin typeface="+mj-lt"/>
                  <a:ea typeface="Arial" pitchFamily="-1" charset="0"/>
                  <a:cs typeface="Arial" pitchFamily="-1" charset="0"/>
                </a:rPr>
                <a:t>87.2</a:t>
              </a:r>
            </a:p>
          </p:txBody>
        </p:sp>
        <p:sp>
          <p:nvSpPr>
            <p:cNvPr id="55" name="Rectangle 145"/>
            <p:cNvSpPr>
              <a:spLocks noChangeArrowheads="1"/>
            </p:cNvSpPr>
            <p:nvPr/>
          </p:nvSpPr>
          <p:spPr bwMode="auto">
            <a:xfrm>
              <a:off x="3950599" y="2961256"/>
              <a:ext cx="507996" cy="399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spAutoFit/>
            </a:bodyPr>
            <a:lstStyle/>
            <a:p>
              <a:pPr algn="ctr" defTabSz="914400">
                <a:defRPr/>
              </a:pPr>
              <a:r>
                <a:rPr lang="en-GB" sz="1400" b="1" dirty="0">
                  <a:solidFill>
                    <a:srgbClr val="00A4A7"/>
                  </a:solidFill>
                  <a:latin typeface="+mj-lt"/>
                  <a:ea typeface="Arial" pitchFamily="-1" charset="0"/>
                  <a:cs typeface="Arial" pitchFamily="-1" charset="0"/>
                </a:rPr>
                <a:t>77.9</a:t>
              </a:r>
            </a:p>
          </p:txBody>
        </p:sp>
        <p:sp>
          <p:nvSpPr>
            <p:cNvPr id="56" name="Rectangle 151"/>
            <p:cNvSpPr>
              <a:spLocks noChangeArrowheads="1"/>
            </p:cNvSpPr>
            <p:nvPr/>
          </p:nvSpPr>
          <p:spPr bwMode="auto">
            <a:xfrm>
              <a:off x="3855350" y="3308860"/>
              <a:ext cx="717545" cy="2138010"/>
            </a:xfrm>
            <a:prstGeom prst="rect">
              <a:avLst/>
            </a:prstGeom>
            <a:solidFill>
              <a:srgbClr val="00A4A7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14400">
                <a:defRPr/>
              </a:pPr>
              <a:endParaRPr lang="en-GB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87" name="ZoneTexte 86"/>
            <p:cNvSpPr txBox="1">
              <a:spLocks noChangeArrowheads="1"/>
            </p:cNvSpPr>
            <p:nvPr/>
          </p:nvSpPr>
          <p:spPr bwMode="auto">
            <a:xfrm>
              <a:off x="2997556" y="5723179"/>
              <a:ext cx="1718439" cy="677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=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  <a:ea typeface="ＭＳ Ｐゴシック" pitchFamily="34" charset="-128"/>
                </a:rPr>
                <a:t>9.3%(- 2.8 ; 21.5)</a:t>
              </a:r>
            </a:p>
          </p:txBody>
        </p:sp>
        <p:sp>
          <p:nvSpPr>
            <p:cNvPr id="58" name="Rectangle 40"/>
            <p:cNvSpPr>
              <a:spLocks noChangeArrowheads="1"/>
            </p:cNvSpPr>
            <p:nvPr/>
          </p:nvSpPr>
          <p:spPr bwMode="auto">
            <a:xfrm>
              <a:off x="3090180" y="5430998"/>
              <a:ext cx="1533513" cy="338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  <a:defRPr/>
              </a:pPr>
              <a:r>
                <a:rPr lang="en-GB" sz="1600" b="1" dirty="0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ITT, snapshot</a:t>
              </a:r>
            </a:p>
          </p:txBody>
        </p:sp>
        <p:sp>
          <p:nvSpPr>
            <p:cNvPr id="6189" name="Rectangle 135"/>
            <p:cNvSpPr>
              <a:spLocks noChangeArrowheads="1"/>
            </p:cNvSpPr>
            <p:nvPr/>
          </p:nvSpPr>
          <p:spPr bwMode="auto">
            <a:xfrm>
              <a:off x="773507" y="5317464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  <p:sp>
          <p:nvSpPr>
            <p:cNvPr id="6190" name="Rectangle 49"/>
            <p:cNvSpPr>
              <a:spLocks noChangeArrowheads="1"/>
            </p:cNvSpPr>
            <p:nvPr/>
          </p:nvSpPr>
          <p:spPr bwMode="auto">
            <a:xfrm>
              <a:off x="5078450" y="2189664"/>
              <a:ext cx="1062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All patients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GARDEL Study: LPV/r + 3TC vs LPV/r + 2 NRTI</a:t>
            </a: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1"/>
          </p:nvPr>
        </p:nvGraphicFramePr>
        <p:xfrm>
          <a:off x="188913" y="2997200"/>
          <a:ext cx="8704262" cy="3095623"/>
        </p:xfrm>
        <a:graphic>
          <a:graphicData uri="http://schemas.openxmlformats.org/drawingml/2006/table">
            <a:tbl>
              <a:tblPr/>
              <a:tblGrid>
                <a:gridCol w="220283"/>
                <a:gridCol w="279063"/>
                <a:gridCol w="4074322"/>
                <a:gridCol w="2205244"/>
                <a:gridCol w="1925350"/>
              </a:tblGrid>
              <a:tr h="4116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8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+ 3TC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+ 2 NRTI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</a:tr>
              <a:tr h="34300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 failure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3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week 24</a:t>
                      </a:r>
                    </a:p>
                  </a:txBody>
                  <a:tcPr marL="97441" marR="97441"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3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week 48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300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HIV-1 RNA at virologic failure, c/mL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1027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300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Success of amplification for genotype testing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5/10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7/12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3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Presence of resistance mutations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25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Protease inhibitor resistance</a:t>
                      </a:r>
                    </a:p>
                  </a:txBody>
                  <a:tcPr marL="97441" marR="97441"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7441" marR="97441"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0644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0325" y="1196975"/>
            <a:ext cx="6888163" cy="10795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sz="2400" b="1" dirty="0" err="1" smtClean="0">
                <a:latin typeface="+mj-lt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 smtClean="0">
                <a:latin typeface="+mj-lt"/>
                <a:ea typeface="ＭＳ Ｐゴシック" pitchFamily="-1" charset="-128"/>
                <a:cs typeface="ＭＳ Ｐゴシック" pitchFamily="-1" charset="-128"/>
              </a:rPr>
              <a:t> failure definition</a:t>
            </a:r>
          </a:p>
          <a:p>
            <a:pPr lvl="1">
              <a:spcBef>
                <a:spcPct val="5000"/>
              </a:spcBef>
              <a:buFontTx/>
              <a:buChar char="-"/>
              <a:defRPr/>
            </a:pPr>
            <a:r>
              <a:rPr lang="en-US" sz="1800" dirty="0" smtClean="0">
                <a:ea typeface="Arial" pitchFamily="-1" charset="0"/>
                <a:cs typeface="Arial" pitchFamily="-1" charset="0"/>
              </a:rPr>
              <a:t>2 consecutive HIV-1 RNA &gt; 400 c/</a:t>
            </a:r>
            <a:r>
              <a:rPr lang="en-US" sz="1800" dirty="0" err="1" smtClean="0">
                <a:ea typeface="Arial" pitchFamily="-1" charset="0"/>
                <a:cs typeface="Arial" pitchFamily="-1" charset="0"/>
              </a:rPr>
              <a:t>mL</a:t>
            </a:r>
            <a:r>
              <a:rPr lang="en-US" sz="1800" dirty="0" smtClean="0">
                <a:ea typeface="Arial" pitchFamily="-1" charset="0"/>
                <a:cs typeface="Arial" pitchFamily="-1" charset="0"/>
              </a:rPr>
              <a:t> at or after W24</a:t>
            </a:r>
          </a:p>
          <a:p>
            <a:pPr lvl="1">
              <a:spcBef>
                <a:spcPct val="5000"/>
              </a:spcBef>
              <a:buFontTx/>
              <a:buChar char="-"/>
              <a:defRPr/>
            </a:pPr>
            <a:r>
              <a:rPr lang="en-US" sz="1800" dirty="0" smtClean="0">
                <a:ea typeface="Arial" pitchFamily="-1" charset="0"/>
                <a:cs typeface="Arial" pitchFamily="-1" charset="0"/>
              </a:rPr>
              <a:t>HIV-1 RNA </a:t>
            </a:r>
            <a:r>
              <a:rPr lang="en-US" sz="1800" u="sng" dirty="0" smtClean="0">
                <a:ea typeface="Arial" pitchFamily="-1" charset="0"/>
                <a:cs typeface="Arial" pitchFamily="-1" charset="0"/>
              </a:rPr>
              <a:t>&gt;</a:t>
            </a:r>
            <a:r>
              <a:rPr lang="en-US" sz="1800" dirty="0" smtClean="0">
                <a:ea typeface="Arial" pitchFamily="-1" charset="0"/>
                <a:cs typeface="Arial" pitchFamily="-1" charset="0"/>
              </a:rPr>
              <a:t> 50 c/</a:t>
            </a:r>
            <a:r>
              <a:rPr lang="en-US" sz="1800" dirty="0" err="1" smtClean="0">
                <a:ea typeface="Arial" pitchFamily="-1" charset="0"/>
                <a:cs typeface="Arial" pitchFamily="-1" charset="0"/>
              </a:rPr>
              <a:t>mL</a:t>
            </a:r>
            <a:r>
              <a:rPr lang="en-US" sz="1800" dirty="0" smtClean="0">
                <a:ea typeface="Arial" pitchFamily="-1" charset="0"/>
                <a:cs typeface="Arial" pitchFamily="-1" charset="0"/>
              </a:rPr>
              <a:t> at  W48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757488" y="2500313"/>
            <a:ext cx="363220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C3300"/>
              </a:buClr>
              <a:defRPr/>
            </a:pPr>
            <a:r>
              <a:rPr lang="en-US" sz="2400" b="1" dirty="0">
                <a:solidFill>
                  <a:srgbClr val="333399"/>
                </a:solidFill>
                <a:latin typeface="+mj-lt"/>
              </a:rPr>
              <a:t>Resistance data at week 48</a:t>
            </a:r>
          </a:p>
        </p:txBody>
      </p:sp>
      <p:sp>
        <p:nvSpPr>
          <p:cNvPr id="7216" name="ZoneTexte 69"/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Cahn P. Lancet Infect Dis 2014;14:572-80</a:t>
            </a:r>
          </a:p>
        </p:txBody>
      </p:sp>
      <p:grpSp>
        <p:nvGrpSpPr>
          <p:cNvPr id="7217" name="Grouper 24"/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721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19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GARDEL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395288" y="1651000"/>
          <a:ext cx="8207374" cy="4197360"/>
        </p:xfrm>
        <a:graphic>
          <a:graphicData uri="http://schemas.openxmlformats.org/drawingml/2006/table">
            <a:tbl>
              <a:tblPr/>
              <a:tblGrid>
                <a:gridCol w="343942"/>
                <a:gridCol w="3856706"/>
                <a:gridCol w="1437175"/>
                <a:gridCol w="1772039"/>
                <a:gridCol w="797512"/>
              </a:tblGrid>
              <a:tr h="3679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LPV/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+ 3TC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LPV/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+ 2NRTI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69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2-3 AE possibly or probably drug related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65 (30%)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88 (44%)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0.007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03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Patients with grade 2-3 AE possibly or probably drug related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43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Drug-related AE ≥ 2%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Hyperlipidaemia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Diarrhoea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Dyspepsia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695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AE 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 (1%)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(5%)*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6039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NRTI related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Zidovudine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Tenofovir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(anaemia = 3,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GI, N = 6, rash = 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 (rash)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4" marR="90004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0431" name="Espace réservé du contenu 2"/>
          <p:cNvSpPr>
            <a:spLocks noGrp="1"/>
          </p:cNvSpPr>
          <p:nvPr>
            <p:ph idx="4294967295"/>
          </p:nvPr>
        </p:nvSpPr>
        <p:spPr>
          <a:xfrm>
            <a:off x="49213" y="1189038"/>
            <a:ext cx="9024937" cy="466725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GB" sz="2400" b="1" dirty="0" smtClean="0">
                <a:latin typeface="+mj-lt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GB" sz="1800" dirty="0"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257" name="ZoneTexte 21"/>
          <p:cNvSpPr txBox="1">
            <a:spLocks noChangeArrowheads="1"/>
          </p:cNvSpPr>
          <p:nvPr/>
        </p:nvSpPr>
        <p:spPr bwMode="auto">
          <a:xfrm>
            <a:off x="395288" y="5894388"/>
            <a:ext cx="858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000066"/>
                </a:solidFill>
              </a:rPr>
              <a:t>Selected grade 3-4 laboratory abnormalities occurred at the same frequency in both groups,</a:t>
            </a:r>
          </a:p>
          <a:p>
            <a:pPr eaLnBrk="1" hangingPunct="1"/>
            <a:r>
              <a:rPr lang="en-US" sz="1600">
                <a:solidFill>
                  <a:srgbClr val="000066"/>
                </a:solidFill>
              </a:rPr>
              <a:t>except for hyperlipidemia (more frequent in dual therapy group)</a:t>
            </a:r>
          </a:p>
        </p:txBody>
      </p:sp>
      <p:sp>
        <p:nvSpPr>
          <p:cNvPr id="8258" name="ZoneTexte 69"/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Cahn P. Lancet Infect Dis 2014;14:572-80</a:t>
            </a:r>
          </a:p>
        </p:txBody>
      </p:sp>
      <p:grpSp>
        <p:nvGrpSpPr>
          <p:cNvPr id="8259" name="Grouper 23"/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826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62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GARDEL</a:t>
              </a:r>
            </a:p>
          </p:txBody>
        </p:sp>
      </p:grpSp>
      <p:sp>
        <p:nvSpPr>
          <p:cNvPr id="826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GARDEL Study: LPV/r + 3TC vs LPV/r + 2 NRTI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GARDEL Study: LPV/r + 3TC vs LPV/r + 2 NRTI</a:t>
            </a: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0800" y="1150938"/>
            <a:ext cx="9024938" cy="5303837"/>
          </a:xfrm>
        </p:spPr>
        <p:txBody>
          <a:bodyPr/>
          <a:lstStyle/>
          <a:p>
            <a:pPr>
              <a:spcBef>
                <a:spcPts val="302"/>
              </a:spcBef>
              <a:buFont typeface="Wingdings" pitchFamily="-1" charset="2"/>
              <a:buChar char="§"/>
              <a:defRPr/>
            </a:pPr>
            <a:r>
              <a:rPr lang="en-US" sz="2800" b="1" dirty="0" smtClean="0">
                <a:latin typeface="+mj-lt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  <a:defRPr/>
            </a:pPr>
            <a:r>
              <a:rPr lang="en-US" sz="2000" dirty="0" smtClean="0">
                <a:ea typeface="ＭＳ Ｐゴシック" pitchFamily="-1" charset="-128"/>
              </a:rPr>
              <a:t>LPV/r + 3TC dual therapy was </a:t>
            </a:r>
            <a:r>
              <a:rPr lang="en-US" sz="2000" dirty="0" err="1" smtClean="0">
                <a:ea typeface="ＭＳ Ｐゴシック" pitchFamily="-1" charset="-128"/>
              </a:rPr>
              <a:t>virologically</a:t>
            </a:r>
            <a:r>
              <a:rPr lang="en-US" sz="2000" dirty="0" smtClean="0">
                <a:ea typeface="ＭＳ Ｐゴシック" pitchFamily="-1" charset="-128"/>
              </a:rPr>
              <a:t> non </a:t>
            </a:r>
            <a:r>
              <a:rPr lang="en-US" sz="2000" dirty="0">
                <a:ea typeface="ＭＳ Ｐゴシック" pitchFamily="-1" charset="-128"/>
              </a:rPr>
              <a:t>inferior</a:t>
            </a:r>
            <a:r>
              <a:rPr lang="en-US" sz="2000" dirty="0" smtClean="0">
                <a:ea typeface="ＭＳ Ｐゴシック" pitchFamily="-1" charset="-128"/>
              </a:rPr>
              <a:t> to a standard therapy of LPV/r + 2 NRTI</a:t>
            </a:r>
            <a:endParaRPr lang="en-US" sz="2000" baseline="300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  <a:defRPr/>
            </a:pPr>
            <a:r>
              <a:rPr lang="en-US" sz="2000" dirty="0">
                <a:ea typeface="ＭＳ Ｐゴシック" pitchFamily="-1" charset="-128"/>
              </a:rPr>
              <a:t>Similar </a:t>
            </a:r>
            <a:r>
              <a:rPr lang="en-US" sz="2000" dirty="0" err="1" smtClean="0">
                <a:ea typeface="ＭＳ Ｐゴシック" pitchFamily="-1" charset="-128"/>
              </a:rPr>
              <a:t>virologic</a:t>
            </a:r>
            <a:r>
              <a:rPr lang="en-US" sz="2000" dirty="0" smtClean="0">
                <a:ea typeface="ＭＳ Ｐゴシック" pitchFamily="-1" charset="-128"/>
              </a:rPr>
              <a:t> response </a:t>
            </a:r>
            <a:r>
              <a:rPr lang="en-US" sz="2000" dirty="0">
                <a:ea typeface="ＭＳ Ｐゴシック" pitchFamily="-1" charset="-128"/>
              </a:rPr>
              <a:t>of the 2</a:t>
            </a:r>
            <a:r>
              <a:rPr lang="en-US" sz="2000" dirty="0" smtClean="0">
                <a:ea typeface="ＭＳ Ｐゴシック" pitchFamily="-1" charset="-128"/>
              </a:rPr>
              <a:t> regimens in patients with HIV </a:t>
            </a:r>
            <a:br>
              <a:rPr lang="en-US" sz="2000" dirty="0" smtClean="0">
                <a:ea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</a:rPr>
              <a:t>RNA </a:t>
            </a:r>
            <a:r>
              <a:rPr lang="en-US" sz="2000" u="sng" dirty="0" smtClean="0">
                <a:ea typeface="ＭＳ Ｐゴシック" pitchFamily="-1" charset="-128"/>
              </a:rPr>
              <a:t>&gt;</a:t>
            </a:r>
            <a:r>
              <a:rPr lang="en-US" sz="2000" dirty="0" smtClean="0">
                <a:ea typeface="ＭＳ Ｐゴシック" pitchFamily="-1" charset="-128"/>
              </a:rPr>
              <a:t> 100 000 c/</a:t>
            </a:r>
            <a:r>
              <a:rPr lang="en-US" sz="2000" dirty="0" err="1" smtClean="0">
                <a:ea typeface="ＭＳ Ｐゴシック" pitchFamily="-1" charset="-128"/>
              </a:rPr>
              <a:t>mL</a:t>
            </a:r>
            <a:r>
              <a:rPr lang="en-US" sz="2000" dirty="0" smtClean="0">
                <a:ea typeface="ＭＳ Ｐゴシック" pitchFamily="-1" charset="-128"/>
              </a:rPr>
              <a:t> at </a:t>
            </a:r>
            <a:r>
              <a:rPr lang="en-US" sz="2000" dirty="0">
                <a:ea typeface="ＭＳ Ｐゴシック" pitchFamily="-1" charset="-128"/>
              </a:rPr>
              <a:t>enrolment</a:t>
            </a:r>
            <a:endParaRPr lang="en-US" sz="2000" dirty="0" smtClean="0"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  <a:defRPr/>
            </a:pPr>
            <a:r>
              <a:rPr lang="en-US" sz="2000" dirty="0" smtClean="0">
                <a:ea typeface="ＭＳ Ｐゴシック" pitchFamily="-1" charset="-128"/>
              </a:rPr>
              <a:t>No resistance </a:t>
            </a:r>
            <a:r>
              <a:rPr lang="en-US" sz="2000" dirty="0">
                <a:ea typeface="ＭＳ Ｐゴシック" pitchFamily="-1" charset="-128"/>
              </a:rPr>
              <a:t>mutations</a:t>
            </a:r>
            <a:r>
              <a:rPr lang="en-US" sz="2000" dirty="0" smtClean="0">
                <a:ea typeface="ＭＳ Ｐゴシック" pitchFamily="-1" charset="-128"/>
              </a:rPr>
              <a:t> to protease inhibitor at </a:t>
            </a:r>
            <a:r>
              <a:rPr lang="en-US" sz="2000" dirty="0" err="1" smtClean="0">
                <a:ea typeface="ＭＳ Ｐゴシック" pitchFamily="-1" charset="-128"/>
              </a:rPr>
              <a:t>virologic</a:t>
            </a:r>
            <a:r>
              <a:rPr lang="en-US" sz="2000" dirty="0" smtClean="0">
                <a:ea typeface="ＭＳ Ｐゴシック" pitchFamily="-1" charset="-128"/>
              </a:rPr>
              <a:t> failure in either group</a:t>
            </a:r>
          </a:p>
          <a:p>
            <a:pPr lvl="2">
              <a:spcBef>
                <a:spcPts val="302"/>
              </a:spcBef>
              <a:defRPr/>
            </a:pPr>
            <a:r>
              <a:rPr lang="en-US" sz="1800" dirty="0" smtClean="0">
                <a:ea typeface="ＭＳ Ｐゴシック" pitchFamily="-1" charset="-128"/>
              </a:rPr>
              <a:t>2 patients with M184V in dual therapy group</a:t>
            </a:r>
          </a:p>
          <a:p>
            <a:pPr lvl="1">
              <a:spcBef>
                <a:spcPts val="302"/>
              </a:spcBef>
              <a:defRPr/>
            </a:pPr>
            <a:r>
              <a:rPr lang="en-US" sz="2000" dirty="0">
                <a:ea typeface="ＭＳ Ｐゴシック" pitchFamily="-1" charset="-128"/>
              </a:rPr>
              <a:t>Incidence of</a:t>
            </a:r>
            <a:r>
              <a:rPr lang="en-US" sz="2000" dirty="0" smtClean="0">
                <a:ea typeface="ＭＳ Ｐゴシック" pitchFamily="-1" charset="-128"/>
              </a:rPr>
              <a:t> adverse events higher in triple therapy group</a:t>
            </a:r>
          </a:p>
          <a:p>
            <a:pPr lvl="1">
              <a:spcBef>
                <a:spcPts val="302"/>
              </a:spcBef>
              <a:defRPr/>
            </a:pPr>
            <a:r>
              <a:rPr lang="en-US" sz="2000" dirty="0" smtClean="0">
                <a:ea typeface="ＭＳ Ｐゴシック" pitchFamily="-1" charset="-128"/>
              </a:rPr>
              <a:t>Discontinuation because of adverse events mainly related to NRTI in the LPV/r + NRTI arm</a:t>
            </a:r>
          </a:p>
          <a:p>
            <a:pPr lvl="1">
              <a:spcBef>
                <a:spcPts val="302"/>
              </a:spcBef>
              <a:defRPr/>
            </a:pPr>
            <a:r>
              <a:rPr lang="en-US" sz="2000" dirty="0" smtClean="0">
                <a:ea typeface="ＭＳ Ｐゴシック" pitchFamily="-1" charset="-128"/>
              </a:rPr>
              <a:t>Potential advantages of first-line LPV/r + 3TC</a:t>
            </a:r>
          </a:p>
          <a:p>
            <a:pPr lvl="2">
              <a:spcBef>
                <a:spcPts val="302"/>
              </a:spcBef>
              <a:defRPr/>
            </a:pPr>
            <a:r>
              <a:rPr lang="en-US" sz="1800" dirty="0" smtClean="0">
                <a:ea typeface="ＭＳ Ｐゴシック" pitchFamily="-1" charset="-128"/>
              </a:rPr>
              <a:t>Cost</a:t>
            </a:r>
          </a:p>
          <a:p>
            <a:pPr lvl="2">
              <a:spcBef>
                <a:spcPts val="302"/>
              </a:spcBef>
              <a:defRPr/>
            </a:pPr>
            <a:r>
              <a:rPr lang="en-US" sz="1800" dirty="0" smtClean="0">
                <a:ea typeface="ＭＳ Ｐゴシック" pitchFamily="-1" charset="-128"/>
              </a:rPr>
              <a:t>Less toxicity (might need less monitoring)</a:t>
            </a:r>
          </a:p>
          <a:p>
            <a:pPr lvl="2">
              <a:spcBef>
                <a:spcPts val="302"/>
              </a:spcBef>
              <a:defRPr/>
            </a:pPr>
            <a:r>
              <a:rPr lang="en-US" sz="1800" dirty="0" smtClean="0">
                <a:ea typeface="ＭＳ Ｐゴシック" pitchFamily="-1" charset="-128"/>
              </a:rPr>
              <a:t>Spares the other NRTIs</a:t>
            </a:r>
          </a:p>
          <a:p>
            <a:pPr lvl="1">
              <a:spcBef>
                <a:spcPts val="302"/>
              </a:spcBef>
              <a:defRPr/>
            </a:pPr>
            <a:endParaRPr lang="en-US" sz="1800" dirty="0" smtClean="0">
              <a:latin typeface="+mj-lt"/>
              <a:ea typeface="ＭＳ Ｐゴシック" pitchFamily="-1" charset="-128"/>
            </a:endParaRPr>
          </a:p>
          <a:p>
            <a:pPr lvl="1">
              <a:spcBef>
                <a:spcPts val="302"/>
              </a:spcBef>
              <a:buFontTx/>
              <a:buNone/>
              <a:defRPr/>
            </a:pPr>
            <a:endParaRPr lang="en-US" sz="2000" dirty="0" smtClean="0">
              <a:latin typeface="+mj-lt"/>
              <a:ea typeface="ＭＳ Ｐゴシック" pitchFamily="-1" charset="-128"/>
            </a:endParaRP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Cahn P. Lancet Infect Dis 2014;14:572-80</a:t>
            </a:r>
          </a:p>
        </p:txBody>
      </p:sp>
      <p:grpSp>
        <p:nvGrpSpPr>
          <p:cNvPr id="9221" name="Grouper 20"/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922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23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GARDEL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695</Words>
  <Application>Microsoft Office PowerPoint</Application>
  <PresentationFormat>Affichage à l'écran (4:3)</PresentationFormat>
  <Paragraphs>235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Calibri</vt:lpstr>
      <vt:lpstr>ＭＳ Ｐゴシック</vt:lpstr>
      <vt:lpstr>Wingdings</vt:lpstr>
      <vt:lpstr>Cambria</vt:lpstr>
      <vt:lpstr>Symbol</vt:lpstr>
      <vt:lpstr>Trebuchet MS</vt:lpstr>
      <vt:lpstr>ARV_trials_2014</vt:lpstr>
      <vt:lpstr>ARV_trials_2010</vt:lpstr>
      <vt:lpstr>Comparison of PI vs PI</vt:lpstr>
      <vt:lpstr>GARDEL Study: LPV/r + 3TC vs LPV/r + 2 NRTI</vt:lpstr>
      <vt:lpstr>GARDEL Study: LPV/r + 3TC vs LPV/r + 2 NRTI</vt:lpstr>
      <vt:lpstr>GARDEL Study: LPV/r + 3TC vs LPV/r + 2 NRTI</vt:lpstr>
      <vt:lpstr>GARDEL Study: LPV/r + 3TC vs LPV/r + 2 NRTI</vt:lpstr>
      <vt:lpstr>GARDEL Study: LPV/r + 3TC vs LPV/r + 2 NRTI</vt:lpstr>
      <vt:lpstr>GARDEL Study: LPV/r + 3TC vs LPV/r + 2 NRTI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78</cp:revision>
  <dcterms:created xsi:type="dcterms:W3CDTF">2014-10-03T08:14:04Z</dcterms:created>
  <dcterms:modified xsi:type="dcterms:W3CDTF">2018-02-06T15:05:56Z</dcterms:modified>
</cp:coreProperties>
</file>