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7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5" r:id="rId2"/>
    <p:sldId id="298" r:id="rId3"/>
    <p:sldId id="299" r:id="rId4"/>
    <p:sldId id="314" r:id="rId5"/>
    <p:sldId id="315" r:id="rId6"/>
    <p:sldId id="313" r:id="rId7"/>
    <p:sldId id="326" r:id="rId8"/>
    <p:sldId id="321" r:id="rId9"/>
    <p:sldId id="323" r:id="rId10"/>
    <p:sldId id="325" r:id="rId11"/>
    <p:sldId id="322" r:id="rId12"/>
    <p:sldId id="312" r:id="rId13"/>
    <p:sldId id="320" r:id="rId14"/>
    <p:sldId id="319" r:id="rId15"/>
    <p:sldId id="318" r:id="rId16"/>
    <p:sldId id="302" r:id="rId17"/>
  </p:sldIdLst>
  <p:sldSz cx="9144000" cy="6858000" type="screen4x3"/>
  <p:notesSz cx="6759575" cy="9867900"/>
  <p:custDataLst>
    <p:tags r:id="rId20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2880">
          <p15:clr>
            <a:srgbClr val="A4A3A4"/>
          </p15:clr>
        </p15:guide>
        <p15:guide id="6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3" clrIdx="0"/>
  <p:cmAuthor id="2" name="anton" initials="a" lastIdx="7" clrIdx="1"/>
  <p:cmAuthor id="3" name="Pozniak, Anton" initials="PA" lastIdx="3" clrIdx="2"/>
  <p:cmAuthor id="4" name="Anton Pozniak" initials="AP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FF6600"/>
    <a:srgbClr val="000066"/>
    <a:srgbClr val="CC3300"/>
    <a:srgbClr val="FFFFFF"/>
    <a:srgbClr val="A1CBED"/>
    <a:srgbClr val="FDD4B7"/>
    <a:srgbClr val="2788D8"/>
    <a:srgbClr val="F6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84" autoAdjust="0"/>
    <p:restoredTop sz="88766" autoAdjust="0"/>
  </p:normalViewPr>
  <p:slideViewPr>
    <p:cSldViewPr snapToGrid="0" snapToObjects="1" showGuides="1">
      <p:cViewPr varScale="1">
        <p:scale>
          <a:sx n="95" d="100"/>
          <a:sy n="95" d="100"/>
        </p:scale>
        <p:origin x="888" y="96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FD34B02-F6D7-4769-A622-976D3DF2E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5B809-8FD6-4824-9DE5-5B22676E89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DC368-B823-4DCE-806D-AA8C0EBF638A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432617-F4A4-4AA3-B95A-A3CD8EF60F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52BAB6-AF25-4EC3-9A67-6714468AA0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7260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3CA75-9434-4907-92EC-620EB306CF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889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30/04/2020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188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7117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842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667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6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151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133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337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3828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982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8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70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06DD3-2D79-4E31-ACB7-941BD5F63A34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18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701168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A4FD74-F85B-446F-881A-FD747170974D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371600"/>
            <a:ext cx="8357616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77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71E1A9-6288-486E-AA3A-3B2581543BDA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076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  <p:sldLayoutId id="2147483670" r:id="rId5"/>
    <p:sldLayoutId id="2147483671" r:id="rId6"/>
    <p:sldLayoutId id="2147483672" r:id="rId7"/>
    <p:sldLayoutId id="2147483673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DTG + 3TC vs DTG + TDF/FTC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GEMINI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346E356-F223-451F-AE7F-4096E31945E2}"/>
              </a:ext>
            </a:extLst>
          </p:cNvPr>
          <p:cNvSpPr txBox="1"/>
          <p:nvPr/>
        </p:nvSpPr>
        <p:spPr>
          <a:xfrm>
            <a:off x="8782735" y="32577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96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569" y="1176445"/>
            <a:ext cx="829000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rPr>
              <a:t>Virologic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rPr>
              <a:t> outcome at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rPr>
              <a:t> 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rPr>
              <a:t>48 and W96 (ITT snapshot)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err="1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rPr>
              <a:t>n patients with baseline HIV </a:t>
            </a:r>
            <a:r>
              <a:rPr lang="en-US" sz="2000" b="1" kern="0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RNA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rPr>
              <a:t>&gt; 500 000 c/mL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C8E7316-8579-DC4A-A5DA-C4D94B83C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495417"/>
              </p:ext>
            </p:extLst>
          </p:nvPr>
        </p:nvGraphicFramePr>
        <p:xfrm>
          <a:off x="367809" y="2162364"/>
          <a:ext cx="8433517" cy="297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2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2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8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149">
                <a:tc>
                  <a:txBody>
                    <a:bodyPr/>
                    <a:lstStyle/>
                    <a:p>
                      <a:pPr algn="l" fontAlgn="b"/>
                      <a:endParaRPr kumimoji="0" lang="fr-FR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DTG + 3TC (N = 13 *)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fr-FR" sz="1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fr-FR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b">
                    <a:solidFill>
                      <a:srgbClr val="C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fr-FR" sz="1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DTG + TDF/FTC (N = 15 *)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fr-FR" sz="1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fr-FR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25">
                <a:tc>
                  <a:txBody>
                    <a:bodyPr/>
                    <a:lstStyle/>
                    <a:p>
                      <a:pPr marL="0"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Baseline HIV RNA, c/</a:t>
                      </a:r>
                      <a:r>
                        <a:rPr kumimoji="0" lang="fr-FR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W48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W96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W48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W96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1473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500 000 </a:t>
                      </a:r>
                      <a:r>
                        <a:rPr kumimoji="0" lang="mr-IN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750 000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≥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lang="fr-FR" dirty="0"/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≥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lang="fr-FR" sz="1400" dirty="0"/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74084"/>
                  </a:ext>
                </a:extLst>
              </a:tr>
              <a:tr h="570984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750 000 </a:t>
                      </a:r>
                      <a:r>
                        <a:rPr kumimoji="0" lang="mr-IN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1 000 000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900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1 000 000 </a:t>
                      </a:r>
                      <a:r>
                        <a:rPr kumimoji="0" lang="mr-IN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2 500 000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***</a:t>
                      </a:r>
                      <a:endParaRPr lang="fr-FR" sz="1400" dirty="0"/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endParaRPr kumimoji="0" lang="fr-FR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89672" y="5326156"/>
            <a:ext cx="5961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* CD4 &lt; 200/mm</a:t>
            </a:r>
            <a:r>
              <a:rPr kumimoji="0" lang="en-US" sz="1200" b="0" u="none" strike="noStrik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3</a:t>
            </a: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 in 3/13 and 5/15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** Discontinuation for other reason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0066"/>
                </a:solidFill>
                <a:latin typeface="+mn-lt"/>
              </a:rPr>
              <a:t>*** D</a:t>
            </a:r>
            <a:r>
              <a:rPr kumimoji="0" lang="en-US" sz="1200" b="0" u="none" strike="noStrike" kern="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iscontinuation</a:t>
            </a: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 for selection criteria violation (screening HIV RNA &gt; 500 000 c/mL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08493D4-AB8F-4172-B483-4C01A29DD836}"/>
              </a:ext>
            </a:extLst>
          </p:cNvPr>
          <p:cNvSpPr txBox="1"/>
          <p:nvPr/>
        </p:nvSpPr>
        <p:spPr>
          <a:xfrm>
            <a:off x="875478" y="6570997"/>
            <a:ext cx="826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1" dirty="0" err="1">
                <a:solidFill>
                  <a:srgbClr val="CC3300"/>
                </a:solidFill>
              </a:rPr>
              <a:t>Eron</a:t>
            </a:r>
            <a:r>
              <a:rPr lang="fr-FR" sz="1200" i="1" dirty="0">
                <a:solidFill>
                  <a:srgbClr val="CC3300"/>
                </a:solidFill>
              </a:rPr>
              <a:t> J. HIV DART and </a:t>
            </a:r>
            <a:r>
              <a:rPr lang="fr-FR" sz="1200" i="1" dirty="0" err="1">
                <a:solidFill>
                  <a:srgbClr val="CC3300"/>
                </a:solidFill>
              </a:rPr>
              <a:t>Emerging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err="1">
                <a:solidFill>
                  <a:srgbClr val="CC3300"/>
                </a:solidFill>
              </a:rPr>
              <a:t>Viruses</a:t>
            </a:r>
            <a:r>
              <a:rPr lang="fr-FR" sz="1200" i="1" dirty="0">
                <a:solidFill>
                  <a:srgbClr val="CC3300"/>
                </a:solidFill>
              </a:rPr>
              <a:t> 2018; Miami, FL. Oral </a:t>
            </a:r>
            <a:r>
              <a:rPr lang="fr-FR" sz="1200" i="1" dirty="0" err="1">
                <a:solidFill>
                  <a:srgbClr val="CC3300"/>
                </a:solidFill>
              </a:rPr>
              <a:t>Presentation</a:t>
            </a:r>
            <a:r>
              <a:rPr lang="fr-FR" sz="1200" i="1" dirty="0">
                <a:solidFill>
                  <a:srgbClr val="CC3300"/>
                </a:solidFill>
              </a:rPr>
              <a:t> #7; </a:t>
            </a:r>
            <a:r>
              <a:rPr lang="de-DE" altLang="fr-FR" sz="1200" i="1" dirty="0">
                <a:solidFill>
                  <a:srgbClr val="CC3300"/>
                </a:solidFill>
              </a:rPr>
              <a:t>Van </a:t>
            </a:r>
            <a:r>
              <a:rPr lang="de-DE" altLang="fr-FR" sz="1200" i="1" dirty="0" err="1">
                <a:solidFill>
                  <a:srgbClr val="CC3300"/>
                </a:solidFill>
              </a:rPr>
              <a:t>Wyk</a:t>
            </a:r>
            <a:r>
              <a:rPr lang="de-DE" altLang="fr-FR" sz="1200" i="1" dirty="0">
                <a:solidFill>
                  <a:srgbClr val="CC3300"/>
                </a:solidFill>
              </a:rPr>
              <a:t> J. </a:t>
            </a:r>
            <a:r>
              <a:rPr lang="de-DE" altLang="fr-FR" sz="1200" i="1" dirty="0" err="1">
                <a:solidFill>
                  <a:srgbClr val="CC3300"/>
                </a:solidFill>
              </a:rPr>
              <a:t>IDWeek</a:t>
            </a:r>
            <a:r>
              <a:rPr lang="de-DE" altLang="fr-FR" sz="1200" i="1" dirty="0">
                <a:solidFill>
                  <a:srgbClr val="CC3300"/>
                </a:solidFill>
              </a:rPr>
              <a:t> 2019, Abs. 2842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93622738-3C1C-4F8F-BE8E-5C918CA7A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</p:spTree>
    <p:extLst>
      <p:ext uri="{BB962C8B-B14F-4D97-AF65-F5344CB8AC3E}">
        <p14:creationId xmlns:p14="http://schemas.microsoft.com/office/powerpoint/2010/main" val="8962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441190" y="6572760"/>
            <a:ext cx="2723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1" dirty="0">
                <a:solidFill>
                  <a:srgbClr val="CC3300"/>
                </a:solidFill>
              </a:rPr>
              <a:t>Underwood M, CROI 2019, Abs. 490 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524455" y="1171087"/>
            <a:ext cx="81142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>
                <a:solidFill>
                  <a:srgbClr val="CC3300"/>
                </a:solidFill>
                <a:latin typeface="Calibri"/>
                <a:cs typeface="Calibri"/>
              </a:rPr>
              <a:t>Time to HIV RNA &lt;</a:t>
            </a:r>
            <a:r>
              <a:rPr lang="en-US" sz="2200" b="1" kern="1200">
                <a:solidFill>
                  <a:srgbClr val="CC3300"/>
                </a:solidFill>
                <a:latin typeface="Calibri"/>
                <a:cs typeface="Calibri"/>
              </a:rPr>
              <a:t> 40 c/mL with target not detected </a:t>
            </a:r>
            <a:r>
              <a:rPr lang="en-US" sz="2200" b="1">
                <a:solidFill>
                  <a:srgbClr val="CC3300"/>
                </a:solidFill>
                <a:latin typeface="Calibri"/>
                <a:cs typeface="Calibri"/>
              </a:rPr>
              <a:t>(Kaplan-Meier )</a:t>
            </a:r>
            <a:endParaRPr lang="en-US" sz="2200" b="1" kern="1200">
              <a:solidFill>
                <a:srgbClr val="CC3300"/>
              </a:solidFill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85320" y="1802926"/>
            <a:ext cx="14699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participants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28E90D1F-48A0-4533-B29A-68A9C2CCBD62}"/>
              </a:ext>
            </a:extLst>
          </p:cNvPr>
          <p:cNvGrpSpPr/>
          <p:nvPr/>
        </p:nvGrpSpPr>
        <p:grpSpPr>
          <a:xfrm>
            <a:off x="134304" y="2291248"/>
            <a:ext cx="3804111" cy="3935354"/>
            <a:chOff x="134304" y="2291248"/>
            <a:chExt cx="3804111" cy="3935354"/>
          </a:xfrm>
        </p:grpSpPr>
        <p:sp>
          <p:nvSpPr>
            <p:cNvPr id="161" name="AutoShape 165">
              <a:extLst>
                <a:ext uri="{FF2B5EF4-FFF2-40B4-BE49-F238E27FC236}">
                  <a16:creationId xmlns:a16="http://schemas.microsoft.com/office/drawing/2014/main" id="{9845CB34-8297-4084-99D7-CDE4235ED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384" y="2291248"/>
              <a:ext cx="2057714" cy="5286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200">
                <a:solidFill>
                  <a:srgbClr val="000066"/>
                </a:solidFill>
              </a:endParaRPr>
            </a:p>
          </p:txBody>
        </p:sp>
        <p:sp>
          <p:nvSpPr>
            <p:cNvPr id="62" name="Line 59">
              <a:extLst>
                <a:ext uri="{FF2B5EF4-FFF2-40B4-BE49-F238E27FC236}">
                  <a16:creationId xmlns:a16="http://schemas.microsoft.com/office/drawing/2014/main" id="{58AFF127-90A7-428F-BCC8-D7761C2BE1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5061" y="2444284"/>
              <a:ext cx="189310" cy="0"/>
            </a:xfrm>
            <a:prstGeom prst="line">
              <a:avLst/>
            </a:prstGeom>
            <a:noFill/>
            <a:ln w="3016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65" name="Line 62">
              <a:extLst>
                <a:ext uri="{FF2B5EF4-FFF2-40B4-BE49-F238E27FC236}">
                  <a16:creationId xmlns:a16="http://schemas.microsoft.com/office/drawing/2014/main" id="{101D04B9-164B-4786-9AA1-C1E5BE2591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5061" y="2659073"/>
              <a:ext cx="189310" cy="0"/>
            </a:xfrm>
            <a:prstGeom prst="line">
              <a:avLst/>
            </a:prstGeom>
            <a:noFill/>
            <a:ln w="3016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5EDFF6C1-D0A7-4EC2-B8CC-E24AE30D5FF1}"/>
                </a:ext>
              </a:extLst>
            </p:cNvPr>
            <p:cNvSpPr txBox="1"/>
            <p:nvPr/>
          </p:nvSpPr>
          <p:spPr>
            <a:xfrm>
              <a:off x="1423484" y="2298961"/>
              <a:ext cx="14476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DTG + 3TC (N = 716)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1958124B-B869-475E-883B-A44E79450578}"/>
                </a:ext>
              </a:extLst>
            </p:cNvPr>
            <p:cNvSpPr txBox="1"/>
            <p:nvPr/>
          </p:nvSpPr>
          <p:spPr>
            <a:xfrm>
              <a:off x="1423484" y="2525279"/>
              <a:ext cx="17465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DTG + TDF/FTC (N = 717)</a:t>
              </a: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656F374-0C20-484C-870D-F5441AD24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86" y="3111025"/>
              <a:ext cx="3220934" cy="2402453"/>
            </a:xfrm>
            <a:custGeom>
              <a:avLst/>
              <a:gdLst>
                <a:gd name="T0" fmla="*/ 2436 w 2436"/>
                <a:gd name="T1" fmla="*/ 1119 h 1119"/>
                <a:gd name="T2" fmla="*/ 0 w 2436"/>
                <a:gd name="T3" fmla="*/ 1119 h 1119"/>
                <a:gd name="T4" fmla="*/ 0 w 2436"/>
                <a:gd name="T5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6" h="1119">
                  <a:moveTo>
                    <a:pt x="2436" y="1119"/>
                  </a:moveTo>
                  <a:lnTo>
                    <a:pt x="0" y="1119"/>
                  </a:ln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678FDACD-E376-4B41-81B0-6C5040B70E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08" y="3130347"/>
              <a:ext cx="5817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19A87661-6846-4E5C-B5D8-B914C90DB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08" y="3589797"/>
              <a:ext cx="5817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9C643C63-1E76-4F8B-B543-EAEF4CFA0A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08" y="4051395"/>
              <a:ext cx="5817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37964A61-AA56-42AB-8F01-7AC1EE1B9E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08" y="4510846"/>
              <a:ext cx="5817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877BDF77-AA96-48D5-A3AB-0EF9BB7943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08" y="4974590"/>
              <a:ext cx="5817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ECD3EAC-3C5C-43CD-BE46-D6D4307FA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08" y="5438335"/>
              <a:ext cx="5817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48164050-C8FC-46EC-B5A5-532E8F3AA4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5097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843A9037-D4A6-4B36-B61D-8E39E29373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4309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3" name="Line 40">
              <a:extLst>
                <a:ext uri="{FF2B5EF4-FFF2-40B4-BE49-F238E27FC236}">
                  <a16:creationId xmlns:a16="http://schemas.microsoft.com/office/drawing/2014/main" id="{3FC12789-BCF0-46A1-9A15-1B05FDE1D5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1919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2" name="Line 49">
              <a:extLst>
                <a:ext uri="{FF2B5EF4-FFF2-40B4-BE49-F238E27FC236}">
                  <a16:creationId xmlns:a16="http://schemas.microsoft.com/office/drawing/2014/main" id="{665E8601-9B05-4B74-BADD-E9ACB43E09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886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3" name="Line 50">
              <a:extLst>
                <a:ext uri="{FF2B5EF4-FFF2-40B4-BE49-F238E27FC236}">
                  <a16:creationId xmlns:a16="http://schemas.microsoft.com/office/drawing/2014/main" id="{7DA86D76-0BBA-4FFE-91A0-49AB8B3E5A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9531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4" name="Line 51">
              <a:extLst>
                <a:ext uri="{FF2B5EF4-FFF2-40B4-BE49-F238E27FC236}">
                  <a16:creationId xmlns:a16="http://schemas.microsoft.com/office/drawing/2014/main" id="{E64CF3D2-239C-4DFB-B327-5623DF7A48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2353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43EF2899-D52A-45BA-99DA-E5664481AF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5919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6" name="Line 53">
              <a:extLst>
                <a:ext uri="{FF2B5EF4-FFF2-40B4-BE49-F238E27FC236}">
                  <a16:creationId xmlns:a16="http://schemas.microsoft.com/office/drawing/2014/main" id="{9E32F43E-C2FE-484A-9DB5-B612F27C07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2708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7" name="Line 54">
              <a:extLst>
                <a:ext uri="{FF2B5EF4-FFF2-40B4-BE49-F238E27FC236}">
                  <a16:creationId xmlns:a16="http://schemas.microsoft.com/office/drawing/2014/main" id="{E2C281EE-6D82-45AB-B69F-60D8E3153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7852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8" name="Line 55">
              <a:extLst>
                <a:ext uri="{FF2B5EF4-FFF2-40B4-BE49-F238E27FC236}">
                  <a16:creationId xmlns:a16="http://schemas.microsoft.com/office/drawing/2014/main" id="{7245DFC7-4F80-4E47-9041-85D95465F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38808" y="5513478"/>
              <a:ext cx="0" cy="944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9" name="Line 56">
              <a:extLst>
                <a:ext uri="{FF2B5EF4-FFF2-40B4-BE49-F238E27FC236}">
                  <a16:creationId xmlns:a16="http://schemas.microsoft.com/office/drawing/2014/main" id="{0FDC7DC2-E369-49DB-9B65-D8DB719B2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4309" y="3216448"/>
              <a:ext cx="0" cy="229703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AA9520E8-6A7F-4F0A-8BD0-D6096C232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86" y="3186168"/>
              <a:ext cx="2850711" cy="2252166"/>
            </a:xfrm>
            <a:custGeom>
              <a:avLst/>
              <a:gdLst>
                <a:gd name="T0" fmla="*/ 2156 w 2156"/>
                <a:gd name="T1" fmla="*/ 0 h 1049"/>
                <a:gd name="T2" fmla="*/ 2056 w 2156"/>
                <a:gd name="T3" fmla="*/ 0 h 1049"/>
                <a:gd name="T4" fmla="*/ 2056 w 2156"/>
                <a:gd name="T5" fmla="*/ 10 h 1049"/>
                <a:gd name="T6" fmla="*/ 2023 w 2156"/>
                <a:gd name="T7" fmla="*/ 10 h 1049"/>
                <a:gd name="T8" fmla="*/ 2023 w 2156"/>
                <a:gd name="T9" fmla="*/ 29 h 1049"/>
                <a:gd name="T10" fmla="*/ 1767 w 2156"/>
                <a:gd name="T11" fmla="*/ 29 h 1049"/>
                <a:gd name="T12" fmla="*/ 1767 w 2156"/>
                <a:gd name="T13" fmla="*/ 36 h 1049"/>
                <a:gd name="T14" fmla="*/ 1625 w 2156"/>
                <a:gd name="T15" fmla="*/ 36 h 1049"/>
                <a:gd name="T16" fmla="*/ 1625 w 2156"/>
                <a:gd name="T17" fmla="*/ 68 h 1049"/>
                <a:gd name="T18" fmla="*/ 1595 w 2156"/>
                <a:gd name="T19" fmla="*/ 68 h 1049"/>
                <a:gd name="T20" fmla="*/ 1595 w 2156"/>
                <a:gd name="T21" fmla="*/ 83 h 1049"/>
                <a:gd name="T22" fmla="*/ 1228 w 2156"/>
                <a:gd name="T23" fmla="*/ 83 h 1049"/>
                <a:gd name="T24" fmla="*/ 1228 w 2156"/>
                <a:gd name="T25" fmla="*/ 105 h 1049"/>
                <a:gd name="T26" fmla="*/ 1211 w 2156"/>
                <a:gd name="T27" fmla="*/ 105 h 1049"/>
                <a:gd name="T28" fmla="*/ 1211 w 2156"/>
                <a:gd name="T29" fmla="*/ 116 h 1049"/>
                <a:gd name="T30" fmla="*/ 1175 w 2156"/>
                <a:gd name="T31" fmla="*/ 116 h 1049"/>
                <a:gd name="T32" fmla="*/ 1175 w 2156"/>
                <a:gd name="T33" fmla="*/ 125 h 1049"/>
                <a:gd name="T34" fmla="*/ 946 w 2156"/>
                <a:gd name="T35" fmla="*/ 125 h 1049"/>
                <a:gd name="T36" fmla="*/ 946 w 2156"/>
                <a:gd name="T37" fmla="*/ 136 h 1049"/>
                <a:gd name="T38" fmla="*/ 820 w 2156"/>
                <a:gd name="T39" fmla="*/ 136 h 1049"/>
                <a:gd name="T40" fmla="*/ 820 w 2156"/>
                <a:gd name="T41" fmla="*/ 179 h 1049"/>
                <a:gd name="T42" fmla="*/ 806 w 2156"/>
                <a:gd name="T43" fmla="*/ 179 h 1049"/>
                <a:gd name="T44" fmla="*/ 806 w 2156"/>
                <a:gd name="T45" fmla="*/ 193 h 1049"/>
                <a:gd name="T46" fmla="*/ 774 w 2156"/>
                <a:gd name="T47" fmla="*/ 193 h 1049"/>
                <a:gd name="T48" fmla="*/ 774 w 2156"/>
                <a:gd name="T49" fmla="*/ 205 h 1049"/>
                <a:gd name="T50" fmla="*/ 556 w 2156"/>
                <a:gd name="T51" fmla="*/ 205 h 1049"/>
                <a:gd name="T52" fmla="*/ 556 w 2156"/>
                <a:gd name="T53" fmla="*/ 218 h 1049"/>
                <a:gd name="T54" fmla="*/ 545 w 2156"/>
                <a:gd name="T55" fmla="*/ 218 h 1049"/>
                <a:gd name="T56" fmla="*/ 545 w 2156"/>
                <a:gd name="T57" fmla="*/ 253 h 1049"/>
                <a:gd name="T58" fmla="*/ 531 w 2156"/>
                <a:gd name="T59" fmla="*/ 253 h 1049"/>
                <a:gd name="T60" fmla="*/ 531 w 2156"/>
                <a:gd name="T61" fmla="*/ 268 h 1049"/>
                <a:gd name="T62" fmla="*/ 507 w 2156"/>
                <a:gd name="T63" fmla="*/ 268 h 1049"/>
                <a:gd name="T64" fmla="*/ 507 w 2156"/>
                <a:gd name="T65" fmla="*/ 275 h 1049"/>
                <a:gd name="T66" fmla="*/ 425 w 2156"/>
                <a:gd name="T67" fmla="*/ 275 h 1049"/>
                <a:gd name="T68" fmla="*/ 425 w 2156"/>
                <a:gd name="T69" fmla="*/ 296 h 1049"/>
                <a:gd name="T70" fmla="*/ 408 w 2156"/>
                <a:gd name="T71" fmla="*/ 296 h 1049"/>
                <a:gd name="T72" fmla="*/ 408 w 2156"/>
                <a:gd name="T73" fmla="*/ 394 h 1049"/>
                <a:gd name="T74" fmla="*/ 397 w 2156"/>
                <a:gd name="T75" fmla="*/ 394 h 1049"/>
                <a:gd name="T76" fmla="*/ 397 w 2156"/>
                <a:gd name="T77" fmla="*/ 421 h 1049"/>
                <a:gd name="T78" fmla="*/ 378 w 2156"/>
                <a:gd name="T79" fmla="*/ 421 h 1049"/>
                <a:gd name="T80" fmla="*/ 378 w 2156"/>
                <a:gd name="T81" fmla="*/ 432 h 1049"/>
                <a:gd name="T82" fmla="*/ 339 w 2156"/>
                <a:gd name="T83" fmla="*/ 432 h 1049"/>
                <a:gd name="T84" fmla="*/ 339 w 2156"/>
                <a:gd name="T85" fmla="*/ 441 h 1049"/>
                <a:gd name="T86" fmla="*/ 290 w 2156"/>
                <a:gd name="T87" fmla="*/ 441 h 1049"/>
                <a:gd name="T88" fmla="*/ 290 w 2156"/>
                <a:gd name="T89" fmla="*/ 455 h 1049"/>
                <a:gd name="T90" fmla="*/ 272 w 2156"/>
                <a:gd name="T91" fmla="*/ 455 h 1049"/>
                <a:gd name="T92" fmla="*/ 272 w 2156"/>
                <a:gd name="T93" fmla="*/ 655 h 1049"/>
                <a:gd name="T94" fmla="*/ 264 w 2156"/>
                <a:gd name="T95" fmla="*/ 655 h 1049"/>
                <a:gd name="T96" fmla="*/ 264 w 2156"/>
                <a:gd name="T97" fmla="*/ 686 h 1049"/>
                <a:gd name="T98" fmla="*/ 247 w 2156"/>
                <a:gd name="T99" fmla="*/ 686 h 1049"/>
                <a:gd name="T100" fmla="*/ 247 w 2156"/>
                <a:gd name="T101" fmla="*/ 699 h 1049"/>
                <a:gd name="T102" fmla="*/ 184 w 2156"/>
                <a:gd name="T103" fmla="*/ 699 h 1049"/>
                <a:gd name="T104" fmla="*/ 184 w 2156"/>
                <a:gd name="T105" fmla="*/ 710 h 1049"/>
                <a:gd name="T106" fmla="*/ 145 w 2156"/>
                <a:gd name="T107" fmla="*/ 710 h 1049"/>
                <a:gd name="T108" fmla="*/ 145 w 2156"/>
                <a:gd name="T109" fmla="*/ 747 h 1049"/>
                <a:gd name="T110" fmla="*/ 134 w 2156"/>
                <a:gd name="T111" fmla="*/ 747 h 1049"/>
                <a:gd name="T112" fmla="*/ 134 w 2156"/>
                <a:gd name="T113" fmla="*/ 1027 h 1049"/>
                <a:gd name="T114" fmla="*/ 119 w 2156"/>
                <a:gd name="T115" fmla="*/ 1027 h 1049"/>
                <a:gd name="T116" fmla="*/ 119 w 2156"/>
                <a:gd name="T117" fmla="*/ 1038 h 1049"/>
                <a:gd name="T118" fmla="*/ 100 w 2156"/>
                <a:gd name="T119" fmla="*/ 1038 h 1049"/>
                <a:gd name="T120" fmla="*/ 100 w 2156"/>
                <a:gd name="T121" fmla="*/ 1049 h 1049"/>
                <a:gd name="T122" fmla="*/ 0 w 2156"/>
                <a:gd name="T123" fmla="*/ 1049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56" h="1049">
                  <a:moveTo>
                    <a:pt x="2156" y="0"/>
                  </a:moveTo>
                  <a:lnTo>
                    <a:pt x="2056" y="0"/>
                  </a:lnTo>
                  <a:lnTo>
                    <a:pt x="2056" y="10"/>
                  </a:lnTo>
                  <a:lnTo>
                    <a:pt x="2023" y="10"/>
                  </a:lnTo>
                  <a:lnTo>
                    <a:pt x="2023" y="29"/>
                  </a:lnTo>
                  <a:lnTo>
                    <a:pt x="1767" y="29"/>
                  </a:lnTo>
                  <a:lnTo>
                    <a:pt x="1767" y="36"/>
                  </a:lnTo>
                  <a:lnTo>
                    <a:pt x="1625" y="36"/>
                  </a:lnTo>
                  <a:lnTo>
                    <a:pt x="1625" y="68"/>
                  </a:lnTo>
                  <a:lnTo>
                    <a:pt x="1595" y="68"/>
                  </a:lnTo>
                  <a:lnTo>
                    <a:pt x="1595" y="83"/>
                  </a:lnTo>
                  <a:lnTo>
                    <a:pt x="1228" y="83"/>
                  </a:lnTo>
                  <a:lnTo>
                    <a:pt x="1228" y="105"/>
                  </a:lnTo>
                  <a:lnTo>
                    <a:pt x="1211" y="105"/>
                  </a:lnTo>
                  <a:lnTo>
                    <a:pt x="1211" y="116"/>
                  </a:lnTo>
                  <a:lnTo>
                    <a:pt x="1175" y="116"/>
                  </a:lnTo>
                  <a:lnTo>
                    <a:pt x="1175" y="125"/>
                  </a:lnTo>
                  <a:lnTo>
                    <a:pt x="946" y="125"/>
                  </a:lnTo>
                  <a:lnTo>
                    <a:pt x="946" y="136"/>
                  </a:lnTo>
                  <a:lnTo>
                    <a:pt x="820" y="136"/>
                  </a:lnTo>
                  <a:lnTo>
                    <a:pt x="820" y="179"/>
                  </a:lnTo>
                  <a:lnTo>
                    <a:pt x="806" y="179"/>
                  </a:lnTo>
                  <a:lnTo>
                    <a:pt x="806" y="193"/>
                  </a:lnTo>
                  <a:lnTo>
                    <a:pt x="774" y="193"/>
                  </a:lnTo>
                  <a:lnTo>
                    <a:pt x="774" y="205"/>
                  </a:lnTo>
                  <a:lnTo>
                    <a:pt x="556" y="205"/>
                  </a:lnTo>
                  <a:lnTo>
                    <a:pt x="556" y="218"/>
                  </a:lnTo>
                  <a:lnTo>
                    <a:pt x="545" y="218"/>
                  </a:lnTo>
                  <a:lnTo>
                    <a:pt x="545" y="253"/>
                  </a:lnTo>
                  <a:lnTo>
                    <a:pt x="531" y="253"/>
                  </a:lnTo>
                  <a:lnTo>
                    <a:pt x="531" y="268"/>
                  </a:lnTo>
                  <a:lnTo>
                    <a:pt x="507" y="268"/>
                  </a:lnTo>
                  <a:lnTo>
                    <a:pt x="507" y="275"/>
                  </a:lnTo>
                  <a:lnTo>
                    <a:pt x="425" y="275"/>
                  </a:lnTo>
                  <a:lnTo>
                    <a:pt x="425" y="296"/>
                  </a:lnTo>
                  <a:lnTo>
                    <a:pt x="408" y="296"/>
                  </a:lnTo>
                  <a:lnTo>
                    <a:pt x="408" y="394"/>
                  </a:lnTo>
                  <a:lnTo>
                    <a:pt x="397" y="394"/>
                  </a:lnTo>
                  <a:lnTo>
                    <a:pt x="397" y="421"/>
                  </a:lnTo>
                  <a:lnTo>
                    <a:pt x="378" y="421"/>
                  </a:lnTo>
                  <a:lnTo>
                    <a:pt x="378" y="432"/>
                  </a:lnTo>
                  <a:lnTo>
                    <a:pt x="339" y="432"/>
                  </a:lnTo>
                  <a:lnTo>
                    <a:pt x="339" y="441"/>
                  </a:lnTo>
                  <a:lnTo>
                    <a:pt x="290" y="441"/>
                  </a:lnTo>
                  <a:lnTo>
                    <a:pt x="290" y="455"/>
                  </a:lnTo>
                  <a:lnTo>
                    <a:pt x="272" y="455"/>
                  </a:lnTo>
                  <a:lnTo>
                    <a:pt x="272" y="655"/>
                  </a:lnTo>
                  <a:lnTo>
                    <a:pt x="264" y="655"/>
                  </a:lnTo>
                  <a:lnTo>
                    <a:pt x="264" y="686"/>
                  </a:lnTo>
                  <a:lnTo>
                    <a:pt x="247" y="686"/>
                  </a:lnTo>
                  <a:lnTo>
                    <a:pt x="247" y="699"/>
                  </a:lnTo>
                  <a:lnTo>
                    <a:pt x="184" y="699"/>
                  </a:lnTo>
                  <a:lnTo>
                    <a:pt x="184" y="710"/>
                  </a:lnTo>
                  <a:lnTo>
                    <a:pt x="145" y="710"/>
                  </a:lnTo>
                  <a:lnTo>
                    <a:pt x="145" y="747"/>
                  </a:lnTo>
                  <a:lnTo>
                    <a:pt x="134" y="747"/>
                  </a:lnTo>
                  <a:lnTo>
                    <a:pt x="134" y="1027"/>
                  </a:lnTo>
                  <a:lnTo>
                    <a:pt x="119" y="1027"/>
                  </a:lnTo>
                  <a:lnTo>
                    <a:pt x="119" y="1038"/>
                  </a:lnTo>
                  <a:lnTo>
                    <a:pt x="100" y="1038"/>
                  </a:lnTo>
                  <a:lnTo>
                    <a:pt x="100" y="1049"/>
                  </a:lnTo>
                  <a:lnTo>
                    <a:pt x="0" y="1049"/>
                  </a:lnTo>
                </a:path>
              </a:pathLst>
            </a:custGeom>
            <a:noFill/>
            <a:ln w="3016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C8F05969-3441-42DB-9B29-4E5708201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86" y="3166846"/>
              <a:ext cx="3260600" cy="2271489"/>
            </a:xfrm>
            <a:custGeom>
              <a:avLst/>
              <a:gdLst>
                <a:gd name="T0" fmla="*/ 2466 w 2466"/>
                <a:gd name="T1" fmla="*/ 0 h 1058"/>
                <a:gd name="T2" fmla="*/ 2029 w 2466"/>
                <a:gd name="T3" fmla="*/ 0 h 1058"/>
                <a:gd name="T4" fmla="*/ 2029 w 2466"/>
                <a:gd name="T5" fmla="*/ 14 h 1058"/>
                <a:gd name="T6" fmla="*/ 1633 w 2466"/>
                <a:gd name="T7" fmla="*/ 14 h 1058"/>
                <a:gd name="T8" fmla="*/ 1633 w 2466"/>
                <a:gd name="T9" fmla="*/ 27 h 1058"/>
                <a:gd name="T10" fmla="*/ 1612 w 2466"/>
                <a:gd name="T11" fmla="*/ 27 h 1058"/>
                <a:gd name="T12" fmla="*/ 1612 w 2466"/>
                <a:gd name="T13" fmla="*/ 45 h 1058"/>
                <a:gd name="T14" fmla="*/ 1578 w 2466"/>
                <a:gd name="T15" fmla="*/ 45 h 1058"/>
                <a:gd name="T16" fmla="*/ 1578 w 2466"/>
                <a:gd name="T17" fmla="*/ 56 h 1058"/>
                <a:gd name="T18" fmla="*/ 1303 w 2466"/>
                <a:gd name="T19" fmla="*/ 56 h 1058"/>
                <a:gd name="T20" fmla="*/ 1303 w 2466"/>
                <a:gd name="T21" fmla="*/ 64 h 1058"/>
                <a:gd name="T22" fmla="*/ 1218 w 2466"/>
                <a:gd name="T23" fmla="*/ 64 h 1058"/>
                <a:gd name="T24" fmla="*/ 1218 w 2466"/>
                <a:gd name="T25" fmla="*/ 95 h 1058"/>
                <a:gd name="T26" fmla="*/ 1191 w 2466"/>
                <a:gd name="T27" fmla="*/ 95 h 1058"/>
                <a:gd name="T28" fmla="*/ 1191 w 2466"/>
                <a:gd name="T29" fmla="*/ 105 h 1058"/>
                <a:gd name="T30" fmla="*/ 812 w 2466"/>
                <a:gd name="T31" fmla="*/ 105 h 1058"/>
                <a:gd name="T32" fmla="*/ 812 w 2466"/>
                <a:gd name="T33" fmla="*/ 134 h 1058"/>
                <a:gd name="T34" fmla="*/ 791 w 2466"/>
                <a:gd name="T35" fmla="*/ 134 h 1058"/>
                <a:gd name="T36" fmla="*/ 791 w 2466"/>
                <a:gd name="T37" fmla="*/ 150 h 1058"/>
                <a:gd name="T38" fmla="*/ 559 w 2466"/>
                <a:gd name="T39" fmla="*/ 150 h 1058"/>
                <a:gd name="T40" fmla="*/ 559 w 2466"/>
                <a:gd name="T41" fmla="*/ 169 h 1058"/>
                <a:gd name="T42" fmla="*/ 545 w 2466"/>
                <a:gd name="T43" fmla="*/ 169 h 1058"/>
                <a:gd name="T44" fmla="*/ 545 w 2466"/>
                <a:gd name="T45" fmla="*/ 216 h 1058"/>
                <a:gd name="T46" fmla="*/ 534 w 2466"/>
                <a:gd name="T47" fmla="*/ 216 h 1058"/>
                <a:gd name="T48" fmla="*/ 534 w 2466"/>
                <a:gd name="T49" fmla="*/ 248 h 1058"/>
                <a:gd name="T50" fmla="*/ 425 w 2466"/>
                <a:gd name="T51" fmla="*/ 248 h 1058"/>
                <a:gd name="T52" fmla="*/ 425 w 2466"/>
                <a:gd name="T53" fmla="*/ 266 h 1058"/>
                <a:gd name="T54" fmla="*/ 406 w 2466"/>
                <a:gd name="T55" fmla="*/ 266 h 1058"/>
                <a:gd name="T56" fmla="*/ 406 w 2466"/>
                <a:gd name="T57" fmla="*/ 380 h 1058"/>
                <a:gd name="T58" fmla="*/ 393 w 2466"/>
                <a:gd name="T59" fmla="*/ 380 h 1058"/>
                <a:gd name="T60" fmla="*/ 393 w 2466"/>
                <a:gd name="T61" fmla="*/ 400 h 1058"/>
                <a:gd name="T62" fmla="*/ 372 w 2466"/>
                <a:gd name="T63" fmla="*/ 400 h 1058"/>
                <a:gd name="T64" fmla="*/ 372 w 2466"/>
                <a:gd name="T65" fmla="*/ 409 h 1058"/>
                <a:gd name="T66" fmla="*/ 308 w 2466"/>
                <a:gd name="T67" fmla="*/ 409 h 1058"/>
                <a:gd name="T68" fmla="*/ 308 w 2466"/>
                <a:gd name="T69" fmla="*/ 420 h 1058"/>
                <a:gd name="T70" fmla="*/ 278 w 2466"/>
                <a:gd name="T71" fmla="*/ 420 h 1058"/>
                <a:gd name="T72" fmla="*/ 278 w 2466"/>
                <a:gd name="T73" fmla="*/ 466 h 1058"/>
                <a:gd name="T74" fmla="*/ 264 w 2466"/>
                <a:gd name="T75" fmla="*/ 466 h 1058"/>
                <a:gd name="T76" fmla="*/ 264 w 2466"/>
                <a:gd name="T77" fmla="*/ 678 h 1058"/>
                <a:gd name="T78" fmla="*/ 231 w 2466"/>
                <a:gd name="T79" fmla="*/ 678 h 1058"/>
                <a:gd name="T80" fmla="*/ 231 w 2466"/>
                <a:gd name="T81" fmla="*/ 687 h 1058"/>
                <a:gd name="T82" fmla="*/ 162 w 2466"/>
                <a:gd name="T83" fmla="*/ 687 h 1058"/>
                <a:gd name="T84" fmla="*/ 162 w 2466"/>
                <a:gd name="T85" fmla="*/ 701 h 1058"/>
                <a:gd name="T86" fmla="*/ 144 w 2466"/>
                <a:gd name="T87" fmla="*/ 701 h 1058"/>
                <a:gd name="T88" fmla="*/ 144 w 2466"/>
                <a:gd name="T89" fmla="*/ 751 h 1058"/>
                <a:gd name="T90" fmla="*/ 131 w 2466"/>
                <a:gd name="T91" fmla="*/ 751 h 1058"/>
                <a:gd name="T92" fmla="*/ 131 w 2466"/>
                <a:gd name="T93" fmla="*/ 1015 h 1058"/>
                <a:gd name="T94" fmla="*/ 122 w 2466"/>
                <a:gd name="T95" fmla="*/ 1015 h 1058"/>
                <a:gd name="T96" fmla="*/ 122 w 2466"/>
                <a:gd name="T97" fmla="*/ 1045 h 1058"/>
                <a:gd name="T98" fmla="*/ 99 w 2466"/>
                <a:gd name="T99" fmla="*/ 1045 h 1058"/>
                <a:gd name="T100" fmla="*/ 99 w 2466"/>
                <a:gd name="T101" fmla="*/ 1058 h 1058"/>
                <a:gd name="T102" fmla="*/ 0 w 2466"/>
                <a:gd name="T103" fmla="*/ 1058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66" h="1058">
                  <a:moveTo>
                    <a:pt x="2466" y="0"/>
                  </a:moveTo>
                  <a:lnTo>
                    <a:pt x="2029" y="0"/>
                  </a:lnTo>
                  <a:lnTo>
                    <a:pt x="2029" y="14"/>
                  </a:lnTo>
                  <a:lnTo>
                    <a:pt x="1633" y="14"/>
                  </a:lnTo>
                  <a:lnTo>
                    <a:pt x="1633" y="27"/>
                  </a:lnTo>
                  <a:lnTo>
                    <a:pt x="1612" y="27"/>
                  </a:lnTo>
                  <a:lnTo>
                    <a:pt x="1612" y="45"/>
                  </a:lnTo>
                  <a:lnTo>
                    <a:pt x="1578" y="45"/>
                  </a:lnTo>
                  <a:lnTo>
                    <a:pt x="1578" y="56"/>
                  </a:lnTo>
                  <a:lnTo>
                    <a:pt x="1303" y="56"/>
                  </a:lnTo>
                  <a:lnTo>
                    <a:pt x="1303" y="64"/>
                  </a:lnTo>
                  <a:lnTo>
                    <a:pt x="1218" y="64"/>
                  </a:lnTo>
                  <a:lnTo>
                    <a:pt x="1218" y="95"/>
                  </a:lnTo>
                  <a:lnTo>
                    <a:pt x="1191" y="95"/>
                  </a:lnTo>
                  <a:lnTo>
                    <a:pt x="1191" y="105"/>
                  </a:lnTo>
                  <a:lnTo>
                    <a:pt x="812" y="105"/>
                  </a:lnTo>
                  <a:lnTo>
                    <a:pt x="812" y="134"/>
                  </a:lnTo>
                  <a:lnTo>
                    <a:pt x="791" y="134"/>
                  </a:lnTo>
                  <a:lnTo>
                    <a:pt x="791" y="150"/>
                  </a:lnTo>
                  <a:lnTo>
                    <a:pt x="559" y="150"/>
                  </a:lnTo>
                  <a:lnTo>
                    <a:pt x="559" y="169"/>
                  </a:lnTo>
                  <a:lnTo>
                    <a:pt x="545" y="169"/>
                  </a:lnTo>
                  <a:lnTo>
                    <a:pt x="545" y="216"/>
                  </a:lnTo>
                  <a:lnTo>
                    <a:pt x="534" y="216"/>
                  </a:lnTo>
                  <a:lnTo>
                    <a:pt x="534" y="248"/>
                  </a:lnTo>
                  <a:lnTo>
                    <a:pt x="425" y="248"/>
                  </a:lnTo>
                  <a:lnTo>
                    <a:pt x="425" y="266"/>
                  </a:lnTo>
                  <a:lnTo>
                    <a:pt x="406" y="266"/>
                  </a:lnTo>
                  <a:lnTo>
                    <a:pt x="406" y="380"/>
                  </a:lnTo>
                  <a:lnTo>
                    <a:pt x="393" y="380"/>
                  </a:lnTo>
                  <a:lnTo>
                    <a:pt x="393" y="400"/>
                  </a:lnTo>
                  <a:lnTo>
                    <a:pt x="372" y="400"/>
                  </a:lnTo>
                  <a:lnTo>
                    <a:pt x="372" y="409"/>
                  </a:lnTo>
                  <a:lnTo>
                    <a:pt x="308" y="409"/>
                  </a:lnTo>
                  <a:lnTo>
                    <a:pt x="308" y="420"/>
                  </a:lnTo>
                  <a:lnTo>
                    <a:pt x="278" y="420"/>
                  </a:lnTo>
                  <a:lnTo>
                    <a:pt x="278" y="466"/>
                  </a:lnTo>
                  <a:lnTo>
                    <a:pt x="264" y="466"/>
                  </a:lnTo>
                  <a:lnTo>
                    <a:pt x="264" y="678"/>
                  </a:lnTo>
                  <a:lnTo>
                    <a:pt x="231" y="678"/>
                  </a:lnTo>
                  <a:lnTo>
                    <a:pt x="231" y="687"/>
                  </a:lnTo>
                  <a:lnTo>
                    <a:pt x="162" y="687"/>
                  </a:lnTo>
                  <a:lnTo>
                    <a:pt x="162" y="701"/>
                  </a:lnTo>
                  <a:lnTo>
                    <a:pt x="144" y="701"/>
                  </a:lnTo>
                  <a:lnTo>
                    <a:pt x="144" y="751"/>
                  </a:lnTo>
                  <a:lnTo>
                    <a:pt x="131" y="751"/>
                  </a:lnTo>
                  <a:lnTo>
                    <a:pt x="131" y="1015"/>
                  </a:lnTo>
                  <a:lnTo>
                    <a:pt x="122" y="1015"/>
                  </a:lnTo>
                  <a:lnTo>
                    <a:pt x="122" y="1045"/>
                  </a:lnTo>
                  <a:lnTo>
                    <a:pt x="99" y="1045"/>
                  </a:lnTo>
                  <a:lnTo>
                    <a:pt x="99" y="1058"/>
                  </a:lnTo>
                  <a:lnTo>
                    <a:pt x="0" y="1058"/>
                  </a:lnTo>
                </a:path>
              </a:pathLst>
            </a:custGeom>
            <a:noFill/>
            <a:ln w="3016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CF5F525-983F-44B5-A180-0D4036EC6453}"/>
                </a:ext>
              </a:extLst>
            </p:cNvPr>
            <p:cNvSpPr txBox="1"/>
            <p:nvPr/>
          </p:nvSpPr>
          <p:spPr>
            <a:xfrm>
              <a:off x="405506" y="561417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FB75EE72-96CD-4787-9E10-976062868BD5}"/>
                </a:ext>
              </a:extLst>
            </p:cNvPr>
            <p:cNvSpPr txBox="1"/>
            <p:nvPr/>
          </p:nvSpPr>
          <p:spPr>
            <a:xfrm>
              <a:off x="585373" y="561417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87777425-297F-4753-9F30-B45C0EC47E12}"/>
                </a:ext>
              </a:extLst>
            </p:cNvPr>
            <p:cNvSpPr txBox="1"/>
            <p:nvPr/>
          </p:nvSpPr>
          <p:spPr>
            <a:xfrm>
              <a:off x="766004" y="561417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FA47C270-DD22-4CEA-AB33-87CDE89B190A}"/>
                </a:ext>
              </a:extLst>
            </p:cNvPr>
            <p:cNvSpPr txBox="1"/>
            <p:nvPr/>
          </p:nvSpPr>
          <p:spPr>
            <a:xfrm>
              <a:off x="903816" y="56141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0B52B43F-7110-48B5-A766-BCE276EBDC71}"/>
                </a:ext>
              </a:extLst>
            </p:cNvPr>
            <p:cNvSpPr txBox="1"/>
            <p:nvPr/>
          </p:nvSpPr>
          <p:spPr>
            <a:xfrm>
              <a:off x="1083913" y="56141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76D89CBA-4C47-47EE-848A-9AC809C4A4C8}"/>
                </a:ext>
              </a:extLst>
            </p:cNvPr>
            <p:cNvSpPr txBox="1"/>
            <p:nvPr/>
          </p:nvSpPr>
          <p:spPr>
            <a:xfrm>
              <a:off x="1444327" y="56141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B8A9B005-8D7E-4563-B804-C59ECF44BA7F}"/>
                </a:ext>
              </a:extLst>
            </p:cNvPr>
            <p:cNvSpPr txBox="1"/>
            <p:nvPr/>
          </p:nvSpPr>
          <p:spPr>
            <a:xfrm>
              <a:off x="1965355" y="56141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FF4926F1-5163-4AA1-893D-27A3FA302AB1}"/>
                </a:ext>
              </a:extLst>
            </p:cNvPr>
            <p:cNvSpPr txBox="1"/>
            <p:nvPr/>
          </p:nvSpPr>
          <p:spPr>
            <a:xfrm>
              <a:off x="2506503" y="56141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DEDDD0D9-EA2D-40B2-AD2E-ADEDFFD8276F}"/>
                </a:ext>
              </a:extLst>
            </p:cNvPr>
            <p:cNvSpPr txBox="1"/>
            <p:nvPr/>
          </p:nvSpPr>
          <p:spPr>
            <a:xfrm>
              <a:off x="3037805" y="56141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A44A1C58-0671-4F10-BA2F-5B215AD45419}"/>
                </a:ext>
              </a:extLst>
            </p:cNvPr>
            <p:cNvSpPr txBox="1"/>
            <p:nvPr/>
          </p:nvSpPr>
          <p:spPr>
            <a:xfrm>
              <a:off x="3583831" y="564671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8D7B17C0-9002-4D62-9AE4-263A31441CBC}"/>
                </a:ext>
              </a:extLst>
            </p:cNvPr>
            <p:cNvSpPr txBox="1"/>
            <p:nvPr/>
          </p:nvSpPr>
          <p:spPr>
            <a:xfrm>
              <a:off x="262544" y="530250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7B1FA073-B739-4F97-8E5F-9E0356897BA0}"/>
                </a:ext>
              </a:extLst>
            </p:cNvPr>
            <p:cNvSpPr txBox="1"/>
            <p:nvPr/>
          </p:nvSpPr>
          <p:spPr>
            <a:xfrm>
              <a:off x="134304" y="484396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550C5651-5AAF-42FD-A4B1-D6EDA5B126D6}"/>
                </a:ext>
              </a:extLst>
            </p:cNvPr>
            <p:cNvSpPr txBox="1"/>
            <p:nvPr/>
          </p:nvSpPr>
          <p:spPr>
            <a:xfrm>
              <a:off x="134304" y="4385428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2F5B7BE7-B69F-4A02-9DEC-F167B0BDCCD5}"/>
                </a:ext>
              </a:extLst>
            </p:cNvPr>
            <p:cNvSpPr txBox="1"/>
            <p:nvPr/>
          </p:nvSpPr>
          <p:spPr>
            <a:xfrm>
              <a:off x="134304" y="3926890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111155E3-4ED6-44AC-B365-A1FDCF2EA73A}"/>
                </a:ext>
              </a:extLst>
            </p:cNvPr>
            <p:cNvSpPr txBox="1"/>
            <p:nvPr/>
          </p:nvSpPr>
          <p:spPr>
            <a:xfrm>
              <a:off x="134304" y="3468352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8AAE8DC8-7B7B-4F32-9173-E20EF8F105BF}"/>
                </a:ext>
              </a:extLst>
            </p:cNvPr>
            <p:cNvSpPr txBox="1"/>
            <p:nvPr/>
          </p:nvSpPr>
          <p:spPr>
            <a:xfrm>
              <a:off x="134304" y="3009814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1.0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408879" y="2945238"/>
              <a:ext cx="6139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77 %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2675066" y="3315584"/>
              <a:ext cx="6410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73 %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B15C0A0E-0BA4-4E9E-B107-1774F3D22D2C}"/>
                </a:ext>
              </a:extLst>
            </p:cNvPr>
            <p:cNvSpPr txBox="1"/>
            <p:nvPr/>
          </p:nvSpPr>
          <p:spPr>
            <a:xfrm>
              <a:off x="1959692" y="5949603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3687BB7E-8270-48FF-8341-2BCE3DEC7FD3}"/>
              </a:ext>
            </a:extLst>
          </p:cNvPr>
          <p:cNvGrpSpPr/>
          <p:nvPr/>
        </p:nvGrpSpPr>
        <p:grpSpPr>
          <a:xfrm>
            <a:off x="4754412" y="1574865"/>
            <a:ext cx="4206144" cy="2599879"/>
            <a:chOff x="4754412" y="1574865"/>
            <a:chExt cx="4206144" cy="2599879"/>
          </a:xfrm>
        </p:grpSpPr>
        <p:sp>
          <p:nvSpPr>
            <p:cNvPr id="162" name="AutoShape 165">
              <a:extLst>
                <a:ext uri="{FF2B5EF4-FFF2-40B4-BE49-F238E27FC236}">
                  <a16:creationId xmlns:a16="http://schemas.microsoft.com/office/drawing/2014/main" id="{79D07524-6F21-47F4-92DC-97E2CDC82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3169" y="2988328"/>
              <a:ext cx="970131" cy="4743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200">
                <a:solidFill>
                  <a:srgbClr val="000066"/>
                </a:solidFill>
              </a:endParaRP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BD052D53-79FA-40BD-81D4-4ADEB47EC3B6}"/>
                </a:ext>
              </a:extLst>
            </p:cNvPr>
            <p:cNvSpPr txBox="1"/>
            <p:nvPr/>
          </p:nvSpPr>
          <p:spPr>
            <a:xfrm>
              <a:off x="5024490" y="1574865"/>
              <a:ext cx="39360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Baseline HIV RNA </a:t>
              </a:r>
              <a:r>
                <a:rPr lang="fr-FR" sz="1200" b="1" u="sng" dirty="0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&lt;</a:t>
              </a:r>
              <a:r>
                <a:rPr lang="fr-FR" sz="1200" b="1" dirty="0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100 000 c/</a:t>
              </a:r>
              <a:r>
                <a:rPr lang="fr-FR" sz="1200" b="1" dirty="0" err="1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mL</a:t>
              </a:r>
              <a:endParaRPr lang="fr-FR" sz="12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FB24F851-0CD7-49AA-BD20-F839C64D0410}"/>
                </a:ext>
              </a:extLst>
            </p:cNvPr>
            <p:cNvGrpSpPr/>
            <p:nvPr/>
          </p:nvGrpSpPr>
          <p:grpSpPr>
            <a:xfrm>
              <a:off x="5102166" y="2042903"/>
              <a:ext cx="2980133" cy="1854842"/>
              <a:chOff x="6896100" y="2041525"/>
              <a:chExt cx="4146550" cy="1830388"/>
            </a:xfrm>
          </p:grpSpPr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6943D0DB-4305-4427-A8D4-58C169771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5" y="2041525"/>
                <a:ext cx="4021138" cy="1760537"/>
              </a:xfrm>
              <a:custGeom>
                <a:avLst/>
                <a:gdLst>
                  <a:gd name="T0" fmla="*/ 2533 w 2533"/>
                  <a:gd name="T1" fmla="*/ 1109 h 1109"/>
                  <a:gd name="T2" fmla="*/ 0 w 2533"/>
                  <a:gd name="T3" fmla="*/ 1109 h 1109"/>
                  <a:gd name="T4" fmla="*/ 0 w 2533"/>
                  <a:gd name="T5" fmla="*/ 0 h 1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33" h="1109">
                    <a:moveTo>
                      <a:pt x="2533" y="1109"/>
                    </a:moveTo>
                    <a:lnTo>
                      <a:pt x="0" y="1109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47D9D0B9-3579-4C5C-BFB9-18E9CD4310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2393950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FA6C69BD-39C8-4803-9825-B9B80C5CA4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2057400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Line 10">
                <a:extLst>
                  <a:ext uri="{FF2B5EF4-FFF2-40B4-BE49-F238E27FC236}">
                    <a16:creationId xmlns:a16="http://schemas.microsoft.com/office/drawing/2014/main" id="{D1368FEF-D1BC-43C9-8B74-21058B4071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2732088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Line 11">
                <a:extLst>
                  <a:ext uri="{FF2B5EF4-FFF2-40B4-BE49-F238E27FC236}">
                    <a16:creationId xmlns:a16="http://schemas.microsoft.com/office/drawing/2014/main" id="{604FC383-0F83-4442-8702-F41886982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3406775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Line 12">
                <a:extLst>
                  <a:ext uri="{FF2B5EF4-FFF2-40B4-BE49-F238E27FC236}">
                    <a16:creationId xmlns:a16="http://schemas.microsoft.com/office/drawing/2014/main" id="{8A21F84B-8742-4B2C-A205-C9258821A8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3068638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13">
                <a:extLst>
                  <a:ext uri="{FF2B5EF4-FFF2-40B4-BE49-F238E27FC236}">
                    <a16:creationId xmlns:a16="http://schemas.microsoft.com/office/drawing/2014/main" id="{0D341D73-75EB-46A1-956F-6DF77D5A8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3743325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26">
                <a:extLst>
                  <a:ext uri="{FF2B5EF4-FFF2-40B4-BE49-F238E27FC236}">
                    <a16:creationId xmlns:a16="http://schemas.microsoft.com/office/drawing/2014/main" id="{4FFB3DDE-2029-46C7-B566-FAEAADDF16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02875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Line 27">
                <a:extLst>
                  <a:ext uri="{FF2B5EF4-FFF2-40B4-BE49-F238E27FC236}">
                    <a16:creationId xmlns:a16="http://schemas.microsoft.com/office/drawing/2014/main" id="{4CB2B61A-2917-4A86-88EA-64625BE28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972800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3" name="Line 30">
                <a:extLst>
                  <a:ext uri="{FF2B5EF4-FFF2-40B4-BE49-F238E27FC236}">
                    <a16:creationId xmlns:a16="http://schemas.microsoft.com/office/drawing/2014/main" id="{2E56BA76-913A-41C1-A8DD-2B90AC1EF8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61438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4" name="Line 31">
                <a:extLst>
                  <a:ext uri="{FF2B5EF4-FFF2-40B4-BE49-F238E27FC236}">
                    <a16:creationId xmlns:a16="http://schemas.microsoft.com/office/drawing/2014/main" id="{9C189A28-7823-4EA0-9853-C61710EFB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29775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Line 32">
                <a:extLst>
                  <a:ext uri="{FF2B5EF4-FFF2-40B4-BE49-F238E27FC236}">
                    <a16:creationId xmlns:a16="http://schemas.microsoft.com/office/drawing/2014/main" id="{3B28C9C8-5765-45B7-B90F-19AC8AD12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96138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6" name="Line 33">
                <a:extLst>
                  <a:ext uri="{FF2B5EF4-FFF2-40B4-BE49-F238E27FC236}">
                    <a16:creationId xmlns:a16="http://schemas.microsoft.com/office/drawing/2014/main" id="{9D02A161-4634-4DB1-8DC0-F614C17F2D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12038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7" name="Line 34">
                <a:extLst>
                  <a:ext uri="{FF2B5EF4-FFF2-40B4-BE49-F238E27FC236}">
                    <a16:creationId xmlns:a16="http://schemas.microsoft.com/office/drawing/2014/main" id="{FA8751E1-0474-4162-AF93-93E4D247AB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645400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Line 35">
                <a:extLst>
                  <a:ext uri="{FF2B5EF4-FFF2-40B4-BE49-F238E27FC236}">
                    <a16:creationId xmlns:a16="http://schemas.microsoft.com/office/drawing/2014/main" id="{05F2E571-988F-4DB3-BE73-4D9B8A8D5B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66063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9" name="Line 36">
                <a:extLst>
                  <a:ext uri="{FF2B5EF4-FFF2-40B4-BE49-F238E27FC236}">
                    <a16:creationId xmlns:a16="http://schemas.microsoft.com/office/drawing/2014/main" id="{EBCF1FAC-442C-4292-BF5C-A4DC81F18F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313738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Line 37">
                <a:extLst>
                  <a:ext uri="{FF2B5EF4-FFF2-40B4-BE49-F238E27FC236}">
                    <a16:creationId xmlns:a16="http://schemas.microsoft.com/office/drawing/2014/main" id="{6D23D3FE-4D5C-4E04-A8F9-810539926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9125" y="3802063"/>
                <a:ext cx="0" cy="6985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Line 57">
                <a:extLst>
                  <a:ext uri="{FF2B5EF4-FFF2-40B4-BE49-F238E27FC236}">
                    <a16:creationId xmlns:a16="http://schemas.microsoft.com/office/drawing/2014/main" id="{5EC27C43-5BC7-4795-B4D0-FF342217E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29775" y="2103258"/>
                <a:ext cx="0" cy="169880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Freeform 65">
                <a:extLst>
                  <a:ext uri="{FF2B5EF4-FFF2-40B4-BE49-F238E27FC236}">
                    <a16:creationId xmlns:a16="http://schemas.microsoft.com/office/drawing/2014/main" id="{1698CEC1-27E5-41FA-98F5-B525768E0E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5" y="2119313"/>
                <a:ext cx="2686050" cy="1624012"/>
              </a:xfrm>
              <a:custGeom>
                <a:avLst/>
                <a:gdLst>
                  <a:gd name="T0" fmla="*/ 1692 w 1692"/>
                  <a:gd name="T1" fmla="*/ 0 h 1023"/>
                  <a:gd name="T2" fmla="*/ 1286 w 1692"/>
                  <a:gd name="T3" fmla="*/ 0 h 1023"/>
                  <a:gd name="T4" fmla="*/ 1286 w 1692"/>
                  <a:gd name="T5" fmla="*/ 9 h 1023"/>
                  <a:gd name="T6" fmla="*/ 1267 w 1692"/>
                  <a:gd name="T7" fmla="*/ 9 h 1023"/>
                  <a:gd name="T8" fmla="*/ 1267 w 1692"/>
                  <a:gd name="T9" fmla="*/ 20 h 1023"/>
                  <a:gd name="T10" fmla="*/ 869 w 1692"/>
                  <a:gd name="T11" fmla="*/ 20 h 1023"/>
                  <a:gd name="T12" fmla="*/ 869 w 1692"/>
                  <a:gd name="T13" fmla="*/ 28 h 1023"/>
                  <a:gd name="T14" fmla="*/ 847 w 1692"/>
                  <a:gd name="T15" fmla="*/ 28 h 1023"/>
                  <a:gd name="T16" fmla="*/ 847 w 1692"/>
                  <a:gd name="T17" fmla="*/ 61 h 1023"/>
                  <a:gd name="T18" fmla="*/ 818 w 1692"/>
                  <a:gd name="T19" fmla="*/ 61 h 1023"/>
                  <a:gd name="T20" fmla="*/ 818 w 1692"/>
                  <a:gd name="T21" fmla="*/ 72 h 1023"/>
                  <a:gd name="T22" fmla="*/ 580 w 1692"/>
                  <a:gd name="T23" fmla="*/ 72 h 1023"/>
                  <a:gd name="T24" fmla="*/ 580 w 1692"/>
                  <a:gd name="T25" fmla="*/ 92 h 1023"/>
                  <a:gd name="T26" fmla="*/ 565 w 1692"/>
                  <a:gd name="T27" fmla="*/ 92 h 1023"/>
                  <a:gd name="T28" fmla="*/ 565 w 1692"/>
                  <a:gd name="T29" fmla="*/ 131 h 1023"/>
                  <a:gd name="T30" fmla="*/ 546 w 1692"/>
                  <a:gd name="T31" fmla="*/ 131 h 1023"/>
                  <a:gd name="T32" fmla="*/ 546 w 1692"/>
                  <a:gd name="T33" fmla="*/ 145 h 1023"/>
                  <a:gd name="T34" fmla="*/ 432 w 1692"/>
                  <a:gd name="T35" fmla="*/ 145 h 1023"/>
                  <a:gd name="T36" fmla="*/ 432 w 1692"/>
                  <a:gd name="T37" fmla="*/ 178 h 1023"/>
                  <a:gd name="T38" fmla="*/ 420 w 1692"/>
                  <a:gd name="T39" fmla="*/ 178 h 1023"/>
                  <a:gd name="T40" fmla="*/ 420 w 1692"/>
                  <a:gd name="T41" fmla="*/ 273 h 1023"/>
                  <a:gd name="T42" fmla="*/ 409 w 1692"/>
                  <a:gd name="T43" fmla="*/ 273 h 1023"/>
                  <a:gd name="T44" fmla="*/ 409 w 1692"/>
                  <a:gd name="T45" fmla="*/ 297 h 1023"/>
                  <a:gd name="T46" fmla="*/ 388 w 1692"/>
                  <a:gd name="T47" fmla="*/ 297 h 1023"/>
                  <a:gd name="T48" fmla="*/ 388 w 1692"/>
                  <a:gd name="T49" fmla="*/ 308 h 1023"/>
                  <a:gd name="T50" fmla="*/ 321 w 1692"/>
                  <a:gd name="T51" fmla="*/ 308 h 1023"/>
                  <a:gd name="T52" fmla="*/ 321 w 1692"/>
                  <a:gd name="T53" fmla="*/ 317 h 1023"/>
                  <a:gd name="T54" fmla="*/ 303 w 1692"/>
                  <a:gd name="T55" fmla="*/ 317 h 1023"/>
                  <a:gd name="T56" fmla="*/ 303 w 1692"/>
                  <a:gd name="T57" fmla="*/ 331 h 1023"/>
                  <a:gd name="T58" fmla="*/ 284 w 1692"/>
                  <a:gd name="T59" fmla="*/ 331 h 1023"/>
                  <a:gd name="T60" fmla="*/ 284 w 1692"/>
                  <a:gd name="T61" fmla="*/ 515 h 1023"/>
                  <a:gd name="T62" fmla="*/ 278 w 1692"/>
                  <a:gd name="T63" fmla="*/ 515 h 1023"/>
                  <a:gd name="T64" fmla="*/ 278 w 1692"/>
                  <a:gd name="T65" fmla="*/ 562 h 1023"/>
                  <a:gd name="T66" fmla="*/ 271 w 1692"/>
                  <a:gd name="T67" fmla="*/ 562 h 1023"/>
                  <a:gd name="T68" fmla="*/ 271 w 1692"/>
                  <a:gd name="T69" fmla="*/ 593 h 1023"/>
                  <a:gd name="T70" fmla="*/ 246 w 1692"/>
                  <a:gd name="T71" fmla="*/ 593 h 1023"/>
                  <a:gd name="T72" fmla="*/ 246 w 1692"/>
                  <a:gd name="T73" fmla="*/ 607 h 1023"/>
                  <a:gd name="T74" fmla="*/ 164 w 1692"/>
                  <a:gd name="T75" fmla="*/ 607 h 1023"/>
                  <a:gd name="T76" fmla="*/ 164 w 1692"/>
                  <a:gd name="T77" fmla="*/ 625 h 1023"/>
                  <a:gd name="T78" fmla="*/ 150 w 1692"/>
                  <a:gd name="T79" fmla="*/ 625 h 1023"/>
                  <a:gd name="T80" fmla="*/ 150 w 1692"/>
                  <a:gd name="T81" fmla="*/ 647 h 1023"/>
                  <a:gd name="T82" fmla="*/ 140 w 1692"/>
                  <a:gd name="T83" fmla="*/ 647 h 1023"/>
                  <a:gd name="T84" fmla="*/ 140 w 1692"/>
                  <a:gd name="T85" fmla="*/ 976 h 1023"/>
                  <a:gd name="T86" fmla="*/ 131 w 1692"/>
                  <a:gd name="T87" fmla="*/ 976 h 1023"/>
                  <a:gd name="T88" fmla="*/ 131 w 1692"/>
                  <a:gd name="T89" fmla="*/ 1010 h 1023"/>
                  <a:gd name="T90" fmla="*/ 115 w 1692"/>
                  <a:gd name="T91" fmla="*/ 1010 h 1023"/>
                  <a:gd name="T92" fmla="*/ 115 w 1692"/>
                  <a:gd name="T93" fmla="*/ 1023 h 1023"/>
                  <a:gd name="T94" fmla="*/ 0 w 1692"/>
                  <a:gd name="T95" fmla="*/ 1023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2" h="1023">
                    <a:moveTo>
                      <a:pt x="1692" y="0"/>
                    </a:moveTo>
                    <a:lnTo>
                      <a:pt x="1286" y="0"/>
                    </a:lnTo>
                    <a:lnTo>
                      <a:pt x="1286" y="9"/>
                    </a:lnTo>
                    <a:lnTo>
                      <a:pt x="1267" y="9"/>
                    </a:lnTo>
                    <a:lnTo>
                      <a:pt x="1267" y="20"/>
                    </a:lnTo>
                    <a:lnTo>
                      <a:pt x="869" y="20"/>
                    </a:lnTo>
                    <a:lnTo>
                      <a:pt x="869" y="28"/>
                    </a:lnTo>
                    <a:lnTo>
                      <a:pt x="847" y="28"/>
                    </a:lnTo>
                    <a:lnTo>
                      <a:pt x="847" y="61"/>
                    </a:lnTo>
                    <a:lnTo>
                      <a:pt x="818" y="61"/>
                    </a:lnTo>
                    <a:lnTo>
                      <a:pt x="818" y="72"/>
                    </a:lnTo>
                    <a:lnTo>
                      <a:pt x="580" y="72"/>
                    </a:lnTo>
                    <a:lnTo>
                      <a:pt x="580" y="92"/>
                    </a:lnTo>
                    <a:lnTo>
                      <a:pt x="565" y="92"/>
                    </a:lnTo>
                    <a:lnTo>
                      <a:pt x="565" y="131"/>
                    </a:lnTo>
                    <a:lnTo>
                      <a:pt x="546" y="131"/>
                    </a:lnTo>
                    <a:lnTo>
                      <a:pt x="546" y="145"/>
                    </a:lnTo>
                    <a:lnTo>
                      <a:pt x="432" y="145"/>
                    </a:lnTo>
                    <a:lnTo>
                      <a:pt x="432" y="178"/>
                    </a:lnTo>
                    <a:lnTo>
                      <a:pt x="420" y="178"/>
                    </a:lnTo>
                    <a:lnTo>
                      <a:pt x="420" y="273"/>
                    </a:lnTo>
                    <a:lnTo>
                      <a:pt x="409" y="273"/>
                    </a:lnTo>
                    <a:lnTo>
                      <a:pt x="409" y="297"/>
                    </a:lnTo>
                    <a:lnTo>
                      <a:pt x="388" y="297"/>
                    </a:lnTo>
                    <a:lnTo>
                      <a:pt x="388" y="308"/>
                    </a:lnTo>
                    <a:lnTo>
                      <a:pt x="321" y="308"/>
                    </a:lnTo>
                    <a:lnTo>
                      <a:pt x="321" y="317"/>
                    </a:lnTo>
                    <a:lnTo>
                      <a:pt x="303" y="317"/>
                    </a:lnTo>
                    <a:lnTo>
                      <a:pt x="303" y="331"/>
                    </a:lnTo>
                    <a:lnTo>
                      <a:pt x="284" y="331"/>
                    </a:lnTo>
                    <a:lnTo>
                      <a:pt x="284" y="515"/>
                    </a:lnTo>
                    <a:lnTo>
                      <a:pt x="278" y="515"/>
                    </a:lnTo>
                    <a:lnTo>
                      <a:pt x="278" y="562"/>
                    </a:lnTo>
                    <a:lnTo>
                      <a:pt x="271" y="562"/>
                    </a:lnTo>
                    <a:lnTo>
                      <a:pt x="271" y="593"/>
                    </a:lnTo>
                    <a:lnTo>
                      <a:pt x="246" y="593"/>
                    </a:lnTo>
                    <a:lnTo>
                      <a:pt x="246" y="607"/>
                    </a:lnTo>
                    <a:lnTo>
                      <a:pt x="164" y="607"/>
                    </a:lnTo>
                    <a:lnTo>
                      <a:pt x="164" y="625"/>
                    </a:lnTo>
                    <a:lnTo>
                      <a:pt x="150" y="625"/>
                    </a:lnTo>
                    <a:lnTo>
                      <a:pt x="150" y="647"/>
                    </a:lnTo>
                    <a:lnTo>
                      <a:pt x="140" y="647"/>
                    </a:lnTo>
                    <a:lnTo>
                      <a:pt x="140" y="976"/>
                    </a:lnTo>
                    <a:lnTo>
                      <a:pt x="131" y="976"/>
                    </a:lnTo>
                    <a:lnTo>
                      <a:pt x="131" y="1010"/>
                    </a:lnTo>
                    <a:lnTo>
                      <a:pt x="115" y="1010"/>
                    </a:lnTo>
                    <a:lnTo>
                      <a:pt x="115" y="1023"/>
                    </a:lnTo>
                    <a:lnTo>
                      <a:pt x="0" y="1023"/>
                    </a:lnTo>
                  </a:path>
                </a:pathLst>
              </a:custGeom>
              <a:noFill/>
              <a:ln w="3016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2" name="Freeform 69">
                <a:extLst>
                  <a:ext uri="{FF2B5EF4-FFF2-40B4-BE49-F238E27FC236}">
                    <a16:creationId xmlns:a16="http://schemas.microsoft.com/office/drawing/2014/main" id="{84460934-654B-436E-841C-B9DE85F18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55175" y="2063750"/>
                <a:ext cx="896938" cy="46037"/>
              </a:xfrm>
              <a:custGeom>
                <a:avLst/>
                <a:gdLst>
                  <a:gd name="T0" fmla="*/ 565 w 565"/>
                  <a:gd name="T1" fmla="*/ 0 h 29"/>
                  <a:gd name="T2" fmla="*/ 457 w 565"/>
                  <a:gd name="T3" fmla="*/ 0 h 29"/>
                  <a:gd name="T4" fmla="*/ 457 w 565"/>
                  <a:gd name="T5" fmla="*/ 13 h 29"/>
                  <a:gd name="T6" fmla="*/ 0 w 565"/>
                  <a:gd name="T7" fmla="*/ 13 h 29"/>
                  <a:gd name="T8" fmla="*/ 0 w 565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5" h="29">
                    <a:moveTo>
                      <a:pt x="565" y="0"/>
                    </a:moveTo>
                    <a:lnTo>
                      <a:pt x="457" y="0"/>
                    </a:lnTo>
                    <a:lnTo>
                      <a:pt x="457" y="13"/>
                    </a:lnTo>
                    <a:lnTo>
                      <a:pt x="0" y="13"/>
                    </a:lnTo>
                    <a:lnTo>
                      <a:pt x="0" y="29"/>
                    </a:lnTo>
                  </a:path>
                </a:pathLst>
              </a:custGeom>
              <a:noFill/>
              <a:ln w="30163" cap="rnd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3" name="Freeform 70">
                <a:extLst>
                  <a:ext uri="{FF2B5EF4-FFF2-40B4-BE49-F238E27FC236}">
                    <a16:creationId xmlns:a16="http://schemas.microsoft.com/office/drawing/2014/main" id="{9FA0D558-C8EC-4A5F-A22E-DE9F5E979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0638" y="2212975"/>
                <a:ext cx="611188" cy="144462"/>
              </a:xfrm>
              <a:custGeom>
                <a:avLst/>
                <a:gdLst>
                  <a:gd name="T0" fmla="*/ 385 w 385"/>
                  <a:gd name="T1" fmla="*/ 0 h 91"/>
                  <a:gd name="T2" fmla="*/ 150 w 385"/>
                  <a:gd name="T3" fmla="*/ 0 h 91"/>
                  <a:gd name="T4" fmla="*/ 150 w 385"/>
                  <a:gd name="T5" fmla="*/ 16 h 91"/>
                  <a:gd name="T6" fmla="*/ 142 w 385"/>
                  <a:gd name="T7" fmla="*/ 16 h 91"/>
                  <a:gd name="T8" fmla="*/ 142 w 385"/>
                  <a:gd name="T9" fmla="*/ 69 h 91"/>
                  <a:gd name="T10" fmla="*/ 123 w 385"/>
                  <a:gd name="T11" fmla="*/ 69 h 91"/>
                  <a:gd name="T12" fmla="*/ 123 w 385"/>
                  <a:gd name="T13" fmla="*/ 78 h 91"/>
                  <a:gd name="T14" fmla="*/ 31 w 385"/>
                  <a:gd name="T15" fmla="*/ 78 h 91"/>
                  <a:gd name="T16" fmla="*/ 31 w 385"/>
                  <a:gd name="T17" fmla="*/ 91 h 91"/>
                  <a:gd name="T18" fmla="*/ 0 w 385"/>
                  <a:gd name="T19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5" h="91">
                    <a:moveTo>
                      <a:pt x="385" y="0"/>
                    </a:moveTo>
                    <a:lnTo>
                      <a:pt x="150" y="0"/>
                    </a:lnTo>
                    <a:lnTo>
                      <a:pt x="150" y="16"/>
                    </a:lnTo>
                    <a:lnTo>
                      <a:pt x="142" y="16"/>
                    </a:lnTo>
                    <a:lnTo>
                      <a:pt x="142" y="69"/>
                    </a:lnTo>
                    <a:lnTo>
                      <a:pt x="123" y="69"/>
                    </a:lnTo>
                    <a:lnTo>
                      <a:pt x="123" y="78"/>
                    </a:lnTo>
                    <a:lnTo>
                      <a:pt x="31" y="78"/>
                    </a:lnTo>
                    <a:lnTo>
                      <a:pt x="31" y="91"/>
                    </a:lnTo>
                    <a:lnTo>
                      <a:pt x="0" y="91"/>
                    </a:lnTo>
                  </a:path>
                </a:pathLst>
              </a:custGeom>
              <a:noFill/>
              <a:ln w="3016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4" name="Freeform 71">
                <a:extLst>
                  <a:ext uri="{FF2B5EF4-FFF2-40B4-BE49-F238E27FC236}">
                    <a16:creationId xmlns:a16="http://schemas.microsoft.com/office/drawing/2014/main" id="{18E7025C-DD48-4E56-8526-2C2247F67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5" y="2357438"/>
                <a:ext cx="660400" cy="1385887"/>
              </a:xfrm>
              <a:custGeom>
                <a:avLst/>
                <a:gdLst>
                  <a:gd name="T0" fmla="*/ 416 w 416"/>
                  <a:gd name="T1" fmla="*/ 0 h 873"/>
                  <a:gd name="T2" fmla="*/ 416 w 416"/>
                  <a:gd name="T3" fmla="*/ 111 h 873"/>
                  <a:gd name="T4" fmla="*/ 396 w 416"/>
                  <a:gd name="T5" fmla="*/ 111 h 873"/>
                  <a:gd name="T6" fmla="*/ 396 w 416"/>
                  <a:gd name="T7" fmla="*/ 125 h 873"/>
                  <a:gd name="T8" fmla="*/ 345 w 416"/>
                  <a:gd name="T9" fmla="*/ 125 h 873"/>
                  <a:gd name="T10" fmla="*/ 345 w 416"/>
                  <a:gd name="T11" fmla="*/ 134 h 873"/>
                  <a:gd name="T12" fmla="*/ 295 w 416"/>
                  <a:gd name="T13" fmla="*/ 134 h 873"/>
                  <a:gd name="T14" fmla="*/ 295 w 416"/>
                  <a:gd name="T15" fmla="*/ 154 h 873"/>
                  <a:gd name="T16" fmla="*/ 276 w 416"/>
                  <a:gd name="T17" fmla="*/ 154 h 873"/>
                  <a:gd name="T18" fmla="*/ 276 w 416"/>
                  <a:gd name="T19" fmla="*/ 412 h 873"/>
                  <a:gd name="T20" fmla="*/ 253 w 416"/>
                  <a:gd name="T21" fmla="*/ 412 h 873"/>
                  <a:gd name="T22" fmla="*/ 253 w 416"/>
                  <a:gd name="T23" fmla="*/ 422 h 873"/>
                  <a:gd name="T24" fmla="*/ 228 w 416"/>
                  <a:gd name="T25" fmla="*/ 422 h 873"/>
                  <a:gd name="T26" fmla="*/ 228 w 416"/>
                  <a:gd name="T27" fmla="*/ 431 h 873"/>
                  <a:gd name="T28" fmla="*/ 164 w 416"/>
                  <a:gd name="T29" fmla="*/ 431 h 873"/>
                  <a:gd name="T30" fmla="*/ 164 w 416"/>
                  <a:gd name="T31" fmla="*/ 448 h 873"/>
                  <a:gd name="T32" fmla="*/ 150 w 416"/>
                  <a:gd name="T33" fmla="*/ 448 h 873"/>
                  <a:gd name="T34" fmla="*/ 150 w 416"/>
                  <a:gd name="T35" fmla="*/ 512 h 873"/>
                  <a:gd name="T36" fmla="*/ 140 w 416"/>
                  <a:gd name="T37" fmla="*/ 512 h 873"/>
                  <a:gd name="T38" fmla="*/ 140 w 416"/>
                  <a:gd name="T39" fmla="*/ 779 h 873"/>
                  <a:gd name="T40" fmla="*/ 132 w 416"/>
                  <a:gd name="T41" fmla="*/ 779 h 873"/>
                  <a:gd name="T42" fmla="*/ 132 w 416"/>
                  <a:gd name="T43" fmla="*/ 867 h 873"/>
                  <a:gd name="T44" fmla="*/ 100 w 416"/>
                  <a:gd name="T45" fmla="*/ 867 h 873"/>
                  <a:gd name="T46" fmla="*/ 100 w 416"/>
                  <a:gd name="T47" fmla="*/ 873 h 873"/>
                  <a:gd name="T48" fmla="*/ 0 w 416"/>
                  <a:gd name="T49" fmla="*/ 873 h 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16" h="873">
                    <a:moveTo>
                      <a:pt x="416" y="0"/>
                    </a:moveTo>
                    <a:lnTo>
                      <a:pt x="416" y="111"/>
                    </a:lnTo>
                    <a:lnTo>
                      <a:pt x="396" y="111"/>
                    </a:lnTo>
                    <a:lnTo>
                      <a:pt x="396" y="125"/>
                    </a:lnTo>
                    <a:lnTo>
                      <a:pt x="345" y="125"/>
                    </a:lnTo>
                    <a:lnTo>
                      <a:pt x="345" y="134"/>
                    </a:lnTo>
                    <a:lnTo>
                      <a:pt x="295" y="134"/>
                    </a:lnTo>
                    <a:lnTo>
                      <a:pt x="295" y="154"/>
                    </a:lnTo>
                    <a:lnTo>
                      <a:pt x="276" y="154"/>
                    </a:lnTo>
                    <a:lnTo>
                      <a:pt x="276" y="412"/>
                    </a:lnTo>
                    <a:lnTo>
                      <a:pt x="253" y="412"/>
                    </a:lnTo>
                    <a:lnTo>
                      <a:pt x="253" y="422"/>
                    </a:lnTo>
                    <a:lnTo>
                      <a:pt x="228" y="422"/>
                    </a:lnTo>
                    <a:lnTo>
                      <a:pt x="228" y="431"/>
                    </a:lnTo>
                    <a:lnTo>
                      <a:pt x="164" y="431"/>
                    </a:lnTo>
                    <a:lnTo>
                      <a:pt x="164" y="448"/>
                    </a:lnTo>
                    <a:lnTo>
                      <a:pt x="150" y="448"/>
                    </a:lnTo>
                    <a:lnTo>
                      <a:pt x="150" y="512"/>
                    </a:lnTo>
                    <a:lnTo>
                      <a:pt x="140" y="512"/>
                    </a:lnTo>
                    <a:lnTo>
                      <a:pt x="140" y="779"/>
                    </a:lnTo>
                    <a:lnTo>
                      <a:pt x="132" y="779"/>
                    </a:lnTo>
                    <a:lnTo>
                      <a:pt x="132" y="867"/>
                    </a:lnTo>
                    <a:lnTo>
                      <a:pt x="100" y="867"/>
                    </a:lnTo>
                    <a:lnTo>
                      <a:pt x="100" y="873"/>
                    </a:lnTo>
                    <a:lnTo>
                      <a:pt x="0" y="873"/>
                    </a:lnTo>
                  </a:path>
                </a:pathLst>
              </a:custGeom>
              <a:noFill/>
              <a:ln w="3016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8" name="Freeform 75">
                <a:extLst>
                  <a:ext uri="{FF2B5EF4-FFF2-40B4-BE49-F238E27FC236}">
                    <a16:creationId xmlns:a16="http://schemas.microsoft.com/office/drawing/2014/main" id="{CC47ACC1-92D8-439B-8DD1-D04E4EEA1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5000" y="2079625"/>
                <a:ext cx="2787650" cy="123825"/>
              </a:xfrm>
              <a:custGeom>
                <a:avLst/>
                <a:gdLst>
                  <a:gd name="T0" fmla="*/ 1756 w 1756"/>
                  <a:gd name="T1" fmla="*/ 0 h 78"/>
                  <a:gd name="T2" fmla="*/ 891 w 1756"/>
                  <a:gd name="T3" fmla="*/ 0 h 78"/>
                  <a:gd name="T4" fmla="*/ 891 w 1756"/>
                  <a:gd name="T5" fmla="*/ 12 h 78"/>
                  <a:gd name="T6" fmla="*/ 485 w 1756"/>
                  <a:gd name="T7" fmla="*/ 12 h 78"/>
                  <a:gd name="T8" fmla="*/ 485 w 1756"/>
                  <a:gd name="T9" fmla="*/ 20 h 78"/>
                  <a:gd name="T10" fmla="*/ 459 w 1756"/>
                  <a:gd name="T11" fmla="*/ 20 h 78"/>
                  <a:gd name="T12" fmla="*/ 459 w 1756"/>
                  <a:gd name="T13" fmla="*/ 44 h 78"/>
                  <a:gd name="T14" fmla="*/ 56 w 1756"/>
                  <a:gd name="T15" fmla="*/ 44 h 78"/>
                  <a:gd name="T16" fmla="*/ 56 w 1756"/>
                  <a:gd name="T17" fmla="*/ 59 h 78"/>
                  <a:gd name="T18" fmla="*/ 29 w 1756"/>
                  <a:gd name="T19" fmla="*/ 59 h 78"/>
                  <a:gd name="T20" fmla="*/ 29 w 1756"/>
                  <a:gd name="T21" fmla="*/ 72 h 78"/>
                  <a:gd name="T22" fmla="*/ 0 w 1756"/>
                  <a:gd name="T23" fmla="*/ 72 h 78"/>
                  <a:gd name="T24" fmla="*/ 0 w 1756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56" h="78">
                    <a:moveTo>
                      <a:pt x="1756" y="0"/>
                    </a:moveTo>
                    <a:lnTo>
                      <a:pt x="891" y="0"/>
                    </a:lnTo>
                    <a:lnTo>
                      <a:pt x="891" y="12"/>
                    </a:lnTo>
                    <a:lnTo>
                      <a:pt x="485" y="12"/>
                    </a:lnTo>
                    <a:lnTo>
                      <a:pt x="485" y="20"/>
                    </a:lnTo>
                    <a:lnTo>
                      <a:pt x="459" y="20"/>
                    </a:lnTo>
                    <a:lnTo>
                      <a:pt x="459" y="44"/>
                    </a:lnTo>
                    <a:lnTo>
                      <a:pt x="56" y="44"/>
                    </a:lnTo>
                    <a:lnTo>
                      <a:pt x="56" y="59"/>
                    </a:lnTo>
                    <a:lnTo>
                      <a:pt x="29" y="59"/>
                    </a:lnTo>
                    <a:lnTo>
                      <a:pt x="29" y="72"/>
                    </a:lnTo>
                    <a:lnTo>
                      <a:pt x="0" y="72"/>
                    </a:lnTo>
                    <a:lnTo>
                      <a:pt x="0" y="78"/>
                    </a:lnTo>
                  </a:path>
                </a:pathLst>
              </a:custGeom>
              <a:noFill/>
              <a:ln w="3016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14908B22-2925-4000-A980-1C875A06D4B1}"/>
                </a:ext>
              </a:extLst>
            </p:cNvPr>
            <p:cNvSpPr txBox="1"/>
            <p:nvPr/>
          </p:nvSpPr>
          <p:spPr>
            <a:xfrm>
              <a:off x="5024803" y="389774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E373C00E-DA50-4AA4-9F12-C6C2AE601E72}"/>
                </a:ext>
              </a:extLst>
            </p:cNvPr>
            <p:cNvSpPr txBox="1"/>
            <p:nvPr/>
          </p:nvSpPr>
          <p:spPr>
            <a:xfrm>
              <a:off x="5186768" y="389774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D04587AF-F633-4036-995E-8D98DD42A1F0}"/>
                </a:ext>
              </a:extLst>
            </p:cNvPr>
            <p:cNvSpPr txBox="1"/>
            <p:nvPr/>
          </p:nvSpPr>
          <p:spPr>
            <a:xfrm>
              <a:off x="5349421" y="389774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id="{7B3A28A5-66B4-46F1-B207-D1780B10C6DB}"/>
                </a:ext>
              </a:extLst>
            </p:cNvPr>
            <p:cNvSpPr txBox="1"/>
            <p:nvPr/>
          </p:nvSpPr>
          <p:spPr>
            <a:xfrm>
              <a:off x="5469289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C4341B53-8A75-4031-841F-CF40D168558B}"/>
                </a:ext>
              </a:extLst>
            </p:cNvPr>
            <p:cNvSpPr txBox="1"/>
            <p:nvPr/>
          </p:nvSpPr>
          <p:spPr>
            <a:xfrm>
              <a:off x="5631461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FF2A12E6-BD7D-4F19-ADF6-B11398FBF2A4}"/>
                </a:ext>
              </a:extLst>
            </p:cNvPr>
            <p:cNvSpPr txBox="1"/>
            <p:nvPr/>
          </p:nvSpPr>
          <p:spPr>
            <a:xfrm>
              <a:off x="5956005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38E410EE-D4C2-493F-B081-DC1D0FA32F85}"/>
                </a:ext>
              </a:extLst>
            </p:cNvPr>
            <p:cNvSpPr txBox="1"/>
            <p:nvPr/>
          </p:nvSpPr>
          <p:spPr>
            <a:xfrm>
              <a:off x="6425176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07120EEB-2E66-4158-9B2B-90E9C3C81AF7}"/>
                </a:ext>
              </a:extLst>
            </p:cNvPr>
            <p:cNvSpPr txBox="1"/>
            <p:nvPr/>
          </p:nvSpPr>
          <p:spPr>
            <a:xfrm>
              <a:off x="6912464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AD73950B-73DB-4D09-BD4C-84A2CB69605D}"/>
                </a:ext>
              </a:extLst>
            </p:cNvPr>
            <p:cNvSpPr txBox="1"/>
            <p:nvPr/>
          </p:nvSpPr>
          <p:spPr>
            <a:xfrm>
              <a:off x="7390888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209BB4EB-7145-41FB-B180-8A803B9DB508}"/>
                </a:ext>
              </a:extLst>
            </p:cNvPr>
            <p:cNvSpPr txBox="1"/>
            <p:nvPr/>
          </p:nvSpPr>
          <p:spPr>
            <a:xfrm>
              <a:off x="7878974" y="389774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39E8C616-4B54-41AE-A257-2408E37F2A1E}"/>
                </a:ext>
              </a:extLst>
            </p:cNvPr>
            <p:cNvSpPr txBox="1"/>
            <p:nvPr/>
          </p:nvSpPr>
          <p:spPr>
            <a:xfrm>
              <a:off x="4882652" y="363170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id="{FEF01146-1895-476E-A291-749BEF60085E}"/>
                </a:ext>
              </a:extLst>
            </p:cNvPr>
            <p:cNvSpPr txBox="1"/>
            <p:nvPr/>
          </p:nvSpPr>
          <p:spPr>
            <a:xfrm>
              <a:off x="4754412" y="3290878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453AC6A7-95A9-4EBD-93D5-7E332513B6C6}"/>
                </a:ext>
              </a:extLst>
            </p:cNvPr>
            <p:cNvSpPr txBox="1"/>
            <p:nvPr/>
          </p:nvSpPr>
          <p:spPr>
            <a:xfrm>
              <a:off x="4754412" y="2950048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19BD0646-1ADB-4F87-9E27-6B70CE38E2CD}"/>
                </a:ext>
              </a:extLst>
            </p:cNvPr>
            <p:cNvSpPr txBox="1"/>
            <p:nvPr/>
          </p:nvSpPr>
          <p:spPr>
            <a:xfrm>
              <a:off x="4754412" y="2609218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69978A91-BE16-43DB-8000-ABE4DBD10637}"/>
                </a:ext>
              </a:extLst>
            </p:cNvPr>
            <p:cNvSpPr txBox="1"/>
            <p:nvPr/>
          </p:nvSpPr>
          <p:spPr>
            <a:xfrm>
              <a:off x="4754412" y="2268388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92355E30-2954-49A5-BE2D-C618BBC4AA88}"/>
                </a:ext>
              </a:extLst>
            </p:cNvPr>
            <p:cNvSpPr txBox="1"/>
            <p:nvPr/>
          </p:nvSpPr>
          <p:spPr>
            <a:xfrm>
              <a:off x="4754412" y="1927558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1.0</a:t>
              </a: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6705227" y="1828462"/>
              <a:ext cx="4892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80 %</a:t>
              </a: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7061700" y="2152017"/>
              <a:ext cx="4892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79 %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E8E0F406-153C-413C-A42F-E910DECF858E}"/>
                </a:ext>
              </a:extLst>
            </p:cNvPr>
            <p:cNvSpPr txBox="1"/>
            <p:nvPr/>
          </p:nvSpPr>
          <p:spPr>
            <a:xfrm>
              <a:off x="8090513" y="3897745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155" name="ZoneTexte 154">
              <a:extLst>
                <a:ext uri="{FF2B5EF4-FFF2-40B4-BE49-F238E27FC236}">
                  <a16:creationId xmlns:a16="http://schemas.microsoft.com/office/drawing/2014/main" id="{9114D6DC-8467-4F2D-95F6-BA19F98DE4F4}"/>
                </a:ext>
              </a:extLst>
            </p:cNvPr>
            <p:cNvSpPr txBox="1"/>
            <p:nvPr/>
          </p:nvSpPr>
          <p:spPr>
            <a:xfrm>
              <a:off x="7438446" y="2996288"/>
              <a:ext cx="7649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(N = 576)</a:t>
              </a:r>
            </a:p>
          </p:txBody>
        </p:sp>
        <p:sp>
          <p:nvSpPr>
            <p:cNvPr id="156" name="ZoneTexte 155">
              <a:extLst>
                <a:ext uri="{FF2B5EF4-FFF2-40B4-BE49-F238E27FC236}">
                  <a16:creationId xmlns:a16="http://schemas.microsoft.com/office/drawing/2014/main" id="{01EEBBE5-4F4B-45DD-9503-402121341CE4}"/>
                </a:ext>
              </a:extLst>
            </p:cNvPr>
            <p:cNvSpPr txBox="1"/>
            <p:nvPr/>
          </p:nvSpPr>
          <p:spPr>
            <a:xfrm>
              <a:off x="7428348" y="3199681"/>
              <a:ext cx="7649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(N = 564)</a:t>
              </a:r>
            </a:p>
          </p:txBody>
        </p:sp>
        <p:sp>
          <p:nvSpPr>
            <p:cNvPr id="153" name="Line 59">
              <a:extLst>
                <a:ext uri="{FF2B5EF4-FFF2-40B4-BE49-F238E27FC236}">
                  <a16:creationId xmlns:a16="http://schemas.microsoft.com/office/drawing/2014/main" id="{7220A4BD-803E-4F9D-A6D2-5ABBBB25DE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64551" y="3144404"/>
              <a:ext cx="189310" cy="0"/>
            </a:xfrm>
            <a:prstGeom prst="line">
              <a:avLst/>
            </a:prstGeom>
            <a:noFill/>
            <a:ln w="3016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154" name="Line 62">
              <a:extLst>
                <a:ext uri="{FF2B5EF4-FFF2-40B4-BE49-F238E27FC236}">
                  <a16:creationId xmlns:a16="http://schemas.microsoft.com/office/drawing/2014/main" id="{1BF79B9F-F08D-459C-93F1-622D54EB8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64551" y="3363073"/>
              <a:ext cx="189310" cy="0"/>
            </a:xfrm>
            <a:prstGeom prst="line">
              <a:avLst/>
            </a:prstGeom>
            <a:noFill/>
            <a:ln w="3016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</p:grp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6A78F6B1-0E2F-4AE1-818C-BC504695E242}"/>
              </a:ext>
            </a:extLst>
          </p:cNvPr>
          <p:cNvGrpSpPr/>
          <p:nvPr/>
        </p:nvGrpSpPr>
        <p:grpSpPr>
          <a:xfrm>
            <a:off x="4754412" y="4177971"/>
            <a:ext cx="4086376" cy="2386401"/>
            <a:chOff x="4754412" y="4177971"/>
            <a:chExt cx="4086376" cy="2386401"/>
          </a:xfrm>
        </p:grpSpPr>
        <p:sp>
          <p:nvSpPr>
            <p:cNvPr id="163" name="AutoShape 165">
              <a:extLst>
                <a:ext uri="{FF2B5EF4-FFF2-40B4-BE49-F238E27FC236}">
                  <a16:creationId xmlns:a16="http://schemas.microsoft.com/office/drawing/2014/main" id="{36DBB866-420B-4C5B-9CC9-5A04F6B37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6800" y="5457279"/>
              <a:ext cx="1001280" cy="47704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200">
                <a:solidFill>
                  <a:srgbClr val="000066"/>
                </a:solidFill>
              </a:endParaRPr>
            </a:p>
          </p:txBody>
        </p:sp>
        <p:sp>
          <p:nvSpPr>
            <p:cNvPr id="146" name="ZoneTexte 145">
              <a:extLst>
                <a:ext uri="{FF2B5EF4-FFF2-40B4-BE49-F238E27FC236}">
                  <a16:creationId xmlns:a16="http://schemas.microsoft.com/office/drawing/2014/main" id="{B9745608-0DCC-4638-BC30-ED25E7C55346}"/>
                </a:ext>
              </a:extLst>
            </p:cNvPr>
            <p:cNvSpPr txBox="1"/>
            <p:nvPr/>
          </p:nvSpPr>
          <p:spPr>
            <a:xfrm>
              <a:off x="5179324" y="4177971"/>
              <a:ext cx="36614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Baseline HIV RNA &gt; 100 000 c/</a:t>
              </a:r>
              <a:r>
                <a:rPr lang="fr-FR" sz="1200" b="1" dirty="0" err="1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mL</a:t>
              </a:r>
              <a:r>
                <a:rPr lang="fr-FR" sz="1200" b="1" dirty="0">
                  <a:solidFill>
                    <a:srgbClr val="CC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grpSp>
          <p:nvGrpSpPr>
            <p:cNvPr id="80" name="Groupe 79">
              <a:extLst>
                <a:ext uri="{FF2B5EF4-FFF2-40B4-BE49-F238E27FC236}">
                  <a16:creationId xmlns:a16="http://schemas.microsoft.com/office/drawing/2014/main" id="{2B143D8B-4BD0-47EA-9203-33F98F85D1F2}"/>
                </a:ext>
              </a:extLst>
            </p:cNvPr>
            <p:cNvGrpSpPr/>
            <p:nvPr/>
          </p:nvGrpSpPr>
          <p:grpSpPr>
            <a:xfrm>
              <a:off x="5100709" y="4428580"/>
              <a:ext cx="2943940" cy="1828800"/>
              <a:chOff x="6896100" y="4113213"/>
              <a:chExt cx="4094163" cy="1828800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3492795C-E04E-4D66-98A9-383E8A54A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5" y="4113213"/>
                <a:ext cx="4021138" cy="1762125"/>
              </a:xfrm>
              <a:custGeom>
                <a:avLst/>
                <a:gdLst>
                  <a:gd name="T0" fmla="*/ 2533 w 2533"/>
                  <a:gd name="T1" fmla="*/ 1110 h 1110"/>
                  <a:gd name="T2" fmla="*/ 0 w 2533"/>
                  <a:gd name="T3" fmla="*/ 1110 h 1110"/>
                  <a:gd name="T4" fmla="*/ 0 w 2533"/>
                  <a:gd name="T5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33" h="1110">
                    <a:moveTo>
                      <a:pt x="2533" y="1110"/>
                    </a:moveTo>
                    <a:lnTo>
                      <a:pt x="0" y="111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14">
                <a:extLst>
                  <a:ext uri="{FF2B5EF4-FFF2-40B4-BE49-F238E27FC236}">
                    <a16:creationId xmlns:a16="http://schemas.microsoft.com/office/drawing/2014/main" id="{ED67A919-7148-4A1A-8CDB-B63CDD03E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4127500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5">
                <a:extLst>
                  <a:ext uri="{FF2B5EF4-FFF2-40B4-BE49-F238E27FC236}">
                    <a16:creationId xmlns:a16="http://schemas.microsoft.com/office/drawing/2014/main" id="{3156340B-8953-4752-BE21-E6CAA227A7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4803775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16">
                <a:extLst>
                  <a:ext uri="{FF2B5EF4-FFF2-40B4-BE49-F238E27FC236}">
                    <a16:creationId xmlns:a16="http://schemas.microsoft.com/office/drawing/2014/main" id="{1FEC071C-DE82-4E6A-BCCE-103E19DFA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4464050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17">
                <a:extLst>
                  <a:ext uri="{FF2B5EF4-FFF2-40B4-BE49-F238E27FC236}">
                    <a16:creationId xmlns:a16="http://schemas.microsoft.com/office/drawing/2014/main" id="{AFC2AA5D-96BB-4984-9DDC-2D7108123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5141913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Line 18">
                <a:extLst>
                  <a:ext uri="{FF2B5EF4-FFF2-40B4-BE49-F238E27FC236}">
                    <a16:creationId xmlns:a16="http://schemas.microsoft.com/office/drawing/2014/main" id="{0B6907BA-F367-455C-BCD2-A3B044865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5816600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Line 19">
                <a:extLst>
                  <a:ext uri="{FF2B5EF4-FFF2-40B4-BE49-F238E27FC236}">
                    <a16:creationId xmlns:a16="http://schemas.microsoft.com/office/drawing/2014/main" id="{C702BDC0-8D63-4210-A657-47CEC41B94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6100" y="5478463"/>
                <a:ext cx="730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28">
                <a:extLst>
                  <a:ext uri="{FF2B5EF4-FFF2-40B4-BE49-F238E27FC236}">
                    <a16:creationId xmlns:a16="http://schemas.microsoft.com/office/drawing/2014/main" id="{57FF12CC-9EEA-4566-B99B-DB659D219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972800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2" name="Line 29">
                <a:extLst>
                  <a:ext uri="{FF2B5EF4-FFF2-40B4-BE49-F238E27FC236}">
                    <a16:creationId xmlns:a16="http://schemas.microsoft.com/office/drawing/2014/main" id="{EA5C4002-63A2-4CA0-B6A0-274A880A9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02875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41">
                <a:extLst>
                  <a:ext uri="{FF2B5EF4-FFF2-40B4-BE49-F238E27FC236}">
                    <a16:creationId xmlns:a16="http://schemas.microsoft.com/office/drawing/2014/main" id="{9E64154A-3513-477D-B330-B58AA17257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9125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Line 42">
                <a:extLst>
                  <a:ext uri="{FF2B5EF4-FFF2-40B4-BE49-F238E27FC236}">
                    <a16:creationId xmlns:a16="http://schemas.microsoft.com/office/drawing/2014/main" id="{1978DF1F-E49F-49F4-BBBF-0B98F5154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29775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Line 43">
                <a:extLst>
                  <a:ext uri="{FF2B5EF4-FFF2-40B4-BE49-F238E27FC236}">
                    <a16:creationId xmlns:a16="http://schemas.microsoft.com/office/drawing/2014/main" id="{992E2A53-996F-4050-A70C-103D7DEC7A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61438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Line 44">
                <a:extLst>
                  <a:ext uri="{FF2B5EF4-FFF2-40B4-BE49-F238E27FC236}">
                    <a16:creationId xmlns:a16="http://schemas.microsoft.com/office/drawing/2014/main" id="{F81BFAFF-F3AF-4583-B1DE-4E13E2F70E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313738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Line 45">
                <a:extLst>
                  <a:ext uri="{FF2B5EF4-FFF2-40B4-BE49-F238E27FC236}">
                    <a16:creationId xmlns:a16="http://schemas.microsoft.com/office/drawing/2014/main" id="{5F0816B2-7050-450C-85D6-44B98D692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66063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Line 46">
                <a:extLst>
                  <a:ext uri="{FF2B5EF4-FFF2-40B4-BE49-F238E27FC236}">
                    <a16:creationId xmlns:a16="http://schemas.microsoft.com/office/drawing/2014/main" id="{77186C8F-4A5E-490D-B096-EC996ED1C0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645400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Line 47">
                <a:extLst>
                  <a:ext uri="{FF2B5EF4-FFF2-40B4-BE49-F238E27FC236}">
                    <a16:creationId xmlns:a16="http://schemas.microsoft.com/office/drawing/2014/main" id="{6F8E8DFD-B8C6-46D7-AB11-F755E79134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12038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48">
                <a:extLst>
                  <a:ext uri="{FF2B5EF4-FFF2-40B4-BE49-F238E27FC236}">
                    <a16:creationId xmlns:a16="http://schemas.microsoft.com/office/drawing/2014/main" id="{EB96A371-6244-4B73-946C-F460ACFBC1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96138" y="5875338"/>
                <a:ext cx="0" cy="666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Line 58">
                <a:extLst>
                  <a:ext uri="{FF2B5EF4-FFF2-40B4-BE49-F238E27FC236}">
                    <a16:creationId xmlns:a16="http://schemas.microsoft.com/office/drawing/2014/main" id="{CAF758A1-569E-4920-8B8A-32E68B9E61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29775" y="4419012"/>
                <a:ext cx="0" cy="145632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Freeform 66">
                <a:extLst>
                  <a:ext uri="{FF2B5EF4-FFF2-40B4-BE49-F238E27FC236}">
                    <a16:creationId xmlns:a16="http://schemas.microsoft.com/office/drawing/2014/main" id="{11C52DA8-D46D-4092-BD86-263DF843E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5400" y="4224338"/>
                <a:ext cx="2898775" cy="1050925"/>
              </a:xfrm>
              <a:custGeom>
                <a:avLst/>
                <a:gdLst>
                  <a:gd name="T0" fmla="*/ 1826 w 1826"/>
                  <a:gd name="T1" fmla="*/ 0 h 662"/>
                  <a:gd name="T2" fmla="*/ 1826 w 1826"/>
                  <a:gd name="T3" fmla="*/ 47 h 662"/>
                  <a:gd name="T4" fmla="*/ 1709 w 1826"/>
                  <a:gd name="T5" fmla="*/ 47 h 662"/>
                  <a:gd name="T6" fmla="*/ 1709 w 1826"/>
                  <a:gd name="T7" fmla="*/ 80 h 662"/>
                  <a:gd name="T8" fmla="*/ 1698 w 1826"/>
                  <a:gd name="T9" fmla="*/ 80 h 662"/>
                  <a:gd name="T10" fmla="*/ 1698 w 1826"/>
                  <a:gd name="T11" fmla="*/ 100 h 662"/>
                  <a:gd name="T12" fmla="*/ 1684 w 1826"/>
                  <a:gd name="T13" fmla="*/ 100 h 662"/>
                  <a:gd name="T14" fmla="*/ 1684 w 1826"/>
                  <a:gd name="T15" fmla="*/ 122 h 662"/>
                  <a:gd name="T16" fmla="*/ 1673 w 1826"/>
                  <a:gd name="T17" fmla="*/ 122 h 662"/>
                  <a:gd name="T18" fmla="*/ 1673 w 1826"/>
                  <a:gd name="T19" fmla="*/ 139 h 662"/>
                  <a:gd name="T20" fmla="*/ 1645 w 1826"/>
                  <a:gd name="T21" fmla="*/ 139 h 662"/>
                  <a:gd name="T22" fmla="*/ 1645 w 1826"/>
                  <a:gd name="T23" fmla="*/ 148 h 662"/>
                  <a:gd name="T24" fmla="*/ 1409 w 1826"/>
                  <a:gd name="T25" fmla="*/ 148 h 662"/>
                  <a:gd name="T26" fmla="*/ 1409 w 1826"/>
                  <a:gd name="T27" fmla="*/ 162 h 662"/>
                  <a:gd name="T28" fmla="*/ 1266 w 1826"/>
                  <a:gd name="T29" fmla="*/ 162 h 662"/>
                  <a:gd name="T30" fmla="*/ 1266 w 1826"/>
                  <a:gd name="T31" fmla="*/ 175 h 662"/>
                  <a:gd name="T32" fmla="*/ 1256 w 1826"/>
                  <a:gd name="T33" fmla="*/ 175 h 662"/>
                  <a:gd name="T34" fmla="*/ 1256 w 1826"/>
                  <a:gd name="T35" fmla="*/ 284 h 662"/>
                  <a:gd name="T36" fmla="*/ 1192 w 1826"/>
                  <a:gd name="T37" fmla="*/ 284 h 662"/>
                  <a:gd name="T38" fmla="*/ 1192 w 1826"/>
                  <a:gd name="T39" fmla="*/ 294 h 662"/>
                  <a:gd name="T40" fmla="*/ 913 w 1826"/>
                  <a:gd name="T41" fmla="*/ 294 h 662"/>
                  <a:gd name="T42" fmla="*/ 913 w 1826"/>
                  <a:gd name="T43" fmla="*/ 303 h 662"/>
                  <a:gd name="T44" fmla="*/ 866 w 1826"/>
                  <a:gd name="T45" fmla="*/ 303 h 662"/>
                  <a:gd name="T46" fmla="*/ 866 w 1826"/>
                  <a:gd name="T47" fmla="*/ 312 h 662"/>
                  <a:gd name="T48" fmla="*/ 847 w 1826"/>
                  <a:gd name="T49" fmla="*/ 312 h 662"/>
                  <a:gd name="T50" fmla="*/ 847 w 1826"/>
                  <a:gd name="T51" fmla="*/ 347 h 662"/>
                  <a:gd name="T52" fmla="*/ 835 w 1826"/>
                  <a:gd name="T53" fmla="*/ 347 h 662"/>
                  <a:gd name="T54" fmla="*/ 835 w 1826"/>
                  <a:gd name="T55" fmla="*/ 372 h 662"/>
                  <a:gd name="T56" fmla="*/ 824 w 1826"/>
                  <a:gd name="T57" fmla="*/ 372 h 662"/>
                  <a:gd name="T58" fmla="*/ 824 w 1826"/>
                  <a:gd name="T59" fmla="*/ 389 h 662"/>
                  <a:gd name="T60" fmla="*/ 810 w 1826"/>
                  <a:gd name="T61" fmla="*/ 389 h 662"/>
                  <a:gd name="T62" fmla="*/ 810 w 1826"/>
                  <a:gd name="T63" fmla="*/ 405 h 662"/>
                  <a:gd name="T64" fmla="*/ 796 w 1826"/>
                  <a:gd name="T65" fmla="*/ 405 h 662"/>
                  <a:gd name="T66" fmla="*/ 796 w 1826"/>
                  <a:gd name="T67" fmla="*/ 415 h 662"/>
                  <a:gd name="T68" fmla="*/ 736 w 1826"/>
                  <a:gd name="T69" fmla="*/ 415 h 662"/>
                  <a:gd name="T70" fmla="*/ 736 w 1826"/>
                  <a:gd name="T71" fmla="*/ 431 h 662"/>
                  <a:gd name="T72" fmla="*/ 560 w 1826"/>
                  <a:gd name="T73" fmla="*/ 431 h 662"/>
                  <a:gd name="T74" fmla="*/ 560 w 1826"/>
                  <a:gd name="T75" fmla="*/ 445 h 662"/>
                  <a:gd name="T76" fmla="*/ 421 w 1826"/>
                  <a:gd name="T77" fmla="*/ 445 h 662"/>
                  <a:gd name="T78" fmla="*/ 421 w 1826"/>
                  <a:gd name="T79" fmla="*/ 548 h 662"/>
                  <a:gd name="T80" fmla="*/ 410 w 1826"/>
                  <a:gd name="T81" fmla="*/ 548 h 662"/>
                  <a:gd name="T82" fmla="*/ 410 w 1826"/>
                  <a:gd name="T83" fmla="*/ 576 h 662"/>
                  <a:gd name="T84" fmla="*/ 243 w 1826"/>
                  <a:gd name="T85" fmla="*/ 576 h 662"/>
                  <a:gd name="T86" fmla="*/ 243 w 1826"/>
                  <a:gd name="T87" fmla="*/ 586 h 662"/>
                  <a:gd name="T88" fmla="*/ 145 w 1826"/>
                  <a:gd name="T89" fmla="*/ 586 h 662"/>
                  <a:gd name="T90" fmla="*/ 145 w 1826"/>
                  <a:gd name="T91" fmla="*/ 623 h 662"/>
                  <a:gd name="T92" fmla="*/ 114 w 1826"/>
                  <a:gd name="T93" fmla="*/ 623 h 662"/>
                  <a:gd name="T94" fmla="*/ 114 w 1826"/>
                  <a:gd name="T95" fmla="*/ 636 h 662"/>
                  <a:gd name="T96" fmla="*/ 29 w 1826"/>
                  <a:gd name="T97" fmla="*/ 636 h 662"/>
                  <a:gd name="T98" fmla="*/ 29 w 1826"/>
                  <a:gd name="T99" fmla="*/ 647 h 662"/>
                  <a:gd name="T100" fmla="*/ 12 w 1826"/>
                  <a:gd name="T101" fmla="*/ 647 h 662"/>
                  <a:gd name="T102" fmla="*/ 12 w 1826"/>
                  <a:gd name="T103" fmla="*/ 662 h 662"/>
                  <a:gd name="T104" fmla="*/ 0 w 1826"/>
                  <a:gd name="T105" fmla="*/ 662 h 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26" h="662">
                    <a:moveTo>
                      <a:pt x="1826" y="0"/>
                    </a:moveTo>
                    <a:lnTo>
                      <a:pt x="1826" y="47"/>
                    </a:lnTo>
                    <a:lnTo>
                      <a:pt x="1709" y="47"/>
                    </a:lnTo>
                    <a:lnTo>
                      <a:pt x="1709" y="80"/>
                    </a:lnTo>
                    <a:lnTo>
                      <a:pt x="1698" y="80"/>
                    </a:lnTo>
                    <a:lnTo>
                      <a:pt x="1698" y="100"/>
                    </a:lnTo>
                    <a:lnTo>
                      <a:pt x="1684" y="100"/>
                    </a:lnTo>
                    <a:lnTo>
                      <a:pt x="1684" y="122"/>
                    </a:lnTo>
                    <a:lnTo>
                      <a:pt x="1673" y="122"/>
                    </a:lnTo>
                    <a:lnTo>
                      <a:pt x="1673" y="139"/>
                    </a:lnTo>
                    <a:lnTo>
                      <a:pt x="1645" y="139"/>
                    </a:lnTo>
                    <a:lnTo>
                      <a:pt x="1645" y="148"/>
                    </a:lnTo>
                    <a:lnTo>
                      <a:pt x="1409" y="148"/>
                    </a:lnTo>
                    <a:lnTo>
                      <a:pt x="1409" y="162"/>
                    </a:lnTo>
                    <a:lnTo>
                      <a:pt x="1266" y="162"/>
                    </a:lnTo>
                    <a:lnTo>
                      <a:pt x="1266" y="175"/>
                    </a:lnTo>
                    <a:lnTo>
                      <a:pt x="1256" y="175"/>
                    </a:lnTo>
                    <a:lnTo>
                      <a:pt x="1256" y="284"/>
                    </a:lnTo>
                    <a:lnTo>
                      <a:pt x="1192" y="284"/>
                    </a:lnTo>
                    <a:lnTo>
                      <a:pt x="1192" y="294"/>
                    </a:lnTo>
                    <a:lnTo>
                      <a:pt x="913" y="294"/>
                    </a:lnTo>
                    <a:lnTo>
                      <a:pt x="913" y="303"/>
                    </a:lnTo>
                    <a:lnTo>
                      <a:pt x="866" y="303"/>
                    </a:lnTo>
                    <a:lnTo>
                      <a:pt x="866" y="312"/>
                    </a:lnTo>
                    <a:lnTo>
                      <a:pt x="847" y="312"/>
                    </a:lnTo>
                    <a:lnTo>
                      <a:pt x="847" y="347"/>
                    </a:lnTo>
                    <a:lnTo>
                      <a:pt x="835" y="347"/>
                    </a:lnTo>
                    <a:lnTo>
                      <a:pt x="835" y="372"/>
                    </a:lnTo>
                    <a:lnTo>
                      <a:pt x="824" y="372"/>
                    </a:lnTo>
                    <a:lnTo>
                      <a:pt x="824" y="389"/>
                    </a:lnTo>
                    <a:lnTo>
                      <a:pt x="810" y="389"/>
                    </a:lnTo>
                    <a:lnTo>
                      <a:pt x="810" y="405"/>
                    </a:lnTo>
                    <a:lnTo>
                      <a:pt x="796" y="405"/>
                    </a:lnTo>
                    <a:lnTo>
                      <a:pt x="796" y="415"/>
                    </a:lnTo>
                    <a:lnTo>
                      <a:pt x="736" y="415"/>
                    </a:lnTo>
                    <a:lnTo>
                      <a:pt x="736" y="431"/>
                    </a:lnTo>
                    <a:lnTo>
                      <a:pt x="560" y="431"/>
                    </a:lnTo>
                    <a:lnTo>
                      <a:pt x="560" y="445"/>
                    </a:lnTo>
                    <a:lnTo>
                      <a:pt x="421" y="445"/>
                    </a:lnTo>
                    <a:lnTo>
                      <a:pt x="421" y="548"/>
                    </a:lnTo>
                    <a:lnTo>
                      <a:pt x="410" y="548"/>
                    </a:lnTo>
                    <a:lnTo>
                      <a:pt x="410" y="576"/>
                    </a:lnTo>
                    <a:lnTo>
                      <a:pt x="243" y="576"/>
                    </a:lnTo>
                    <a:lnTo>
                      <a:pt x="243" y="586"/>
                    </a:lnTo>
                    <a:lnTo>
                      <a:pt x="145" y="586"/>
                    </a:lnTo>
                    <a:lnTo>
                      <a:pt x="145" y="623"/>
                    </a:lnTo>
                    <a:lnTo>
                      <a:pt x="114" y="623"/>
                    </a:lnTo>
                    <a:lnTo>
                      <a:pt x="114" y="636"/>
                    </a:lnTo>
                    <a:lnTo>
                      <a:pt x="29" y="636"/>
                    </a:lnTo>
                    <a:lnTo>
                      <a:pt x="29" y="647"/>
                    </a:lnTo>
                    <a:lnTo>
                      <a:pt x="12" y="647"/>
                    </a:lnTo>
                    <a:lnTo>
                      <a:pt x="12" y="662"/>
                    </a:lnTo>
                    <a:lnTo>
                      <a:pt x="0" y="662"/>
                    </a:lnTo>
                  </a:path>
                </a:pathLst>
              </a:custGeom>
              <a:noFill/>
              <a:ln w="3016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0" name="Freeform 67">
                <a:extLst>
                  <a:ext uri="{FF2B5EF4-FFF2-40B4-BE49-F238E27FC236}">
                    <a16:creationId xmlns:a16="http://schemas.microsoft.com/office/drawing/2014/main" id="{396A3673-7B7F-4C2E-9074-A134D6E1C7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5" y="5275263"/>
                <a:ext cx="663575" cy="541337"/>
              </a:xfrm>
              <a:custGeom>
                <a:avLst/>
                <a:gdLst>
                  <a:gd name="T0" fmla="*/ 418 w 418"/>
                  <a:gd name="T1" fmla="*/ 0 h 341"/>
                  <a:gd name="T2" fmla="*/ 418 w 418"/>
                  <a:gd name="T3" fmla="*/ 113 h 341"/>
                  <a:gd name="T4" fmla="*/ 404 w 418"/>
                  <a:gd name="T5" fmla="*/ 113 h 341"/>
                  <a:gd name="T6" fmla="*/ 404 w 418"/>
                  <a:gd name="T7" fmla="*/ 135 h 341"/>
                  <a:gd name="T8" fmla="*/ 285 w 418"/>
                  <a:gd name="T9" fmla="*/ 135 h 341"/>
                  <a:gd name="T10" fmla="*/ 285 w 418"/>
                  <a:gd name="T11" fmla="*/ 253 h 341"/>
                  <a:gd name="T12" fmla="*/ 274 w 418"/>
                  <a:gd name="T13" fmla="*/ 253 h 341"/>
                  <a:gd name="T14" fmla="*/ 274 w 418"/>
                  <a:gd name="T15" fmla="*/ 281 h 341"/>
                  <a:gd name="T16" fmla="*/ 221 w 418"/>
                  <a:gd name="T17" fmla="*/ 281 h 341"/>
                  <a:gd name="T18" fmla="*/ 221 w 418"/>
                  <a:gd name="T19" fmla="*/ 294 h 341"/>
                  <a:gd name="T20" fmla="*/ 142 w 418"/>
                  <a:gd name="T21" fmla="*/ 294 h 341"/>
                  <a:gd name="T22" fmla="*/ 142 w 418"/>
                  <a:gd name="T23" fmla="*/ 327 h 341"/>
                  <a:gd name="T24" fmla="*/ 126 w 418"/>
                  <a:gd name="T25" fmla="*/ 327 h 341"/>
                  <a:gd name="T26" fmla="*/ 126 w 418"/>
                  <a:gd name="T27" fmla="*/ 341 h 341"/>
                  <a:gd name="T28" fmla="*/ 0 w 418"/>
                  <a:gd name="T29" fmla="*/ 34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18" h="341">
                    <a:moveTo>
                      <a:pt x="418" y="0"/>
                    </a:moveTo>
                    <a:lnTo>
                      <a:pt x="418" y="113"/>
                    </a:lnTo>
                    <a:lnTo>
                      <a:pt x="404" y="113"/>
                    </a:lnTo>
                    <a:lnTo>
                      <a:pt x="404" y="135"/>
                    </a:lnTo>
                    <a:lnTo>
                      <a:pt x="285" y="135"/>
                    </a:lnTo>
                    <a:lnTo>
                      <a:pt x="285" y="253"/>
                    </a:lnTo>
                    <a:lnTo>
                      <a:pt x="274" y="253"/>
                    </a:lnTo>
                    <a:lnTo>
                      <a:pt x="274" y="281"/>
                    </a:lnTo>
                    <a:lnTo>
                      <a:pt x="221" y="281"/>
                    </a:lnTo>
                    <a:lnTo>
                      <a:pt x="221" y="294"/>
                    </a:lnTo>
                    <a:lnTo>
                      <a:pt x="142" y="294"/>
                    </a:lnTo>
                    <a:lnTo>
                      <a:pt x="142" y="327"/>
                    </a:lnTo>
                    <a:lnTo>
                      <a:pt x="126" y="327"/>
                    </a:lnTo>
                    <a:lnTo>
                      <a:pt x="126" y="341"/>
                    </a:lnTo>
                    <a:lnTo>
                      <a:pt x="0" y="341"/>
                    </a:lnTo>
                  </a:path>
                </a:pathLst>
              </a:custGeom>
              <a:noFill/>
              <a:ln w="30163" cap="rnd">
                <a:solidFill>
                  <a:srgbClr val="FF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5" name="Freeform 72">
                <a:extLst>
                  <a:ext uri="{FF2B5EF4-FFF2-40B4-BE49-F238E27FC236}">
                    <a16:creationId xmlns:a16="http://schemas.microsoft.com/office/drawing/2014/main" id="{ECC8FE68-B88A-447B-B211-A859941310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9500" y="4198938"/>
                <a:ext cx="2995613" cy="1282700"/>
              </a:xfrm>
              <a:custGeom>
                <a:avLst/>
                <a:gdLst>
                  <a:gd name="T0" fmla="*/ 1887 w 1887"/>
                  <a:gd name="T1" fmla="*/ 0 h 808"/>
                  <a:gd name="T2" fmla="*/ 1839 w 1887"/>
                  <a:gd name="T3" fmla="*/ 0 h 808"/>
                  <a:gd name="T4" fmla="*/ 1839 w 1887"/>
                  <a:gd name="T5" fmla="*/ 19 h 808"/>
                  <a:gd name="T6" fmla="*/ 1820 w 1887"/>
                  <a:gd name="T7" fmla="*/ 19 h 808"/>
                  <a:gd name="T8" fmla="*/ 1820 w 1887"/>
                  <a:gd name="T9" fmla="*/ 53 h 808"/>
                  <a:gd name="T10" fmla="*/ 1420 w 1887"/>
                  <a:gd name="T11" fmla="*/ 53 h 808"/>
                  <a:gd name="T12" fmla="*/ 1420 w 1887"/>
                  <a:gd name="T13" fmla="*/ 63 h 808"/>
                  <a:gd name="T14" fmla="*/ 1403 w 1887"/>
                  <a:gd name="T15" fmla="*/ 63 h 808"/>
                  <a:gd name="T16" fmla="*/ 1403 w 1887"/>
                  <a:gd name="T17" fmla="*/ 147 h 808"/>
                  <a:gd name="T18" fmla="*/ 1386 w 1887"/>
                  <a:gd name="T19" fmla="*/ 147 h 808"/>
                  <a:gd name="T20" fmla="*/ 1386 w 1887"/>
                  <a:gd name="T21" fmla="*/ 180 h 808"/>
                  <a:gd name="T22" fmla="*/ 1350 w 1887"/>
                  <a:gd name="T23" fmla="*/ 180 h 808"/>
                  <a:gd name="T24" fmla="*/ 1350 w 1887"/>
                  <a:gd name="T25" fmla="*/ 197 h 808"/>
                  <a:gd name="T26" fmla="*/ 994 w 1887"/>
                  <a:gd name="T27" fmla="*/ 197 h 808"/>
                  <a:gd name="T28" fmla="*/ 994 w 1887"/>
                  <a:gd name="T29" fmla="*/ 228 h 808"/>
                  <a:gd name="T30" fmla="*/ 980 w 1887"/>
                  <a:gd name="T31" fmla="*/ 228 h 808"/>
                  <a:gd name="T32" fmla="*/ 980 w 1887"/>
                  <a:gd name="T33" fmla="*/ 267 h 808"/>
                  <a:gd name="T34" fmla="*/ 968 w 1887"/>
                  <a:gd name="T35" fmla="*/ 267 h 808"/>
                  <a:gd name="T36" fmla="*/ 968 w 1887"/>
                  <a:gd name="T37" fmla="*/ 285 h 808"/>
                  <a:gd name="T38" fmla="*/ 951 w 1887"/>
                  <a:gd name="T39" fmla="*/ 285 h 808"/>
                  <a:gd name="T40" fmla="*/ 951 w 1887"/>
                  <a:gd name="T41" fmla="*/ 297 h 808"/>
                  <a:gd name="T42" fmla="*/ 704 w 1887"/>
                  <a:gd name="T43" fmla="*/ 297 h 808"/>
                  <a:gd name="T44" fmla="*/ 704 w 1887"/>
                  <a:gd name="T45" fmla="*/ 308 h 808"/>
                  <a:gd name="T46" fmla="*/ 554 w 1887"/>
                  <a:gd name="T47" fmla="*/ 308 h 808"/>
                  <a:gd name="T48" fmla="*/ 554 w 1887"/>
                  <a:gd name="T49" fmla="*/ 406 h 808"/>
                  <a:gd name="T50" fmla="*/ 531 w 1887"/>
                  <a:gd name="T51" fmla="*/ 406 h 808"/>
                  <a:gd name="T52" fmla="*/ 531 w 1887"/>
                  <a:gd name="T53" fmla="*/ 419 h 808"/>
                  <a:gd name="T54" fmla="*/ 307 w 1887"/>
                  <a:gd name="T55" fmla="*/ 419 h 808"/>
                  <a:gd name="T56" fmla="*/ 307 w 1887"/>
                  <a:gd name="T57" fmla="*/ 433 h 808"/>
                  <a:gd name="T58" fmla="*/ 292 w 1887"/>
                  <a:gd name="T59" fmla="*/ 433 h 808"/>
                  <a:gd name="T60" fmla="*/ 292 w 1887"/>
                  <a:gd name="T61" fmla="*/ 453 h 808"/>
                  <a:gd name="T62" fmla="*/ 276 w 1887"/>
                  <a:gd name="T63" fmla="*/ 453 h 808"/>
                  <a:gd name="T64" fmla="*/ 276 w 1887"/>
                  <a:gd name="T65" fmla="*/ 538 h 808"/>
                  <a:gd name="T66" fmla="*/ 264 w 1887"/>
                  <a:gd name="T67" fmla="*/ 538 h 808"/>
                  <a:gd name="T68" fmla="*/ 264 w 1887"/>
                  <a:gd name="T69" fmla="*/ 564 h 808"/>
                  <a:gd name="T70" fmla="*/ 170 w 1887"/>
                  <a:gd name="T71" fmla="*/ 564 h 808"/>
                  <a:gd name="T72" fmla="*/ 170 w 1887"/>
                  <a:gd name="T73" fmla="*/ 577 h 808"/>
                  <a:gd name="T74" fmla="*/ 144 w 1887"/>
                  <a:gd name="T75" fmla="*/ 577 h 808"/>
                  <a:gd name="T76" fmla="*/ 144 w 1887"/>
                  <a:gd name="T77" fmla="*/ 628 h 808"/>
                  <a:gd name="T78" fmla="*/ 128 w 1887"/>
                  <a:gd name="T79" fmla="*/ 628 h 808"/>
                  <a:gd name="T80" fmla="*/ 128 w 1887"/>
                  <a:gd name="T81" fmla="*/ 789 h 808"/>
                  <a:gd name="T82" fmla="*/ 108 w 1887"/>
                  <a:gd name="T83" fmla="*/ 789 h 808"/>
                  <a:gd name="T84" fmla="*/ 108 w 1887"/>
                  <a:gd name="T85" fmla="*/ 808 h 808"/>
                  <a:gd name="T86" fmla="*/ 0 w 1887"/>
                  <a:gd name="T87" fmla="*/ 808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87" h="808">
                    <a:moveTo>
                      <a:pt x="1887" y="0"/>
                    </a:moveTo>
                    <a:lnTo>
                      <a:pt x="1839" y="0"/>
                    </a:lnTo>
                    <a:lnTo>
                      <a:pt x="1839" y="19"/>
                    </a:lnTo>
                    <a:lnTo>
                      <a:pt x="1820" y="19"/>
                    </a:lnTo>
                    <a:lnTo>
                      <a:pt x="1820" y="53"/>
                    </a:lnTo>
                    <a:lnTo>
                      <a:pt x="1420" y="53"/>
                    </a:lnTo>
                    <a:lnTo>
                      <a:pt x="1420" y="63"/>
                    </a:lnTo>
                    <a:lnTo>
                      <a:pt x="1403" y="63"/>
                    </a:lnTo>
                    <a:lnTo>
                      <a:pt x="1403" y="147"/>
                    </a:lnTo>
                    <a:lnTo>
                      <a:pt x="1386" y="147"/>
                    </a:lnTo>
                    <a:lnTo>
                      <a:pt x="1386" y="180"/>
                    </a:lnTo>
                    <a:lnTo>
                      <a:pt x="1350" y="180"/>
                    </a:lnTo>
                    <a:lnTo>
                      <a:pt x="1350" y="197"/>
                    </a:lnTo>
                    <a:lnTo>
                      <a:pt x="994" y="197"/>
                    </a:lnTo>
                    <a:lnTo>
                      <a:pt x="994" y="228"/>
                    </a:lnTo>
                    <a:lnTo>
                      <a:pt x="980" y="228"/>
                    </a:lnTo>
                    <a:lnTo>
                      <a:pt x="980" y="267"/>
                    </a:lnTo>
                    <a:lnTo>
                      <a:pt x="968" y="267"/>
                    </a:lnTo>
                    <a:lnTo>
                      <a:pt x="968" y="285"/>
                    </a:lnTo>
                    <a:lnTo>
                      <a:pt x="951" y="285"/>
                    </a:lnTo>
                    <a:lnTo>
                      <a:pt x="951" y="297"/>
                    </a:lnTo>
                    <a:lnTo>
                      <a:pt x="704" y="297"/>
                    </a:lnTo>
                    <a:lnTo>
                      <a:pt x="704" y="308"/>
                    </a:lnTo>
                    <a:lnTo>
                      <a:pt x="554" y="308"/>
                    </a:lnTo>
                    <a:lnTo>
                      <a:pt x="554" y="406"/>
                    </a:lnTo>
                    <a:lnTo>
                      <a:pt x="531" y="406"/>
                    </a:lnTo>
                    <a:lnTo>
                      <a:pt x="531" y="419"/>
                    </a:lnTo>
                    <a:lnTo>
                      <a:pt x="307" y="419"/>
                    </a:lnTo>
                    <a:lnTo>
                      <a:pt x="307" y="433"/>
                    </a:lnTo>
                    <a:lnTo>
                      <a:pt x="292" y="433"/>
                    </a:lnTo>
                    <a:lnTo>
                      <a:pt x="292" y="453"/>
                    </a:lnTo>
                    <a:lnTo>
                      <a:pt x="276" y="453"/>
                    </a:lnTo>
                    <a:lnTo>
                      <a:pt x="276" y="538"/>
                    </a:lnTo>
                    <a:lnTo>
                      <a:pt x="264" y="538"/>
                    </a:lnTo>
                    <a:lnTo>
                      <a:pt x="264" y="564"/>
                    </a:lnTo>
                    <a:lnTo>
                      <a:pt x="170" y="564"/>
                    </a:lnTo>
                    <a:lnTo>
                      <a:pt x="170" y="577"/>
                    </a:lnTo>
                    <a:lnTo>
                      <a:pt x="144" y="577"/>
                    </a:lnTo>
                    <a:lnTo>
                      <a:pt x="144" y="628"/>
                    </a:lnTo>
                    <a:lnTo>
                      <a:pt x="128" y="628"/>
                    </a:lnTo>
                    <a:lnTo>
                      <a:pt x="128" y="789"/>
                    </a:lnTo>
                    <a:lnTo>
                      <a:pt x="108" y="789"/>
                    </a:lnTo>
                    <a:lnTo>
                      <a:pt x="108" y="808"/>
                    </a:lnTo>
                    <a:lnTo>
                      <a:pt x="0" y="808"/>
                    </a:lnTo>
                  </a:path>
                </a:pathLst>
              </a:custGeom>
              <a:noFill/>
              <a:ln w="3016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76" name="Freeform 73">
                <a:extLst>
                  <a:ext uri="{FF2B5EF4-FFF2-40B4-BE49-F238E27FC236}">
                    <a16:creationId xmlns:a16="http://schemas.microsoft.com/office/drawing/2014/main" id="{D54BD2B4-BC60-4EA3-8D4D-E1284F05B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5" y="5481638"/>
                <a:ext cx="446088" cy="334962"/>
              </a:xfrm>
              <a:custGeom>
                <a:avLst/>
                <a:gdLst>
                  <a:gd name="T0" fmla="*/ 281 w 281"/>
                  <a:gd name="T1" fmla="*/ 0 h 211"/>
                  <a:gd name="T2" fmla="*/ 281 w 281"/>
                  <a:gd name="T3" fmla="*/ 134 h 211"/>
                  <a:gd name="T4" fmla="*/ 270 w 281"/>
                  <a:gd name="T5" fmla="*/ 134 h 211"/>
                  <a:gd name="T6" fmla="*/ 270 w 281"/>
                  <a:gd name="T7" fmla="*/ 158 h 211"/>
                  <a:gd name="T8" fmla="*/ 232 w 281"/>
                  <a:gd name="T9" fmla="*/ 158 h 211"/>
                  <a:gd name="T10" fmla="*/ 232 w 281"/>
                  <a:gd name="T11" fmla="*/ 170 h 211"/>
                  <a:gd name="T12" fmla="*/ 136 w 281"/>
                  <a:gd name="T13" fmla="*/ 170 h 211"/>
                  <a:gd name="T14" fmla="*/ 136 w 281"/>
                  <a:gd name="T15" fmla="*/ 200 h 211"/>
                  <a:gd name="T16" fmla="*/ 109 w 281"/>
                  <a:gd name="T17" fmla="*/ 200 h 211"/>
                  <a:gd name="T18" fmla="*/ 109 w 281"/>
                  <a:gd name="T19" fmla="*/ 211 h 211"/>
                  <a:gd name="T20" fmla="*/ 0 w 281"/>
                  <a:gd name="T21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1" h="211">
                    <a:moveTo>
                      <a:pt x="281" y="0"/>
                    </a:moveTo>
                    <a:lnTo>
                      <a:pt x="281" y="134"/>
                    </a:lnTo>
                    <a:lnTo>
                      <a:pt x="270" y="134"/>
                    </a:lnTo>
                    <a:lnTo>
                      <a:pt x="270" y="158"/>
                    </a:lnTo>
                    <a:lnTo>
                      <a:pt x="232" y="158"/>
                    </a:lnTo>
                    <a:lnTo>
                      <a:pt x="232" y="170"/>
                    </a:lnTo>
                    <a:lnTo>
                      <a:pt x="136" y="170"/>
                    </a:lnTo>
                    <a:lnTo>
                      <a:pt x="136" y="200"/>
                    </a:lnTo>
                    <a:lnTo>
                      <a:pt x="109" y="200"/>
                    </a:lnTo>
                    <a:lnTo>
                      <a:pt x="109" y="211"/>
                    </a:lnTo>
                    <a:lnTo>
                      <a:pt x="0" y="211"/>
                    </a:lnTo>
                  </a:path>
                </a:pathLst>
              </a:custGeom>
              <a:noFill/>
              <a:ln w="3016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D8535BD5-6D68-421A-99E7-610CCB472CDC}"/>
                </a:ext>
              </a:extLst>
            </p:cNvPr>
            <p:cNvSpPr txBox="1"/>
            <p:nvPr/>
          </p:nvSpPr>
          <p:spPr>
            <a:xfrm>
              <a:off x="5024803" y="6287373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DDAC5D68-9739-44FD-A87B-FD289B465DB6}"/>
                </a:ext>
              </a:extLst>
            </p:cNvPr>
            <p:cNvSpPr txBox="1"/>
            <p:nvPr/>
          </p:nvSpPr>
          <p:spPr>
            <a:xfrm>
              <a:off x="5186768" y="6287373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BB82D249-6CFC-4AB6-BCD0-DCF4AE7FE442}"/>
                </a:ext>
              </a:extLst>
            </p:cNvPr>
            <p:cNvSpPr txBox="1"/>
            <p:nvPr/>
          </p:nvSpPr>
          <p:spPr>
            <a:xfrm>
              <a:off x="5349421" y="6287373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716EFC46-91B3-4B87-945F-9D7C8FF84204}"/>
                </a:ext>
              </a:extLst>
            </p:cNvPr>
            <p:cNvSpPr txBox="1"/>
            <p:nvPr/>
          </p:nvSpPr>
          <p:spPr>
            <a:xfrm>
              <a:off x="5469289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4B2F30E-C7A1-4EB9-B289-2E95526DE9FE}"/>
                </a:ext>
              </a:extLst>
            </p:cNvPr>
            <p:cNvSpPr txBox="1"/>
            <p:nvPr/>
          </p:nvSpPr>
          <p:spPr>
            <a:xfrm>
              <a:off x="5631461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400475F6-52D0-4605-A943-1596EDD62862}"/>
                </a:ext>
              </a:extLst>
            </p:cNvPr>
            <p:cNvSpPr txBox="1"/>
            <p:nvPr/>
          </p:nvSpPr>
          <p:spPr>
            <a:xfrm>
              <a:off x="5956005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2AD1FEFE-26DC-410A-B97F-86EDB1D3D1B3}"/>
                </a:ext>
              </a:extLst>
            </p:cNvPr>
            <p:cNvSpPr txBox="1"/>
            <p:nvPr/>
          </p:nvSpPr>
          <p:spPr>
            <a:xfrm>
              <a:off x="6425176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CF769F35-E65A-4E47-9E5A-091C5EF8BFE4}"/>
                </a:ext>
              </a:extLst>
            </p:cNvPr>
            <p:cNvSpPr txBox="1"/>
            <p:nvPr/>
          </p:nvSpPr>
          <p:spPr>
            <a:xfrm>
              <a:off x="6912464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EBF26DD7-BCCD-4773-B7EA-44EA7D6504AA}"/>
                </a:ext>
              </a:extLst>
            </p:cNvPr>
            <p:cNvSpPr txBox="1"/>
            <p:nvPr/>
          </p:nvSpPr>
          <p:spPr>
            <a:xfrm>
              <a:off x="7390888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id="{EF05CCDB-A3DA-4712-8901-DFE7EF5B87F7}"/>
                </a:ext>
              </a:extLst>
            </p:cNvPr>
            <p:cNvSpPr txBox="1"/>
            <p:nvPr/>
          </p:nvSpPr>
          <p:spPr>
            <a:xfrm>
              <a:off x="7878974" y="628737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135" name="ZoneTexte 134">
              <a:extLst>
                <a:ext uri="{FF2B5EF4-FFF2-40B4-BE49-F238E27FC236}">
                  <a16:creationId xmlns:a16="http://schemas.microsoft.com/office/drawing/2014/main" id="{F8E3A7FF-EA56-4DAE-BD8C-5B88AE7E180B}"/>
                </a:ext>
              </a:extLst>
            </p:cNvPr>
            <p:cNvSpPr txBox="1"/>
            <p:nvPr/>
          </p:nvSpPr>
          <p:spPr>
            <a:xfrm>
              <a:off x="4882652" y="602133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D1BB31F3-9E0B-4B7D-B800-9E1F2BB6A8B7}"/>
                </a:ext>
              </a:extLst>
            </p:cNvPr>
            <p:cNvSpPr txBox="1"/>
            <p:nvPr/>
          </p:nvSpPr>
          <p:spPr>
            <a:xfrm>
              <a:off x="4754412" y="568050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9C7E11CD-CBC7-4559-9F0F-4CF28F02FD98}"/>
                </a:ext>
              </a:extLst>
            </p:cNvPr>
            <p:cNvSpPr txBox="1"/>
            <p:nvPr/>
          </p:nvSpPr>
          <p:spPr>
            <a:xfrm>
              <a:off x="4754412" y="533967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3465E945-CC72-4E75-BF75-2824313DD094}"/>
                </a:ext>
              </a:extLst>
            </p:cNvPr>
            <p:cNvSpPr txBox="1"/>
            <p:nvPr/>
          </p:nvSpPr>
          <p:spPr>
            <a:xfrm>
              <a:off x="4754412" y="499884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087924E1-0D38-4520-A95D-E2D242992BCE}"/>
                </a:ext>
              </a:extLst>
            </p:cNvPr>
            <p:cNvSpPr txBox="1"/>
            <p:nvPr/>
          </p:nvSpPr>
          <p:spPr>
            <a:xfrm>
              <a:off x="4754412" y="465801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D44D071E-D0F6-4E48-B71B-3E5427817DF6}"/>
                </a:ext>
              </a:extLst>
            </p:cNvPr>
            <p:cNvSpPr txBox="1"/>
            <p:nvPr/>
          </p:nvSpPr>
          <p:spPr>
            <a:xfrm>
              <a:off x="4754412" y="431718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1.0</a:t>
              </a: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6620897" y="4567401"/>
              <a:ext cx="4892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64 %</a:t>
              </a: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7064801" y="4807724"/>
              <a:ext cx="4892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52 %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1C893C16-482E-4FE1-9B6A-455E2ECDC2A7}"/>
                </a:ext>
              </a:extLst>
            </p:cNvPr>
            <p:cNvSpPr txBox="1"/>
            <p:nvPr/>
          </p:nvSpPr>
          <p:spPr>
            <a:xfrm>
              <a:off x="8090513" y="6287373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157" name="Line 59">
              <a:extLst>
                <a:ext uri="{FF2B5EF4-FFF2-40B4-BE49-F238E27FC236}">
                  <a16:creationId xmlns:a16="http://schemas.microsoft.com/office/drawing/2014/main" id="{DB78B471-703A-4AE9-A7BB-DE8410B95D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1650" y="5602171"/>
              <a:ext cx="189310" cy="0"/>
            </a:xfrm>
            <a:prstGeom prst="line">
              <a:avLst/>
            </a:prstGeom>
            <a:noFill/>
            <a:ln w="3016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158" name="Line 62">
              <a:extLst>
                <a:ext uri="{FF2B5EF4-FFF2-40B4-BE49-F238E27FC236}">
                  <a16:creationId xmlns:a16="http://schemas.microsoft.com/office/drawing/2014/main" id="{FBA579FF-B8FF-493B-8DD2-C3AD36DD05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42054" y="5830076"/>
              <a:ext cx="189310" cy="0"/>
            </a:xfrm>
            <a:prstGeom prst="line">
              <a:avLst/>
            </a:prstGeom>
            <a:noFill/>
            <a:ln w="3016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159" name="ZoneTexte 158">
              <a:extLst>
                <a:ext uri="{FF2B5EF4-FFF2-40B4-BE49-F238E27FC236}">
                  <a16:creationId xmlns:a16="http://schemas.microsoft.com/office/drawing/2014/main" id="{9081F9A1-4FDF-437A-9C0D-6D455EDDB314}"/>
                </a:ext>
              </a:extLst>
            </p:cNvPr>
            <p:cNvSpPr txBox="1"/>
            <p:nvPr/>
          </p:nvSpPr>
          <p:spPr>
            <a:xfrm>
              <a:off x="7506713" y="5454055"/>
              <a:ext cx="7649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(N = 140)</a:t>
              </a:r>
            </a:p>
          </p:txBody>
        </p:sp>
        <p:sp>
          <p:nvSpPr>
            <p:cNvPr id="160" name="ZoneTexte 159">
              <a:extLst>
                <a:ext uri="{FF2B5EF4-FFF2-40B4-BE49-F238E27FC236}">
                  <a16:creationId xmlns:a16="http://schemas.microsoft.com/office/drawing/2014/main" id="{9CB7EC97-B67B-4B15-924B-732065ACF113}"/>
                </a:ext>
              </a:extLst>
            </p:cNvPr>
            <p:cNvSpPr txBox="1"/>
            <p:nvPr/>
          </p:nvSpPr>
          <p:spPr>
            <a:xfrm>
              <a:off x="7505851" y="5666684"/>
              <a:ext cx="7649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(N = 153)</a:t>
              </a:r>
            </a:p>
          </p:txBody>
        </p:sp>
      </p:grpSp>
      <p:sp>
        <p:nvSpPr>
          <p:cNvPr id="152" name="AutoShape 162">
            <a:extLst>
              <a:ext uri="{FF2B5EF4-FFF2-40B4-BE49-F238E27FC236}">
                <a16:creationId xmlns:a16="http://schemas.microsoft.com/office/drawing/2014/main" id="{8E2658CA-C165-4CDE-818F-67D1A6FFD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164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</p:spTree>
    <p:extLst>
      <p:ext uri="{BB962C8B-B14F-4D97-AF65-F5344CB8AC3E}">
        <p14:creationId xmlns:p14="http://schemas.microsoft.com/office/powerpoint/2010/main" val="2710802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50800" y="1260590"/>
            <a:ext cx="8673877" cy="4531282"/>
          </a:xfrm>
        </p:spPr>
        <p:txBody>
          <a:bodyPr/>
          <a:lstStyle/>
          <a:p>
            <a:pPr>
              <a:spcBef>
                <a:spcPts val="300"/>
              </a:spcBef>
              <a:defRPr/>
            </a:pPr>
            <a:r>
              <a:rPr lang="en-US" altLang="fr-FR" sz="2400" b="1" dirty="0">
                <a:latin typeface="+mj-lt"/>
                <a:ea typeface="ＭＳ Ｐゴシック" pitchFamily="34" charset="-128"/>
              </a:rPr>
              <a:t>Confirmed </a:t>
            </a:r>
            <a:r>
              <a:rPr lang="en-US" altLang="fr-FR" sz="2400" b="1" dirty="0" err="1">
                <a:latin typeface="+mj-lt"/>
                <a:ea typeface="ＭＳ Ｐゴシック" pitchFamily="34" charset="-128"/>
              </a:rPr>
              <a:t>virologic</a:t>
            </a:r>
            <a:r>
              <a:rPr lang="en-US" altLang="fr-FR" sz="2400" b="1" dirty="0">
                <a:latin typeface="+mj-lt"/>
                <a:ea typeface="ＭＳ Ｐゴシック" pitchFamily="34" charset="-128"/>
              </a:rPr>
              <a:t> withdrawal (CVW)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700" dirty="0">
                <a:ea typeface="Wingdings"/>
                <a:cs typeface="Wingdings"/>
                <a:sym typeface="Wingdings"/>
              </a:rPr>
              <a:t>Decrease </a:t>
            </a:r>
            <a:r>
              <a:rPr lang="en-US" altLang="fr-FR" sz="1700" dirty="0">
                <a:ea typeface="ＭＳ Ｐゴシック" pitchFamily="34" charset="-128"/>
              </a:rPr>
              <a:t>f</a:t>
            </a:r>
            <a:r>
              <a:rPr lang="fr-FR" altLang="fr-FR" sz="1700" dirty="0">
                <a:ea typeface="ＭＳ Ｐゴシック" pitchFamily="34" charset="-128"/>
              </a:rPr>
              <a:t>rom </a:t>
            </a:r>
            <a:r>
              <a:rPr lang="en-US" altLang="fr-FR" sz="1700" dirty="0">
                <a:ea typeface="ＭＳ Ｐゴシック" pitchFamily="34" charset="-128"/>
              </a:rPr>
              <a:t>baseline in HIV RNA &lt; 1 log</a:t>
            </a:r>
            <a:r>
              <a:rPr lang="en-US" altLang="fr-FR" sz="1700" baseline="-25000" dirty="0">
                <a:ea typeface="ＭＳ Ｐゴシック" pitchFamily="34" charset="-128"/>
              </a:rPr>
              <a:t>10</a:t>
            </a:r>
            <a:r>
              <a:rPr lang="en-US" altLang="fr-FR" sz="1700" dirty="0">
                <a:ea typeface="ＭＳ Ｐゴシック" pitchFamily="34" charset="-128"/>
              </a:rPr>
              <a:t> c/mL, unless HIV RNA &lt; 200 c/mL, by W12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700" dirty="0">
                <a:ea typeface="ＭＳ Ｐゴシック" pitchFamily="34" charset="-128"/>
              </a:rPr>
              <a:t>Confirmed HIV RNA ≥ 200 c/mL at or after W24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700" dirty="0">
                <a:ea typeface="ＭＳ Ｐゴシック" pitchFamily="34" charset="-128"/>
              </a:rPr>
              <a:t>Confirmed rebound (HIV RNA ≥ 200 c/mL) after confirmed HIV RNA &lt; 200 c/mL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700" dirty="0">
                <a:ea typeface="ＭＳ Ｐゴシック" pitchFamily="34" charset="-128"/>
              </a:rPr>
              <a:t>Genotypic and phenotypic resistance tests on initial suspected plasma sample</a:t>
            </a:r>
          </a:p>
          <a:p>
            <a:pPr lvl="1">
              <a:spcBef>
                <a:spcPts val="300"/>
              </a:spcBef>
              <a:defRPr/>
            </a:pPr>
            <a:endParaRPr lang="fr-FR" altLang="fr-FR" sz="1700" dirty="0">
              <a:ea typeface="ＭＳ Ｐゴシック" pitchFamily="34" charset="-128"/>
            </a:endParaRPr>
          </a:p>
          <a:p>
            <a:pPr>
              <a:spcBef>
                <a:spcPts val="300"/>
              </a:spcBef>
              <a:defRPr/>
            </a:pPr>
            <a:r>
              <a:rPr lang="en-US" altLang="fr-FR" sz="2400" b="1" dirty="0">
                <a:latin typeface="Calibri"/>
                <a:ea typeface="ＭＳ Ｐゴシック" pitchFamily="34" charset="-128"/>
                <a:cs typeface="Calibri"/>
              </a:rPr>
              <a:t>CVW up to W96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All were </a:t>
            </a:r>
            <a:r>
              <a:rPr lang="en-US" altLang="fr-FR" sz="1800" dirty="0" err="1">
                <a:ea typeface="ＭＳ Ｐゴシック" pitchFamily="34" charset="-128"/>
              </a:rPr>
              <a:t>virologic</a:t>
            </a:r>
            <a:r>
              <a:rPr lang="en-US" altLang="fr-FR" sz="1800" dirty="0">
                <a:ea typeface="ＭＳ Ｐゴシック" pitchFamily="34" charset="-128"/>
              </a:rPr>
              <a:t> rebounds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03200" y="0"/>
            <a:ext cx="8926514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1531984" y="6585262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fr-FR" altLang="fr-FR" sz="1200" i="1" dirty="0"/>
              <a:t>Cahn P. Lancet. 2019; 393(10167):143-155 ; </a:t>
            </a:r>
            <a:r>
              <a:rPr lang="de-DE" altLang="fr-FR" sz="1200" i="1" dirty="0"/>
              <a:t>Cahn P, IAS 2019, Abs. WEAB0404LB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23772"/>
              </p:ext>
            </p:extLst>
          </p:nvPr>
        </p:nvGraphicFramePr>
        <p:xfrm>
          <a:off x="656412" y="4255129"/>
          <a:ext cx="7831176" cy="1856327"/>
        </p:xfrm>
        <a:graphic>
          <a:graphicData uri="http://schemas.openxmlformats.org/drawingml/2006/table">
            <a:tbl>
              <a:tblPr/>
              <a:tblGrid>
                <a:gridCol w="4475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CVW at W48, N (%)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(0.8)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 (0.6)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CVW at W96, N (%)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 (1.5)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 (1.0)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Emergence of INSTI or NRTI resistance mutations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2647417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189114"/>
              </p:ext>
            </p:extLst>
          </p:nvPr>
        </p:nvGraphicFramePr>
        <p:xfrm>
          <a:off x="299879" y="1753235"/>
          <a:ext cx="8554675" cy="4456453"/>
        </p:xfrm>
        <a:graphic>
          <a:graphicData uri="http://schemas.openxmlformats.org/drawingml/2006/table">
            <a:tbl>
              <a:tblPr/>
              <a:tblGrid>
                <a:gridCol w="3472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Serious adverse events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Fatal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0.3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Burkitt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lymphoma, MI)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Grade 2-5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for adverse event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2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 in ≥ 5% of participants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Insomnia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03200" y="0"/>
            <a:ext cx="8926514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E355FA0-665A-4D12-AAEC-1A197521F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897" y="1120194"/>
            <a:ext cx="80826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Adverse events at W48, %</a:t>
            </a:r>
            <a:endParaRPr lang="en-US" sz="2400" b="1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Cahn P. Lancet. 2019; 393(10167):143-155</a:t>
            </a:r>
          </a:p>
        </p:txBody>
      </p:sp>
    </p:spTree>
    <p:extLst>
      <p:ext uri="{BB962C8B-B14F-4D97-AF65-F5344CB8AC3E}">
        <p14:creationId xmlns:p14="http://schemas.microsoft.com/office/powerpoint/2010/main" val="1011376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B1765BA-2BC9-8C40-ABAC-121F8E67F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6" y="5551474"/>
            <a:ext cx="9280908" cy="1126218"/>
          </a:xfrm>
        </p:spPr>
        <p:txBody>
          <a:bodyPr/>
          <a:lstStyle/>
          <a:p>
            <a:pPr marL="176213" indent="-176213"/>
            <a:r>
              <a:rPr lang="en-US" sz="2000" b="1" dirty="0">
                <a:latin typeface="Calibri"/>
                <a:cs typeface="Calibri"/>
              </a:rPr>
              <a:t>Bone turnover biomarkers: </a:t>
            </a:r>
            <a:r>
              <a:rPr lang="en-US" b="1" dirty="0">
                <a:latin typeface="Calibri"/>
                <a:cs typeface="Calibri"/>
              </a:rPr>
              <a:t>adjusted mean change at W48</a:t>
            </a:r>
          </a:p>
          <a:p>
            <a:pPr marL="442913" lvl="1" indent="-174625"/>
            <a:r>
              <a:rPr lang="en-US" sz="1500" dirty="0"/>
              <a:t>Significant higher increase of the biomarkers in DTG + TDF/FTC arm (specific alkaline phosphatase, osteocalcin, procollagen 1-N terminal </a:t>
            </a:r>
            <a:r>
              <a:rPr lang="en-US" sz="1500" dirty="0" err="1"/>
              <a:t>propeptide</a:t>
            </a:r>
            <a:r>
              <a:rPr lang="en-US" sz="1500" dirty="0"/>
              <a:t> and type 1 collagen C-telopeptide)</a:t>
            </a: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28E172F6-DEF9-44C3-842B-B8930F39C5B1}"/>
              </a:ext>
            </a:extLst>
          </p:cNvPr>
          <p:cNvSpPr txBox="1"/>
          <p:nvPr/>
        </p:nvSpPr>
        <p:spPr>
          <a:xfrm>
            <a:off x="2104296" y="1523291"/>
            <a:ext cx="6190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b="1" dirty="0">
                <a:solidFill>
                  <a:srgbClr val="CC3300"/>
                </a:solidFill>
                <a:latin typeface="Calibri"/>
                <a:cs typeface="Calibri"/>
              </a:rPr>
              <a:t>Serum</a:t>
            </a: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0A222912-ED5F-4BD6-A037-7FF879F8EF85}"/>
              </a:ext>
            </a:extLst>
          </p:cNvPr>
          <p:cNvSpPr txBox="1"/>
          <p:nvPr/>
        </p:nvSpPr>
        <p:spPr>
          <a:xfrm>
            <a:off x="6852170" y="1523291"/>
            <a:ext cx="5295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b="1" dirty="0">
                <a:solidFill>
                  <a:srgbClr val="CC3300"/>
                </a:solidFill>
                <a:latin typeface="Calibri"/>
                <a:cs typeface="Calibri"/>
              </a:rPr>
              <a:t>Urine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A5F15AF9-89F7-47D0-9CBC-4B6CA8C12921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62AF317-95A1-40E7-902D-FBF7D01712DB}"/>
              </a:ext>
            </a:extLst>
          </p:cNvPr>
          <p:cNvGrpSpPr/>
          <p:nvPr/>
        </p:nvGrpSpPr>
        <p:grpSpPr>
          <a:xfrm>
            <a:off x="95526" y="1974285"/>
            <a:ext cx="4678523" cy="3505211"/>
            <a:chOff x="95526" y="1974285"/>
            <a:chExt cx="4678523" cy="350521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6ED69F4-0575-3948-90B5-F277D6DC6E70}"/>
                </a:ext>
              </a:extLst>
            </p:cNvPr>
            <p:cNvSpPr/>
            <p:nvPr/>
          </p:nvSpPr>
          <p:spPr>
            <a:xfrm>
              <a:off x="389871" y="5217886"/>
              <a:ext cx="402715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0066"/>
                  </a:solidFill>
                </a:rPr>
                <a:t>p &lt; 0.001 for all comparisons DTG + 3TC vs DTG + TDF/FTC</a:t>
              </a: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1E4F1DE-E38D-4981-8812-9F80CB109843}"/>
                </a:ext>
              </a:extLst>
            </p:cNvPr>
            <p:cNvGrpSpPr/>
            <p:nvPr/>
          </p:nvGrpSpPr>
          <p:grpSpPr>
            <a:xfrm>
              <a:off x="95526" y="1980081"/>
              <a:ext cx="4678523" cy="3295221"/>
              <a:chOff x="187886" y="1980081"/>
              <a:chExt cx="4678523" cy="3295221"/>
            </a:xfrm>
          </p:grpSpPr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15833" y="2475629"/>
                <a:ext cx="407988" cy="768350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2176953" y="3243979"/>
                <a:ext cx="407988" cy="895350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1323820" y="2242267"/>
                <a:ext cx="412750" cy="100171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2584940" y="3253707"/>
                <a:ext cx="412750" cy="114776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 flipV="1">
                <a:off x="581923" y="2132729"/>
                <a:ext cx="0" cy="2592388"/>
              </a:xfrm>
              <a:prstGeom prst="line">
                <a:avLst/>
              </a:prstGeom>
              <a:noFill/>
              <a:ln w="12700" cap="flat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12"/>
              <p:cNvSpPr>
                <a:spLocks noEditPoints="1"/>
              </p:cNvSpPr>
              <p:nvPr/>
            </p:nvSpPr>
            <p:spPr bwMode="auto">
              <a:xfrm>
                <a:off x="537473" y="2132729"/>
                <a:ext cx="44450" cy="2592388"/>
              </a:xfrm>
              <a:custGeom>
                <a:avLst/>
                <a:gdLst>
                  <a:gd name="T0" fmla="*/ 0 w 28"/>
                  <a:gd name="T1" fmla="*/ 1633 h 1633"/>
                  <a:gd name="T2" fmla="*/ 28 w 28"/>
                  <a:gd name="T3" fmla="*/ 1633 h 1633"/>
                  <a:gd name="T4" fmla="*/ 0 w 28"/>
                  <a:gd name="T5" fmla="*/ 1399 h 1633"/>
                  <a:gd name="T6" fmla="*/ 28 w 28"/>
                  <a:gd name="T7" fmla="*/ 1399 h 1633"/>
                  <a:gd name="T8" fmla="*/ 0 w 28"/>
                  <a:gd name="T9" fmla="*/ 1167 h 1633"/>
                  <a:gd name="T10" fmla="*/ 28 w 28"/>
                  <a:gd name="T11" fmla="*/ 1167 h 1633"/>
                  <a:gd name="T12" fmla="*/ 0 w 28"/>
                  <a:gd name="T13" fmla="*/ 933 h 1633"/>
                  <a:gd name="T14" fmla="*/ 28 w 28"/>
                  <a:gd name="T15" fmla="*/ 933 h 1633"/>
                  <a:gd name="T16" fmla="*/ 0 w 28"/>
                  <a:gd name="T17" fmla="*/ 700 h 1633"/>
                  <a:gd name="T18" fmla="*/ 28 w 28"/>
                  <a:gd name="T19" fmla="*/ 700 h 1633"/>
                  <a:gd name="T20" fmla="*/ 0 w 28"/>
                  <a:gd name="T21" fmla="*/ 468 h 1633"/>
                  <a:gd name="T22" fmla="*/ 28 w 28"/>
                  <a:gd name="T23" fmla="*/ 468 h 1633"/>
                  <a:gd name="T24" fmla="*/ 0 w 28"/>
                  <a:gd name="T25" fmla="*/ 234 h 1633"/>
                  <a:gd name="T26" fmla="*/ 28 w 28"/>
                  <a:gd name="T27" fmla="*/ 234 h 1633"/>
                  <a:gd name="T28" fmla="*/ 0 w 28"/>
                  <a:gd name="T29" fmla="*/ 0 h 1633"/>
                  <a:gd name="T30" fmla="*/ 28 w 28"/>
                  <a:gd name="T31" fmla="*/ 0 h 1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8" h="1633">
                    <a:moveTo>
                      <a:pt x="0" y="1633"/>
                    </a:moveTo>
                    <a:lnTo>
                      <a:pt x="28" y="1633"/>
                    </a:lnTo>
                    <a:moveTo>
                      <a:pt x="0" y="1399"/>
                    </a:moveTo>
                    <a:lnTo>
                      <a:pt x="28" y="1399"/>
                    </a:lnTo>
                    <a:moveTo>
                      <a:pt x="0" y="1167"/>
                    </a:moveTo>
                    <a:lnTo>
                      <a:pt x="28" y="1167"/>
                    </a:lnTo>
                    <a:moveTo>
                      <a:pt x="0" y="933"/>
                    </a:moveTo>
                    <a:lnTo>
                      <a:pt x="28" y="933"/>
                    </a:lnTo>
                    <a:moveTo>
                      <a:pt x="0" y="700"/>
                    </a:moveTo>
                    <a:lnTo>
                      <a:pt x="28" y="700"/>
                    </a:lnTo>
                    <a:moveTo>
                      <a:pt x="0" y="468"/>
                    </a:moveTo>
                    <a:lnTo>
                      <a:pt x="28" y="468"/>
                    </a:lnTo>
                    <a:moveTo>
                      <a:pt x="0" y="234"/>
                    </a:moveTo>
                    <a:lnTo>
                      <a:pt x="28" y="234"/>
                    </a:lnTo>
                    <a:moveTo>
                      <a:pt x="0" y="0"/>
                    </a:moveTo>
                    <a:lnTo>
                      <a:pt x="28" y="0"/>
                    </a:lnTo>
                  </a:path>
                </a:pathLst>
              </a:custGeom>
              <a:noFill/>
              <a:ln w="12700" cap="flat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581924" y="3243979"/>
                <a:ext cx="4067997" cy="0"/>
              </a:xfrm>
              <a:prstGeom prst="line">
                <a:avLst/>
              </a:prstGeom>
              <a:noFill/>
              <a:ln w="12700" cap="flat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TextBox 24">
                <a:extLst>
                  <a:ext uri="{FF2B5EF4-FFF2-40B4-BE49-F238E27FC236}">
                    <a16:creationId xmlns:a16="http://schemas.microsoft.com/office/drawing/2014/main" id="{6346D2BE-61C5-4174-AAA4-7FB29D038669}"/>
                  </a:ext>
                </a:extLst>
              </p:cNvPr>
              <p:cNvSpPr txBox="1"/>
              <p:nvPr/>
            </p:nvSpPr>
            <p:spPr>
              <a:xfrm>
                <a:off x="1677534" y="4628971"/>
                <a:ext cx="165462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ctr">
                  <a:defRPr sz="1100"/>
                </a:lvl1pPr>
              </a:lstStyle>
              <a:p>
                <a:r>
                  <a:rPr lang="en-US" sz="1200" dirty="0">
                    <a:solidFill>
                      <a:srgbClr val="000066"/>
                    </a:solidFill>
                  </a:rPr>
                  <a:t>GFR from </a:t>
                </a:r>
                <a:r>
                  <a:rPr lang="en-US" sz="1200" dirty="0" err="1">
                    <a:solidFill>
                      <a:srgbClr val="000066"/>
                    </a:solidFill>
                  </a:rPr>
                  <a:t>creatinine</a:t>
                </a:r>
                <a:r>
                  <a:rPr lang="en-US" sz="1200" dirty="0">
                    <a:solidFill>
                      <a:srgbClr val="000066"/>
                    </a:solidFill>
                  </a:rPr>
                  <a:t>, </a:t>
                </a:r>
                <a:br>
                  <a:rPr lang="en-US" sz="1200" dirty="0">
                    <a:solidFill>
                      <a:srgbClr val="000066"/>
                    </a:solidFill>
                  </a:rPr>
                </a:br>
                <a:r>
                  <a:rPr lang="en-US" sz="1200" dirty="0">
                    <a:solidFill>
                      <a:srgbClr val="000066"/>
                    </a:solidFill>
                  </a:rPr>
                  <a:t>CKD-EPI </a:t>
                </a:r>
                <a:br>
                  <a:rPr lang="en-US" sz="1200" dirty="0">
                    <a:solidFill>
                      <a:srgbClr val="000066"/>
                    </a:solidFill>
                  </a:rPr>
                </a:br>
                <a:r>
                  <a:rPr lang="en-US" sz="1200" dirty="0">
                    <a:solidFill>
                      <a:srgbClr val="000066"/>
                    </a:solidFill>
                  </a:rPr>
                  <a:t>(mL/min/1,73 m</a:t>
                </a:r>
                <a:r>
                  <a:rPr lang="en-US" sz="1200" baseline="30000" dirty="0">
                    <a:solidFill>
                      <a:srgbClr val="000066"/>
                    </a:solidFill>
                  </a:rPr>
                  <a:t>2</a:t>
                </a:r>
                <a:r>
                  <a:rPr lang="en-US" sz="1200" dirty="0">
                    <a:solidFill>
                      <a:srgbClr val="000066"/>
                    </a:solidFill>
                  </a:rPr>
                  <a:t>)</a:t>
                </a:r>
              </a:p>
            </p:txBody>
          </p:sp>
          <p:sp>
            <p:nvSpPr>
              <p:cNvPr id="47" name="TextBox 26">
                <a:extLst>
                  <a:ext uri="{FF2B5EF4-FFF2-40B4-BE49-F238E27FC236}">
                    <a16:creationId xmlns:a16="http://schemas.microsoft.com/office/drawing/2014/main" id="{4F215A8A-3BBA-4B7B-A56B-36053C6B447B}"/>
                  </a:ext>
                </a:extLst>
              </p:cNvPr>
              <p:cNvSpPr txBox="1"/>
              <p:nvPr/>
            </p:nvSpPr>
            <p:spPr>
              <a:xfrm>
                <a:off x="825693" y="4628971"/>
                <a:ext cx="8861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ctr">
                  <a:defRPr sz="1100"/>
                </a:lvl1pPr>
              </a:lstStyle>
              <a:p>
                <a:r>
                  <a:rPr lang="en-US" sz="1200">
                    <a:solidFill>
                      <a:srgbClr val="000066"/>
                    </a:solidFill>
                  </a:rPr>
                  <a:t>Creatinine</a:t>
                </a:r>
              </a:p>
              <a:p>
                <a:r>
                  <a:rPr lang="en-US" sz="1200">
                    <a:solidFill>
                      <a:srgbClr val="000066"/>
                    </a:solidFill>
                  </a:rPr>
                  <a:t>(µmol/L)</a:t>
                </a:r>
              </a:p>
            </p:txBody>
          </p:sp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324141" y="3079307"/>
                <a:ext cx="26962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53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272844" y="3477738"/>
                <a:ext cx="32092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>
                    <a:solidFill>
                      <a:srgbClr val="000066"/>
                    </a:solidFill>
                  </a:rPr>
                  <a:t>-5</a:t>
                </a:r>
              </a:p>
            </p:txBody>
          </p:sp>
          <p:sp>
            <p:nvSpPr>
              <p:cNvPr id="54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187886" y="3847187"/>
                <a:ext cx="40588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-10</a:t>
                </a:r>
              </a:p>
            </p:txBody>
          </p:sp>
          <p:sp>
            <p:nvSpPr>
              <p:cNvPr id="55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187886" y="4212075"/>
                <a:ext cx="40588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>
                    <a:solidFill>
                      <a:srgbClr val="000066"/>
                    </a:solidFill>
                  </a:rPr>
                  <a:t>-15</a:t>
                </a:r>
              </a:p>
            </p:txBody>
          </p:sp>
          <p:sp>
            <p:nvSpPr>
              <p:cNvPr id="56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187886" y="4567639"/>
                <a:ext cx="40588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-20</a:t>
                </a:r>
              </a:p>
            </p:txBody>
          </p:sp>
          <p:sp>
            <p:nvSpPr>
              <p:cNvPr id="57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324141" y="2729111"/>
                <a:ext cx="26962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58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239182" y="2363416"/>
                <a:ext cx="3545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59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239182" y="1980081"/>
                <a:ext cx="3545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r"/>
                <a:r>
                  <a:rPr lang="en-US" sz="1200">
                    <a:solidFill>
                      <a:srgbClr val="000066"/>
                    </a:solidFill>
                  </a:rPr>
                  <a:t>15</a:t>
                </a: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3606045" y="2775667"/>
                <a:ext cx="407988" cy="468313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4014032" y="2939179"/>
                <a:ext cx="412750" cy="304800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3200567" y="4628971"/>
                <a:ext cx="166584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sz="1200">
                    <a:solidFill>
                      <a:srgbClr val="000066"/>
                    </a:solidFill>
                  </a:rPr>
                  <a:t>GFR from cystatin C, </a:t>
                </a:r>
                <a:br>
                  <a:rPr lang="en-US" sz="1200">
                    <a:solidFill>
                      <a:srgbClr val="000066"/>
                    </a:solidFill>
                  </a:rPr>
                </a:br>
                <a:r>
                  <a:rPr lang="en-US" sz="1200">
                    <a:solidFill>
                      <a:srgbClr val="000066"/>
                    </a:solidFill>
                  </a:rPr>
                  <a:t>CKD-EPI </a:t>
                </a:r>
                <a:br>
                  <a:rPr lang="en-US" sz="1200">
                    <a:solidFill>
                      <a:srgbClr val="000066"/>
                    </a:solidFill>
                  </a:rPr>
                </a:br>
                <a:r>
                  <a:rPr lang="en-US" sz="1200">
                    <a:solidFill>
                      <a:srgbClr val="000066"/>
                    </a:solidFill>
                  </a:rPr>
                  <a:t>(mL/min/1,73 m</a:t>
                </a:r>
                <a:r>
                  <a:rPr lang="en-US" sz="1200" baseline="30000">
                    <a:solidFill>
                      <a:srgbClr val="000066"/>
                    </a:solidFill>
                  </a:rPr>
                  <a:t>2</a:t>
                </a:r>
                <a:r>
                  <a:rPr lang="en-US" sz="1200">
                    <a:solidFill>
                      <a:srgbClr val="000066"/>
                    </a:solidFill>
                  </a:rPr>
                  <a:t>)</a:t>
                </a:r>
              </a:p>
            </p:txBody>
          </p:sp>
          <p:sp>
            <p:nvSpPr>
              <p:cNvPr id="68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3604332" y="2527501"/>
                <a:ext cx="4154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b="1" dirty="0">
                    <a:solidFill>
                      <a:srgbClr val="333399"/>
                    </a:solidFill>
                    <a:latin typeface="+mj-lt"/>
                  </a:rPr>
                  <a:t>6.3</a:t>
                </a:r>
              </a:p>
            </p:txBody>
          </p:sp>
          <p:sp>
            <p:nvSpPr>
              <p:cNvPr id="69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4022621" y="2692871"/>
                <a:ext cx="4154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b="1" dirty="0">
                    <a:solidFill>
                      <a:srgbClr val="333399"/>
                    </a:solidFill>
                    <a:latin typeface="+mj-lt"/>
                  </a:rPr>
                  <a:t>4.1</a:t>
                </a:r>
              </a:p>
            </p:txBody>
          </p:sp>
          <p:sp>
            <p:nvSpPr>
              <p:cNvPr id="70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848507" y="2208525"/>
                <a:ext cx="5068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b="1" dirty="0">
                    <a:solidFill>
                      <a:srgbClr val="333399"/>
                    </a:solidFill>
                    <a:latin typeface="+mj-lt"/>
                  </a:rPr>
                  <a:t>10.4</a:t>
                </a:r>
              </a:p>
            </p:txBody>
          </p:sp>
          <p:sp>
            <p:nvSpPr>
              <p:cNvPr id="71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1266798" y="1993498"/>
                <a:ext cx="5068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b="1" dirty="0">
                    <a:solidFill>
                      <a:srgbClr val="333399"/>
                    </a:solidFill>
                    <a:latin typeface="+mj-lt"/>
                  </a:rPr>
                  <a:t>13.5</a:t>
                </a:r>
              </a:p>
            </p:txBody>
          </p:sp>
          <p:sp>
            <p:nvSpPr>
              <p:cNvPr id="72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2085030" y="4105378"/>
                <a:ext cx="5613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b="1" dirty="0">
                    <a:solidFill>
                      <a:srgbClr val="333399"/>
                    </a:solidFill>
                    <a:latin typeface="+mj-lt"/>
                  </a:rPr>
                  <a:t>-12.1</a:t>
                </a:r>
              </a:p>
            </p:txBody>
          </p:sp>
          <p:sp>
            <p:nvSpPr>
              <p:cNvPr id="73" name="TextBox 21">
                <a:extLst>
                  <a:ext uri="{FF2B5EF4-FFF2-40B4-BE49-F238E27FC236}">
                    <a16:creationId xmlns:a16="http://schemas.microsoft.com/office/drawing/2014/main" id="{28D484A4-297B-4507-B331-2220C7FA5D1C}"/>
                  </a:ext>
                </a:extLst>
              </p:cNvPr>
              <p:cNvSpPr txBox="1"/>
              <p:nvPr/>
            </p:nvSpPr>
            <p:spPr>
              <a:xfrm>
                <a:off x="2502601" y="4372164"/>
                <a:ext cx="5613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>
                  <a:defRPr sz="1400"/>
                </a:lvl1pPr>
              </a:lstStyle>
              <a:p>
                <a:pPr algn="ctr"/>
                <a:r>
                  <a:rPr lang="en-US" b="1" dirty="0">
                    <a:solidFill>
                      <a:srgbClr val="333399"/>
                    </a:solidFill>
                    <a:latin typeface="+mj-lt"/>
                  </a:rPr>
                  <a:t>-15.5</a:t>
                </a:r>
              </a:p>
            </p:txBody>
          </p: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D028922C-F2A5-4871-B55A-F28F6C2ADB8C}"/>
                </a:ext>
              </a:extLst>
            </p:cNvPr>
            <p:cNvGrpSpPr/>
            <p:nvPr/>
          </p:nvGrpSpPr>
          <p:grpSpPr>
            <a:xfrm>
              <a:off x="2273356" y="1974285"/>
              <a:ext cx="2187266" cy="554087"/>
              <a:chOff x="2791267" y="1809077"/>
              <a:chExt cx="2187266" cy="554087"/>
            </a:xfrm>
          </p:grpSpPr>
          <p:sp>
            <p:nvSpPr>
              <p:cNvPr id="90" name="AutoShape 165">
                <a:extLst>
                  <a:ext uri="{FF2B5EF4-FFF2-40B4-BE49-F238E27FC236}">
                    <a16:creationId xmlns:a16="http://schemas.microsoft.com/office/drawing/2014/main" id="{0F377877-8382-452F-B820-074049E41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1267" y="1830167"/>
                <a:ext cx="2187265" cy="519522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DBCF2B5-0D1A-44EC-9648-CB696C79C5AF}"/>
                  </a:ext>
                </a:extLst>
              </p:cNvPr>
              <p:cNvSpPr/>
              <p:nvPr/>
            </p:nvSpPr>
            <p:spPr bwMode="auto">
              <a:xfrm>
                <a:off x="2858182" y="1881074"/>
                <a:ext cx="163785" cy="163785"/>
              </a:xfrm>
              <a:prstGeom prst="rect">
                <a:avLst/>
              </a:prstGeom>
              <a:solidFill>
                <a:srgbClr val="00006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4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70B423A1-28DE-474C-BE2F-CF285FCD6B73}"/>
                  </a:ext>
                </a:extLst>
              </p:cNvPr>
              <p:cNvSpPr/>
              <p:nvPr/>
            </p:nvSpPr>
            <p:spPr bwMode="auto">
              <a:xfrm>
                <a:off x="2858182" y="2127383"/>
                <a:ext cx="163785" cy="163785"/>
              </a:xfrm>
              <a:prstGeom prst="rect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4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F29597E0-73C9-4C34-8BF5-81A2DE851A08}"/>
                  </a:ext>
                </a:extLst>
              </p:cNvPr>
              <p:cNvSpPr/>
              <p:nvPr/>
            </p:nvSpPr>
            <p:spPr>
              <a:xfrm>
                <a:off x="2984333" y="2055387"/>
                <a:ext cx="199420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 + TDF/FTC (N = 717)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D469B424-AA59-4435-870F-CC72026ADCC3}"/>
                  </a:ext>
                </a:extLst>
              </p:cNvPr>
              <p:cNvSpPr/>
              <p:nvPr/>
            </p:nvSpPr>
            <p:spPr>
              <a:xfrm>
                <a:off x="2994200" y="1809077"/>
                <a:ext cx="16479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 + 3TC (N = 716)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3E85852F-867D-464F-9C9F-E2693561BE93}"/>
              </a:ext>
            </a:extLst>
          </p:cNvPr>
          <p:cNvGrpSpPr/>
          <p:nvPr/>
        </p:nvGrpSpPr>
        <p:grpSpPr>
          <a:xfrm>
            <a:off x="5208891" y="1803637"/>
            <a:ext cx="3800956" cy="3656331"/>
            <a:chOff x="5061115" y="1803637"/>
            <a:chExt cx="3800956" cy="3656331"/>
          </a:xfrm>
        </p:grpSpPr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198F4D36-A5C2-4006-BDA2-DEAD072052DF}"/>
                </a:ext>
              </a:extLst>
            </p:cNvPr>
            <p:cNvSpPr txBox="1"/>
            <p:nvPr/>
          </p:nvSpPr>
          <p:spPr>
            <a:xfrm>
              <a:off x="5576170" y="4628971"/>
              <a:ext cx="851916" cy="64633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>
                  <a:solidFill>
                    <a:srgbClr val="000066"/>
                  </a:solidFill>
                </a:rPr>
                <a:t>Protein/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creatinine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(g/</a:t>
              </a:r>
              <a:r>
                <a:rPr lang="en-US" sz="1200" dirty="0" err="1">
                  <a:solidFill>
                    <a:srgbClr val="000066"/>
                  </a:solidFill>
                </a:rPr>
                <a:t>moL</a:t>
              </a:r>
              <a:r>
                <a:rPr lang="en-US" sz="1200" dirty="0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02E10250-826A-4AF8-93FF-394C6D5AF80F}"/>
                </a:ext>
              </a:extLst>
            </p:cNvPr>
            <p:cNvSpPr txBox="1"/>
            <p:nvPr/>
          </p:nvSpPr>
          <p:spPr>
            <a:xfrm>
              <a:off x="6556055" y="4628971"/>
              <a:ext cx="1211239" cy="8309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>
                  <a:solidFill>
                    <a:srgbClr val="000066"/>
                  </a:solidFill>
                </a:rPr>
                <a:t>Retinol-binding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protein/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creatinine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(µg/</a:t>
              </a:r>
              <a:r>
                <a:rPr lang="en-US" sz="1200" dirty="0" err="1">
                  <a:solidFill>
                    <a:srgbClr val="000066"/>
                  </a:solidFill>
                </a:rPr>
                <a:t>mmoL</a:t>
              </a:r>
              <a:r>
                <a:rPr lang="en-US" sz="1200" dirty="0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08463825-4589-4CF6-9F4C-C2FCDB5C813C}"/>
                </a:ext>
              </a:extLst>
            </p:cNvPr>
            <p:cNvSpPr txBox="1"/>
            <p:nvPr/>
          </p:nvSpPr>
          <p:spPr>
            <a:xfrm>
              <a:off x="7728002" y="4628971"/>
              <a:ext cx="1134069" cy="8309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>
                  <a:solidFill>
                    <a:srgbClr val="000066"/>
                  </a:solidFill>
                </a:rPr>
                <a:t>Beta-2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 err="1">
                  <a:solidFill>
                    <a:srgbClr val="000066"/>
                  </a:solidFill>
                </a:rPr>
                <a:t>microglobulin</a:t>
              </a:r>
              <a:r>
                <a:rPr lang="en-US" sz="1200" dirty="0">
                  <a:solidFill>
                    <a:srgbClr val="000066"/>
                  </a:solidFill>
                </a:rPr>
                <a:t>/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creatinine</a:t>
              </a:r>
              <a:br>
                <a:rPr lang="en-US" sz="1200" dirty="0">
                  <a:solidFill>
                    <a:srgbClr val="000066"/>
                  </a:solidFill>
                </a:rPr>
              </a:br>
              <a:r>
                <a:rPr lang="en-US" sz="1200" dirty="0">
                  <a:solidFill>
                    <a:srgbClr val="000066"/>
                  </a:solidFill>
                </a:rPr>
                <a:t>(mg/</a:t>
              </a:r>
              <a:r>
                <a:rPr lang="en-US" sz="1200" dirty="0" err="1">
                  <a:solidFill>
                    <a:srgbClr val="000066"/>
                  </a:solidFill>
                </a:rPr>
                <a:t>mmoL</a:t>
              </a:r>
              <a:r>
                <a:rPr lang="en-US" sz="1200" dirty="0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60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184541" y="3730947"/>
              <a:ext cx="2696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2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099582" y="3295666"/>
              <a:ext cx="354584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63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061115" y="4140572"/>
              <a:ext cx="405880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64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061115" y="4575851"/>
              <a:ext cx="405880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67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099582" y="2860385"/>
              <a:ext cx="354584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8" name="TextBox 21">
              <a:extLst>
                <a:ext uri="{FF2B5EF4-FFF2-40B4-BE49-F238E27FC236}">
                  <a16:creationId xmlns:a16="http://schemas.microsoft.com/office/drawing/2014/main" id="{B55F3E8D-ABEE-7D40-B1AD-49261B9CD60F}"/>
                </a:ext>
              </a:extLst>
            </p:cNvPr>
            <p:cNvSpPr txBox="1"/>
            <p:nvPr/>
          </p:nvSpPr>
          <p:spPr>
            <a:xfrm>
              <a:off x="5270404" y="1803637"/>
              <a:ext cx="320922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5619020" y="3861517"/>
              <a:ext cx="388938" cy="5715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6755670" y="3861517"/>
              <a:ext cx="385763" cy="32226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889145" y="3861517"/>
              <a:ext cx="388938" cy="33496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6007958" y="3732929"/>
              <a:ext cx="390525" cy="1285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8278083" y="2501029"/>
              <a:ext cx="385763" cy="13604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7141433" y="3364629"/>
              <a:ext cx="390525" cy="4968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V="1">
              <a:off x="5444395" y="2116854"/>
              <a:ext cx="0" cy="2617788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5398358" y="2116854"/>
              <a:ext cx="46038" cy="2628000"/>
            </a:xfrm>
            <a:custGeom>
              <a:avLst/>
              <a:gdLst>
                <a:gd name="T0" fmla="*/ 0 w 29"/>
                <a:gd name="T1" fmla="*/ 1649 h 1649"/>
                <a:gd name="T2" fmla="*/ 29 w 29"/>
                <a:gd name="T3" fmla="*/ 1649 h 1649"/>
                <a:gd name="T4" fmla="*/ 0 w 29"/>
                <a:gd name="T5" fmla="*/ 1375 h 1649"/>
                <a:gd name="T6" fmla="*/ 29 w 29"/>
                <a:gd name="T7" fmla="*/ 1375 h 1649"/>
                <a:gd name="T8" fmla="*/ 0 w 29"/>
                <a:gd name="T9" fmla="*/ 1099 h 1649"/>
                <a:gd name="T10" fmla="*/ 29 w 29"/>
                <a:gd name="T11" fmla="*/ 1099 h 1649"/>
                <a:gd name="T12" fmla="*/ 0 w 29"/>
                <a:gd name="T13" fmla="*/ 824 h 1649"/>
                <a:gd name="T14" fmla="*/ 29 w 29"/>
                <a:gd name="T15" fmla="*/ 824 h 1649"/>
                <a:gd name="T16" fmla="*/ 0 w 29"/>
                <a:gd name="T17" fmla="*/ 548 h 1649"/>
                <a:gd name="T18" fmla="*/ 29 w 29"/>
                <a:gd name="T19" fmla="*/ 548 h 1649"/>
                <a:gd name="T20" fmla="*/ 0 w 29"/>
                <a:gd name="T21" fmla="*/ 274 h 1649"/>
                <a:gd name="T22" fmla="*/ 29 w 29"/>
                <a:gd name="T23" fmla="*/ 274 h 1649"/>
                <a:gd name="T24" fmla="*/ 0 w 29"/>
                <a:gd name="T25" fmla="*/ 0 h 1649"/>
                <a:gd name="T26" fmla="*/ 29 w 29"/>
                <a:gd name="T27" fmla="*/ 0 h 1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1649">
                  <a:moveTo>
                    <a:pt x="0" y="1649"/>
                  </a:moveTo>
                  <a:lnTo>
                    <a:pt x="29" y="1649"/>
                  </a:lnTo>
                  <a:moveTo>
                    <a:pt x="0" y="1375"/>
                  </a:moveTo>
                  <a:lnTo>
                    <a:pt x="29" y="1375"/>
                  </a:lnTo>
                  <a:moveTo>
                    <a:pt x="0" y="1099"/>
                  </a:moveTo>
                  <a:lnTo>
                    <a:pt x="29" y="1099"/>
                  </a:lnTo>
                  <a:moveTo>
                    <a:pt x="0" y="824"/>
                  </a:moveTo>
                  <a:lnTo>
                    <a:pt x="29" y="824"/>
                  </a:lnTo>
                  <a:moveTo>
                    <a:pt x="0" y="548"/>
                  </a:moveTo>
                  <a:lnTo>
                    <a:pt x="29" y="548"/>
                  </a:lnTo>
                  <a:moveTo>
                    <a:pt x="0" y="274"/>
                  </a:moveTo>
                  <a:lnTo>
                    <a:pt x="29" y="274"/>
                  </a:lnTo>
                  <a:moveTo>
                    <a:pt x="0" y="0"/>
                  </a:moveTo>
                  <a:lnTo>
                    <a:pt x="29" y="0"/>
                  </a:lnTo>
                </a:path>
              </a:pathLst>
            </a:custGeom>
            <a:noFill/>
            <a:ln w="12700" cap="flat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5444395" y="3866280"/>
              <a:ext cx="3398838" cy="0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5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540559" y="4390622"/>
              <a:ext cx="5613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solidFill>
                    <a:srgbClr val="333399"/>
                  </a:solidFill>
                  <a:latin typeface="+mj-lt"/>
                </a:rPr>
                <a:t>-13.1</a:t>
              </a:r>
            </a:p>
          </p:txBody>
        </p:sp>
        <p:sp>
          <p:nvSpPr>
            <p:cNvPr id="76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6705575" y="4153119"/>
              <a:ext cx="4700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solidFill>
                    <a:srgbClr val="333399"/>
                  </a:solidFill>
                  <a:latin typeface="+mj-lt"/>
                </a:rPr>
                <a:t>-7.4</a:t>
              </a:r>
            </a:p>
          </p:txBody>
        </p:sp>
        <p:sp>
          <p:nvSpPr>
            <p:cNvPr id="77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845323" y="4171407"/>
              <a:ext cx="4700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solidFill>
                    <a:srgbClr val="333399"/>
                  </a:solidFill>
                  <a:latin typeface="+mj-lt"/>
                </a:rPr>
                <a:t>-7.7</a:t>
              </a:r>
            </a:p>
          </p:txBody>
        </p:sp>
        <p:sp>
          <p:nvSpPr>
            <p:cNvPr id="78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8197054" y="2241056"/>
              <a:ext cx="5068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solidFill>
                    <a:srgbClr val="333399"/>
                  </a:solidFill>
                  <a:latin typeface="+mj-lt"/>
                </a:rPr>
                <a:t>31.2</a:t>
              </a:r>
            </a:p>
          </p:txBody>
        </p:sp>
        <p:sp>
          <p:nvSpPr>
            <p:cNvPr id="79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069972" y="3109048"/>
              <a:ext cx="5226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solidFill>
                    <a:srgbClr val="333399"/>
                  </a:solidFill>
                  <a:latin typeface="+mj-lt"/>
                </a:rPr>
                <a:t>11.4</a:t>
              </a:r>
            </a:p>
          </p:txBody>
        </p:sp>
        <p:sp>
          <p:nvSpPr>
            <p:cNvPr id="80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984739" y="3489170"/>
              <a:ext cx="4154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solidFill>
                    <a:srgbClr val="333399"/>
                  </a:solidFill>
                  <a:latin typeface="+mj-lt"/>
                </a:rPr>
                <a:t>2.9</a:t>
              </a:r>
            </a:p>
          </p:txBody>
        </p:sp>
        <p:sp>
          <p:nvSpPr>
            <p:cNvPr id="84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099582" y="2425104"/>
              <a:ext cx="354584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85" name="TextBox 21">
              <a:extLst>
                <a:ext uri="{FF2B5EF4-FFF2-40B4-BE49-F238E27FC236}">
                  <a16:creationId xmlns:a16="http://schemas.microsoft.com/office/drawing/2014/main" id="{3A6409C3-369B-4994-AEAD-F0BFE49BCC13}"/>
                </a:ext>
              </a:extLst>
            </p:cNvPr>
            <p:cNvSpPr txBox="1"/>
            <p:nvPr/>
          </p:nvSpPr>
          <p:spPr>
            <a:xfrm>
              <a:off x="5099582" y="1978840"/>
              <a:ext cx="354584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40</a:t>
              </a:r>
            </a:p>
          </p:txBody>
        </p:sp>
      </p:grpSp>
      <p:sp>
        <p:nvSpPr>
          <p:cNvPr id="86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87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89" name="Espace réservé du contenu 1">
            <a:extLst>
              <a:ext uri="{FF2B5EF4-FFF2-40B4-BE49-F238E27FC236}">
                <a16:creationId xmlns:a16="http://schemas.microsoft.com/office/drawing/2014/main" id="{ACFDD897-3519-4AC5-AD60-6FE78C22A4DB}"/>
              </a:ext>
            </a:extLst>
          </p:cNvPr>
          <p:cNvSpPr txBox="1">
            <a:spLocks/>
          </p:cNvSpPr>
          <p:nvPr/>
        </p:nvSpPr>
        <p:spPr bwMode="auto">
          <a:xfrm>
            <a:off x="14286" y="1159718"/>
            <a:ext cx="8507413" cy="424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b="1" kern="0" dirty="0">
                <a:latin typeface="Calibri"/>
                <a:cs typeface="Calibri"/>
              </a:rPr>
              <a:t>Renal markers: adjusted mean change at W48</a:t>
            </a:r>
          </a:p>
        </p:txBody>
      </p:sp>
      <p:sp>
        <p:nvSpPr>
          <p:cNvPr id="91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Cahn P. Lancet. 2019; 393(10167):143-155</a:t>
            </a:r>
          </a:p>
        </p:txBody>
      </p:sp>
    </p:spTree>
    <p:extLst>
      <p:ext uri="{BB962C8B-B14F-4D97-AF65-F5344CB8AC3E}">
        <p14:creationId xmlns:p14="http://schemas.microsoft.com/office/powerpoint/2010/main" val="2717977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utoShape 162">
            <a:extLst>
              <a:ext uri="{FF2B5EF4-FFF2-40B4-BE49-F238E27FC236}">
                <a16:creationId xmlns:a16="http://schemas.microsoft.com/office/drawing/2014/main" id="{79848B12-78EF-47FC-AE6B-B0E11A001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78" name="Rectangle 2">
            <a:extLst>
              <a:ext uri="{FF2B5EF4-FFF2-40B4-BE49-F238E27FC236}">
                <a16:creationId xmlns:a16="http://schemas.microsoft.com/office/drawing/2014/main" id="{D602EBAA-E1FC-465E-AF8A-71BBA4C5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8DDEB354-5D0D-45BA-A1E8-16F88FDAC776}"/>
              </a:ext>
            </a:extLst>
          </p:cNvPr>
          <p:cNvSpPr txBox="1"/>
          <p:nvPr/>
        </p:nvSpPr>
        <p:spPr>
          <a:xfrm>
            <a:off x="737310" y="1246301"/>
            <a:ext cx="7218518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+mj-lt"/>
              </a:rPr>
              <a:t>Adjusted mean change in fasting lipids at week 48, </a:t>
            </a:r>
            <a:r>
              <a:rPr lang="en-US" sz="2000" b="1" dirty="0" err="1">
                <a:solidFill>
                  <a:srgbClr val="CC3300"/>
                </a:solidFill>
                <a:latin typeface="+mj-lt"/>
              </a:rPr>
              <a:t>mmol</a:t>
            </a:r>
            <a:r>
              <a:rPr lang="en-US" sz="2000" b="1" dirty="0">
                <a:solidFill>
                  <a:srgbClr val="CC3300"/>
                </a:solidFill>
                <a:latin typeface="+mj-lt"/>
              </a:rPr>
              <a:t>/L (ITT-E)</a:t>
            </a:r>
            <a:endParaRPr lang="en-US" sz="2000" b="1" dirty="0">
              <a:solidFill>
                <a:srgbClr val="CC3300"/>
              </a:solidFill>
              <a:latin typeface="+mj-lt"/>
              <a:cs typeface="Arial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53E8F8E-A9AB-44FD-BCAB-6B72A0A587D3}"/>
              </a:ext>
            </a:extLst>
          </p:cNvPr>
          <p:cNvGrpSpPr/>
          <p:nvPr/>
        </p:nvGrpSpPr>
        <p:grpSpPr>
          <a:xfrm>
            <a:off x="690955" y="1882467"/>
            <a:ext cx="8321493" cy="4003679"/>
            <a:chOff x="690955" y="1882467"/>
            <a:chExt cx="8321493" cy="4003679"/>
          </a:xfrm>
        </p:grpSpPr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2C2BD2B7-8083-47D5-B449-69F225109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597" y="2749550"/>
              <a:ext cx="393782" cy="261337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0E4CB875-AB28-4D99-9DEC-50A25A12A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631" y="2759076"/>
              <a:ext cx="393782" cy="260385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8" name="Line 11">
              <a:extLst>
                <a:ext uri="{FF2B5EF4-FFF2-40B4-BE49-F238E27FC236}">
                  <a16:creationId xmlns:a16="http://schemas.microsoft.com/office/drawing/2014/main" id="{8C6EA149-0702-453A-BD6C-3EC0F187BA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42178" y="2164940"/>
              <a:ext cx="0" cy="3197986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1DA1D734-BAA0-4D78-AC65-D0E52DFE9519}"/>
                </a:ext>
              </a:extLst>
            </p:cNvPr>
            <p:cNvSpPr txBox="1"/>
            <p:nvPr/>
          </p:nvSpPr>
          <p:spPr>
            <a:xfrm>
              <a:off x="690955" y="5190686"/>
              <a:ext cx="298780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600" dirty="0">
                  <a:solidFill>
                    <a:srgbClr val="000066"/>
                  </a:solidFill>
                </a:rPr>
                <a:t>0</a:t>
              </a:r>
              <a:endParaRPr lang="fr-FR" sz="16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C04F63F-9626-4D89-8361-7B08214F8D19}"/>
                </a:ext>
              </a:extLst>
            </p:cNvPr>
            <p:cNvSpPr txBox="1"/>
            <p:nvPr/>
          </p:nvSpPr>
          <p:spPr>
            <a:xfrm>
              <a:off x="690955" y="2009953"/>
              <a:ext cx="298780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600" dirty="0">
                  <a:solidFill>
                    <a:srgbClr val="000066"/>
                  </a:solidFill>
                </a:rPr>
                <a:t>5</a:t>
              </a:r>
              <a:endParaRPr lang="fr-FR" sz="16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6CE54D53-AB0C-492B-8529-E0A2288CA010}"/>
                </a:ext>
              </a:extLst>
            </p:cNvPr>
            <p:cNvCxnSpPr/>
            <p:nvPr/>
          </p:nvCxnSpPr>
          <p:spPr bwMode="auto">
            <a:xfrm>
              <a:off x="976195" y="2179229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1505386-B163-40D9-A7AB-3D5F7C4DA216}"/>
                </a:ext>
              </a:extLst>
            </p:cNvPr>
            <p:cNvSpPr txBox="1"/>
            <p:nvPr/>
          </p:nvSpPr>
          <p:spPr>
            <a:xfrm>
              <a:off x="690955" y="2651303"/>
              <a:ext cx="298780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600" dirty="0">
                  <a:solidFill>
                    <a:srgbClr val="000066"/>
                  </a:solidFill>
                </a:rPr>
                <a:t>4</a:t>
              </a:r>
              <a:endParaRPr lang="fr-FR" sz="16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13D91269-A31E-4A3A-92D7-E46806BCDEFB}"/>
                </a:ext>
              </a:extLst>
            </p:cNvPr>
            <p:cNvCxnSpPr/>
            <p:nvPr/>
          </p:nvCxnSpPr>
          <p:spPr bwMode="auto">
            <a:xfrm>
              <a:off x="976195" y="2820579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8064757B-3324-4359-9A06-3C4CE5D7AA9D}"/>
                </a:ext>
              </a:extLst>
            </p:cNvPr>
            <p:cNvSpPr txBox="1"/>
            <p:nvPr/>
          </p:nvSpPr>
          <p:spPr>
            <a:xfrm>
              <a:off x="690955" y="3286303"/>
              <a:ext cx="298780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600" dirty="0">
                  <a:solidFill>
                    <a:srgbClr val="000066"/>
                  </a:solidFill>
                </a:rPr>
                <a:t>3</a:t>
              </a:r>
              <a:endParaRPr lang="fr-FR" sz="16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79D1DFB-917E-4B46-BC86-18D2A35BA41C}"/>
                </a:ext>
              </a:extLst>
            </p:cNvPr>
            <p:cNvCxnSpPr/>
            <p:nvPr/>
          </p:nvCxnSpPr>
          <p:spPr bwMode="auto">
            <a:xfrm>
              <a:off x="976195" y="3455579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5726B769-B12D-4310-A2C3-3F96DEF8920B}"/>
                </a:ext>
              </a:extLst>
            </p:cNvPr>
            <p:cNvSpPr txBox="1"/>
            <p:nvPr/>
          </p:nvSpPr>
          <p:spPr>
            <a:xfrm>
              <a:off x="690955" y="3927653"/>
              <a:ext cx="298780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600" dirty="0">
                  <a:solidFill>
                    <a:srgbClr val="000066"/>
                  </a:solidFill>
                </a:rPr>
                <a:t>2</a:t>
              </a:r>
              <a:endParaRPr lang="fr-FR" sz="16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61ECFDCC-B744-4AFB-A9C3-437A28E26DEB}"/>
                </a:ext>
              </a:extLst>
            </p:cNvPr>
            <p:cNvCxnSpPr/>
            <p:nvPr/>
          </p:nvCxnSpPr>
          <p:spPr bwMode="auto">
            <a:xfrm>
              <a:off x="976195" y="4096929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1F452A96-5AA9-445B-860D-C1E59B8CB8DC}"/>
                </a:ext>
              </a:extLst>
            </p:cNvPr>
            <p:cNvSpPr txBox="1"/>
            <p:nvPr/>
          </p:nvSpPr>
          <p:spPr>
            <a:xfrm>
              <a:off x="690955" y="4556303"/>
              <a:ext cx="298780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600" dirty="0">
                  <a:solidFill>
                    <a:srgbClr val="000066"/>
                  </a:solidFill>
                </a:rPr>
                <a:t>1</a:t>
              </a:r>
              <a:endParaRPr lang="fr-FR" sz="16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2FC52614-8E22-4C60-8444-7F92823F4076}"/>
                </a:ext>
              </a:extLst>
            </p:cNvPr>
            <p:cNvCxnSpPr/>
            <p:nvPr/>
          </p:nvCxnSpPr>
          <p:spPr bwMode="auto">
            <a:xfrm>
              <a:off x="976195" y="4725579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A12874D-4760-4430-9CE1-B79F6B68AE83}"/>
                </a:ext>
              </a:extLst>
            </p:cNvPr>
            <p:cNvSpPr txBox="1"/>
            <p:nvPr/>
          </p:nvSpPr>
          <p:spPr>
            <a:xfrm>
              <a:off x="1255131" y="5362926"/>
              <a:ext cx="1142485" cy="52322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Total</a:t>
              </a:r>
              <a:br>
                <a:rPr lang="en-US" sz="1400" b="1" dirty="0">
                  <a:solidFill>
                    <a:srgbClr val="000066"/>
                  </a:solidFill>
                </a:rPr>
              </a:br>
              <a:r>
                <a:rPr lang="en-US" sz="1400" b="1" dirty="0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29" name="Rectangle 6">
              <a:extLst>
                <a:ext uri="{FF2B5EF4-FFF2-40B4-BE49-F238E27FC236}">
                  <a16:creationId xmlns:a16="http://schemas.microsoft.com/office/drawing/2014/main" id="{0D3954D9-8DB3-4A7C-B0A3-D388E02E9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597" y="2533651"/>
              <a:ext cx="393782" cy="215899"/>
            </a:xfrm>
            <a:prstGeom prst="rect">
              <a:avLst/>
            </a:prstGeom>
            <a:solidFill>
              <a:srgbClr val="A1CBE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AFB13D2B-A0E4-403F-8B21-BCC7E66B5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631" y="2632075"/>
              <a:ext cx="393782" cy="117475"/>
            </a:xfrm>
            <a:prstGeom prst="rect">
              <a:avLst/>
            </a:prstGeom>
            <a:solidFill>
              <a:srgbClr val="FDD4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718D2282-6ED1-4E27-8EA2-FF35028A358F}"/>
                </a:ext>
              </a:extLst>
            </p:cNvPr>
            <p:cNvSpPr txBox="1"/>
            <p:nvPr/>
          </p:nvSpPr>
          <p:spPr>
            <a:xfrm>
              <a:off x="1657085" y="1882467"/>
              <a:ext cx="324403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**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2CD75063-A397-4388-9099-63723FE8C879}"/>
                </a:ext>
              </a:extLst>
            </p:cNvPr>
            <p:cNvSpPr txBox="1"/>
            <p:nvPr/>
          </p:nvSpPr>
          <p:spPr>
            <a:xfrm>
              <a:off x="1212904" y="2244357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↑0.32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9A9812E0-26F2-459D-A213-DA09D802A8DE}"/>
                </a:ext>
              </a:extLst>
            </p:cNvPr>
            <p:cNvSpPr txBox="1"/>
            <p:nvPr/>
          </p:nvSpPr>
          <p:spPr>
            <a:xfrm>
              <a:off x="1720938" y="2343294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↓0.15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4" name="Parenthèse fermante 33">
              <a:extLst>
                <a:ext uri="{FF2B5EF4-FFF2-40B4-BE49-F238E27FC236}">
                  <a16:creationId xmlns:a16="http://schemas.microsoft.com/office/drawing/2014/main" id="{5E8205AA-B9B4-4C74-A989-78395442F6DC}"/>
                </a:ext>
              </a:extLst>
            </p:cNvPr>
            <p:cNvSpPr/>
            <p:nvPr/>
          </p:nvSpPr>
          <p:spPr bwMode="auto">
            <a:xfrm rot="16200000">
              <a:off x="1772251" y="1848937"/>
              <a:ext cx="104775" cy="571541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BA31E411-53B3-4F77-8CDB-73075AF4E885}"/>
                </a:ext>
              </a:extLst>
            </p:cNvPr>
            <p:cNvSpPr txBox="1"/>
            <p:nvPr/>
          </p:nvSpPr>
          <p:spPr>
            <a:xfrm>
              <a:off x="3000600" y="3981138"/>
              <a:ext cx="324403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**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36" name="Parenthèse fermante 35">
              <a:extLst>
                <a:ext uri="{FF2B5EF4-FFF2-40B4-BE49-F238E27FC236}">
                  <a16:creationId xmlns:a16="http://schemas.microsoft.com/office/drawing/2014/main" id="{3AD3E551-1C1D-4889-A6AD-CD1C8CCCD6F3}"/>
                </a:ext>
              </a:extLst>
            </p:cNvPr>
            <p:cNvSpPr/>
            <p:nvPr/>
          </p:nvSpPr>
          <p:spPr bwMode="auto">
            <a:xfrm rot="16200000">
              <a:off x="3115766" y="3947608"/>
              <a:ext cx="104775" cy="571541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BA73B193-81BE-4B86-AA30-E0BF986B3C0B}"/>
                </a:ext>
              </a:extLst>
            </p:cNvPr>
            <p:cNvSpPr txBox="1"/>
            <p:nvPr/>
          </p:nvSpPr>
          <p:spPr>
            <a:xfrm>
              <a:off x="4410216" y="3123419"/>
              <a:ext cx="324403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**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38" name="Parenthèse fermante 37">
              <a:extLst>
                <a:ext uri="{FF2B5EF4-FFF2-40B4-BE49-F238E27FC236}">
                  <a16:creationId xmlns:a16="http://schemas.microsoft.com/office/drawing/2014/main" id="{503A11A7-48EF-43C1-9F35-A1BA1541A7EE}"/>
                </a:ext>
              </a:extLst>
            </p:cNvPr>
            <p:cNvSpPr/>
            <p:nvPr/>
          </p:nvSpPr>
          <p:spPr bwMode="auto">
            <a:xfrm rot="16200000">
              <a:off x="4519366" y="3089889"/>
              <a:ext cx="104775" cy="571541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1340AAA3-4FA7-4D84-8C64-130130FB5D6A}"/>
                </a:ext>
              </a:extLst>
            </p:cNvPr>
            <p:cNvSpPr txBox="1"/>
            <p:nvPr/>
          </p:nvSpPr>
          <p:spPr>
            <a:xfrm>
              <a:off x="5854729" y="3897076"/>
              <a:ext cx="254534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*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0" name="Parenthèse fermante 39">
              <a:extLst>
                <a:ext uri="{FF2B5EF4-FFF2-40B4-BE49-F238E27FC236}">
                  <a16:creationId xmlns:a16="http://schemas.microsoft.com/office/drawing/2014/main" id="{B57D2CD7-B6DF-4F78-BABE-2DBA5D224641}"/>
                </a:ext>
              </a:extLst>
            </p:cNvPr>
            <p:cNvSpPr/>
            <p:nvPr/>
          </p:nvSpPr>
          <p:spPr bwMode="auto">
            <a:xfrm rot="16200000">
              <a:off x="5929277" y="3863546"/>
              <a:ext cx="104775" cy="571541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B0091444-AB59-4C61-9D9E-331DBE0B8CE2}"/>
                </a:ext>
              </a:extLst>
            </p:cNvPr>
            <p:cNvSpPr txBox="1"/>
            <p:nvPr/>
          </p:nvSpPr>
          <p:spPr>
            <a:xfrm>
              <a:off x="7595123" y="4402309"/>
              <a:ext cx="254534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*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2" name="Parenthèse fermante 41">
              <a:extLst>
                <a:ext uri="{FF2B5EF4-FFF2-40B4-BE49-F238E27FC236}">
                  <a16:creationId xmlns:a16="http://schemas.microsoft.com/office/drawing/2014/main" id="{36BA7E5A-14D7-4985-98DB-3BC6273CF38E}"/>
                </a:ext>
              </a:extLst>
            </p:cNvPr>
            <p:cNvSpPr/>
            <p:nvPr/>
          </p:nvSpPr>
          <p:spPr bwMode="auto">
            <a:xfrm rot="16200000">
              <a:off x="7669671" y="4368779"/>
              <a:ext cx="104775" cy="571541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3" name="Rectangle 6">
              <a:extLst>
                <a:ext uri="{FF2B5EF4-FFF2-40B4-BE49-F238E27FC236}">
                  <a16:creationId xmlns:a16="http://schemas.microsoft.com/office/drawing/2014/main" id="{F1F00DD5-0379-4829-AFA5-06AEA98FD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654" y="4654550"/>
              <a:ext cx="393782" cy="70837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4" name="Rectangle 6">
              <a:extLst>
                <a:ext uri="{FF2B5EF4-FFF2-40B4-BE49-F238E27FC236}">
                  <a16:creationId xmlns:a16="http://schemas.microsoft.com/office/drawing/2014/main" id="{E50C84F7-8882-4A54-96A4-F0924209B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654" y="4552950"/>
              <a:ext cx="393782" cy="107950"/>
            </a:xfrm>
            <a:prstGeom prst="rect">
              <a:avLst/>
            </a:prstGeom>
            <a:solidFill>
              <a:srgbClr val="A1CBE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1017D5DB-57AE-4DD0-A413-1505386C0928}"/>
                </a:ext>
              </a:extLst>
            </p:cNvPr>
            <p:cNvGrpSpPr/>
            <p:nvPr/>
          </p:nvGrpSpPr>
          <p:grpSpPr>
            <a:xfrm>
              <a:off x="3391960" y="1900246"/>
              <a:ext cx="2536151" cy="588654"/>
              <a:chOff x="3631847" y="1759136"/>
              <a:chExt cx="2536151" cy="588654"/>
            </a:xfrm>
          </p:grpSpPr>
          <p:sp>
            <p:nvSpPr>
              <p:cNvPr id="79" name="AutoShape 165">
                <a:extLst>
                  <a:ext uri="{FF2B5EF4-FFF2-40B4-BE49-F238E27FC236}">
                    <a16:creationId xmlns:a16="http://schemas.microsoft.com/office/drawing/2014/main" id="{A266EE5A-C6D0-443A-A0B4-FAAD14EF8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1847" y="1759136"/>
                <a:ext cx="2536151" cy="54473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1600">
                  <a:solidFill>
                    <a:srgbClr val="000066"/>
                  </a:solidFill>
                  <a:latin typeface="+mj-lt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C83A0EB-0510-4E41-BB43-5C5890A6DAC5}"/>
                  </a:ext>
                </a:extLst>
              </p:cNvPr>
              <p:cNvSpPr/>
              <p:nvPr/>
            </p:nvSpPr>
            <p:spPr bwMode="auto">
              <a:xfrm>
                <a:off x="3760893" y="1834923"/>
                <a:ext cx="163785" cy="163785"/>
              </a:xfrm>
              <a:prstGeom prst="rect">
                <a:avLst/>
              </a:prstGeom>
              <a:solidFill>
                <a:srgbClr val="00006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+mj-lt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2DB2FDB-A96D-44E4-91B4-E287800B31AC}"/>
                  </a:ext>
                </a:extLst>
              </p:cNvPr>
              <p:cNvSpPr/>
              <p:nvPr/>
            </p:nvSpPr>
            <p:spPr bwMode="auto">
              <a:xfrm>
                <a:off x="3760893" y="2096173"/>
                <a:ext cx="163785" cy="163785"/>
              </a:xfrm>
              <a:prstGeom prst="rect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+mj-lt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A61C5E0-738B-4FDC-A70A-ACF3BF556514}"/>
                  </a:ext>
                </a:extLst>
              </p:cNvPr>
              <p:cNvSpPr/>
              <p:nvPr/>
            </p:nvSpPr>
            <p:spPr>
              <a:xfrm>
                <a:off x="3887044" y="2009236"/>
                <a:ext cx="227528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DTG + TDF/FTC (N = 717)</a:t>
                </a:r>
                <a:endParaRPr lang="fr-FR" sz="16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78D36D8-C745-4054-8F92-6A05CF15C2BC}"/>
                  </a:ext>
                </a:extLst>
              </p:cNvPr>
              <p:cNvSpPr/>
              <p:nvPr/>
            </p:nvSpPr>
            <p:spPr>
              <a:xfrm>
                <a:off x="3896911" y="1762926"/>
                <a:ext cx="187182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DTG + 3TC (N = 716)</a:t>
                </a:r>
                <a:endParaRPr lang="fr-FR" sz="16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5C27A9F-F956-4630-AFE5-69B7D648349C}"/>
                </a:ext>
              </a:extLst>
            </p:cNvPr>
            <p:cNvSpPr txBox="1"/>
            <p:nvPr/>
          </p:nvSpPr>
          <p:spPr>
            <a:xfrm>
              <a:off x="2619960" y="4266974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↑0.15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545A678D-534C-462F-8257-7AAC66C42A0F}"/>
                </a:ext>
              </a:extLst>
            </p:cNvPr>
            <p:cNvSpPr txBox="1"/>
            <p:nvPr/>
          </p:nvSpPr>
          <p:spPr>
            <a:xfrm>
              <a:off x="3092564" y="4368574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↑0.02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1" name="Rectangle 8">
              <a:extLst>
                <a:ext uri="{FF2B5EF4-FFF2-40B4-BE49-F238E27FC236}">
                  <a16:creationId xmlns:a16="http://schemas.microsoft.com/office/drawing/2014/main" id="{A2C70E60-F0A9-403C-BD56-940DCD98A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871" y="4648200"/>
              <a:ext cx="393782" cy="71472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2" name="Rectangle 6">
              <a:extLst>
                <a:ext uri="{FF2B5EF4-FFF2-40B4-BE49-F238E27FC236}">
                  <a16:creationId xmlns:a16="http://schemas.microsoft.com/office/drawing/2014/main" id="{EE97A333-60D6-45C6-99C1-0E1DD485F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871" y="4617628"/>
              <a:ext cx="393782" cy="25566"/>
            </a:xfrm>
            <a:prstGeom prst="rect">
              <a:avLst/>
            </a:prstGeom>
            <a:solidFill>
              <a:srgbClr val="FDD4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94DF9C3-0733-4063-90F2-AFB3D4968EB7}"/>
                </a:ext>
              </a:extLst>
            </p:cNvPr>
            <p:cNvSpPr txBox="1"/>
            <p:nvPr/>
          </p:nvSpPr>
          <p:spPr>
            <a:xfrm>
              <a:off x="4476838" y="3479944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↓0.14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CDA82BCA-3D71-456F-B2D9-8D4E1B7A3B87}"/>
                </a:ext>
              </a:extLst>
            </p:cNvPr>
            <p:cNvSpPr txBox="1"/>
            <p:nvPr/>
          </p:nvSpPr>
          <p:spPr>
            <a:xfrm>
              <a:off x="5930987" y="4216544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↓0.08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8499A95-E246-4360-8B7E-D54E8B606852}"/>
                </a:ext>
              </a:extLst>
            </p:cNvPr>
            <p:cNvSpPr txBox="1"/>
            <p:nvPr/>
          </p:nvSpPr>
          <p:spPr>
            <a:xfrm>
              <a:off x="4006986" y="3447667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↑0.17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41F976B-AE89-4AC2-82C3-812927964612}"/>
                </a:ext>
              </a:extLst>
            </p:cNvPr>
            <p:cNvSpPr txBox="1"/>
            <p:nvPr/>
          </p:nvSpPr>
          <p:spPr>
            <a:xfrm>
              <a:off x="5397636" y="4219693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↑0.03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B0B9ADED-756A-4E15-8E53-A8A66DE05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680" y="3826498"/>
              <a:ext cx="393782" cy="1536429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0" name="Rectangle 6">
              <a:extLst>
                <a:ext uri="{FF2B5EF4-FFF2-40B4-BE49-F238E27FC236}">
                  <a16:creationId xmlns:a16="http://schemas.microsoft.com/office/drawing/2014/main" id="{52558BCA-75C5-4A21-BCEA-8F4E0E094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680" y="3697327"/>
              <a:ext cx="393782" cy="129171"/>
            </a:xfrm>
            <a:prstGeom prst="rect">
              <a:avLst/>
            </a:prstGeom>
            <a:solidFill>
              <a:srgbClr val="A1CBE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E59F6A6-AC54-44D2-B7E6-73550173E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531" y="3838575"/>
              <a:ext cx="393782" cy="152435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2" name="Rectangle 6">
              <a:extLst>
                <a:ext uri="{FF2B5EF4-FFF2-40B4-BE49-F238E27FC236}">
                  <a16:creationId xmlns:a16="http://schemas.microsoft.com/office/drawing/2014/main" id="{736505B5-CD8D-4621-A708-615066EFED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613531" y="3744866"/>
              <a:ext cx="393782" cy="73982"/>
            </a:xfrm>
            <a:prstGeom prst="rect">
              <a:avLst/>
            </a:prstGeom>
            <a:solidFill>
              <a:srgbClr val="FDD4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3" name="Rectangle 6">
              <a:extLst>
                <a:ext uri="{FF2B5EF4-FFF2-40B4-BE49-F238E27FC236}">
                  <a16:creationId xmlns:a16="http://schemas.microsoft.com/office/drawing/2014/main" id="{EB83B52D-CE01-4B00-A612-126ED3208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4330" y="4506796"/>
              <a:ext cx="393782" cy="856131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5" name="Rectangle 8">
              <a:extLst>
                <a:ext uri="{FF2B5EF4-FFF2-40B4-BE49-F238E27FC236}">
                  <a16:creationId xmlns:a16="http://schemas.microsoft.com/office/drawing/2014/main" id="{F45D33DE-5B4C-4FFF-8106-CFC0CF74B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681" y="4552950"/>
              <a:ext cx="393782" cy="80997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2AE739AB-A74C-49F1-A85D-44A575643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681" y="4491791"/>
              <a:ext cx="393782" cy="37432"/>
            </a:xfrm>
            <a:prstGeom prst="rect">
              <a:avLst/>
            </a:prstGeom>
            <a:solidFill>
              <a:srgbClr val="FDD4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7" name="Rectangle 6">
              <a:extLst>
                <a:ext uri="{FF2B5EF4-FFF2-40B4-BE49-F238E27FC236}">
                  <a16:creationId xmlns:a16="http://schemas.microsoft.com/office/drawing/2014/main" id="{565F8DC3-98CC-4AA9-867B-E53A2C62C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4330" y="4493676"/>
              <a:ext cx="393782" cy="13120"/>
            </a:xfrm>
            <a:prstGeom prst="rect">
              <a:avLst/>
            </a:prstGeom>
            <a:solidFill>
              <a:srgbClr val="A1CBE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20B0B8D4-068E-4603-85CD-052977D3AC8E}"/>
                </a:ext>
              </a:extLst>
            </p:cNvPr>
            <p:cNvSpPr txBox="1"/>
            <p:nvPr/>
          </p:nvSpPr>
          <p:spPr>
            <a:xfrm>
              <a:off x="7644779" y="4664760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↓0.24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DFFD3721-5433-4375-B08C-CC38B107161F}"/>
                </a:ext>
              </a:extLst>
            </p:cNvPr>
            <p:cNvSpPr txBox="1"/>
            <p:nvPr/>
          </p:nvSpPr>
          <p:spPr>
            <a:xfrm>
              <a:off x="7118748" y="4664760"/>
              <a:ext cx="6671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↑0.12</a:t>
              </a:r>
              <a:endParaRPr lang="fr-FR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0E1AE7FE-88E1-4678-A259-5F2BC3806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473" y="4960408"/>
              <a:ext cx="393782" cy="41040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9" name="Rectangle 6">
              <a:extLst>
                <a:ext uri="{FF2B5EF4-FFF2-40B4-BE49-F238E27FC236}">
                  <a16:creationId xmlns:a16="http://schemas.microsoft.com/office/drawing/2014/main" id="{6DEC8152-A880-4E14-8CCA-339317B88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473" y="4935987"/>
              <a:ext cx="393782" cy="21209"/>
            </a:xfrm>
            <a:prstGeom prst="rect">
              <a:avLst/>
            </a:prstGeom>
            <a:solidFill>
              <a:srgbClr val="FDD4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0" name="Rectangle 8">
              <a:extLst>
                <a:ext uri="{FF2B5EF4-FFF2-40B4-BE49-F238E27FC236}">
                  <a16:creationId xmlns:a16="http://schemas.microsoft.com/office/drawing/2014/main" id="{585746FD-11D0-41E6-A648-23608F33A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5442" y="4959605"/>
              <a:ext cx="393782" cy="411211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1" name="Rectangle 6">
              <a:extLst>
                <a:ext uri="{FF2B5EF4-FFF2-40B4-BE49-F238E27FC236}">
                  <a16:creationId xmlns:a16="http://schemas.microsoft.com/office/drawing/2014/main" id="{1A7A1826-7CAF-4F7B-A70C-D61DCB2C1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5442" y="4945086"/>
              <a:ext cx="393782" cy="11306"/>
            </a:xfrm>
            <a:prstGeom prst="rect">
              <a:avLst/>
            </a:prstGeom>
            <a:solidFill>
              <a:srgbClr val="A1CBE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EAD52419-9414-40D2-BC58-89BEC46421D3}"/>
                </a:ext>
              </a:extLst>
            </p:cNvPr>
            <p:cNvSpPr txBox="1"/>
            <p:nvPr/>
          </p:nvSpPr>
          <p:spPr>
            <a:xfrm>
              <a:off x="2626455" y="5362926"/>
              <a:ext cx="1142485" cy="52322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HDL</a:t>
              </a:r>
              <a:br>
                <a:rPr lang="en-US" sz="1400" b="1" dirty="0">
                  <a:solidFill>
                    <a:srgbClr val="000066"/>
                  </a:solidFill>
                </a:rPr>
              </a:br>
              <a:r>
                <a:rPr lang="en-US" sz="1400" b="1" dirty="0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9C2ECC80-704E-4F00-9A57-DCC7963C58B2}"/>
                </a:ext>
              </a:extLst>
            </p:cNvPr>
            <p:cNvSpPr txBox="1"/>
            <p:nvPr/>
          </p:nvSpPr>
          <p:spPr>
            <a:xfrm>
              <a:off x="4013641" y="5362926"/>
              <a:ext cx="1142485" cy="52322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LDL</a:t>
              </a:r>
              <a:br>
                <a:rPr lang="en-US" sz="1400" b="1" dirty="0">
                  <a:solidFill>
                    <a:srgbClr val="000066"/>
                  </a:solidFill>
                </a:rPr>
              </a:br>
              <a:r>
                <a:rPr lang="en-US" sz="1400" b="1" dirty="0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008CD3A1-9811-4EA7-8585-A3611461E59A}"/>
                </a:ext>
              </a:extLst>
            </p:cNvPr>
            <p:cNvSpPr txBox="1"/>
            <p:nvPr/>
          </p:nvSpPr>
          <p:spPr>
            <a:xfrm>
              <a:off x="5284605" y="5362926"/>
              <a:ext cx="1292391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7F131E9F-DF22-41A4-B126-D7DDB5FF0251}"/>
                </a:ext>
              </a:extLst>
            </p:cNvPr>
            <p:cNvSpPr txBox="1"/>
            <p:nvPr/>
          </p:nvSpPr>
          <p:spPr>
            <a:xfrm>
              <a:off x="6693333" y="5362926"/>
              <a:ext cx="2319115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Total cholesterol/</a:t>
              </a:r>
              <a:br>
                <a:rPr lang="en-US" sz="1400" b="1" dirty="0">
                  <a:solidFill>
                    <a:srgbClr val="000066"/>
                  </a:solidFill>
                </a:rPr>
              </a:br>
              <a:r>
                <a:rPr lang="en-US" sz="1400" b="1" dirty="0">
                  <a:solidFill>
                    <a:srgbClr val="000066"/>
                  </a:solidFill>
                </a:rPr>
                <a:t>HDL cholesterol </a:t>
              </a:r>
              <a:r>
                <a:rPr lang="en-US" sz="1400" b="1" dirty="0">
                  <a:solidFill>
                    <a:srgbClr val="000066"/>
                  </a:solidFill>
                  <a:cs typeface="Arial" charset="0"/>
                </a:rPr>
                <a:t>ratio</a:t>
              </a:r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4CEBF387-D8D3-40D8-9C35-01FEE495F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2181" y="5362927"/>
              <a:ext cx="5569074" cy="0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81" name="TextBox 47">
              <a:extLst>
                <a:ext uri="{FF2B5EF4-FFF2-40B4-BE49-F238E27FC236}">
                  <a16:creationId xmlns:a16="http://schemas.microsoft.com/office/drawing/2014/main" id="{5718EFAC-6CA3-4BB0-82D3-72DBCE52C420}"/>
                </a:ext>
              </a:extLst>
            </p:cNvPr>
            <p:cNvSpPr txBox="1"/>
            <p:nvPr/>
          </p:nvSpPr>
          <p:spPr>
            <a:xfrm>
              <a:off x="7385665" y="3754076"/>
              <a:ext cx="80631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>
                  <a:solidFill>
                    <a:srgbClr val="000066"/>
                  </a:solidFill>
                </a:rPr>
                <a:t>** p &lt; 0.001</a:t>
              </a:r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DBEF91D1-F3E5-4190-B4AA-67853D9F7DFD}"/>
                </a:ext>
              </a:extLst>
            </p:cNvPr>
            <p:cNvSpPr txBox="1"/>
            <p:nvPr/>
          </p:nvSpPr>
          <p:spPr>
            <a:xfrm>
              <a:off x="7385665" y="3512661"/>
              <a:ext cx="66204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>
                  <a:solidFill>
                    <a:srgbClr val="000066"/>
                  </a:solidFill>
                </a:rPr>
                <a:t>* p &lt; 0.05</a:t>
              </a:r>
            </a:p>
          </p:txBody>
        </p:sp>
        <p:sp>
          <p:nvSpPr>
            <p:cNvPr id="83" name="Line 13">
              <a:extLst>
                <a:ext uri="{FF2B5EF4-FFF2-40B4-BE49-F238E27FC236}">
                  <a16:creationId xmlns:a16="http://schemas.microsoft.com/office/drawing/2014/main" id="{4CEBF387-D8D3-40D8-9C35-01FEE495F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76119" y="5354866"/>
              <a:ext cx="1080000" cy="0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43131" y="6085550"/>
            <a:ext cx="894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66"/>
                </a:solidFill>
              </a:rPr>
              <a:t>Baseline values are represented by the main legend colors, changes at W48 by lighter colors</a:t>
            </a:r>
            <a:endParaRPr lang="fr-FR" sz="1600" dirty="0">
              <a:solidFill>
                <a:srgbClr val="000066"/>
              </a:solidFill>
            </a:endParaRPr>
          </a:p>
        </p:txBody>
      </p:sp>
      <p:sp>
        <p:nvSpPr>
          <p:cNvPr id="84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Cahn P. Lancet. 2019; 393(10167):143-155</a:t>
            </a:r>
          </a:p>
        </p:txBody>
      </p:sp>
    </p:spTree>
    <p:extLst>
      <p:ext uri="{BB962C8B-B14F-4D97-AF65-F5344CB8AC3E}">
        <p14:creationId xmlns:p14="http://schemas.microsoft.com/office/powerpoint/2010/main" val="626838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04796" y="1220603"/>
            <a:ext cx="8450583" cy="49736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The 2DR of dolutegravir plus lamivudine provides high antiviral potency with a high barrier to resistance and favorable safety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and tolerability profiles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Non-inferior efficacy and similar tolerability was demonstrated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at 48 weeks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Non-inferior efficacy was maintained over 96 weeks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Low rates of confirmed virologic withdrawal through week 96,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and no resistance development in either arm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Overall safety and tolerability were comparable between groups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Lower risk of drug-related AEs with DTG + 3TC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Change in renal and bone biomarkers significantly favors DTG + 3TC</a:t>
            </a:r>
          </a:p>
          <a:p>
            <a:pPr lvl="2">
              <a:spcBef>
                <a:spcPts val="600"/>
              </a:spcBef>
            </a:pPr>
            <a:r>
              <a:rPr lang="en-US" altLang="fr-FR" sz="1800" dirty="0">
                <a:ea typeface="ＭＳ Ｐゴシック" charset="-128"/>
              </a:rPr>
              <a:t>Improvements in TC:HDL ratio in both arms</a:t>
            </a:r>
          </a:p>
        </p:txBody>
      </p:sp>
      <p:sp>
        <p:nvSpPr>
          <p:cNvPr id="4" name="AutoShape 162">
            <a:extLst>
              <a:ext uri="{FF2B5EF4-FFF2-40B4-BE49-F238E27FC236}">
                <a16:creationId xmlns:a16="http://schemas.microsoft.com/office/drawing/2014/main" id="{E63BAC31-2D82-4C25-8E59-D7819CCE7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FBACB33-A377-44E8-AA7E-4EDC71BA9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fr-FR" altLang="fr-FR" sz="1200" i="1" dirty="0"/>
              <a:t>Cahn P. Lancet. 2019; 393(10167):143-155 ; </a:t>
            </a:r>
            <a:r>
              <a:rPr lang="de-DE" altLang="fr-FR" sz="1200" i="1" dirty="0"/>
              <a:t>Cahn P, IAS 2019, Abs. WEAB0404LB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14694" y="4648366"/>
            <a:ext cx="86040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0"/>
              </a:spcBef>
            </a:pPr>
            <a:r>
              <a:rPr lang="en-GB" altLang="fr-FR" sz="2400" b="1" dirty="0">
                <a:latin typeface="Calibri" panose="020F0502020204030204" pitchFamily="34" charset="0"/>
              </a:rPr>
              <a:t>Primary endpoint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2 parallel studies (GEMINI-1 and GEMINI-2), each with a combined number of 710-720 patients and similar endpoint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800" dirty="0"/>
              <a:t>Proportion of patients with HIV RNA &lt; 50 c/mL at W48, ITT-E analysis, snapshot algorithm ; non-inferiority if lower margin of a one-sided 97.5% CI for the difference = - 10%, 90% power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387651"/>
              </p:ext>
            </p:extLst>
          </p:nvPr>
        </p:nvGraphicFramePr>
        <p:xfrm>
          <a:off x="4309411" y="2606884"/>
          <a:ext cx="4294177" cy="591333"/>
        </p:xfrm>
        <a:graphic>
          <a:graphicData uri="http://schemas.openxmlformats.org/drawingml/2006/table">
            <a:tbl>
              <a:tblPr/>
              <a:tblGrid>
                <a:gridCol w="429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1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+ 3TC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568156"/>
              </p:ext>
            </p:extLst>
          </p:nvPr>
        </p:nvGraphicFramePr>
        <p:xfrm>
          <a:off x="4309411" y="3342671"/>
          <a:ext cx="4294177" cy="535789"/>
        </p:xfrm>
        <a:graphic>
          <a:graphicData uri="http://schemas.openxmlformats.org/drawingml/2006/table">
            <a:tbl>
              <a:tblPr/>
              <a:tblGrid>
                <a:gridCol w="429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+ TDF/FTC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336803" y="2460844"/>
            <a:ext cx="323997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777440" y="1350587"/>
            <a:ext cx="1475999" cy="93599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425783" y="2586724"/>
            <a:ext cx="2886336" cy="12939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1 000-500 000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HBV co-infection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major HIV resistance mutations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249647" y="2905605"/>
            <a:ext cx="1587" cy="683996"/>
          </a:xfrm>
          <a:prstGeom prst="bentConnector3">
            <a:avLst>
              <a:gd name="adj1" fmla="val -23571078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312119" y="3245487"/>
            <a:ext cx="57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524582" y="3602302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717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524582" y="2555671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716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8321013" y="138758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8603588" y="1900310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439436" y="4124012"/>
            <a:ext cx="7307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dirty="0">
                <a:solidFill>
                  <a:srgbClr val="000066"/>
                </a:solidFill>
              </a:rPr>
              <a:t>* Randomisation stratified by HIV RNA (≤ or &gt; 100 000 c/mL) and CD4 (≤ or &gt; 200/mm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Cahn P. Lancet. 2019; 393(10167):143-155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9078746"/>
              </p:ext>
            </p:extLst>
          </p:nvPr>
        </p:nvGraphicFramePr>
        <p:xfrm>
          <a:off x="395288" y="1753228"/>
          <a:ext cx="8353425" cy="4314549"/>
        </p:xfrm>
        <a:graphic>
          <a:graphicData uri="http://schemas.openxmlformats.org/drawingml/2006/table">
            <a:tbl>
              <a:tblPr/>
              <a:tblGrid>
                <a:gridCol w="3967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RNA, log</a:t>
                      </a:r>
                      <a:r>
                        <a:rPr kumimoji="0" lang="en-GB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c/mL, mean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≤ 100 000 c/mL,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 100 000 c/mL,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79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97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≥ 200,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HCV co-infection,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269047"/>
            <a:ext cx="7162800" cy="3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03200" y="0"/>
            <a:ext cx="8926514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Cahn P. Lancet. 2019; 393(10167):143-155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CE271407-A84C-6B4F-9F20-1D7F58D09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85" y="1108431"/>
            <a:ext cx="8078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HIV RNA</a:t>
            </a:r>
            <a:r>
              <a:rPr lang="en-US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&lt; 50 c/mL by visit</a:t>
            </a:r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, ITT-E snapshot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B0041218-E166-C24E-9C87-B7BBB9B3160F}"/>
              </a:ext>
            </a:extLst>
          </p:cNvPr>
          <p:cNvSpPr txBox="1">
            <a:spLocks/>
          </p:cNvSpPr>
          <p:nvPr/>
        </p:nvSpPr>
        <p:spPr bwMode="auto">
          <a:xfrm>
            <a:off x="126328" y="5564288"/>
            <a:ext cx="8509671" cy="4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>
              <a:buClr>
                <a:srgbClr val="CC3300"/>
              </a:buClr>
            </a:pPr>
            <a:r>
              <a:rPr lang="en-US" sz="1800" dirty="0">
                <a:latin typeface="Arial"/>
                <a:cs typeface="Calibri"/>
              </a:rPr>
              <a:t>Mean adjusted increase in CD4 between baseline and W48</a:t>
            </a:r>
          </a:p>
          <a:p>
            <a:pPr lvl="1">
              <a:buClr>
                <a:srgbClr val="CC3300"/>
              </a:buClr>
            </a:pPr>
            <a:r>
              <a:rPr lang="en-US" sz="1800" dirty="0">
                <a:latin typeface="Arial"/>
                <a:cs typeface="Calibri"/>
              </a:rPr>
              <a:t>DTG + 3TC: + 224/mm</a:t>
            </a:r>
            <a:r>
              <a:rPr lang="en-US" sz="1800" baseline="30000" dirty="0">
                <a:latin typeface="Arial"/>
                <a:cs typeface="Calibri"/>
              </a:rPr>
              <a:t>3</a:t>
            </a:r>
          </a:p>
          <a:p>
            <a:pPr lvl="1">
              <a:buClr>
                <a:srgbClr val="CC3300"/>
              </a:buClr>
            </a:pPr>
            <a:r>
              <a:rPr lang="en-US" sz="1800" dirty="0">
                <a:latin typeface="Arial"/>
                <a:cs typeface="Calibri"/>
              </a:rPr>
              <a:t>DTG + TDF/FTC: + 218/mm</a:t>
            </a:r>
            <a:r>
              <a:rPr lang="en-US" sz="1800" baseline="30000" dirty="0">
                <a:latin typeface="Arial"/>
                <a:cs typeface="Calibri"/>
              </a:rPr>
              <a:t>3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54966BB0-69DA-4C39-AEF4-D12D0C12F9F2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74</a:t>
            </a:r>
          </a:p>
        </p:txBody>
      </p:sp>
      <p:sp>
        <p:nvSpPr>
          <p:cNvPr id="82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99" name="Rectangle 2"/>
          <p:cNvSpPr txBox="1">
            <a:spLocks noChangeArrowheads="1"/>
          </p:cNvSpPr>
          <p:nvPr/>
        </p:nvSpPr>
        <p:spPr bwMode="auto">
          <a:xfrm>
            <a:off x="203200" y="0"/>
            <a:ext cx="8926514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101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fr-FR" altLang="fr-FR" sz="1200" i="1" dirty="0" err="1"/>
              <a:t>Cahn</a:t>
            </a:r>
            <a:r>
              <a:rPr lang="fr-FR" altLang="fr-FR" sz="1200" i="1" dirty="0"/>
              <a:t> P. Lancet. 2019; 393(10167):143-155; </a:t>
            </a:r>
            <a:r>
              <a:rPr lang="de-DE" altLang="fr-FR" sz="1200" i="1" dirty="0"/>
              <a:t>Cahn P, IAS 2019, Abs. WEAB0404LB</a:t>
            </a:r>
          </a:p>
        </p:txBody>
      </p:sp>
      <p:sp>
        <p:nvSpPr>
          <p:cNvPr id="102" name="AutoShape 165">
            <a:extLst>
              <a:ext uri="{FF2B5EF4-FFF2-40B4-BE49-F238E27FC236}">
                <a16:creationId xmlns:a16="http://schemas.microsoft.com/office/drawing/2014/main" id="{B06F617D-9EE7-41FD-AF55-109315062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65" y="1597216"/>
            <a:ext cx="4822425" cy="395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1400">
              <a:solidFill>
                <a:srgbClr val="000066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E5A065-F824-458A-B74E-F569F32419FF}"/>
              </a:ext>
            </a:extLst>
          </p:cNvPr>
          <p:cNvSpPr/>
          <p:nvPr/>
        </p:nvSpPr>
        <p:spPr>
          <a:xfrm>
            <a:off x="4627293" y="1610117"/>
            <a:ext cx="20626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+mj-lt"/>
              </a:rPr>
              <a:t>DTG + TDF/FTC (N = 717)</a:t>
            </a:r>
            <a:endParaRPr lang="fr-FR" sz="16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10845B7-3D2F-4701-B58F-AE2347512566}"/>
              </a:ext>
            </a:extLst>
          </p:cNvPr>
          <p:cNvSpPr/>
          <p:nvPr/>
        </p:nvSpPr>
        <p:spPr>
          <a:xfrm>
            <a:off x="2403116" y="1610117"/>
            <a:ext cx="13065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+mj-lt"/>
              </a:rPr>
              <a:t>DTG + 3TC (N = 716)</a:t>
            </a:r>
            <a:endParaRPr lang="fr-FR" sz="16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CD6E4FC-860F-4A09-8272-0F9818518B5F}"/>
              </a:ext>
            </a:extLst>
          </p:cNvPr>
          <p:cNvSpPr/>
          <p:nvPr/>
        </p:nvSpPr>
        <p:spPr bwMode="auto">
          <a:xfrm>
            <a:off x="2273312" y="1707394"/>
            <a:ext cx="126802" cy="144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13B1366-5A91-4E16-A07D-F32FFC3B9121}"/>
              </a:ext>
            </a:extLst>
          </p:cNvPr>
          <p:cNvSpPr/>
          <p:nvPr/>
        </p:nvSpPr>
        <p:spPr bwMode="auto">
          <a:xfrm>
            <a:off x="4495159" y="1707394"/>
            <a:ext cx="126802" cy="14400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grpSp>
        <p:nvGrpSpPr>
          <p:cNvPr id="2" name="Grouper 1"/>
          <p:cNvGrpSpPr/>
          <p:nvPr/>
        </p:nvGrpSpPr>
        <p:grpSpPr>
          <a:xfrm>
            <a:off x="154965" y="2003912"/>
            <a:ext cx="8963683" cy="3444901"/>
            <a:chOff x="154965" y="2003912"/>
            <a:chExt cx="8963683" cy="3444901"/>
          </a:xfrm>
        </p:grpSpPr>
        <p:sp>
          <p:nvSpPr>
            <p:cNvPr id="310" name="ZoneTexte 309">
              <a:extLst>
                <a:ext uri="{FF2B5EF4-FFF2-40B4-BE49-F238E27FC236}">
                  <a16:creationId xmlns:a16="http://schemas.microsoft.com/office/drawing/2014/main" id="{CEDA02D7-1435-45B7-8961-6A76523B65B6}"/>
                </a:ext>
              </a:extLst>
            </p:cNvPr>
            <p:cNvSpPr txBox="1"/>
            <p:nvPr/>
          </p:nvSpPr>
          <p:spPr>
            <a:xfrm>
              <a:off x="4205328" y="5141036"/>
              <a:ext cx="649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Week</a:t>
              </a:r>
            </a:p>
          </p:txBody>
        </p:sp>
        <p:sp>
          <p:nvSpPr>
            <p:cNvPr id="311" name="ZoneTexte 310">
              <a:extLst>
                <a:ext uri="{FF2B5EF4-FFF2-40B4-BE49-F238E27FC236}">
                  <a16:creationId xmlns:a16="http://schemas.microsoft.com/office/drawing/2014/main" id="{0EDAA5A1-F695-4FBE-A5FA-23BE5E672105}"/>
                </a:ext>
              </a:extLst>
            </p:cNvPr>
            <p:cNvSpPr txBox="1"/>
            <p:nvPr/>
          </p:nvSpPr>
          <p:spPr>
            <a:xfrm>
              <a:off x="510313" y="2003912"/>
              <a:ext cx="458580" cy="294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  <p:sp>
          <p:nvSpPr>
            <p:cNvPr id="313" name="ZoneTexte 312">
              <a:extLst>
                <a:ext uri="{FF2B5EF4-FFF2-40B4-BE49-F238E27FC236}">
                  <a16:creationId xmlns:a16="http://schemas.microsoft.com/office/drawing/2014/main" id="{73853E64-5F24-4EA3-8CCA-750849550566}"/>
                </a:ext>
              </a:extLst>
            </p:cNvPr>
            <p:cNvSpPr txBox="1"/>
            <p:nvPr/>
          </p:nvSpPr>
          <p:spPr>
            <a:xfrm>
              <a:off x="6968024" y="3307134"/>
              <a:ext cx="215062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err="1">
                  <a:solidFill>
                    <a:srgbClr val="000066"/>
                  </a:solidFill>
                </a:rPr>
                <a:t>Adjusted</a:t>
              </a:r>
              <a:r>
                <a:rPr lang="fr-FR" sz="1400" dirty="0">
                  <a:solidFill>
                    <a:srgbClr val="000066"/>
                  </a:solidFill>
                </a:rPr>
                <a:t> </a:t>
              </a:r>
              <a:r>
                <a:rPr lang="fr-FR" sz="1400" dirty="0" err="1">
                  <a:solidFill>
                    <a:srgbClr val="000066"/>
                  </a:solidFill>
                </a:rPr>
                <a:t>difference</a:t>
              </a:r>
              <a:r>
                <a:rPr lang="fr-FR" sz="1400" dirty="0">
                  <a:solidFill>
                    <a:srgbClr val="000066"/>
                  </a:solidFill>
                </a:rPr>
                <a:t> :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- 3.4%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(95% CI: - 6.7 to 0.0007)</a:t>
              </a:r>
            </a:p>
          </p:txBody>
        </p:sp>
        <p:sp>
          <p:nvSpPr>
            <p:cNvPr id="314" name="Line 106">
              <a:extLst>
                <a:ext uri="{FF2B5EF4-FFF2-40B4-BE49-F238E27FC236}">
                  <a16:creationId xmlns:a16="http://schemas.microsoft.com/office/drawing/2014/main" id="{505B3831-2A2E-4590-82FB-D925D261D3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6320" y="2329369"/>
              <a:ext cx="0" cy="2546973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6" name="Line 109">
              <a:extLst>
                <a:ext uri="{FF2B5EF4-FFF2-40B4-BE49-F238E27FC236}">
                  <a16:creationId xmlns:a16="http://schemas.microsoft.com/office/drawing/2014/main" id="{9A486360-3AEC-48A6-BCC6-CEF8FB36CF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4296847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7" name="Line 110">
              <a:extLst>
                <a:ext uri="{FF2B5EF4-FFF2-40B4-BE49-F238E27FC236}">
                  <a16:creationId xmlns:a16="http://schemas.microsoft.com/office/drawing/2014/main" id="{F1B3C8E4-AFAA-47D0-87CA-600A96FF7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3815669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8" name="Line 111">
              <a:extLst>
                <a:ext uri="{FF2B5EF4-FFF2-40B4-BE49-F238E27FC236}">
                  <a16:creationId xmlns:a16="http://schemas.microsoft.com/office/drawing/2014/main" id="{DE18EE1E-C973-44B3-9FC7-DC0569874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3350076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9" name="Line 112">
              <a:extLst>
                <a:ext uri="{FF2B5EF4-FFF2-40B4-BE49-F238E27FC236}">
                  <a16:creationId xmlns:a16="http://schemas.microsoft.com/office/drawing/2014/main" id="{AD4D1622-B141-46DC-8807-AC763DF62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2866950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0" name="Line 113">
              <a:extLst>
                <a:ext uri="{FF2B5EF4-FFF2-40B4-BE49-F238E27FC236}">
                  <a16:creationId xmlns:a16="http://schemas.microsoft.com/office/drawing/2014/main" id="{968F5EB4-4A10-44A9-8EE8-4E96F6A72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2385772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1" name="Line 114">
              <a:extLst>
                <a:ext uri="{FF2B5EF4-FFF2-40B4-BE49-F238E27FC236}">
                  <a16:creationId xmlns:a16="http://schemas.microsoft.com/office/drawing/2014/main" id="{31E571CE-BBD7-4098-85E5-71094AC94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6330" y="4774242"/>
              <a:ext cx="7866572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2060"/>
                </a:solidFill>
              </a:endParaRPr>
            </a:p>
          </p:txBody>
        </p:sp>
        <p:sp>
          <p:nvSpPr>
            <p:cNvPr id="324" name="Line 118">
              <a:extLst>
                <a:ext uri="{FF2B5EF4-FFF2-40B4-BE49-F238E27FC236}">
                  <a16:creationId xmlns:a16="http://schemas.microsoft.com/office/drawing/2014/main" id="{3F10806A-FDDE-4AA9-92F1-A7AF52B07B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4494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6" name="Line 120">
              <a:extLst>
                <a:ext uri="{FF2B5EF4-FFF2-40B4-BE49-F238E27FC236}">
                  <a16:creationId xmlns:a16="http://schemas.microsoft.com/office/drawing/2014/main" id="{87ADD0DA-BA29-4E2B-8E4C-E5708A3266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273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8" name="Line 122">
              <a:extLst>
                <a:ext uri="{FF2B5EF4-FFF2-40B4-BE49-F238E27FC236}">
                  <a16:creationId xmlns:a16="http://schemas.microsoft.com/office/drawing/2014/main" id="{BA63BDD7-3609-4A75-854C-1641CD69A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0082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0" name="Line 124">
              <a:extLst>
                <a:ext uri="{FF2B5EF4-FFF2-40B4-BE49-F238E27FC236}">
                  <a16:creationId xmlns:a16="http://schemas.microsoft.com/office/drawing/2014/main" id="{F51CD9F3-526C-43A5-B821-4DCD41612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862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2" name="Line 126">
              <a:extLst>
                <a:ext uri="{FF2B5EF4-FFF2-40B4-BE49-F238E27FC236}">
                  <a16:creationId xmlns:a16="http://schemas.microsoft.com/office/drawing/2014/main" id="{6173A2E9-FCAD-44FE-9B8C-0B8437824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5672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4" name="Line 128">
              <a:extLst>
                <a:ext uri="{FF2B5EF4-FFF2-40B4-BE49-F238E27FC236}">
                  <a16:creationId xmlns:a16="http://schemas.microsoft.com/office/drawing/2014/main" id="{DB77C01D-BF8E-4B52-ADC1-7F6CB34BA1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3547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6" name="Line 130">
              <a:extLst>
                <a:ext uri="{FF2B5EF4-FFF2-40B4-BE49-F238E27FC236}">
                  <a16:creationId xmlns:a16="http://schemas.microsoft.com/office/drawing/2014/main" id="{EF44C55A-9742-4B32-A194-C0E305FCD1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7325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8" name="Line 132">
              <a:extLst>
                <a:ext uri="{FF2B5EF4-FFF2-40B4-BE49-F238E27FC236}">
                  <a16:creationId xmlns:a16="http://schemas.microsoft.com/office/drawing/2014/main" id="{91C1368A-4697-49D7-9CF2-5C5880F524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59134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0" name="Line 134">
              <a:extLst>
                <a:ext uri="{FF2B5EF4-FFF2-40B4-BE49-F238E27FC236}">
                  <a16:creationId xmlns:a16="http://schemas.microsoft.com/office/drawing/2014/main" id="{484E6663-14F2-492A-8576-D07A181F0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2914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2" name="Line 136">
              <a:extLst>
                <a:ext uri="{FF2B5EF4-FFF2-40B4-BE49-F238E27FC236}">
                  <a16:creationId xmlns:a16="http://schemas.microsoft.com/office/drawing/2014/main" id="{ABB95929-1EDF-407C-9DF4-96E18B4E0F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4723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4" name="Line 138">
              <a:extLst>
                <a:ext uri="{FF2B5EF4-FFF2-40B4-BE49-F238E27FC236}">
                  <a16:creationId xmlns:a16="http://schemas.microsoft.com/office/drawing/2014/main" id="{BF31DB8D-A798-412A-90B6-3F778648C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4727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6" name="Line 140">
              <a:extLst>
                <a:ext uri="{FF2B5EF4-FFF2-40B4-BE49-F238E27FC236}">
                  <a16:creationId xmlns:a16="http://schemas.microsoft.com/office/drawing/2014/main" id="{58A00212-9B4C-4062-A905-4D36933B2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4569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6" name="Freeform 210">
              <a:extLst>
                <a:ext uri="{FF2B5EF4-FFF2-40B4-BE49-F238E27FC236}">
                  <a16:creationId xmlns:a16="http://schemas.microsoft.com/office/drawing/2014/main" id="{57D97E27-2270-4926-996A-E6730B9A7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258" y="2537725"/>
              <a:ext cx="7414498" cy="2236406"/>
            </a:xfrm>
            <a:custGeom>
              <a:avLst/>
              <a:gdLst>
                <a:gd name="T0" fmla="*/ 0 w 3768"/>
                <a:gd name="T1" fmla="*/ 1148 h 1148"/>
                <a:gd name="T2" fmla="*/ 158 w 3768"/>
                <a:gd name="T3" fmla="*/ 293 h 1148"/>
                <a:gd name="T4" fmla="*/ 316 w 3768"/>
                <a:gd name="T5" fmla="*/ 114 h 1148"/>
                <a:gd name="T6" fmla="*/ 474 w 3768"/>
                <a:gd name="T7" fmla="*/ 58 h 1148"/>
                <a:gd name="T8" fmla="*/ 632 w 3768"/>
                <a:gd name="T9" fmla="*/ 46 h 1148"/>
                <a:gd name="T10" fmla="*/ 949 w 3768"/>
                <a:gd name="T11" fmla="*/ 7 h 1148"/>
                <a:gd name="T12" fmla="*/ 1421 w 3768"/>
                <a:gd name="T13" fmla="*/ 31 h 1148"/>
                <a:gd name="T14" fmla="*/ 1890 w 3768"/>
                <a:gd name="T15" fmla="*/ 0 h 1148"/>
                <a:gd name="T16" fmla="*/ 2364 w 3768"/>
                <a:gd name="T17" fmla="*/ 31 h 1148"/>
                <a:gd name="T18" fmla="*/ 2839 w 3768"/>
                <a:gd name="T19" fmla="*/ 58 h 1148"/>
                <a:gd name="T20" fmla="*/ 3312 w 3768"/>
                <a:gd name="T21" fmla="*/ 71 h 1148"/>
                <a:gd name="T22" fmla="*/ 3768 w 3768"/>
                <a:gd name="T23" fmla="*/ 52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68" h="1148">
                  <a:moveTo>
                    <a:pt x="0" y="1148"/>
                  </a:moveTo>
                  <a:lnTo>
                    <a:pt x="158" y="293"/>
                  </a:lnTo>
                  <a:lnTo>
                    <a:pt x="316" y="114"/>
                  </a:lnTo>
                  <a:lnTo>
                    <a:pt x="474" y="58"/>
                  </a:lnTo>
                  <a:lnTo>
                    <a:pt x="632" y="46"/>
                  </a:lnTo>
                  <a:lnTo>
                    <a:pt x="949" y="7"/>
                  </a:lnTo>
                  <a:lnTo>
                    <a:pt x="1421" y="31"/>
                  </a:lnTo>
                  <a:lnTo>
                    <a:pt x="1890" y="0"/>
                  </a:lnTo>
                  <a:lnTo>
                    <a:pt x="2364" y="31"/>
                  </a:lnTo>
                  <a:lnTo>
                    <a:pt x="2839" y="58"/>
                  </a:lnTo>
                  <a:lnTo>
                    <a:pt x="3312" y="71"/>
                  </a:lnTo>
                  <a:lnTo>
                    <a:pt x="3768" y="52"/>
                  </a:lnTo>
                </a:path>
              </a:pathLst>
            </a:custGeom>
            <a:noFill/>
            <a:ln w="28575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41" name="Freeform 235">
              <a:extLst>
                <a:ext uri="{FF2B5EF4-FFF2-40B4-BE49-F238E27FC236}">
                  <a16:creationId xmlns:a16="http://schemas.microsoft.com/office/drawing/2014/main" id="{01ECD4A9-2909-4F52-A3F2-FBDADA942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452" y="2551366"/>
              <a:ext cx="7414498" cy="2222769"/>
            </a:xfrm>
            <a:custGeom>
              <a:avLst/>
              <a:gdLst>
                <a:gd name="T0" fmla="*/ 0 w 3768"/>
                <a:gd name="T1" fmla="*/ 1141 h 1141"/>
                <a:gd name="T2" fmla="*/ 158 w 3768"/>
                <a:gd name="T3" fmla="*/ 259 h 1141"/>
                <a:gd name="T4" fmla="*/ 316 w 3768"/>
                <a:gd name="T5" fmla="*/ 76 h 1141"/>
                <a:gd name="T6" fmla="*/ 474 w 3768"/>
                <a:gd name="T7" fmla="*/ 51 h 1141"/>
                <a:gd name="T8" fmla="*/ 624 w 3768"/>
                <a:gd name="T9" fmla="*/ 64 h 1141"/>
                <a:gd name="T10" fmla="*/ 941 w 3768"/>
                <a:gd name="T11" fmla="*/ 0 h 1141"/>
                <a:gd name="T12" fmla="*/ 1415 w 3768"/>
                <a:gd name="T13" fmla="*/ 39 h 1141"/>
                <a:gd name="T14" fmla="*/ 1890 w 3768"/>
                <a:gd name="T15" fmla="*/ 18 h 1141"/>
                <a:gd name="T16" fmla="*/ 2362 w 3768"/>
                <a:gd name="T17" fmla="*/ 51 h 1141"/>
                <a:gd name="T18" fmla="*/ 2837 w 3768"/>
                <a:gd name="T19" fmla="*/ 76 h 1141"/>
                <a:gd name="T20" fmla="*/ 3312 w 3768"/>
                <a:gd name="T21" fmla="*/ 88 h 1141"/>
                <a:gd name="T22" fmla="*/ 3768 w 3768"/>
                <a:gd name="T23" fmla="*/ 88 h 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68" h="1141">
                  <a:moveTo>
                    <a:pt x="0" y="1141"/>
                  </a:moveTo>
                  <a:lnTo>
                    <a:pt x="158" y="259"/>
                  </a:lnTo>
                  <a:lnTo>
                    <a:pt x="316" y="76"/>
                  </a:lnTo>
                  <a:lnTo>
                    <a:pt x="474" y="51"/>
                  </a:lnTo>
                  <a:lnTo>
                    <a:pt x="624" y="64"/>
                  </a:lnTo>
                  <a:lnTo>
                    <a:pt x="941" y="0"/>
                  </a:lnTo>
                  <a:lnTo>
                    <a:pt x="1415" y="39"/>
                  </a:lnTo>
                  <a:lnTo>
                    <a:pt x="1890" y="18"/>
                  </a:lnTo>
                  <a:lnTo>
                    <a:pt x="2362" y="51"/>
                  </a:lnTo>
                  <a:lnTo>
                    <a:pt x="2837" y="76"/>
                  </a:lnTo>
                  <a:lnTo>
                    <a:pt x="3312" y="88"/>
                  </a:lnTo>
                  <a:lnTo>
                    <a:pt x="3768" y="88"/>
                  </a:lnTo>
                </a:path>
              </a:pathLst>
            </a:custGeom>
            <a:noFill/>
            <a:ln w="2857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42" name="ZoneTexte 441">
              <a:extLst>
                <a:ext uri="{FF2B5EF4-FFF2-40B4-BE49-F238E27FC236}">
                  <a16:creationId xmlns:a16="http://schemas.microsoft.com/office/drawing/2014/main" id="{2B6D3F4D-7485-4154-AF8A-7EE59DAA39E1}"/>
                </a:ext>
              </a:extLst>
            </p:cNvPr>
            <p:cNvSpPr txBox="1"/>
            <p:nvPr/>
          </p:nvSpPr>
          <p:spPr>
            <a:xfrm>
              <a:off x="554489" y="486395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44" name="ZoneTexte 443">
              <a:extLst>
                <a:ext uri="{FF2B5EF4-FFF2-40B4-BE49-F238E27FC236}">
                  <a16:creationId xmlns:a16="http://schemas.microsoft.com/office/drawing/2014/main" id="{2A136BDB-EA50-4636-9C55-48719F41B1FC}"/>
                </a:ext>
              </a:extLst>
            </p:cNvPr>
            <p:cNvSpPr txBox="1"/>
            <p:nvPr/>
          </p:nvSpPr>
          <p:spPr>
            <a:xfrm>
              <a:off x="1174409" y="486395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446" name="ZoneTexte 445">
              <a:extLst>
                <a:ext uri="{FF2B5EF4-FFF2-40B4-BE49-F238E27FC236}">
                  <a16:creationId xmlns:a16="http://schemas.microsoft.com/office/drawing/2014/main" id="{47F300D0-AD24-4575-BCA8-56773FFCA9F5}"/>
                </a:ext>
              </a:extLst>
            </p:cNvPr>
            <p:cNvSpPr txBox="1"/>
            <p:nvPr/>
          </p:nvSpPr>
          <p:spPr>
            <a:xfrm>
              <a:off x="1744631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AAADBDBC-4B0D-4E12-944E-8676FDCB42CD}"/>
                </a:ext>
              </a:extLst>
            </p:cNvPr>
            <p:cNvSpPr txBox="1"/>
            <p:nvPr/>
          </p:nvSpPr>
          <p:spPr>
            <a:xfrm>
              <a:off x="2364551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450" name="ZoneTexte 449">
              <a:extLst>
                <a:ext uri="{FF2B5EF4-FFF2-40B4-BE49-F238E27FC236}">
                  <a16:creationId xmlns:a16="http://schemas.microsoft.com/office/drawing/2014/main" id="{615CF4A4-9BA0-4A1C-A517-F0F6FF7E8BC3}"/>
                </a:ext>
              </a:extLst>
            </p:cNvPr>
            <p:cNvSpPr txBox="1"/>
            <p:nvPr/>
          </p:nvSpPr>
          <p:spPr>
            <a:xfrm>
              <a:off x="2984471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452" name="ZoneTexte 451">
              <a:extLst>
                <a:ext uri="{FF2B5EF4-FFF2-40B4-BE49-F238E27FC236}">
                  <a16:creationId xmlns:a16="http://schemas.microsoft.com/office/drawing/2014/main" id="{EEADC0AB-2037-424E-839A-0757D693B233}"/>
                </a:ext>
              </a:extLst>
            </p:cNvPr>
            <p:cNvSpPr txBox="1"/>
            <p:nvPr/>
          </p:nvSpPr>
          <p:spPr>
            <a:xfrm>
              <a:off x="3604387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54" name="ZoneTexte 453">
              <a:extLst>
                <a:ext uri="{FF2B5EF4-FFF2-40B4-BE49-F238E27FC236}">
                  <a16:creationId xmlns:a16="http://schemas.microsoft.com/office/drawing/2014/main" id="{CA46EE77-2D05-485D-8C44-3DAE51068981}"/>
                </a:ext>
              </a:extLst>
            </p:cNvPr>
            <p:cNvSpPr txBox="1"/>
            <p:nvPr/>
          </p:nvSpPr>
          <p:spPr>
            <a:xfrm>
              <a:off x="4224308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456" name="ZoneTexte 455">
              <a:extLst>
                <a:ext uri="{FF2B5EF4-FFF2-40B4-BE49-F238E27FC236}">
                  <a16:creationId xmlns:a16="http://schemas.microsoft.com/office/drawing/2014/main" id="{9477E378-6539-40B1-A4AD-BD0B3DC84168}"/>
                </a:ext>
              </a:extLst>
            </p:cNvPr>
            <p:cNvSpPr txBox="1"/>
            <p:nvPr/>
          </p:nvSpPr>
          <p:spPr>
            <a:xfrm>
              <a:off x="4844227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56</a:t>
              </a:r>
            </a:p>
          </p:txBody>
        </p:sp>
        <p:sp>
          <p:nvSpPr>
            <p:cNvPr id="458" name="ZoneTexte 457">
              <a:extLst>
                <a:ext uri="{FF2B5EF4-FFF2-40B4-BE49-F238E27FC236}">
                  <a16:creationId xmlns:a16="http://schemas.microsoft.com/office/drawing/2014/main" id="{68B29089-83A9-4F20-8393-5C5D630BBD79}"/>
                </a:ext>
              </a:extLst>
            </p:cNvPr>
            <p:cNvSpPr txBox="1"/>
            <p:nvPr/>
          </p:nvSpPr>
          <p:spPr>
            <a:xfrm>
              <a:off x="5464145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460" name="ZoneTexte 459">
              <a:extLst>
                <a:ext uri="{FF2B5EF4-FFF2-40B4-BE49-F238E27FC236}">
                  <a16:creationId xmlns:a16="http://schemas.microsoft.com/office/drawing/2014/main" id="{D9796A97-A3C1-4BF7-AB9C-787FC0B333FB}"/>
                </a:ext>
              </a:extLst>
            </p:cNvPr>
            <p:cNvSpPr txBox="1"/>
            <p:nvPr/>
          </p:nvSpPr>
          <p:spPr>
            <a:xfrm>
              <a:off x="6084064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20C679BE-AA05-44ED-8DBC-E68DB1A2A7E7}"/>
                </a:ext>
              </a:extLst>
            </p:cNvPr>
            <p:cNvSpPr txBox="1"/>
            <p:nvPr/>
          </p:nvSpPr>
          <p:spPr>
            <a:xfrm>
              <a:off x="6703983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464" name="ZoneTexte 463">
              <a:extLst>
                <a:ext uri="{FF2B5EF4-FFF2-40B4-BE49-F238E27FC236}">
                  <a16:creationId xmlns:a16="http://schemas.microsoft.com/office/drawing/2014/main" id="{63225BA2-8518-4FA8-AF71-34FD97377620}"/>
                </a:ext>
              </a:extLst>
            </p:cNvPr>
            <p:cNvSpPr txBox="1"/>
            <p:nvPr/>
          </p:nvSpPr>
          <p:spPr>
            <a:xfrm>
              <a:off x="7323903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88</a:t>
              </a:r>
            </a:p>
          </p:txBody>
        </p:sp>
        <p:sp>
          <p:nvSpPr>
            <p:cNvPr id="466" name="ZoneTexte 465">
              <a:extLst>
                <a:ext uri="{FF2B5EF4-FFF2-40B4-BE49-F238E27FC236}">
                  <a16:creationId xmlns:a16="http://schemas.microsoft.com/office/drawing/2014/main" id="{A6596C08-1727-40E6-BAB5-0A638F17E80B}"/>
                </a:ext>
              </a:extLst>
            </p:cNvPr>
            <p:cNvSpPr txBox="1"/>
            <p:nvPr/>
          </p:nvSpPr>
          <p:spPr>
            <a:xfrm>
              <a:off x="7943820" y="48639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468" name="ZoneTexte 467">
              <a:extLst>
                <a:ext uri="{FF2B5EF4-FFF2-40B4-BE49-F238E27FC236}">
                  <a16:creationId xmlns:a16="http://schemas.microsoft.com/office/drawing/2014/main" id="{10606A38-9FED-4282-95C3-381C1E12A78D}"/>
                </a:ext>
              </a:extLst>
            </p:cNvPr>
            <p:cNvSpPr txBox="1"/>
            <p:nvPr/>
          </p:nvSpPr>
          <p:spPr>
            <a:xfrm>
              <a:off x="353748" y="467630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8C77FAA3-FDB7-4F79-BC4E-4CB8A7029D6A}"/>
                </a:ext>
              </a:extLst>
            </p:cNvPr>
            <p:cNvSpPr txBox="1"/>
            <p:nvPr/>
          </p:nvSpPr>
          <p:spPr>
            <a:xfrm>
              <a:off x="254360" y="419591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70" name="ZoneTexte 469">
              <a:extLst>
                <a:ext uri="{FF2B5EF4-FFF2-40B4-BE49-F238E27FC236}">
                  <a16:creationId xmlns:a16="http://schemas.microsoft.com/office/drawing/2014/main" id="{65863738-3C65-49CB-ABCF-C80B612C6A91}"/>
                </a:ext>
              </a:extLst>
            </p:cNvPr>
            <p:cNvSpPr txBox="1"/>
            <p:nvPr/>
          </p:nvSpPr>
          <p:spPr>
            <a:xfrm>
              <a:off x="254360" y="371551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71" name="ZoneTexte 470">
              <a:extLst>
                <a:ext uri="{FF2B5EF4-FFF2-40B4-BE49-F238E27FC236}">
                  <a16:creationId xmlns:a16="http://schemas.microsoft.com/office/drawing/2014/main" id="{A5D67CEC-B774-46CC-B6D3-B3623B964AEB}"/>
                </a:ext>
              </a:extLst>
            </p:cNvPr>
            <p:cNvSpPr txBox="1"/>
            <p:nvPr/>
          </p:nvSpPr>
          <p:spPr>
            <a:xfrm>
              <a:off x="254360" y="323513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472" name="ZoneTexte 471">
              <a:extLst>
                <a:ext uri="{FF2B5EF4-FFF2-40B4-BE49-F238E27FC236}">
                  <a16:creationId xmlns:a16="http://schemas.microsoft.com/office/drawing/2014/main" id="{A5BD6999-E026-4E9A-9F96-6F7F313C84AC}"/>
                </a:ext>
              </a:extLst>
            </p:cNvPr>
            <p:cNvSpPr txBox="1"/>
            <p:nvPr/>
          </p:nvSpPr>
          <p:spPr>
            <a:xfrm>
              <a:off x="254360" y="275476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473" name="ZoneTexte 472">
              <a:extLst>
                <a:ext uri="{FF2B5EF4-FFF2-40B4-BE49-F238E27FC236}">
                  <a16:creationId xmlns:a16="http://schemas.microsoft.com/office/drawing/2014/main" id="{0D632AB9-F831-4A55-ABDE-5111A82BDD79}"/>
                </a:ext>
              </a:extLst>
            </p:cNvPr>
            <p:cNvSpPr txBox="1"/>
            <p:nvPr/>
          </p:nvSpPr>
          <p:spPr>
            <a:xfrm>
              <a:off x="154965" y="2274379"/>
              <a:ext cx="4828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474" name="ZoneTexte 473">
              <a:extLst>
                <a:ext uri="{FF2B5EF4-FFF2-40B4-BE49-F238E27FC236}">
                  <a16:creationId xmlns:a16="http://schemas.microsoft.com/office/drawing/2014/main" id="{24FC9356-6574-4E4D-A4B7-616DA95822F2}"/>
                </a:ext>
              </a:extLst>
            </p:cNvPr>
            <p:cNvSpPr txBox="1"/>
            <p:nvPr/>
          </p:nvSpPr>
          <p:spPr>
            <a:xfrm>
              <a:off x="989738" y="3194247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70</a:t>
              </a:r>
            </a:p>
          </p:txBody>
        </p:sp>
        <p:sp>
          <p:nvSpPr>
            <p:cNvPr id="475" name="ZoneTexte 474">
              <a:extLst>
                <a:ext uri="{FF2B5EF4-FFF2-40B4-BE49-F238E27FC236}">
                  <a16:creationId xmlns:a16="http://schemas.microsoft.com/office/drawing/2014/main" id="{578ABBE2-A736-4C98-B931-88A45C4A4EEB}"/>
                </a:ext>
              </a:extLst>
            </p:cNvPr>
            <p:cNvSpPr txBox="1"/>
            <p:nvPr/>
          </p:nvSpPr>
          <p:spPr>
            <a:xfrm>
              <a:off x="1183075" y="2925490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85</a:t>
              </a:r>
            </a:p>
          </p:txBody>
        </p: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35CC4DF3-935B-49D3-BCD5-D011C89372E9}"/>
                </a:ext>
              </a:extLst>
            </p:cNvPr>
            <p:cNvSpPr txBox="1"/>
            <p:nvPr/>
          </p:nvSpPr>
          <p:spPr>
            <a:xfrm>
              <a:off x="1423402" y="2767615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89</a:t>
              </a:r>
            </a:p>
          </p:txBody>
        </p:sp>
        <p:sp>
          <p:nvSpPr>
            <p:cNvPr id="477" name="ZoneTexte 476">
              <a:extLst>
                <a:ext uri="{FF2B5EF4-FFF2-40B4-BE49-F238E27FC236}">
                  <a16:creationId xmlns:a16="http://schemas.microsoft.com/office/drawing/2014/main" id="{3E7DE401-9C51-4C21-B058-0A1D81C3AAFF}"/>
                </a:ext>
              </a:extLst>
            </p:cNvPr>
            <p:cNvSpPr txBox="1"/>
            <p:nvPr/>
          </p:nvSpPr>
          <p:spPr>
            <a:xfrm>
              <a:off x="2388285" y="2639041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93</a:t>
              </a:r>
            </a:p>
          </p:txBody>
        </p:sp>
        <p:sp>
          <p:nvSpPr>
            <p:cNvPr id="478" name="ZoneTexte 477">
              <a:extLst>
                <a:ext uri="{FF2B5EF4-FFF2-40B4-BE49-F238E27FC236}">
                  <a16:creationId xmlns:a16="http://schemas.microsoft.com/office/drawing/2014/main" id="{C9902132-9153-4B4F-A5DF-478C6DEB8182}"/>
                </a:ext>
              </a:extLst>
            </p:cNvPr>
            <p:cNvSpPr txBox="1"/>
            <p:nvPr/>
          </p:nvSpPr>
          <p:spPr>
            <a:xfrm>
              <a:off x="3342150" y="2276643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91</a:t>
              </a:r>
            </a:p>
          </p:txBody>
        </p:sp>
        <p:sp>
          <p:nvSpPr>
            <p:cNvPr id="479" name="ZoneTexte 478">
              <a:extLst>
                <a:ext uri="{FF2B5EF4-FFF2-40B4-BE49-F238E27FC236}">
                  <a16:creationId xmlns:a16="http://schemas.microsoft.com/office/drawing/2014/main" id="{C9E6C9EB-49D0-4D56-8DEF-C385C23F1D7D}"/>
                </a:ext>
              </a:extLst>
            </p:cNvPr>
            <p:cNvSpPr txBox="1"/>
            <p:nvPr/>
          </p:nvSpPr>
          <p:spPr>
            <a:xfrm>
              <a:off x="1783323" y="2309545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90</a:t>
              </a:r>
            </a:p>
          </p:txBody>
        </p:sp>
        <p:sp>
          <p:nvSpPr>
            <p:cNvPr id="480" name="ZoneTexte 479">
              <a:extLst>
                <a:ext uri="{FF2B5EF4-FFF2-40B4-BE49-F238E27FC236}">
                  <a16:creationId xmlns:a16="http://schemas.microsoft.com/office/drawing/2014/main" id="{0726B96F-DCB3-48EE-B759-2BE98F644CBF}"/>
                </a:ext>
              </a:extLst>
            </p:cNvPr>
            <p:cNvSpPr txBox="1"/>
            <p:nvPr/>
          </p:nvSpPr>
          <p:spPr>
            <a:xfrm>
              <a:off x="4154459" y="2209859"/>
              <a:ext cx="5517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93.3</a:t>
              </a:r>
            </a:p>
          </p:txBody>
        </p:sp>
        <p:sp>
          <p:nvSpPr>
            <p:cNvPr id="481" name="ZoneTexte 480">
              <a:extLst>
                <a:ext uri="{FF2B5EF4-FFF2-40B4-BE49-F238E27FC236}">
                  <a16:creationId xmlns:a16="http://schemas.microsoft.com/office/drawing/2014/main" id="{E9285074-9009-47A6-9A98-1DBBCE7A70AB}"/>
                </a:ext>
              </a:extLst>
            </p:cNvPr>
            <p:cNvSpPr txBox="1"/>
            <p:nvPr/>
          </p:nvSpPr>
          <p:spPr>
            <a:xfrm>
              <a:off x="5198505" y="2298131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91</a:t>
              </a:r>
            </a:p>
          </p:txBody>
        </p:sp>
        <p:sp>
          <p:nvSpPr>
            <p:cNvPr id="482" name="ZoneTexte 481">
              <a:extLst>
                <a:ext uri="{FF2B5EF4-FFF2-40B4-BE49-F238E27FC236}">
                  <a16:creationId xmlns:a16="http://schemas.microsoft.com/office/drawing/2014/main" id="{F04A23D9-F138-482D-A371-A15828AC61D8}"/>
                </a:ext>
              </a:extLst>
            </p:cNvPr>
            <p:cNvSpPr txBox="1"/>
            <p:nvPr/>
          </p:nvSpPr>
          <p:spPr>
            <a:xfrm>
              <a:off x="6140072" y="2341693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89</a:t>
              </a:r>
            </a:p>
          </p:txBody>
        </p: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D8F057AF-6272-42FF-ADFA-3BD32A74FAAC}"/>
                </a:ext>
              </a:extLst>
            </p:cNvPr>
            <p:cNvSpPr txBox="1"/>
            <p:nvPr/>
          </p:nvSpPr>
          <p:spPr>
            <a:xfrm>
              <a:off x="7070819" y="2339741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88</a:t>
              </a:r>
            </a:p>
          </p:txBody>
        </p:sp>
        <p:sp>
          <p:nvSpPr>
            <p:cNvPr id="484" name="ZoneTexte 483">
              <a:extLst>
                <a:ext uri="{FF2B5EF4-FFF2-40B4-BE49-F238E27FC236}">
                  <a16:creationId xmlns:a16="http://schemas.microsoft.com/office/drawing/2014/main" id="{06C56128-9021-4B76-88EF-29458D56EC0D}"/>
                </a:ext>
              </a:extLst>
            </p:cNvPr>
            <p:cNvSpPr txBox="1"/>
            <p:nvPr/>
          </p:nvSpPr>
          <p:spPr>
            <a:xfrm>
              <a:off x="7879726" y="2329385"/>
              <a:ext cx="550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89,5</a:t>
              </a:r>
            </a:p>
          </p:txBody>
        </p:sp>
        <p:sp>
          <p:nvSpPr>
            <p:cNvPr id="485" name="ZoneTexte 484">
              <a:extLst>
                <a:ext uri="{FF2B5EF4-FFF2-40B4-BE49-F238E27FC236}">
                  <a16:creationId xmlns:a16="http://schemas.microsoft.com/office/drawing/2014/main" id="{31919F0C-1E1E-4166-B1F5-EB1598A517E3}"/>
                </a:ext>
              </a:extLst>
            </p:cNvPr>
            <p:cNvSpPr txBox="1"/>
            <p:nvPr/>
          </p:nvSpPr>
          <p:spPr>
            <a:xfrm>
              <a:off x="665143" y="2744718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72</a:t>
              </a:r>
            </a:p>
          </p:txBody>
        </p:sp>
        <p:sp>
          <p:nvSpPr>
            <p:cNvPr id="486" name="ZoneTexte 485">
              <a:extLst>
                <a:ext uri="{FF2B5EF4-FFF2-40B4-BE49-F238E27FC236}">
                  <a16:creationId xmlns:a16="http://schemas.microsoft.com/office/drawing/2014/main" id="{D70CABD4-C6C7-4506-BD65-7BBF4B832025}"/>
                </a:ext>
              </a:extLst>
            </p:cNvPr>
            <p:cNvSpPr txBox="1"/>
            <p:nvPr/>
          </p:nvSpPr>
          <p:spPr>
            <a:xfrm>
              <a:off x="1011232" y="2401725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87</a:t>
              </a:r>
            </a:p>
          </p:txBody>
        </p:sp>
        <p:sp>
          <p:nvSpPr>
            <p:cNvPr id="487" name="ZoneTexte 486">
              <a:extLst>
                <a:ext uri="{FF2B5EF4-FFF2-40B4-BE49-F238E27FC236}">
                  <a16:creationId xmlns:a16="http://schemas.microsoft.com/office/drawing/2014/main" id="{86C2A49D-C855-486B-86D8-3C0B4428B304}"/>
                </a:ext>
              </a:extLst>
            </p:cNvPr>
            <p:cNvSpPr txBox="1"/>
            <p:nvPr/>
          </p:nvSpPr>
          <p:spPr>
            <a:xfrm>
              <a:off x="1390241" y="2304025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89</a:t>
              </a:r>
            </a:p>
          </p:txBody>
        </p:sp>
        <p:sp>
          <p:nvSpPr>
            <p:cNvPr id="488" name="ZoneTexte 487">
              <a:extLst>
                <a:ext uri="{FF2B5EF4-FFF2-40B4-BE49-F238E27FC236}">
                  <a16:creationId xmlns:a16="http://schemas.microsoft.com/office/drawing/2014/main" id="{AA32CF9C-6CD1-443B-BAAA-80322A8FF2FA}"/>
                </a:ext>
              </a:extLst>
            </p:cNvPr>
            <p:cNvSpPr txBox="1"/>
            <p:nvPr/>
          </p:nvSpPr>
          <p:spPr>
            <a:xfrm>
              <a:off x="1769061" y="2774164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88</a:t>
              </a:r>
            </a:p>
          </p:txBody>
        </p:sp>
        <p:sp>
          <p:nvSpPr>
            <p:cNvPr id="489" name="ZoneTexte 488">
              <a:extLst>
                <a:ext uri="{FF2B5EF4-FFF2-40B4-BE49-F238E27FC236}">
                  <a16:creationId xmlns:a16="http://schemas.microsoft.com/office/drawing/2014/main" id="{CAFC96A6-595C-4857-82FC-3CDA74B5A410}"/>
                </a:ext>
              </a:extLst>
            </p:cNvPr>
            <p:cNvSpPr txBox="1"/>
            <p:nvPr/>
          </p:nvSpPr>
          <p:spPr>
            <a:xfrm>
              <a:off x="2322252" y="2238959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93</a:t>
              </a:r>
            </a:p>
          </p:txBody>
        </p: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975DC0A2-7723-4E31-AC73-96D7D67BB630}"/>
                </a:ext>
              </a:extLst>
            </p:cNvPr>
            <p:cNvSpPr txBox="1"/>
            <p:nvPr/>
          </p:nvSpPr>
          <p:spPr>
            <a:xfrm>
              <a:off x="3232700" y="2743617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90</a:t>
              </a:r>
            </a:p>
          </p:txBody>
        </p:sp>
        <p:sp>
          <p:nvSpPr>
            <p:cNvPr id="491" name="ZoneTexte 490">
              <a:extLst>
                <a:ext uri="{FF2B5EF4-FFF2-40B4-BE49-F238E27FC236}">
                  <a16:creationId xmlns:a16="http://schemas.microsoft.com/office/drawing/2014/main" id="{64855917-937A-4E9E-94DD-0EE01914613C}"/>
                </a:ext>
              </a:extLst>
            </p:cNvPr>
            <p:cNvSpPr txBox="1"/>
            <p:nvPr/>
          </p:nvSpPr>
          <p:spPr>
            <a:xfrm>
              <a:off x="4037757" y="2678788"/>
              <a:ext cx="5517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91.5</a:t>
              </a:r>
            </a:p>
          </p:txBody>
        </p:sp>
        <p:sp>
          <p:nvSpPr>
            <p:cNvPr id="492" name="ZoneTexte 491">
              <a:extLst>
                <a:ext uri="{FF2B5EF4-FFF2-40B4-BE49-F238E27FC236}">
                  <a16:creationId xmlns:a16="http://schemas.microsoft.com/office/drawing/2014/main" id="{0C733730-C8B9-4F6D-A68A-FD5A5DFB7965}"/>
                </a:ext>
              </a:extLst>
            </p:cNvPr>
            <p:cNvSpPr txBox="1"/>
            <p:nvPr/>
          </p:nvSpPr>
          <p:spPr>
            <a:xfrm>
              <a:off x="5101872" y="2722450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89</a:t>
              </a:r>
            </a:p>
          </p:txBody>
        </p:sp>
        <p:sp>
          <p:nvSpPr>
            <p:cNvPr id="493" name="ZoneTexte 492">
              <a:extLst>
                <a:ext uri="{FF2B5EF4-FFF2-40B4-BE49-F238E27FC236}">
                  <a16:creationId xmlns:a16="http://schemas.microsoft.com/office/drawing/2014/main" id="{8DE6CEDD-63EE-49D6-A23A-CB8A52727E54}"/>
                </a:ext>
              </a:extLst>
            </p:cNvPr>
            <p:cNvSpPr txBox="1"/>
            <p:nvPr/>
          </p:nvSpPr>
          <p:spPr>
            <a:xfrm>
              <a:off x="6056441" y="2806480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87</a:t>
              </a:r>
            </a:p>
          </p:txBody>
        </p:sp>
        <p:sp>
          <p:nvSpPr>
            <p:cNvPr id="494" name="ZoneTexte 493">
              <a:extLst>
                <a:ext uri="{FF2B5EF4-FFF2-40B4-BE49-F238E27FC236}">
                  <a16:creationId xmlns:a16="http://schemas.microsoft.com/office/drawing/2014/main" id="{0750451A-EDC2-4988-91A5-51AB36AA3903}"/>
                </a:ext>
              </a:extLst>
            </p:cNvPr>
            <p:cNvSpPr txBox="1"/>
            <p:nvPr/>
          </p:nvSpPr>
          <p:spPr>
            <a:xfrm>
              <a:off x="6989158" y="2784443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86</a:t>
              </a:r>
            </a:p>
          </p:txBody>
        </p:sp>
        <p:sp>
          <p:nvSpPr>
            <p:cNvPr id="495" name="ZoneTexte 494">
              <a:extLst>
                <a:ext uri="{FF2B5EF4-FFF2-40B4-BE49-F238E27FC236}">
                  <a16:creationId xmlns:a16="http://schemas.microsoft.com/office/drawing/2014/main" id="{5CC99450-0B6E-4EB5-870C-FD73ABE16B78}"/>
                </a:ext>
              </a:extLst>
            </p:cNvPr>
            <p:cNvSpPr txBox="1"/>
            <p:nvPr/>
          </p:nvSpPr>
          <p:spPr>
            <a:xfrm>
              <a:off x="7900594" y="2794888"/>
              <a:ext cx="3930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86</a:t>
              </a: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700667" y="4718705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10" name="Freeform 22">
              <a:extLst>
                <a:ext uri="{FF2B5EF4-FFF2-40B4-BE49-F238E27FC236}">
                  <a16:creationId xmlns:a16="http://schemas.microsoft.com/office/drawing/2014/main" id="{E20923F6-29F8-400B-9941-8047487D5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969" y="3064983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1" name="Freeform 22">
              <a:extLst>
                <a:ext uri="{FF2B5EF4-FFF2-40B4-BE49-F238E27FC236}">
                  <a16:creationId xmlns:a16="http://schemas.microsoft.com/office/drawing/2014/main" id="{4AEFA339-796B-442D-A8BA-0E8ED5D1C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883" y="2718738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2" name="Freeform 22">
              <a:extLst>
                <a:ext uri="{FF2B5EF4-FFF2-40B4-BE49-F238E27FC236}">
                  <a16:creationId xmlns:a16="http://schemas.microsoft.com/office/drawing/2014/main" id="{A394792A-59B1-426A-BACC-FD0E9E817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367" y="2611802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3" name="Freeform 22">
              <a:extLst>
                <a:ext uri="{FF2B5EF4-FFF2-40B4-BE49-F238E27FC236}">
                  <a16:creationId xmlns:a16="http://schemas.microsoft.com/office/drawing/2014/main" id="{B136EA5C-915A-490C-96C7-528C92947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4095" y="2557859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4" name="Freeform 22">
              <a:extLst>
                <a:ext uri="{FF2B5EF4-FFF2-40B4-BE49-F238E27FC236}">
                  <a16:creationId xmlns:a16="http://schemas.microsoft.com/office/drawing/2014/main" id="{F7A8C048-16CE-42F7-8F7C-6A2D5DD3C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2517" y="2505607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5" name="Freeform 22">
              <a:extLst>
                <a:ext uri="{FF2B5EF4-FFF2-40B4-BE49-F238E27FC236}">
                  <a16:creationId xmlns:a16="http://schemas.microsoft.com/office/drawing/2014/main" id="{B662FE94-AB7E-4055-BE61-DC4D80860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767" y="2526951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6" name="Freeform 22">
              <a:extLst>
                <a:ext uri="{FF2B5EF4-FFF2-40B4-BE49-F238E27FC236}">
                  <a16:creationId xmlns:a16="http://schemas.microsoft.com/office/drawing/2014/main" id="{F9E751D5-4E54-4DE5-B417-ED79F51F2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773" y="2473883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7" name="Freeform 22">
              <a:extLst>
                <a:ext uri="{FF2B5EF4-FFF2-40B4-BE49-F238E27FC236}">
                  <a16:creationId xmlns:a16="http://schemas.microsoft.com/office/drawing/2014/main" id="{6E7459D2-5827-4797-9CAD-BDB759BA0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229" y="2523081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8" name="Freeform 22">
              <a:extLst>
                <a:ext uri="{FF2B5EF4-FFF2-40B4-BE49-F238E27FC236}">
                  <a16:creationId xmlns:a16="http://schemas.microsoft.com/office/drawing/2014/main" id="{E7DA5DC6-A8F0-4D46-B78A-01DA7FCEB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2914" y="2585981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9" name="Freeform 22">
              <a:extLst>
                <a:ext uri="{FF2B5EF4-FFF2-40B4-BE49-F238E27FC236}">
                  <a16:creationId xmlns:a16="http://schemas.microsoft.com/office/drawing/2014/main" id="{DC2EAB89-2533-41CC-9B38-C39D453BA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8161" y="2607886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0" name="Freeform 22">
              <a:extLst>
                <a:ext uri="{FF2B5EF4-FFF2-40B4-BE49-F238E27FC236}">
                  <a16:creationId xmlns:a16="http://schemas.microsoft.com/office/drawing/2014/main" id="{13B3E81E-7AEC-4B56-9D9D-56D32E32E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165" y="2592092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1" name="Freeform 40">
              <a:extLst>
                <a:ext uri="{FF2B5EF4-FFF2-40B4-BE49-F238E27FC236}">
                  <a16:creationId xmlns:a16="http://schemas.microsoft.com/office/drawing/2014/main" id="{3FBE2FEA-03A4-484D-8B5D-D971F6307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977" y="3010861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2" name="Freeform 40">
              <a:extLst>
                <a:ext uri="{FF2B5EF4-FFF2-40B4-BE49-F238E27FC236}">
                  <a16:creationId xmlns:a16="http://schemas.microsoft.com/office/drawing/2014/main" id="{EFD17E51-099D-4EC3-97E7-69D4A8B49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881" y="2639041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3" name="Freeform 40">
              <a:extLst>
                <a:ext uri="{FF2B5EF4-FFF2-40B4-BE49-F238E27FC236}">
                  <a16:creationId xmlns:a16="http://schemas.microsoft.com/office/drawing/2014/main" id="{AA700E2B-9AF5-40CD-9F9A-33BAF46FC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619" y="2592092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4" name="Freeform 40">
              <a:extLst>
                <a:ext uri="{FF2B5EF4-FFF2-40B4-BE49-F238E27FC236}">
                  <a16:creationId xmlns:a16="http://schemas.microsoft.com/office/drawing/2014/main" id="{4B52C45D-4B7E-4B5D-BBDC-462EB651A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7660" y="2634221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5" name="Freeform 40">
              <a:extLst>
                <a:ext uri="{FF2B5EF4-FFF2-40B4-BE49-F238E27FC236}">
                  <a16:creationId xmlns:a16="http://schemas.microsoft.com/office/drawing/2014/main" id="{3245FB6F-F9C8-4898-87D6-B87B3D30F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9469" y="2502942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6" name="Freeform 40">
              <a:extLst>
                <a:ext uri="{FF2B5EF4-FFF2-40B4-BE49-F238E27FC236}">
                  <a16:creationId xmlns:a16="http://schemas.microsoft.com/office/drawing/2014/main" id="{055568AE-C7A6-4D53-B0D6-460F12115D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4154" y="2572083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7" name="Freeform 40">
              <a:extLst>
                <a:ext uri="{FF2B5EF4-FFF2-40B4-BE49-F238E27FC236}">
                  <a16:creationId xmlns:a16="http://schemas.microsoft.com/office/drawing/2014/main" id="{CBA5DC4D-462E-4A36-BD07-5F3BD6C25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773" y="2572083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8" name="Freeform 40">
              <a:extLst>
                <a:ext uri="{FF2B5EF4-FFF2-40B4-BE49-F238E27FC236}">
                  <a16:creationId xmlns:a16="http://schemas.microsoft.com/office/drawing/2014/main" id="{2F789952-0E2F-4A2F-91AD-520AA5FC9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229" y="2593396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9" name="Freeform 40">
              <a:extLst>
                <a:ext uri="{FF2B5EF4-FFF2-40B4-BE49-F238E27FC236}">
                  <a16:creationId xmlns:a16="http://schemas.microsoft.com/office/drawing/2014/main" id="{5235EE34-0F72-4020-93E5-0880E8326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2914" y="2668328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30" name="Freeform 40">
              <a:extLst>
                <a:ext uri="{FF2B5EF4-FFF2-40B4-BE49-F238E27FC236}">
                  <a16:creationId xmlns:a16="http://schemas.microsoft.com/office/drawing/2014/main" id="{A982247D-E9A5-483D-A9B1-3715CEC55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8161" y="2693162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31" name="Freeform 40">
              <a:extLst>
                <a:ext uri="{FF2B5EF4-FFF2-40B4-BE49-F238E27FC236}">
                  <a16:creationId xmlns:a16="http://schemas.microsoft.com/office/drawing/2014/main" id="{854420E2-EF00-423F-995F-512F130C4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3337" y="2680326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</p:grpSp>
      <p:sp>
        <p:nvSpPr>
          <p:cNvPr id="103" name="ZoneTexte 102">
            <a:extLst>
              <a:ext uri="{FF2B5EF4-FFF2-40B4-BE49-F238E27FC236}">
                <a16:creationId xmlns:a16="http://schemas.microsoft.com/office/drawing/2014/main" id="{73853E64-5F24-4EA3-8CCA-750849550566}"/>
              </a:ext>
            </a:extLst>
          </p:cNvPr>
          <p:cNvSpPr txBox="1"/>
          <p:nvPr/>
        </p:nvSpPr>
        <p:spPr>
          <a:xfrm>
            <a:off x="3527085" y="3307134"/>
            <a:ext cx="18510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err="1">
                <a:solidFill>
                  <a:srgbClr val="000066"/>
                </a:solidFill>
              </a:rPr>
              <a:t>Adjusted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difference</a:t>
            </a:r>
            <a:r>
              <a:rPr lang="fr-FR" sz="1400" dirty="0">
                <a:solidFill>
                  <a:srgbClr val="000066"/>
                </a:solidFill>
              </a:rPr>
              <a:t> : 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</a:rPr>
              <a:t>- 0.7%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</a:rPr>
              <a:t>(95% CI: - 4.3 to 2.9)</a:t>
            </a:r>
          </a:p>
        </p:txBody>
      </p:sp>
    </p:spTree>
    <p:extLst>
      <p:ext uri="{BB962C8B-B14F-4D97-AF65-F5344CB8AC3E}">
        <p14:creationId xmlns:p14="http://schemas.microsoft.com/office/powerpoint/2010/main" val="184859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CE271407-A84C-6B4F-9F20-1D7F58D09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" y="1281792"/>
            <a:ext cx="50399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HIV RNA &lt; 50 c/mL at W48, </a:t>
            </a:r>
          </a:p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GEMINI 1 &amp; 2 pooled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B0041218-E166-C24E-9C87-B7BBB9B3160F}"/>
              </a:ext>
            </a:extLst>
          </p:cNvPr>
          <p:cNvSpPr txBox="1">
            <a:spLocks/>
          </p:cNvSpPr>
          <p:nvPr/>
        </p:nvSpPr>
        <p:spPr bwMode="auto">
          <a:xfrm>
            <a:off x="126328" y="6040876"/>
            <a:ext cx="8509671" cy="50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>
              <a:buClr>
                <a:srgbClr val="CC3300"/>
              </a:buClr>
            </a:pPr>
            <a:r>
              <a:rPr lang="en-US" sz="2000" b="1" dirty="0">
                <a:solidFill>
                  <a:srgbClr val="CC3300"/>
                </a:solidFill>
                <a:latin typeface="Calibri"/>
                <a:cs typeface="Calibri"/>
              </a:rPr>
              <a:t>Conclusion: </a:t>
            </a:r>
            <a:r>
              <a:rPr lang="en-US" sz="1800" dirty="0">
                <a:latin typeface="Arial"/>
                <a:cs typeface="Calibri"/>
              </a:rPr>
              <a:t>non inferiority of DTG + 3TC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5101801" y="5272854"/>
            <a:ext cx="4027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</a:rPr>
              <a:t>* Adjusted on HIV RNA, CD4, study (GEMINI 1 or 2)</a:t>
            </a:r>
          </a:p>
          <a:p>
            <a:r>
              <a:rPr lang="en-US" sz="1200" dirty="0">
                <a:solidFill>
                  <a:srgbClr val="000066"/>
                </a:solidFill>
              </a:rPr>
              <a:t>** Adjusted on HIV RNA and CD4</a:t>
            </a:r>
            <a:br>
              <a:rPr lang="en-US" sz="1200" dirty="0">
                <a:solidFill>
                  <a:srgbClr val="000066"/>
                </a:solidFill>
              </a:rPr>
            </a:br>
            <a:r>
              <a:rPr lang="en-US" sz="1200" dirty="0">
                <a:solidFill>
                  <a:srgbClr val="000066"/>
                </a:solidFill>
              </a:rPr>
              <a:t>** ITT-E population except patients with protocol violation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A0CD5525-35B5-4C70-989D-D0C662025CE6}"/>
              </a:ext>
            </a:extLst>
          </p:cNvPr>
          <p:cNvGrpSpPr/>
          <p:nvPr/>
        </p:nvGrpSpPr>
        <p:grpSpPr>
          <a:xfrm>
            <a:off x="5381430" y="1692715"/>
            <a:ext cx="3723542" cy="3532993"/>
            <a:chOff x="5381430" y="1692715"/>
            <a:chExt cx="3723542" cy="3532993"/>
          </a:xfrm>
        </p:grpSpPr>
        <p:sp>
          <p:nvSpPr>
            <p:cNvPr id="12" name="Line 140"/>
            <p:cNvSpPr>
              <a:spLocks noChangeShapeType="1"/>
            </p:cNvSpPr>
            <p:nvPr/>
          </p:nvSpPr>
          <p:spPr bwMode="auto">
            <a:xfrm flipV="1">
              <a:off x="7465300" y="1833740"/>
              <a:ext cx="0" cy="3079559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" name="Line 141"/>
            <p:cNvSpPr>
              <a:spLocks noChangeShapeType="1"/>
            </p:cNvSpPr>
            <p:nvPr/>
          </p:nvSpPr>
          <p:spPr bwMode="auto">
            <a:xfrm>
              <a:off x="5989067" y="4913301"/>
              <a:ext cx="295377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1" name="Line 142"/>
            <p:cNvSpPr>
              <a:spLocks noChangeShapeType="1"/>
            </p:cNvSpPr>
            <p:nvPr/>
          </p:nvSpPr>
          <p:spPr bwMode="auto">
            <a:xfrm>
              <a:off x="5989067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4" name="Line 143"/>
            <p:cNvSpPr>
              <a:spLocks noChangeShapeType="1"/>
            </p:cNvSpPr>
            <p:nvPr/>
          </p:nvSpPr>
          <p:spPr bwMode="auto">
            <a:xfrm>
              <a:off x="6285883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6" name="Line 144"/>
            <p:cNvSpPr>
              <a:spLocks noChangeShapeType="1"/>
            </p:cNvSpPr>
            <p:nvPr/>
          </p:nvSpPr>
          <p:spPr bwMode="auto">
            <a:xfrm>
              <a:off x="6580083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7" name="Line 145"/>
            <p:cNvSpPr>
              <a:spLocks noChangeShapeType="1"/>
            </p:cNvSpPr>
            <p:nvPr/>
          </p:nvSpPr>
          <p:spPr bwMode="auto">
            <a:xfrm>
              <a:off x="6874284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8" name="Line 146"/>
            <p:cNvSpPr>
              <a:spLocks noChangeShapeType="1"/>
            </p:cNvSpPr>
            <p:nvPr/>
          </p:nvSpPr>
          <p:spPr bwMode="auto">
            <a:xfrm>
              <a:off x="7172407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9" name="Line 147"/>
            <p:cNvSpPr>
              <a:spLocks noChangeShapeType="1"/>
            </p:cNvSpPr>
            <p:nvPr/>
          </p:nvSpPr>
          <p:spPr bwMode="auto">
            <a:xfrm>
              <a:off x="7465300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60" name="Line 148"/>
            <p:cNvSpPr>
              <a:spLocks noChangeShapeType="1"/>
            </p:cNvSpPr>
            <p:nvPr/>
          </p:nvSpPr>
          <p:spPr bwMode="auto">
            <a:xfrm>
              <a:off x="7763423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61" name="Line 149"/>
            <p:cNvSpPr>
              <a:spLocks noChangeShapeType="1"/>
            </p:cNvSpPr>
            <p:nvPr/>
          </p:nvSpPr>
          <p:spPr bwMode="auto">
            <a:xfrm>
              <a:off x="8057623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62" name="Line 150"/>
            <p:cNvSpPr>
              <a:spLocks noChangeShapeType="1"/>
            </p:cNvSpPr>
            <p:nvPr/>
          </p:nvSpPr>
          <p:spPr bwMode="auto">
            <a:xfrm>
              <a:off x="8351824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63" name="Line 151"/>
            <p:cNvSpPr>
              <a:spLocks noChangeShapeType="1"/>
            </p:cNvSpPr>
            <p:nvPr/>
          </p:nvSpPr>
          <p:spPr bwMode="auto">
            <a:xfrm>
              <a:off x="8649947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64" name="Line 152"/>
            <p:cNvSpPr>
              <a:spLocks noChangeShapeType="1"/>
            </p:cNvSpPr>
            <p:nvPr/>
          </p:nvSpPr>
          <p:spPr bwMode="auto">
            <a:xfrm>
              <a:off x="8942840" y="4906406"/>
              <a:ext cx="0" cy="5396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0" name="Line 158"/>
            <p:cNvSpPr>
              <a:spLocks noChangeShapeType="1"/>
            </p:cNvSpPr>
            <p:nvPr/>
          </p:nvSpPr>
          <p:spPr bwMode="auto">
            <a:xfrm>
              <a:off x="6904359" y="4602262"/>
              <a:ext cx="753154" cy="0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1" name="Line 159"/>
            <p:cNvSpPr>
              <a:spLocks noChangeShapeType="1"/>
            </p:cNvSpPr>
            <p:nvPr/>
          </p:nvSpPr>
          <p:spPr bwMode="auto">
            <a:xfrm>
              <a:off x="6904358" y="4569756"/>
              <a:ext cx="0" cy="59964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2" name="Line 160"/>
            <p:cNvSpPr>
              <a:spLocks noChangeShapeType="1"/>
            </p:cNvSpPr>
            <p:nvPr/>
          </p:nvSpPr>
          <p:spPr bwMode="auto">
            <a:xfrm>
              <a:off x="7657510" y="4569756"/>
              <a:ext cx="0" cy="59964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4" name="Rectangle 162"/>
            <p:cNvSpPr>
              <a:spLocks noChangeArrowheads="1"/>
            </p:cNvSpPr>
            <p:nvPr/>
          </p:nvSpPr>
          <p:spPr bwMode="auto">
            <a:xfrm>
              <a:off x="7227325" y="4538209"/>
              <a:ext cx="99374" cy="112433"/>
            </a:xfrm>
            <a:prstGeom prst="rect">
              <a:avLst/>
            </a:prstGeom>
            <a:solidFill>
              <a:srgbClr val="01010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5" name="TextBox 26">
              <a:extLst>
                <a:ext uri="{FF2B5EF4-FFF2-40B4-BE49-F238E27FC236}">
                  <a16:creationId xmlns:a16="http://schemas.microsoft.com/office/drawing/2014/main" id="{898F97C9-8801-48CB-8F0D-AE4FAEF3C687}"/>
                </a:ext>
              </a:extLst>
            </p:cNvPr>
            <p:cNvSpPr txBox="1"/>
            <p:nvPr/>
          </p:nvSpPr>
          <p:spPr>
            <a:xfrm>
              <a:off x="7086632" y="4324740"/>
              <a:ext cx="37398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-1.3</a:t>
              </a:r>
            </a:p>
          </p:txBody>
        </p:sp>
        <p:sp>
          <p:nvSpPr>
            <p:cNvPr id="46" name="TextBox 27">
              <a:extLst>
                <a:ext uri="{FF2B5EF4-FFF2-40B4-BE49-F238E27FC236}">
                  <a16:creationId xmlns:a16="http://schemas.microsoft.com/office/drawing/2014/main" id="{1CD47621-3D60-4B07-88B1-47338024FA02}"/>
                </a:ext>
              </a:extLst>
            </p:cNvPr>
            <p:cNvSpPr txBox="1"/>
            <p:nvPr/>
          </p:nvSpPr>
          <p:spPr>
            <a:xfrm>
              <a:off x="6649942" y="4625003"/>
              <a:ext cx="4774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2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200" dirty="0">
                  <a:solidFill>
                    <a:srgbClr val="000066"/>
                  </a:solidFill>
                </a:rPr>
                <a:t>3.9</a:t>
              </a:r>
            </a:p>
          </p:txBody>
        </p:sp>
        <p:sp>
          <p:nvSpPr>
            <p:cNvPr id="47" name="TextBox 28">
              <a:extLst>
                <a:ext uri="{FF2B5EF4-FFF2-40B4-BE49-F238E27FC236}">
                  <a16:creationId xmlns:a16="http://schemas.microsoft.com/office/drawing/2014/main" id="{A9E8EDF0-E50E-4695-8C01-0D89C4E93038}"/>
                </a:ext>
              </a:extLst>
            </p:cNvPr>
            <p:cNvSpPr txBox="1"/>
            <p:nvPr/>
          </p:nvSpPr>
          <p:spPr>
            <a:xfrm>
              <a:off x="7423841" y="4607585"/>
              <a:ext cx="4774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2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1.2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0D191770-81E7-42F4-96CB-7A9B5AB668CE}"/>
                </a:ext>
              </a:extLst>
            </p:cNvPr>
            <p:cNvSpPr txBox="1"/>
            <p:nvPr/>
          </p:nvSpPr>
          <p:spPr>
            <a:xfrm>
              <a:off x="5381430" y="4322732"/>
              <a:ext cx="846386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>
                  <a:solidFill>
                    <a:srgbClr val="000066"/>
                  </a:solidFill>
                </a:rPr>
                <a:t>Per </a:t>
              </a:r>
            </a:p>
            <a:p>
              <a:r>
                <a:rPr lang="en-US" sz="1200" b="1" dirty="0">
                  <a:solidFill>
                    <a:srgbClr val="000066"/>
                  </a:solidFill>
                </a:rPr>
                <a:t>Protocol ***</a:t>
              </a:r>
            </a:p>
          </p:txBody>
        </p:sp>
        <p:sp>
          <p:nvSpPr>
            <p:cNvPr id="50" name="TextBox 24">
              <a:extLst>
                <a:ext uri="{FF2B5EF4-FFF2-40B4-BE49-F238E27FC236}">
                  <a16:creationId xmlns:a16="http://schemas.microsoft.com/office/drawing/2014/main" id="{503553ED-EDAC-4DCD-BCF2-8113702C5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2434" y="1696442"/>
              <a:ext cx="1552866" cy="550247"/>
            </a:xfrm>
            <a:prstGeom prst="leftArrow">
              <a:avLst/>
            </a:prstGeom>
            <a:solidFill>
              <a:srgbClr val="000066"/>
            </a:solidFill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  <a:buNone/>
              </a:pPr>
              <a:r>
                <a:rPr lang="en-GB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DTG + TDF/FTC</a:t>
              </a:r>
            </a:p>
          </p:txBody>
        </p:sp>
        <p:sp>
          <p:nvSpPr>
            <p:cNvPr id="51" name="TextBox 26">
              <a:extLst>
                <a:ext uri="{FF2B5EF4-FFF2-40B4-BE49-F238E27FC236}">
                  <a16:creationId xmlns:a16="http://schemas.microsoft.com/office/drawing/2014/main" id="{56BF4003-BBC5-481A-ABEE-B7C8C3F73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5027" y="1692715"/>
              <a:ext cx="1604793" cy="550247"/>
            </a:xfrm>
            <a:prstGeom prst="rightArrow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None/>
                <a:defRPr/>
              </a:pPr>
              <a:r>
                <a:rPr lang="en-US" altLang="en-US" sz="1200" b="1" kern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DTG + 3TC</a:t>
              </a:r>
            </a:p>
          </p:txBody>
        </p:sp>
        <p:grpSp>
          <p:nvGrpSpPr>
            <p:cNvPr id="40" name="Grouper 39"/>
            <p:cNvGrpSpPr/>
            <p:nvPr/>
          </p:nvGrpSpPr>
          <p:grpSpPr>
            <a:xfrm>
              <a:off x="5381430" y="2281388"/>
              <a:ext cx="2516694" cy="489356"/>
              <a:chOff x="5381430" y="3737348"/>
              <a:chExt cx="2516694" cy="426828"/>
            </a:xfrm>
          </p:grpSpPr>
          <p:sp>
            <p:nvSpPr>
              <p:cNvPr id="65" name="Line 153"/>
              <p:cNvSpPr>
                <a:spLocks noChangeShapeType="1"/>
              </p:cNvSpPr>
              <p:nvPr/>
            </p:nvSpPr>
            <p:spPr bwMode="auto">
              <a:xfrm flipH="1">
                <a:off x="6803675" y="3971281"/>
                <a:ext cx="811993" cy="0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67" name="Line 155"/>
              <p:cNvSpPr>
                <a:spLocks noChangeShapeType="1"/>
              </p:cNvSpPr>
              <p:nvPr/>
            </p:nvSpPr>
            <p:spPr bwMode="auto">
              <a:xfrm>
                <a:off x="6803676" y="3943822"/>
                <a:ext cx="0" cy="54917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Line 156"/>
              <p:cNvSpPr>
                <a:spLocks noChangeShapeType="1"/>
              </p:cNvSpPr>
              <p:nvPr/>
            </p:nvSpPr>
            <p:spPr bwMode="auto">
              <a:xfrm>
                <a:off x="7615669" y="3943822"/>
                <a:ext cx="0" cy="54917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73" name="Rectangle 161"/>
              <p:cNvSpPr>
                <a:spLocks noChangeArrowheads="1"/>
              </p:cNvSpPr>
              <p:nvPr/>
            </p:nvSpPr>
            <p:spPr bwMode="auto">
              <a:xfrm>
                <a:off x="7165869" y="3921594"/>
                <a:ext cx="101989" cy="99374"/>
              </a:xfrm>
              <a:prstGeom prst="rect">
                <a:avLst/>
              </a:prstGeom>
              <a:solidFill>
                <a:srgbClr val="01010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TextBox 29">
                <a:extLst>
                  <a:ext uri="{FF2B5EF4-FFF2-40B4-BE49-F238E27FC236}">
                    <a16:creationId xmlns:a16="http://schemas.microsoft.com/office/drawing/2014/main" id="{7CBBB199-CBA1-4C44-80B1-3579B3E42EC2}"/>
                  </a:ext>
                </a:extLst>
              </p:cNvPr>
              <p:cNvSpPr txBox="1"/>
              <p:nvPr/>
            </p:nvSpPr>
            <p:spPr>
              <a:xfrm>
                <a:off x="5381430" y="3757642"/>
                <a:ext cx="966611" cy="322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b="1" dirty="0">
                    <a:solidFill>
                      <a:srgbClr val="000066"/>
                    </a:solidFill>
                  </a:rPr>
                  <a:t>GEMINI-1 &amp; 2</a:t>
                </a:r>
                <a:br>
                  <a:rPr lang="en-US" sz="1200" b="1" dirty="0">
                    <a:solidFill>
                      <a:srgbClr val="000066"/>
                    </a:solidFill>
                  </a:rPr>
                </a:br>
                <a:r>
                  <a:rPr lang="en-US" sz="1200" b="1" dirty="0">
                    <a:solidFill>
                      <a:srgbClr val="000066"/>
                    </a:solidFill>
                  </a:rPr>
                  <a:t>ITT-E *</a:t>
                </a:r>
              </a:p>
            </p:txBody>
          </p:sp>
          <p:sp>
            <p:nvSpPr>
              <p:cNvPr id="52" name="TextBox 16">
                <a:extLst>
                  <a:ext uri="{FF2B5EF4-FFF2-40B4-BE49-F238E27FC236}">
                    <a16:creationId xmlns:a16="http://schemas.microsoft.com/office/drawing/2014/main" id="{8E7158AA-7E16-4B5D-AE22-E02A9983CEB4}"/>
                  </a:ext>
                </a:extLst>
              </p:cNvPr>
              <p:cNvSpPr txBox="1"/>
              <p:nvPr/>
            </p:nvSpPr>
            <p:spPr>
              <a:xfrm>
                <a:off x="6533530" y="4003106"/>
                <a:ext cx="477482" cy="1610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2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- 4.4</a:t>
                </a:r>
              </a:p>
            </p:txBody>
          </p:sp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8803EAEE-ADA9-41B2-9360-5E151E82C8F1}"/>
                  </a:ext>
                </a:extLst>
              </p:cNvPr>
              <p:cNvSpPr txBox="1"/>
              <p:nvPr/>
            </p:nvSpPr>
            <p:spPr>
              <a:xfrm>
                <a:off x="7420642" y="4003106"/>
                <a:ext cx="477482" cy="1610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2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1.1</a:t>
                </a:r>
              </a:p>
            </p:txBody>
          </p:sp>
          <p:sp>
            <p:nvSpPr>
              <p:cNvPr id="54" name="TextBox 18">
                <a:extLst>
                  <a:ext uri="{FF2B5EF4-FFF2-40B4-BE49-F238E27FC236}">
                    <a16:creationId xmlns:a16="http://schemas.microsoft.com/office/drawing/2014/main" id="{AB5679CF-0EE2-45CB-9FC5-2F77C4DCA74B}"/>
                  </a:ext>
                </a:extLst>
              </p:cNvPr>
              <p:cNvSpPr txBox="1"/>
              <p:nvPr/>
            </p:nvSpPr>
            <p:spPr>
              <a:xfrm>
                <a:off x="7056584" y="3737348"/>
                <a:ext cx="323329" cy="1610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buNone/>
                </a:pPr>
                <a:r>
                  <a:rPr lang="en-US" sz="1200" b="1" dirty="0">
                    <a:solidFill>
                      <a:srgbClr val="000066"/>
                    </a:solidFill>
                    <a:latin typeface="+mn-lt"/>
                  </a:rPr>
                  <a:t>- 1.7</a:t>
                </a:r>
              </a:p>
            </p:txBody>
          </p:sp>
        </p:grp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342097" y="4948709"/>
              <a:ext cx="26962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638438" y="4948709"/>
              <a:ext cx="26962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934779" y="4948709"/>
              <a:ext cx="26962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8231120" y="4948709"/>
              <a:ext cx="26962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6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8527462" y="4948709"/>
              <a:ext cx="26962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8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8750388" y="4948709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10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020108" y="4948709"/>
              <a:ext cx="32092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-2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723767" y="4948709"/>
              <a:ext cx="32092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-4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427426" y="4948709"/>
              <a:ext cx="32092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-6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131085" y="4948709"/>
              <a:ext cx="32092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-8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5751458" y="4948709"/>
              <a:ext cx="405880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-10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grpSp>
          <p:nvGrpSpPr>
            <p:cNvPr id="42" name="Grouper 41"/>
            <p:cNvGrpSpPr/>
            <p:nvPr/>
          </p:nvGrpSpPr>
          <p:grpSpPr>
            <a:xfrm>
              <a:off x="5381430" y="2826824"/>
              <a:ext cx="2791014" cy="1279789"/>
              <a:chOff x="5381430" y="2343824"/>
              <a:chExt cx="2791014" cy="1116265"/>
            </a:xfrm>
          </p:grpSpPr>
          <p:sp>
            <p:nvSpPr>
              <p:cNvPr id="84" name="Line 153">
                <a:extLst>
                  <a:ext uri="{FF2B5EF4-FFF2-40B4-BE49-F238E27FC236}">
                    <a16:creationId xmlns:a16="http://schemas.microsoft.com/office/drawing/2014/main" id="{FF3836FC-2653-FE4E-AA87-A0729343F2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31107" y="3267193"/>
                <a:ext cx="1067016" cy="0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86" name="Line 155">
                <a:extLst>
                  <a:ext uri="{FF2B5EF4-FFF2-40B4-BE49-F238E27FC236}">
                    <a16:creationId xmlns:a16="http://schemas.microsoft.com/office/drawing/2014/main" id="{65110B27-EDA5-5C42-81B3-7906E3F44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31108" y="3239734"/>
                <a:ext cx="0" cy="54917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87" name="Line 156">
                <a:extLst>
                  <a:ext uri="{FF2B5EF4-FFF2-40B4-BE49-F238E27FC236}">
                    <a16:creationId xmlns:a16="http://schemas.microsoft.com/office/drawing/2014/main" id="{2BAD4601-1681-E94A-80B1-F7353826EF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9989" y="3239734"/>
                <a:ext cx="0" cy="54917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88" name="Rectangle 161">
                <a:extLst>
                  <a:ext uri="{FF2B5EF4-FFF2-40B4-BE49-F238E27FC236}">
                    <a16:creationId xmlns:a16="http://schemas.microsoft.com/office/drawing/2014/main" id="{28BF4F1F-309E-B74D-BA43-BEA4E762A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5597" y="3217506"/>
                <a:ext cx="101989" cy="99374"/>
              </a:xfrm>
              <a:prstGeom prst="rect">
                <a:avLst/>
              </a:prstGeom>
              <a:solidFill>
                <a:srgbClr val="01010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99" name="TextBox 29">
                <a:extLst>
                  <a:ext uri="{FF2B5EF4-FFF2-40B4-BE49-F238E27FC236}">
                    <a16:creationId xmlns:a16="http://schemas.microsoft.com/office/drawing/2014/main" id="{67D765AD-8BB9-F940-B70C-A6F48C6081A4}"/>
                  </a:ext>
                </a:extLst>
              </p:cNvPr>
              <p:cNvSpPr txBox="1"/>
              <p:nvPr/>
            </p:nvSpPr>
            <p:spPr>
              <a:xfrm>
                <a:off x="5381430" y="3058082"/>
                <a:ext cx="684483" cy="322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b="1" dirty="0">
                    <a:solidFill>
                      <a:srgbClr val="000066"/>
                    </a:solidFill>
                  </a:rPr>
                  <a:t>GEMINI-2</a:t>
                </a:r>
                <a:br>
                  <a:rPr lang="en-US" sz="1200" b="1" dirty="0">
                    <a:solidFill>
                      <a:srgbClr val="000066"/>
                    </a:solidFill>
                  </a:rPr>
                </a:br>
                <a:r>
                  <a:rPr lang="en-US" sz="1200" b="1" dirty="0">
                    <a:solidFill>
                      <a:srgbClr val="000066"/>
                    </a:solidFill>
                  </a:rPr>
                  <a:t>ITT-E **</a:t>
                </a:r>
              </a:p>
            </p:txBody>
          </p:sp>
          <p:sp>
            <p:nvSpPr>
              <p:cNvPr id="101" name="TextBox 16">
                <a:extLst>
                  <a:ext uri="{FF2B5EF4-FFF2-40B4-BE49-F238E27FC236}">
                    <a16:creationId xmlns:a16="http://schemas.microsoft.com/office/drawing/2014/main" id="{768A5FEB-8474-4944-A245-3EE9A7D39437}"/>
                  </a:ext>
                </a:extLst>
              </p:cNvPr>
              <p:cNvSpPr txBox="1"/>
              <p:nvPr/>
            </p:nvSpPr>
            <p:spPr>
              <a:xfrm>
                <a:off x="6560962" y="3299018"/>
                <a:ext cx="477482" cy="1610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2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- 4.3</a:t>
                </a:r>
              </a:p>
            </p:txBody>
          </p:sp>
          <p:sp>
            <p:nvSpPr>
              <p:cNvPr id="102" name="TextBox 17">
                <a:extLst>
                  <a:ext uri="{FF2B5EF4-FFF2-40B4-BE49-F238E27FC236}">
                    <a16:creationId xmlns:a16="http://schemas.microsoft.com/office/drawing/2014/main" id="{E1F33C45-E8E6-3942-88EB-E9D609DBB972}"/>
                  </a:ext>
                </a:extLst>
              </p:cNvPr>
              <p:cNvSpPr txBox="1"/>
              <p:nvPr/>
            </p:nvSpPr>
            <p:spPr>
              <a:xfrm>
                <a:off x="7694962" y="3299018"/>
                <a:ext cx="477482" cy="1610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2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2.9</a:t>
                </a:r>
              </a:p>
            </p:txBody>
          </p:sp>
          <p:sp>
            <p:nvSpPr>
              <p:cNvPr id="103" name="TextBox 18">
                <a:extLst>
                  <a:ext uri="{FF2B5EF4-FFF2-40B4-BE49-F238E27FC236}">
                    <a16:creationId xmlns:a16="http://schemas.microsoft.com/office/drawing/2014/main" id="{66ED73F3-AD3B-1C45-A45A-A819FBADE3FC}"/>
                  </a:ext>
                </a:extLst>
              </p:cNvPr>
              <p:cNvSpPr txBox="1"/>
              <p:nvPr/>
            </p:nvSpPr>
            <p:spPr>
              <a:xfrm>
                <a:off x="7116710" y="3020915"/>
                <a:ext cx="373985" cy="1610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buNone/>
                </a:pPr>
                <a:r>
                  <a:rPr lang="en-US" sz="1200" dirty="0">
                    <a:solidFill>
                      <a:srgbClr val="000066"/>
                    </a:solidFill>
                    <a:latin typeface="+mn-lt"/>
                  </a:rPr>
                  <a:t>- 0.7</a:t>
                </a:r>
              </a:p>
            </p:txBody>
          </p:sp>
          <p:sp>
            <p:nvSpPr>
              <p:cNvPr id="104" name="Line 153">
                <a:extLst>
                  <a:ext uri="{FF2B5EF4-FFF2-40B4-BE49-F238E27FC236}">
                    <a16:creationId xmlns:a16="http://schemas.microsoft.com/office/drawing/2014/main" id="{F4DF206A-6F97-604F-89DF-F4D4ED07E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59158" y="2581393"/>
                <a:ext cx="1221488" cy="0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6" name="Line 155">
                <a:extLst>
                  <a:ext uri="{FF2B5EF4-FFF2-40B4-BE49-F238E27FC236}">
                    <a16:creationId xmlns:a16="http://schemas.microsoft.com/office/drawing/2014/main" id="{FBBF04D9-31BD-284A-99CF-9E52A130EF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59158" y="2553934"/>
                <a:ext cx="0" cy="54917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7" name="Line 156">
                <a:extLst>
                  <a:ext uri="{FF2B5EF4-FFF2-40B4-BE49-F238E27FC236}">
                    <a16:creationId xmlns:a16="http://schemas.microsoft.com/office/drawing/2014/main" id="{D963551F-96A2-DF4F-A8AE-7DA41AB177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3524" y="2553934"/>
                <a:ext cx="0" cy="54917"/>
              </a:xfrm>
              <a:prstGeom prst="line">
                <a:avLst/>
              </a:prstGeom>
              <a:noFill/>
              <a:ln w="15875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8" name="Rectangle 161">
                <a:extLst>
                  <a:ext uri="{FF2B5EF4-FFF2-40B4-BE49-F238E27FC236}">
                    <a16:creationId xmlns:a16="http://schemas.microsoft.com/office/drawing/2014/main" id="{CF43248A-25C1-C347-8749-0B2D7667D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8041" y="2531706"/>
                <a:ext cx="101989" cy="99374"/>
              </a:xfrm>
              <a:prstGeom prst="rect">
                <a:avLst/>
              </a:prstGeom>
              <a:solidFill>
                <a:srgbClr val="01010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9" name="TextBox 29">
                <a:extLst>
                  <a:ext uri="{FF2B5EF4-FFF2-40B4-BE49-F238E27FC236}">
                    <a16:creationId xmlns:a16="http://schemas.microsoft.com/office/drawing/2014/main" id="{4319FE8C-389C-AC4B-8C8D-0D5AADD501C9}"/>
                  </a:ext>
                </a:extLst>
              </p:cNvPr>
              <p:cNvSpPr txBox="1"/>
              <p:nvPr/>
            </p:nvSpPr>
            <p:spPr>
              <a:xfrm>
                <a:off x="5381430" y="2358522"/>
                <a:ext cx="684483" cy="322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b="1" dirty="0">
                    <a:solidFill>
                      <a:srgbClr val="000066"/>
                    </a:solidFill>
                  </a:rPr>
                  <a:t>GEMINI-1</a:t>
                </a:r>
                <a:br>
                  <a:rPr lang="en-US" sz="1200" b="1" dirty="0">
                    <a:solidFill>
                      <a:srgbClr val="000066"/>
                    </a:solidFill>
                  </a:rPr>
                </a:br>
                <a:r>
                  <a:rPr lang="en-US" sz="1200" b="1" dirty="0">
                    <a:solidFill>
                      <a:srgbClr val="000066"/>
                    </a:solidFill>
                  </a:rPr>
                  <a:t>ITT-E **</a:t>
                </a:r>
              </a:p>
            </p:txBody>
          </p:sp>
          <p:sp>
            <p:nvSpPr>
              <p:cNvPr id="110" name="TextBox 16">
                <a:extLst>
                  <a:ext uri="{FF2B5EF4-FFF2-40B4-BE49-F238E27FC236}">
                    <a16:creationId xmlns:a16="http://schemas.microsoft.com/office/drawing/2014/main" id="{619D395B-0E7A-3248-A9AE-7661C19B582F}"/>
                  </a:ext>
                </a:extLst>
              </p:cNvPr>
              <p:cNvSpPr txBox="1"/>
              <p:nvPr/>
            </p:nvSpPr>
            <p:spPr>
              <a:xfrm>
                <a:off x="6189012" y="2613218"/>
                <a:ext cx="477482" cy="1610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2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- 6.7</a:t>
                </a:r>
              </a:p>
            </p:txBody>
          </p:sp>
          <p:sp>
            <p:nvSpPr>
              <p:cNvPr id="111" name="TextBox 17">
                <a:extLst>
                  <a:ext uri="{FF2B5EF4-FFF2-40B4-BE49-F238E27FC236}">
                    <a16:creationId xmlns:a16="http://schemas.microsoft.com/office/drawing/2014/main" id="{B7FF6B9D-B78A-404B-8773-3B012AAE61C0}"/>
                  </a:ext>
                </a:extLst>
              </p:cNvPr>
              <p:cNvSpPr txBox="1"/>
              <p:nvPr/>
            </p:nvSpPr>
            <p:spPr>
              <a:xfrm>
                <a:off x="7441906" y="2613218"/>
                <a:ext cx="477482" cy="1610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buNone/>
                </a:pPr>
                <a:r>
                  <a:rPr lang="en-US" sz="12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12" name="TextBox 18">
                <a:extLst>
                  <a:ext uri="{FF2B5EF4-FFF2-40B4-BE49-F238E27FC236}">
                    <a16:creationId xmlns:a16="http://schemas.microsoft.com/office/drawing/2014/main" id="{BE46D34A-3435-0941-AB89-7F9D39C7F750}"/>
                  </a:ext>
                </a:extLst>
              </p:cNvPr>
              <p:cNvSpPr txBox="1"/>
              <p:nvPr/>
            </p:nvSpPr>
            <p:spPr>
              <a:xfrm>
                <a:off x="6916862" y="2343824"/>
                <a:ext cx="373985" cy="1610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buNone/>
                </a:pPr>
                <a:r>
                  <a:rPr lang="en-US" sz="1200" dirty="0">
                    <a:solidFill>
                      <a:srgbClr val="000066"/>
                    </a:solidFill>
                    <a:latin typeface="+mn-lt"/>
                  </a:rPr>
                  <a:t>- 2.6</a:t>
                </a:r>
              </a:p>
            </p:txBody>
          </p:sp>
        </p:grpSp>
      </p:grpSp>
      <p:sp>
        <p:nvSpPr>
          <p:cNvPr id="113" name="Text Box 2">
            <a:extLst>
              <a:ext uri="{FF2B5EF4-FFF2-40B4-BE49-F238E27FC236}">
                <a16:creationId xmlns:a16="http://schemas.microsoft.com/office/drawing/2014/main" id="{7CEFED7A-DD7D-EA41-837F-AEDB16E59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219" y="1281792"/>
            <a:ext cx="3269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Adjusted difference (95% CI)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2ADB64A2-4093-4DE2-A9E6-1DC5A5FEE8BB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75</a:t>
            </a:r>
          </a:p>
        </p:txBody>
      </p:sp>
      <p:sp>
        <p:nvSpPr>
          <p:cNvPr id="138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140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2202237-5178-4B9A-9C2B-B3E77CD08F61}"/>
              </a:ext>
            </a:extLst>
          </p:cNvPr>
          <p:cNvGrpSpPr/>
          <p:nvPr/>
        </p:nvGrpSpPr>
        <p:grpSpPr>
          <a:xfrm>
            <a:off x="241438" y="2039767"/>
            <a:ext cx="4593886" cy="3962418"/>
            <a:chOff x="241438" y="2039767"/>
            <a:chExt cx="4593886" cy="3962418"/>
          </a:xfrm>
        </p:grpSpPr>
        <p:sp>
          <p:nvSpPr>
            <p:cNvPr id="128" name="AutoShape 165">
              <a:extLst>
                <a:ext uri="{FF2B5EF4-FFF2-40B4-BE49-F238E27FC236}">
                  <a16:creationId xmlns:a16="http://schemas.microsoft.com/office/drawing/2014/main" id="{E3D0419E-9695-46FA-B335-17BC6F25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0081" y="2166230"/>
              <a:ext cx="1913721" cy="19439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335242" y="5390548"/>
              <a:ext cx="287999" cy="928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974989" y="2669565"/>
              <a:ext cx="287999" cy="281380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636735" y="5297726"/>
              <a:ext cx="287999" cy="18564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1268124" y="2604042"/>
              <a:ext cx="287999" cy="287932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3923255" y="5318276"/>
              <a:ext cx="287999" cy="16509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2621761" y="5400824"/>
              <a:ext cx="287999" cy="8254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V="1">
              <a:off x="695325" y="2391095"/>
              <a:ext cx="0" cy="3092275"/>
            </a:xfrm>
            <a:prstGeom prst="line">
              <a:avLst/>
            </a:prstGeom>
            <a:noFill/>
            <a:ln w="14288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635000" y="2391095"/>
              <a:ext cx="60325" cy="3092275"/>
            </a:xfrm>
            <a:custGeom>
              <a:avLst/>
              <a:gdLst>
                <a:gd name="T0" fmla="*/ 0 w 38"/>
                <a:gd name="T1" fmla="*/ 1699 h 1699"/>
                <a:gd name="T2" fmla="*/ 38 w 38"/>
                <a:gd name="T3" fmla="*/ 1699 h 1699"/>
                <a:gd name="T4" fmla="*/ 0 w 38"/>
                <a:gd name="T5" fmla="*/ 1359 h 1699"/>
                <a:gd name="T6" fmla="*/ 38 w 38"/>
                <a:gd name="T7" fmla="*/ 1359 h 1699"/>
                <a:gd name="T8" fmla="*/ 0 w 38"/>
                <a:gd name="T9" fmla="*/ 1017 h 1699"/>
                <a:gd name="T10" fmla="*/ 38 w 38"/>
                <a:gd name="T11" fmla="*/ 1017 h 1699"/>
                <a:gd name="T12" fmla="*/ 0 w 38"/>
                <a:gd name="T13" fmla="*/ 680 h 1699"/>
                <a:gd name="T14" fmla="*/ 38 w 38"/>
                <a:gd name="T15" fmla="*/ 680 h 1699"/>
                <a:gd name="T16" fmla="*/ 0 w 38"/>
                <a:gd name="T17" fmla="*/ 340 h 1699"/>
                <a:gd name="T18" fmla="*/ 38 w 38"/>
                <a:gd name="T19" fmla="*/ 340 h 1699"/>
                <a:gd name="T20" fmla="*/ 0 w 38"/>
                <a:gd name="T21" fmla="*/ 0 h 1699"/>
                <a:gd name="T22" fmla="*/ 38 w 38"/>
                <a:gd name="T23" fmla="*/ 0 h 1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1699">
                  <a:moveTo>
                    <a:pt x="0" y="1699"/>
                  </a:moveTo>
                  <a:lnTo>
                    <a:pt x="38" y="1699"/>
                  </a:lnTo>
                  <a:moveTo>
                    <a:pt x="0" y="1359"/>
                  </a:moveTo>
                  <a:lnTo>
                    <a:pt x="38" y="1359"/>
                  </a:lnTo>
                  <a:moveTo>
                    <a:pt x="0" y="1017"/>
                  </a:moveTo>
                  <a:lnTo>
                    <a:pt x="38" y="1017"/>
                  </a:lnTo>
                  <a:moveTo>
                    <a:pt x="0" y="680"/>
                  </a:moveTo>
                  <a:lnTo>
                    <a:pt x="38" y="680"/>
                  </a:lnTo>
                  <a:moveTo>
                    <a:pt x="0" y="340"/>
                  </a:moveTo>
                  <a:lnTo>
                    <a:pt x="38" y="340"/>
                  </a:lnTo>
                  <a:moveTo>
                    <a:pt x="0" y="0"/>
                  </a:moveTo>
                  <a:lnTo>
                    <a:pt x="38" y="0"/>
                  </a:lnTo>
                </a:path>
              </a:pathLst>
            </a:custGeom>
            <a:noFill/>
            <a:ln w="14288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1129576" y="5540520"/>
              <a:ext cx="8530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  <a:latin typeface="Arial" charset="0"/>
                  <a:cs typeface="Arial" charset="0"/>
                </a:rPr>
                <a:t>success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2293072" y="5540520"/>
              <a:ext cx="1219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  <a:latin typeface="Arial" charset="0"/>
                  <a:cs typeface="Arial" charset="0"/>
                </a:rPr>
                <a:t>Non-response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650530" y="5540520"/>
              <a:ext cx="11192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No virologic 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data</a:t>
              </a:r>
              <a:endParaRPr lang="en-US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411357" y="5341907"/>
              <a:ext cx="269625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26398" y="4710432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200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26398" y="4093719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26398" y="3510769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26398" y="2887575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241438" y="2274741"/>
              <a:ext cx="43954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26284" y="2317578"/>
              <a:ext cx="3674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221591" y="2317578"/>
              <a:ext cx="3674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345920" y="5124383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921767" y="5055789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630431" y="5037864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635458" y="513437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328338" y="2039767"/>
              <a:ext cx="32092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6D855EF-2A72-43F6-8112-DA1EC5433914}"/>
                </a:ext>
              </a:extLst>
            </p:cNvPr>
            <p:cNvSpPr/>
            <p:nvPr/>
          </p:nvSpPr>
          <p:spPr bwMode="auto">
            <a:xfrm>
              <a:off x="2949060" y="2558152"/>
              <a:ext cx="198180" cy="227211"/>
            </a:xfrm>
            <a:prstGeom prst="rect">
              <a:avLst/>
            </a:prstGeom>
            <a:solidFill>
              <a:srgbClr val="00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C1B7C8D8-39DC-4F4E-B388-18CE8E1D9B9C}"/>
                </a:ext>
              </a:extLst>
            </p:cNvPr>
            <p:cNvSpPr/>
            <p:nvPr/>
          </p:nvSpPr>
          <p:spPr bwMode="auto">
            <a:xfrm>
              <a:off x="2949060" y="2805631"/>
              <a:ext cx="198180" cy="227211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9C75D02E-F262-42A6-8750-078EBDBF4A2F}"/>
                </a:ext>
              </a:extLst>
            </p:cNvPr>
            <p:cNvSpPr/>
            <p:nvPr/>
          </p:nvSpPr>
          <p:spPr>
            <a:xfrm>
              <a:off x="3137908" y="2779864"/>
              <a:ext cx="127926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 + TDF/FTC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A8C0AB8A-BBB9-4640-B0FD-C0134D3D5ACB}"/>
                </a:ext>
              </a:extLst>
            </p:cNvPr>
            <p:cNvSpPr/>
            <p:nvPr/>
          </p:nvSpPr>
          <p:spPr>
            <a:xfrm>
              <a:off x="3137908" y="2521498"/>
              <a:ext cx="9330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 + 3TC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1563192" y="2600794"/>
              <a:ext cx="287999" cy="2889161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1856327" y="2551740"/>
              <a:ext cx="287999" cy="2930433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0" name="Rectangle 5"/>
            <p:cNvSpPr>
              <a:spLocks noChangeArrowheads="1"/>
            </p:cNvSpPr>
            <p:nvPr/>
          </p:nvSpPr>
          <p:spPr bwMode="auto">
            <a:xfrm>
              <a:off x="2908955" y="5400824"/>
              <a:ext cx="287999" cy="82547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3195474" y="5426702"/>
              <a:ext cx="287999" cy="50594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2" name="Rectangle 7"/>
            <p:cNvSpPr>
              <a:spLocks noChangeArrowheads="1"/>
            </p:cNvSpPr>
            <p:nvPr/>
          </p:nvSpPr>
          <p:spPr bwMode="auto">
            <a:xfrm>
              <a:off x="4209428" y="5318276"/>
              <a:ext cx="287999" cy="165095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3" name="Rectangle 9"/>
            <p:cNvSpPr>
              <a:spLocks noChangeArrowheads="1"/>
            </p:cNvSpPr>
            <p:nvPr/>
          </p:nvSpPr>
          <p:spPr bwMode="auto">
            <a:xfrm>
              <a:off x="4495948" y="5359550"/>
              <a:ext cx="287999" cy="123821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638567" y="5226426"/>
              <a:ext cx="36099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dirty="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911228" y="5134005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201086" y="5169708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491137" y="5081545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</a:t>
              </a: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695327" y="5483371"/>
              <a:ext cx="4139997" cy="0"/>
            </a:xfrm>
            <a:prstGeom prst="line">
              <a:avLst/>
            </a:prstGeom>
            <a:noFill/>
            <a:ln w="14288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826547" y="2317578"/>
              <a:ext cx="3674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94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96234" y="5218732"/>
              <a:ext cx="420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dirty="0">
                  <a:solidFill>
                    <a:srgbClr val="FFFFFF"/>
                  </a:solidFill>
                </a:rPr>
                <a:t>716</a:t>
              </a: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1195223" y="5218732"/>
              <a:ext cx="420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dirty="0">
                  <a:solidFill>
                    <a:srgbClr val="FFFFFF"/>
                  </a:solidFill>
                </a:rPr>
                <a:t>717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1514488" y="5218732"/>
              <a:ext cx="420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dirty="0">
                  <a:solidFill>
                    <a:srgbClr val="FFFFFF"/>
                  </a:solidFill>
                </a:rPr>
                <a:t>694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1805741" y="5218732"/>
              <a:ext cx="420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dirty="0">
                  <a:solidFill>
                    <a:srgbClr val="FFFFFF"/>
                  </a:solidFill>
                </a:rPr>
                <a:t>693</a:t>
              </a: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6D855EF-2A72-43F6-8112-DA1EC5433914}"/>
                </a:ext>
              </a:extLst>
            </p:cNvPr>
            <p:cNvSpPr/>
            <p:nvPr/>
          </p:nvSpPr>
          <p:spPr bwMode="auto">
            <a:xfrm>
              <a:off x="2949060" y="3545406"/>
              <a:ext cx="198180" cy="227211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C1B7C8D8-39DC-4F4E-B388-18CE8E1D9B9C}"/>
                </a:ext>
              </a:extLst>
            </p:cNvPr>
            <p:cNvSpPr/>
            <p:nvPr/>
          </p:nvSpPr>
          <p:spPr bwMode="auto">
            <a:xfrm>
              <a:off x="2949060" y="3782389"/>
              <a:ext cx="198180" cy="227211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9C75D02E-F262-42A6-8750-078EBDBF4A2F}"/>
                </a:ext>
              </a:extLst>
            </p:cNvPr>
            <p:cNvSpPr/>
            <p:nvPr/>
          </p:nvSpPr>
          <p:spPr>
            <a:xfrm>
              <a:off x="3137908" y="3747663"/>
              <a:ext cx="127926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 + TDF/FTC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A8C0AB8A-BBB9-4640-B0FD-C0134D3D5ACB}"/>
                </a:ext>
              </a:extLst>
            </p:cNvPr>
            <p:cNvSpPr/>
            <p:nvPr/>
          </p:nvSpPr>
          <p:spPr>
            <a:xfrm>
              <a:off x="3137908" y="3510289"/>
              <a:ext cx="9330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 + 3TC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2623241" y="2196019"/>
              <a:ext cx="18558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ITT-exposed, snapshot</a:t>
              </a: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2623241" y="3164574"/>
              <a:ext cx="10986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Per protocol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F9144E66-24FF-4DCD-94DC-7B42E93E890B}"/>
                </a:ext>
              </a:extLst>
            </p:cNvPr>
            <p:cNvSpPr/>
            <p:nvPr/>
          </p:nvSpPr>
          <p:spPr>
            <a:xfrm>
              <a:off x="1526006" y="2317578"/>
              <a:ext cx="3674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5658D1DA-EBD8-4A60-881B-31978F819005}"/>
                </a:ext>
              </a:extLst>
            </p:cNvPr>
            <p:cNvSpPr/>
            <p:nvPr/>
          </p:nvSpPr>
          <p:spPr>
            <a:xfrm>
              <a:off x="4207460" y="5055789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</p:grpSp>
      <p:sp>
        <p:nvSpPr>
          <p:cNvPr id="142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Cahn P. Lancet. 2019; 393(10167):143-155</a:t>
            </a:r>
          </a:p>
        </p:txBody>
      </p:sp>
    </p:spTree>
    <p:extLst>
      <p:ext uri="{BB962C8B-B14F-4D97-AF65-F5344CB8AC3E}">
        <p14:creationId xmlns:p14="http://schemas.microsoft.com/office/powerpoint/2010/main" val="377789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87371695"/>
              </p:ext>
            </p:extLst>
          </p:nvPr>
        </p:nvGraphicFramePr>
        <p:xfrm>
          <a:off x="395288" y="1949115"/>
          <a:ext cx="8353426" cy="3827291"/>
        </p:xfrm>
        <a:graphic>
          <a:graphicData uri="http://schemas.openxmlformats.org/drawingml/2006/table">
            <a:tbl>
              <a:tblPr/>
              <a:tblGrid>
                <a:gridCol w="3536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7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Week 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Week 96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7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HIV RNA &lt; 50 c/mL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91.5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93.3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86.0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93.3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HIV RNA ≥ 50 c/mL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2.8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2.0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0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virologic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data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for AE or 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for other reasons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On study but missing data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269047"/>
            <a:ext cx="7162800" cy="3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ITT-E snapshot analysis, %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fr-FR" altLang="fr-FR" sz="1200" i="1" dirty="0"/>
              <a:t>Cahn P. Lancet. 2019; 393(10167):143-155 ; </a:t>
            </a:r>
            <a:r>
              <a:rPr lang="de-DE" altLang="fr-FR" sz="1200" i="1" dirty="0"/>
              <a:t>Cahn P, IAS 2019, Abs. WEAB0404LB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62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CE271407-A84C-6B4F-9F20-1D7F58D09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1155030"/>
            <a:ext cx="911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HIV RNA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&lt; 50 c/mL at W96 according to baseline CD4 and HIV RNA, ITT-E snapshot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B0041218-E166-C24E-9C87-B7BBB9B3160F}"/>
              </a:ext>
            </a:extLst>
          </p:cNvPr>
          <p:cNvSpPr txBox="1">
            <a:spLocks/>
          </p:cNvSpPr>
          <p:nvPr/>
        </p:nvSpPr>
        <p:spPr bwMode="auto">
          <a:xfrm>
            <a:off x="510282" y="5224235"/>
            <a:ext cx="8640000" cy="14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lvl="0" indent="0">
              <a:spcBef>
                <a:spcPts val="0"/>
              </a:spcBef>
              <a:buClr>
                <a:srgbClr val="CC3300"/>
              </a:buClr>
              <a:buNone/>
            </a:pPr>
            <a:r>
              <a:rPr lang="en-US" sz="1400" dirty="0">
                <a:cs typeface="Calibri"/>
              </a:rPr>
              <a:t>* Reasons for snapshot non-response at W96 in participants with baseline CD4 &lt; 200/mm</a:t>
            </a:r>
            <a:r>
              <a:rPr lang="en-US" sz="1400" baseline="30000" dirty="0">
                <a:cs typeface="Calibri"/>
              </a:rPr>
              <a:t>3</a:t>
            </a:r>
            <a:endParaRPr lang="en-US" sz="1700" baseline="30000" dirty="0">
              <a:cs typeface="Calibri"/>
            </a:endParaRPr>
          </a:p>
          <a:p>
            <a:pPr>
              <a:spcBef>
                <a:spcPts val="0"/>
              </a:spcBef>
              <a:buClr>
                <a:srgbClr val="CC3300"/>
              </a:buClr>
            </a:pPr>
            <a:r>
              <a:rPr lang="en-US" sz="1400" b="1" dirty="0">
                <a:cs typeface="Calibri"/>
              </a:rPr>
              <a:t>DTG + 3TC (N = 20)</a:t>
            </a:r>
            <a:r>
              <a:rPr lang="en-US" sz="1400" dirty="0">
                <a:cs typeface="Calibri"/>
              </a:rPr>
              <a:t>: 2 with HIV RNA &gt; 50 c/mL, 3 confirmed virologic withdrawal,  1 discontinuation for treatment-related AE, 2 discontinuations for non-treatment-related AE, 3 protocol violations, 3 lost to follow-up, 4 withdrew consent, 1 withdrew to start HCV treatment, 1 change in ART due to incarceration</a:t>
            </a:r>
            <a:endParaRPr lang="en-US" sz="1100" dirty="0">
              <a:cs typeface="Calibri"/>
            </a:endParaRPr>
          </a:p>
          <a:p>
            <a:pPr>
              <a:spcBef>
                <a:spcPts val="0"/>
              </a:spcBef>
              <a:buClr>
                <a:srgbClr val="CC3300"/>
              </a:buClr>
            </a:pPr>
            <a:r>
              <a:rPr lang="en-US" sz="1400" b="1" dirty="0">
                <a:cs typeface="Calibri"/>
              </a:rPr>
              <a:t>DTG + TDF/FTC (N = 7)</a:t>
            </a:r>
            <a:r>
              <a:rPr lang="en-US" sz="1400" dirty="0">
                <a:cs typeface="Calibri"/>
              </a:rPr>
              <a:t>: 1 confirmed </a:t>
            </a:r>
            <a:r>
              <a:rPr lang="en-US" sz="1400" dirty="0" err="1">
                <a:cs typeface="Calibri"/>
              </a:rPr>
              <a:t>virologic</a:t>
            </a:r>
            <a:r>
              <a:rPr lang="en-US" sz="1400" dirty="0">
                <a:cs typeface="Calibri"/>
              </a:rPr>
              <a:t> withdrawal, 3 lost to follow-up, 2 withdrew consent,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1 investigator discretion (incarcerated)</a:t>
            </a:r>
            <a:endParaRPr lang="en-US" sz="1400" baseline="30000" dirty="0">
              <a:cs typeface="Calibri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D2AE65F4-FC8B-463B-B38D-8E469C0FC9AB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76</a:t>
            </a:r>
          </a:p>
        </p:txBody>
      </p:sp>
      <p:sp>
        <p:nvSpPr>
          <p:cNvPr id="52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54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81FCC9A5-5E78-44C9-8209-4A3993DB2665}"/>
              </a:ext>
            </a:extLst>
          </p:cNvPr>
          <p:cNvGrpSpPr/>
          <p:nvPr/>
        </p:nvGrpSpPr>
        <p:grpSpPr>
          <a:xfrm>
            <a:off x="492140" y="1557959"/>
            <a:ext cx="8229778" cy="3730745"/>
            <a:chOff x="492140" y="1557959"/>
            <a:chExt cx="8229778" cy="3730745"/>
          </a:xfrm>
        </p:grpSpPr>
        <p:sp>
          <p:nvSpPr>
            <p:cNvPr id="40" name="TextBox 6">
              <a:extLst>
                <a:ext uri="{FF2B5EF4-FFF2-40B4-BE49-F238E27FC236}">
                  <a16:creationId xmlns:a16="http://schemas.microsoft.com/office/drawing/2014/main" id="{484882F5-7911-4B95-BDA9-AEF7709216A7}"/>
                </a:ext>
              </a:extLst>
            </p:cNvPr>
            <p:cNvSpPr txBox="1"/>
            <p:nvPr/>
          </p:nvSpPr>
          <p:spPr>
            <a:xfrm>
              <a:off x="3332292" y="4675778"/>
              <a:ext cx="9883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400" dirty="0">
                  <a:solidFill>
                    <a:srgbClr val="000066"/>
                  </a:solidFill>
                </a:rPr>
                <a:t>&gt; 100 000</a:t>
              </a:r>
            </a:p>
          </p:txBody>
        </p:sp>
        <p:sp>
          <p:nvSpPr>
            <p:cNvPr id="41" name="TextBox 50">
              <a:extLst>
                <a:ext uri="{FF2B5EF4-FFF2-40B4-BE49-F238E27FC236}">
                  <a16:creationId xmlns:a16="http://schemas.microsoft.com/office/drawing/2014/main" id="{D2927C05-B583-4384-9114-B43CED35EF55}"/>
                </a:ext>
              </a:extLst>
            </p:cNvPr>
            <p:cNvSpPr txBox="1"/>
            <p:nvPr/>
          </p:nvSpPr>
          <p:spPr>
            <a:xfrm>
              <a:off x="1601781" y="4675778"/>
              <a:ext cx="9820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400" dirty="0">
                  <a:solidFill>
                    <a:srgbClr val="000066"/>
                  </a:solidFill>
                </a:rPr>
                <a:t>≤ 100 000</a:t>
              </a:r>
            </a:p>
          </p:txBody>
        </p:sp>
        <p:sp>
          <p:nvSpPr>
            <p:cNvPr id="42" name="TextBox 52">
              <a:extLst>
                <a:ext uri="{FF2B5EF4-FFF2-40B4-BE49-F238E27FC236}">
                  <a16:creationId xmlns:a16="http://schemas.microsoft.com/office/drawing/2014/main" id="{ECB67FB3-FD37-47F4-A712-C7096D1D3313}"/>
                </a:ext>
              </a:extLst>
            </p:cNvPr>
            <p:cNvSpPr txBox="1"/>
            <p:nvPr/>
          </p:nvSpPr>
          <p:spPr>
            <a:xfrm>
              <a:off x="5757550" y="4675778"/>
              <a:ext cx="638942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400" dirty="0">
                  <a:solidFill>
                    <a:srgbClr val="000066"/>
                  </a:solidFill>
                </a:rPr>
                <a:t>&gt; 200</a:t>
              </a:r>
            </a:p>
          </p:txBody>
        </p:sp>
        <p:sp>
          <p:nvSpPr>
            <p:cNvPr id="43" name="TextBox 54">
              <a:extLst>
                <a:ext uri="{FF2B5EF4-FFF2-40B4-BE49-F238E27FC236}">
                  <a16:creationId xmlns:a16="http://schemas.microsoft.com/office/drawing/2014/main" id="{39986B3D-EBA9-4F60-B0B3-1DFD5B6F23C5}"/>
                </a:ext>
              </a:extLst>
            </p:cNvPr>
            <p:cNvSpPr txBox="1"/>
            <p:nvPr/>
          </p:nvSpPr>
          <p:spPr>
            <a:xfrm>
              <a:off x="7524208" y="4675778"/>
              <a:ext cx="7523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400" dirty="0">
                  <a:solidFill>
                    <a:srgbClr val="000066"/>
                  </a:solidFill>
                </a:rPr>
                <a:t>≤ 200 *</a:t>
              </a:r>
            </a:p>
          </p:txBody>
        </p:sp>
        <p:cxnSp>
          <p:nvCxnSpPr>
            <p:cNvPr id="44" name="Straight Connector 8">
              <a:extLst>
                <a:ext uri="{FF2B5EF4-FFF2-40B4-BE49-F238E27FC236}">
                  <a16:creationId xmlns:a16="http://schemas.microsoft.com/office/drawing/2014/main" id="{30197F04-928F-4DB8-A8E5-D2BAF2A9CF37}"/>
                </a:ext>
              </a:extLst>
            </p:cNvPr>
            <p:cNvCxnSpPr>
              <a:cxnSpLocks/>
            </p:cNvCxnSpPr>
            <p:nvPr/>
          </p:nvCxnSpPr>
          <p:spPr>
            <a:xfrm>
              <a:off x="1356956" y="4963594"/>
              <a:ext cx="3167996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61">
              <a:extLst>
                <a:ext uri="{FF2B5EF4-FFF2-40B4-BE49-F238E27FC236}">
                  <a16:creationId xmlns:a16="http://schemas.microsoft.com/office/drawing/2014/main" id="{BC3F82C7-5C3C-4C72-9BC4-8E467D892360}"/>
                </a:ext>
              </a:extLst>
            </p:cNvPr>
            <p:cNvCxnSpPr>
              <a:cxnSpLocks/>
            </p:cNvCxnSpPr>
            <p:nvPr/>
          </p:nvCxnSpPr>
          <p:spPr>
            <a:xfrm>
              <a:off x="5346470" y="4963594"/>
              <a:ext cx="3239996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62">
              <a:extLst>
                <a:ext uri="{FF2B5EF4-FFF2-40B4-BE49-F238E27FC236}">
                  <a16:creationId xmlns:a16="http://schemas.microsoft.com/office/drawing/2014/main" id="{F7A5D7A1-1003-4B3E-AF38-C9819C4A0F09}"/>
                </a:ext>
              </a:extLst>
            </p:cNvPr>
            <p:cNvSpPr txBox="1"/>
            <p:nvPr/>
          </p:nvSpPr>
          <p:spPr>
            <a:xfrm>
              <a:off x="2240074" y="4980927"/>
              <a:ext cx="1438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400" b="1" dirty="0">
                  <a:solidFill>
                    <a:srgbClr val="000066"/>
                  </a:solidFill>
                </a:rPr>
                <a:t>HIV RNA, c/mL</a:t>
              </a:r>
            </a:p>
          </p:txBody>
        </p:sp>
        <p:sp>
          <p:nvSpPr>
            <p:cNvPr id="47" name="TextBox 63">
              <a:extLst>
                <a:ext uri="{FF2B5EF4-FFF2-40B4-BE49-F238E27FC236}">
                  <a16:creationId xmlns:a16="http://schemas.microsoft.com/office/drawing/2014/main" id="{09192547-C96D-4B62-A1EC-064D91E8E3D5}"/>
                </a:ext>
              </a:extLst>
            </p:cNvPr>
            <p:cNvSpPr txBox="1"/>
            <p:nvPr/>
          </p:nvSpPr>
          <p:spPr>
            <a:xfrm>
              <a:off x="6474952" y="4980927"/>
              <a:ext cx="979547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200"/>
              </a:lvl1pPr>
            </a:lstStyle>
            <a:p>
              <a:r>
                <a:rPr lang="en-US" sz="1400" b="1" dirty="0">
                  <a:solidFill>
                    <a:srgbClr val="000066"/>
                  </a:solidFill>
                </a:rPr>
                <a:t>CD4/mm</a:t>
              </a:r>
              <a:r>
                <a:rPr lang="en-US" sz="1400" b="1" baseline="300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01990" y="4500586"/>
              <a:ext cx="28451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435860" y="2324471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96.2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1383557" y="2801368"/>
              <a:ext cx="318216" cy="1858658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382371" y="2776006"/>
              <a:ext cx="318216" cy="1884022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5700586" y="2737503"/>
              <a:ext cx="318216" cy="192252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1701773" y="2737503"/>
              <a:ext cx="318216" cy="192252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2120325" y="2675405"/>
              <a:ext cx="318216" cy="1984622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7205672" y="3199363"/>
              <a:ext cx="318216" cy="1460664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438540" y="2675406"/>
              <a:ext cx="318216" cy="1984622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7523886" y="2801368"/>
              <a:ext cx="324454" cy="185866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982150" y="2539570"/>
              <a:ext cx="0" cy="2120457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9" name="Freeform 25"/>
            <p:cNvSpPr>
              <a:spLocks noEditPoints="1"/>
            </p:cNvSpPr>
            <p:nvPr/>
          </p:nvSpPr>
          <p:spPr bwMode="auto">
            <a:xfrm>
              <a:off x="917675" y="2539570"/>
              <a:ext cx="64475" cy="2120457"/>
            </a:xfrm>
            <a:custGeom>
              <a:avLst/>
              <a:gdLst>
                <a:gd name="T0" fmla="*/ 0 w 31"/>
                <a:gd name="T1" fmla="*/ 1325 h 1325"/>
                <a:gd name="T2" fmla="*/ 31 w 31"/>
                <a:gd name="T3" fmla="*/ 1325 h 1325"/>
                <a:gd name="T4" fmla="*/ 0 w 31"/>
                <a:gd name="T5" fmla="*/ 1061 h 1325"/>
                <a:gd name="T6" fmla="*/ 31 w 31"/>
                <a:gd name="T7" fmla="*/ 1061 h 1325"/>
                <a:gd name="T8" fmla="*/ 0 w 31"/>
                <a:gd name="T9" fmla="*/ 795 h 1325"/>
                <a:gd name="T10" fmla="*/ 31 w 31"/>
                <a:gd name="T11" fmla="*/ 795 h 1325"/>
                <a:gd name="T12" fmla="*/ 0 w 31"/>
                <a:gd name="T13" fmla="*/ 530 h 1325"/>
                <a:gd name="T14" fmla="*/ 31 w 31"/>
                <a:gd name="T15" fmla="*/ 530 h 1325"/>
                <a:gd name="T16" fmla="*/ 0 w 31"/>
                <a:gd name="T17" fmla="*/ 264 h 1325"/>
                <a:gd name="T18" fmla="*/ 31 w 31"/>
                <a:gd name="T19" fmla="*/ 264 h 1325"/>
                <a:gd name="T20" fmla="*/ 0 w 31"/>
                <a:gd name="T21" fmla="*/ 0 h 1325"/>
                <a:gd name="T22" fmla="*/ 31 w 31"/>
                <a:gd name="T23" fmla="*/ 0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1325">
                  <a:moveTo>
                    <a:pt x="0" y="1325"/>
                  </a:moveTo>
                  <a:lnTo>
                    <a:pt x="31" y="1325"/>
                  </a:lnTo>
                  <a:moveTo>
                    <a:pt x="0" y="1061"/>
                  </a:moveTo>
                  <a:lnTo>
                    <a:pt x="31" y="1061"/>
                  </a:lnTo>
                  <a:moveTo>
                    <a:pt x="0" y="795"/>
                  </a:moveTo>
                  <a:lnTo>
                    <a:pt x="31" y="795"/>
                  </a:lnTo>
                  <a:moveTo>
                    <a:pt x="0" y="530"/>
                  </a:moveTo>
                  <a:lnTo>
                    <a:pt x="31" y="530"/>
                  </a:lnTo>
                  <a:moveTo>
                    <a:pt x="0" y="264"/>
                  </a:moveTo>
                  <a:lnTo>
                    <a:pt x="31" y="264"/>
                  </a:lnTo>
                  <a:moveTo>
                    <a:pt x="0" y="0"/>
                  </a:moveTo>
                  <a:lnTo>
                    <a:pt x="31" y="0"/>
                  </a:lnTo>
                </a:path>
              </a:pathLst>
            </a:cu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492140" y="4107922"/>
              <a:ext cx="494364" cy="2703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02140" y="3678008"/>
              <a:ext cx="384365" cy="27030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02140" y="3256256"/>
              <a:ext cx="384365" cy="27030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02140" y="2834504"/>
              <a:ext cx="384365" cy="27030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502290" y="2405103"/>
              <a:ext cx="484215" cy="27030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1249065" y="2498482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86.6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1615654" y="2447281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90.4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2009901" y="2376622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97.1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2386449" y="2384643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96.5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5220268" y="2470326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87.7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5595541" y="2430857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89.7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102699" y="2899571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68.3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432689" y="2498513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87.3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36407" y="2198345"/>
              <a:ext cx="344302" cy="2703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026534" y="4442713"/>
              <a:ext cx="368917" cy="229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3593558-9300-48BB-8104-3CA6AC7DB858}"/>
                </a:ext>
              </a:extLst>
            </p:cNvPr>
            <p:cNvSpPr txBox="1"/>
            <p:nvPr/>
          </p:nvSpPr>
          <p:spPr>
            <a:xfrm>
              <a:off x="1313491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576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0FE16FF0-01DC-4143-9A74-5FF3651128DA}"/>
                </a:ext>
              </a:extLst>
            </p:cNvPr>
            <p:cNvSpPr txBox="1"/>
            <p:nvPr/>
          </p:nvSpPr>
          <p:spPr>
            <a:xfrm>
              <a:off x="1629757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564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90431F78-DD7A-4B2C-83D8-428F5CFC01B3}"/>
                </a:ext>
              </a:extLst>
            </p:cNvPr>
            <p:cNvSpPr txBox="1"/>
            <p:nvPr/>
          </p:nvSpPr>
          <p:spPr>
            <a:xfrm>
              <a:off x="2056670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576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62F1171E-5997-4295-BAC6-BF16762F911C}"/>
                </a:ext>
              </a:extLst>
            </p:cNvPr>
            <p:cNvSpPr txBox="1"/>
            <p:nvPr/>
          </p:nvSpPr>
          <p:spPr>
            <a:xfrm>
              <a:off x="2372937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564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3C58A61E-F577-4F68-9939-ABB87CDF8FAE}"/>
                </a:ext>
              </a:extLst>
            </p:cNvPr>
            <p:cNvSpPr txBox="1"/>
            <p:nvPr/>
          </p:nvSpPr>
          <p:spPr>
            <a:xfrm>
              <a:off x="5308582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653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FB1C2308-7616-414A-B247-0AA3D96E4CE7}"/>
                </a:ext>
              </a:extLst>
            </p:cNvPr>
            <p:cNvSpPr txBox="1"/>
            <p:nvPr/>
          </p:nvSpPr>
          <p:spPr>
            <a:xfrm>
              <a:off x="5637516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662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CB8AF381-3348-4C9F-83EA-40C18256FF8A}"/>
                </a:ext>
              </a:extLst>
            </p:cNvPr>
            <p:cNvSpPr txBox="1"/>
            <p:nvPr/>
          </p:nvSpPr>
          <p:spPr>
            <a:xfrm>
              <a:off x="7119501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63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D766A699-B986-4233-AEFB-65068F4AF84C}"/>
                </a:ext>
              </a:extLst>
            </p:cNvPr>
            <p:cNvSpPr txBox="1"/>
            <p:nvPr/>
          </p:nvSpPr>
          <p:spPr>
            <a:xfrm>
              <a:off x="7486418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55</a:t>
              </a:r>
            </a:p>
          </p:txBody>
        </p:sp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6110534" y="2594925"/>
              <a:ext cx="318216" cy="2065103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6428749" y="2606325"/>
              <a:ext cx="318216" cy="2053704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1" name="Rectangle 21"/>
            <p:cNvSpPr>
              <a:spLocks noChangeArrowheads="1"/>
            </p:cNvSpPr>
            <p:nvPr/>
          </p:nvSpPr>
          <p:spPr bwMode="auto">
            <a:xfrm>
              <a:off x="7933835" y="2716028"/>
              <a:ext cx="318216" cy="1944000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8252049" y="2606325"/>
              <a:ext cx="324454" cy="2053703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3" name="Rectangle 21"/>
            <p:cNvSpPr>
              <a:spLocks noChangeArrowheads="1"/>
            </p:cNvSpPr>
            <p:nvPr/>
          </p:nvSpPr>
          <p:spPr bwMode="auto">
            <a:xfrm>
              <a:off x="3151121" y="2874646"/>
              <a:ext cx="318216" cy="1785381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4" name="Rectangle 23"/>
            <p:cNvSpPr>
              <a:spLocks noChangeArrowheads="1"/>
            </p:cNvSpPr>
            <p:nvPr/>
          </p:nvSpPr>
          <p:spPr bwMode="auto">
            <a:xfrm>
              <a:off x="3469335" y="2834504"/>
              <a:ext cx="324454" cy="1825524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2997776" y="2572091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83.6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389042" y="2542714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86.3</a:t>
              </a:r>
            </a:p>
          </p:txBody>
        </p:sp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>
              <a:off x="3879284" y="2645792"/>
              <a:ext cx="318216" cy="2014235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6" name="Rectangle 23"/>
            <p:cNvSpPr>
              <a:spLocks noChangeArrowheads="1"/>
            </p:cNvSpPr>
            <p:nvPr/>
          </p:nvSpPr>
          <p:spPr bwMode="auto">
            <a:xfrm>
              <a:off x="4197498" y="2629553"/>
              <a:ext cx="324454" cy="2030475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3785378" y="2356173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93.9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4191242" y="2343237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95.3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6041426" y="2303279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96.8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7839645" y="2389062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92.6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CEE4801E-0137-E247-B09E-2918B5D578D1}"/>
                </a:ext>
              </a:extLst>
            </p:cNvPr>
            <p:cNvSpPr txBox="1"/>
            <p:nvPr/>
          </p:nvSpPr>
          <p:spPr>
            <a:xfrm>
              <a:off x="8216313" y="2303769"/>
              <a:ext cx="505605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96.2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CB8AF381-3348-4C9F-83EA-40C18256FF8A}"/>
                </a:ext>
              </a:extLst>
            </p:cNvPr>
            <p:cNvSpPr txBox="1"/>
            <p:nvPr/>
          </p:nvSpPr>
          <p:spPr>
            <a:xfrm>
              <a:off x="7863354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63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D766A699-B986-4233-AEFB-65068F4AF84C}"/>
                </a:ext>
              </a:extLst>
            </p:cNvPr>
            <p:cNvSpPr txBox="1"/>
            <p:nvPr/>
          </p:nvSpPr>
          <p:spPr>
            <a:xfrm>
              <a:off x="8200389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55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3C58A61E-F577-4F68-9939-ABB87CDF8FAE}"/>
                </a:ext>
              </a:extLst>
            </p:cNvPr>
            <p:cNvSpPr txBox="1"/>
            <p:nvPr/>
          </p:nvSpPr>
          <p:spPr>
            <a:xfrm>
              <a:off x="6028740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653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FB1C2308-7616-414A-B247-0AA3D96E4CE7}"/>
                </a:ext>
              </a:extLst>
            </p:cNvPr>
            <p:cNvSpPr txBox="1"/>
            <p:nvPr/>
          </p:nvSpPr>
          <p:spPr>
            <a:xfrm>
              <a:off x="6357674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662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90431F78-DD7A-4B2C-83D8-428F5CFC01B3}"/>
                </a:ext>
              </a:extLst>
            </p:cNvPr>
            <p:cNvSpPr txBox="1"/>
            <p:nvPr/>
          </p:nvSpPr>
          <p:spPr>
            <a:xfrm>
              <a:off x="3784651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140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62F1171E-5997-4295-BAC6-BF16762F911C}"/>
                </a:ext>
              </a:extLst>
            </p:cNvPr>
            <p:cNvSpPr txBox="1"/>
            <p:nvPr/>
          </p:nvSpPr>
          <p:spPr>
            <a:xfrm>
              <a:off x="4100918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153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90431F78-DD7A-4B2C-83D8-428F5CFC01B3}"/>
                </a:ext>
              </a:extLst>
            </p:cNvPr>
            <p:cNvSpPr txBox="1"/>
            <p:nvPr/>
          </p:nvSpPr>
          <p:spPr>
            <a:xfrm>
              <a:off x="3079322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140</a:t>
              </a: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62F1171E-5997-4295-BAC6-BF16762F911C}"/>
                </a:ext>
              </a:extLst>
            </p:cNvPr>
            <p:cNvSpPr txBox="1"/>
            <p:nvPr/>
          </p:nvSpPr>
          <p:spPr>
            <a:xfrm>
              <a:off x="3395589" y="4435785"/>
              <a:ext cx="453848" cy="229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1"/>
                  </a:solidFill>
                </a:rPr>
                <a:t>153</a:t>
              </a: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991063" y="4651916"/>
              <a:ext cx="7703999" cy="0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chemeClr val="bg1"/>
                </a:solidFill>
              </a:endParaRPr>
            </a:p>
          </p:txBody>
        </p:sp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D4B81C4-4751-4CDD-A5BF-80A316EFB35F}"/>
                </a:ext>
              </a:extLst>
            </p:cNvPr>
            <p:cNvGrpSpPr/>
            <p:nvPr/>
          </p:nvGrpSpPr>
          <p:grpSpPr>
            <a:xfrm>
              <a:off x="1711017" y="1557959"/>
              <a:ext cx="2765916" cy="645647"/>
              <a:chOff x="1711017" y="1557959"/>
              <a:chExt cx="2765916" cy="645647"/>
            </a:xfrm>
          </p:grpSpPr>
          <p:sp>
            <p:nvSpPr>
              <p:cNvPr id="101" name="AutoShape 165">
                <a:extLst>
                  <a:ext uri="{FF2B5EF4-FFF2-40B4-BE49-F238E27FC236}">
                    <a16:creationId xmlns:a16="http://schemas.microsoft.com/office/drawing/2014/main" id="{7E6BEA30-194F-4BC1-AB65-3810DA2E8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1017" y="1557959"/>
                <a:ext cx="2736000" cy="64564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3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E6D855EF-2A72-43F6-8112-DA1EC5433914}"/>
                  </a:ext>
                </a:extLst>
              </p:cNvPr>
              <p:cNvSpPr/>
              <p:nvPr/>
            </p:nvSpPr>
            <p:spPr bwMode="auto">
              <a:xfrm>
                <a:off x="1846311" y="1909103"/>
                <a:ext cx="198180" cy="215999"/>
              </a:xfrm>
              <a:prstGeom prst="rect">
                <a:avLst/>
              </a:prstGeom>
              <a:solidFill>
                <a:srgbClr val="00006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C1B7C8D8-39DC-4F4E-B388-18CE8E1D9B9C}"/>
                  </a:ext>
                </a:extLst>
              </p:cNvPr>
              <p:cNvSpPr/>
              <p:nvPr/>
            </p:nvSpPr>
            <p:spPr bwMode="auto">
              <a:xfrm>
                <a:off x="3008824" y="1909103"/>
                <a:ext cx="198180" cy="215999"/>
              </a:xfrm>
              <a:prstGeom prst="rect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9C75D02E-F262-42A6-8750-078EBDBF4A2F}"/>
                  </a:ext>
                </a:extLst>
              </p:cNvPr>
              <p:cNvSpPr/>
              <p:nvPr/>
            </p:nvSpPr>
            <p:spPr>
              <a:xfrm>
                <a:off x="3197672" y="1863214"/>
                <a:ext cx="12792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 + TDF/FTC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A8C0AB8A-BBB9-4640-B0FD-C0134D3D5ACB}"/>
                  </a:ext>
                </a:extLst>
              </p:cNvPr>
              <p:cNvSpPr/>
              <p:nvPr/>
            </p:nvSpPr>
            <p:spPr>
              <a:xfrm>
                <a:off x="2035159" y="1863214"/>
                <a:ext cx="9330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 + 3TC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20" name="ZoneTexte 119"/>
              <p:cNvSpPr txBox="1"/>
              <p:nvPr/>
            </p:nvSpPr>
            <p:spPr>
              <a:xfrm>
                <a:off x="2209959" y="1576065"/>
                <a:ext cx="18558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ITT-exposed, snapshot</a:t>
                </a:r>
              </a:p>
            </p:txBody>
          </p:sp>
        </p:grpSp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B003E0AD-0D23-45AC-8644-914C74F60880}"/>
                </a:ext>
              </a:extLst>
            </p:cNvPr>
            <p:cNvGrpSpPr/>
            <p:nvPr/>
          </p:nvGrpSpPr>
          <p:grpSpPr>
            <a:xfrm>
              <a:off x="4611367" y="1557959"/>
              <a:ext cx="3558327" cy="645647"/>
              <a:chOff x="4611367" y="1557959"/>
              <a:chExt cx="3558327" cy="645647"/>
            </a:xfrm>
          </p:grpSpPr>
          <p:sp>
            <p:nvSpPr>
              <p:cNvPr id="100" name="AutoShape 165">
                <a:extLst>
                  <a:ext uri="{FF2B5EF4-FFF2-40B4-BE49-F238E27FC236}">
                    <a16:creationId xmlns:a16="http://schemas.microsoft.com/office/drawing/2014/main" id="{7E6BEA30-194F-4BC1-AB65-3810DA2E8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1367" y="1557959"/>
                <a:ext cx="3355175" cy="64564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3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E6D855EF-2A72-43F6-8112-DA1EC5433914}"/>
                  </a:ext>
                </a:extLst>
              </p:cNvPr>
              <p:cNvSpPr/>
              <p:nvPr/>
            </p:nvSpPr>
            <p:spPr bwMode="auto">
              <a:xfrm>
                <a:off x="4961868" y="1909103"/>
                <a:ext cx="198180" cy="215999"/>
              </a:xfrm>
              <a:prstGeom prst="rect">
                <a:avLst/>
              </a:prstGeom>
              <a:pattFill prst="pct80">
                <a:fgClr>
                  <a:srgbClr val="000066"/>
                </a:fgClr>
                <a:bgClr>
                  <a:prstClr val="white"/>
                </a:bgClr>
              </a:patt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C1B7C8D8-39DC-4F4E-B388-18CE8E1D9B9C}"/>
                  </a:ext>
                </a:extLst>
              </p:cNvPr>
              <p:cNvSpPr/>
              <p:nvPr/>
            </p:nvSpPr>
            <p:spPr bwMode="auto">
              <a:xfrm>
                <a:off x="6124381" y="1909103"/>
                <a:ext cx="198180" cy="215999"/>
              </a:xfrm>
              <a:prstGeom prst="rect">
                <a:avLst/>
              </a:prstGeom>
              <a:pattFill prst="pct80">
                <a:fgClr>
                  <a:srgbClr val="FF6600"/>
                </a:fgClr>
                <a:bgClr>
                  <a:prstClr val="white"/>
                </a:bgClr>
              </a:patt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9C75D02E-F262-42A6-8750-078EBDBF4A2F}"/>
                  </a:ext>
                </a:extLst>
              </p:cNvPr>
              <p:cNvSpPr/>
              <p:nvPr/>
            </p:nvSpPr>
            <p:spPr>
              <a:xfrm>
                <a:off x="6313229" y="1863214"/>
                <a:ext cx="12792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 + TDF/FTC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A8C0AB8A-BBB9-4640-B0FD-C0134D3D5ACB}"/>
                  </a:ext>
                </a:extLst>
              </p:cNvPr>
              <p:cNvSpPr/>
              <p:nvPr/>
            </p:nvSpPr>
            <p:spPr>
              <a:xfrm>
                <a:off x="5150716" y="1863214"/>
                <a:ext cx="9330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 + 3TC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21" name="ZoneTexte 120"/>
              <p:cNvSpPr txBox="1"/>
              <p:nvPr/>
            </p:nvSpPr>
            <p:spPr>
              <a:xfrm>
                <a:off x="4612310" y="1576065"/>
                <a:ext cx="35573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Treatment-related discontinuation = failure </a:t>
                </a:r>
              </a:p>
            </p:txBody>
          </p:sp>
        </p:grpSp>
      </p:grpSp>
      <p:sp>
        <p:nvSpPr>
          <p:cNvPr id="106" name="ZoneTexte 69"/>
          <p:cNvSpPr txBox="1">
            <a:spLocks noChangeArrowheads="1"/>
          </p:cNvSpPr>
          <p:nvPr/>
        </p:nvSpPr>
        <p:spPr bwMode="auto">
          <a:xfrm>
            <a:off x="790887" y="6570663"/>
            <a:ext cx="833882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>
              <a:spcBef>
                <a:spcPct val="0"/>
              </a:spcBef>
              <a:buClrTx/>
              <a:buNone/>
            </a:pPr>
            <a:r>
              <a:rPr lang="fr-FR" altLang="fr-FR" sz="1100" i="1" dirty="0"/>
              <a:t>Cahn P, Lancet. 2019;393:143-55 ; </a:t>
            </a:r>
            <a:r>
              <a:rPr lang="de-DE" sz="1100" i="1" dirty="0"/>
              <a:t>Cahn P, JAIDS 2019, </a:t>
            </a:r>
            <a:r>
              <a:rPr lang="de-DE" sz="1100" i="1" dirty="0" err="1"/>
              <a:t>Dec</a:t>
            </a:r>
            <a:r>
              <a:rPr lang="de-DE" sz="1100" i="1" dirty="0"/>
              <a:t> 10 (</a:t>
            </a:r>
            <a:r>
              <a:rPr lang="de-DE" sz="1100" i="1" dirty="0" err="1"/>
              <a:t>Epub</a:t>
            </a:r>
            <a:r>
              <a:rPr lang="de-DE" sz="1100" i="1" dirty="0"/>
              <a:t> </a:t>
            </a:r>
            <a:r>
              <a:rPr lang="de-DE" sz="1100" i="1" dirty="0" err="1"/>
              <a:t>ahead</a:t>
            </a:r>
            <a:r>
              <a:rPr lang="de-DE" sz="1100" i="1" dirty="0"/>
              <a:t> </a:t>
            </a:r>
            <a:r>
              <a:rPr lang="de-DE" sz="1100" i="1" dirty="0" err="1"/>
              <a:t>of</a:t>
            </a:r>
            <a:r>
              <a:rPr lang="de-DE" sz="1100" i="1" dirty="0"/>
              <a:t> </a:t>
            </a:r>
            <a:r>
              <a:rPr lang="de-DE" sz="1100" i="1" dirty="0" err="1"/>
              <a:t>print</a:t>
            </a:r>
            <a:r>
              <a:rPr lang="de-DE" sz="1100" i="1" dirty="0"/>
              <a:t>)</a:t>
            </a:r>
            <a:r>
              <a:rPr lang="fr-FR" sz="1100" dirty="0"/>
              <a:t> </a:t>
            </a:r>
            <a:r>
              <a:rPr lang="de-DE" altLang="fr-FR" sz="1100" i="1" dirty="0"/>
              <a:t>; Van Wyk J, </a:t>
            </a:r>
            <a:r>
              <a:rPr lang="de-DE" altLang="fr-FR" sz="1100" i="1" dirty="0" err="1"/>
              <a:t>IDWeek</a:t>
            </a:r>
            <a:r>
              <a:rPr lang="de-DE" altLang="fr-FR" sz="1100" i="1" dirty="0"/>
              <a:t> 2019, Abs. 2842</a:t>
            </a:r>
          </a:p>
        </p:txBody>
      </p:sp>
    </p:spTree>
    <p:extLst>
      <p:ext uri="{BB962C8B-B14F-4D97-AF65-F5344CB8AC3E}">
        <p14:creationId xmlns:p14="http://schemas.microsoft.com/office/powerpoint/2010/main" val="340429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568170" y="6570997"/>
            <a:ext cx="3575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 (Abs. P021). JIAS 2018; 21 , suppl. 8:31 </a:t>
            </a:r>
          </a:p>
        </p:txBody>
      </p:sp>
      <p:sp>
        <p:nvSpPr>
          <p:cNvPr id="1073" name="Rectangle 76"/>
          <p:cNvSpPr>
            <a:spLocks noChangeArrowheads="1"/>
          </p:cNvSpPr>
          <p:nvPr/>
        </p:nvSpPr>
        <p:spPr bwMode="auto">
          <a:xfrm>
            <a:off x="6090532" y="1873738"/>
            <a:ext cx="1524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rPr>
              <a:t>92</a:t>
            </a:r>
          </a:p>
        </p:txBody>
      </p:sp>
      <p:sp>
        <p:nvSpPr>
          <p:cNvPr id="1105" name="Rectangle 108"/>
          <p:cNvSpPr>
            <a:spLocks noChangeArrowheads="1"/>
          </p:cNvSpPr>
          <p:nvPr/>
        </p:nvSpPr>
        <p:spPr bwMode="auto">
          <a:xfrm>
            <a:off x="2626579" y="1930209"/>
            <a:ext cx="56746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&gt; 100 000</a:t>
            </a:r>
            <a:endParaRPr kumimoji="0" lang="en-US" sz="3200" b="0" i="0" u="none" strike="noStrike" cap="none" normalizeH="0" baseline="0">
              <a:ln>
                <a:noFill/>
              </a:ln>
              <a:solidFill>
                <a:srgbClr val="3333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76"/>
          <p:cNvSpPr>
            <a:spLocks noChangeArrowheads="1"/>
          </p:cNvSpPr>
          <p:nvPr/>
        </p:nvSpPr>
        <p:spPr bwMode="auto">
          <a:xfrm>
            <a:off x="3345292" y="1880038"/>
            <a:ext cx="19717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140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Line 72"/>
          <p:cNvSpPr>
            <a:spLocks noChangeShapeType="1"/>
          </p:cNvSpPr>
          <p:nvPr/>
        </p:nvSpPr>
        <p:spPr bwMode="auto">
          <a:xfrm>
            <a:off x="1406578" y="4919768"/>
            <a:ext cx="5109658" cy="0"/>
          </a:xfrm>
          <a:prstGeom prst="line">
            <a:avLst/>
          </a:prstGeom>
          <a:noFill/>
          <a:ln w="19">
            <a:solidFill>
              <a:srgbClr val="3333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" name="Line 72"/>
          <p:cNvSpPr>
            <a:spLocks noChangeShapeType="1"/>
          </p:cNvSpPr>
          <p:nvPr/>
        </p:nvSpPr>
        <p:spPr bwMode="auto">
          <a:xfrm>
            <a:off x="1406578" y="4236014"/>
            <a:ext cx="5109658" cy="0"/>
          </a:xfrm>
          <a:prstGeom prst="line">
            <a:avLst/>
          </a:prstGeom>
          <a:noFill/>
          <a:ln w="19">
            <a:solidFill>
              <a:srgbClr val="3333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5" name="Line 72"/>
          <p:cNvSpPr>
            <a:spLocks noChangeShapeType="1"/>
          </p:cNvSpPr>
          <p:nvPr/>
        </p:nvSpPr>
        <p:spPr bwMode="auto">
          <a:xfrm>
            <a:off x="1406578" y="3210384"/>
            <a:ext cx="5109658" cy="0"/>
          </a:xfrm>
          <a:prstGeom prst="line">
            <a:avLst/>
          </a:prstGeom>
          <a:noFill/>
          <a:ln w="19">
            <a:solidFill>
              <a:srgbClr val="3333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7" name="Line 72"/>
          <p:cNvSpPr>
            <a:spLocks noChangeShapeType="1"/>
          </p:cNvSpPr>
          <p:nvPr/>
        </p:nvSpPr>
        <p:spPr bwMode="auto">
          <a:xfrm>
            <a:off x="1406578" y="2531133"/>
            <a:ext cx="5109658" cy="0"/>
          </a:xfrm>
          <a:prstGeom prst="line">
            <a:avLst/>
          </a:prstGeom>
          <a:noFill/>
          <a:ln w="19">
            <a:solidFill>
              <a:srgbClr val="3333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7" name="Titre 3"/>
          <p:cNvSpPr>
            <a:spLocks noGrp="1"/>
          </p:cNvSpPr>
          <p:nvPr>
            <p:ph type="title"/>
          </p:nvPr>
        </p:nvSpPr>
        <p:spPr>
          <a:xfrm>
            <a:off x="243169" y="1038874"/>
            <a:ext cx="6479999" cy="486191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CC3300"/>
                </a:solidFill>
                <a:latin typeface="Calibri"/>
                <a:cs typeface="Calibri"/>
              </a:rPr>
              <a:t>HIV RNA &lt; 50 c/mL at W48 (%) in subgroups of the pooled analysis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43725" y="1097303"/>
            <a:ext cx="223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>
                <a:solidFill>
                  <a:srgbClr val="CC3300"/>
                </a:solidFill>
                <a:latin typeface="Calibri"/>
                <a:ea typeface="ＭＳ Ｐゴシック" pitchFamily="-109" charset="-128"/>
                <a:cs typeface="Calibri"/>
              </a:rPr>
              <a:t>Difference, % (95%CI)</a:t>
            </a:r>
            <a:endParaRPr lang="en-US">
              <a:solidFill>
                <a:srgbClr val="CC3300"/>
              </a:solidFill>
              <a:latin typeface="Calibri"/>
              <a:cs typeface="Calibri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0333E53-9FCF-498A-A870-187713DDF273}"/>
              </a:ext>
            </a:extLst>
          </p:cNvPr>
          <p:cNvGrpSpPr/>
          <p:nvPr/>
        </p:nvGrpSpPr>
        <p:grpSpPr>
          <a:xfrm>
            <a:off x="6356882" y="1499891"/>
            <a:ext cx="2630684" cy="5094255"/>
            <a:chOff x="6356882" y="1499891"/>
            <a:chExt cx="2630684" cy="5094255"/>
          </a:xfrm>
        </p:grpSpPr>
        <p:sp>
          <p:nvSpPr>
            <p:cNvPr id="289" name="Line 30"/>
            <p:cNvSpPr>
              <a:spLocks noChangeShapeType="1"/>
            </p:cNvSpPr>
            <p:nvPr/>
          </p:nvSpPr>
          <p:spPr bwMode="auto">
            <a:xfrm>
              <a:off x="7167563" y="606985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90" name="Line 31"/>
            <p:cNvSpPr>
              <a:spLocks noChangeShapeType="1"/>
            </p:cNvSpPr>
            <p:nvPr/>
          </p:nvSpPr>
          <p:spPr bwMode="auto">
            <a:xfrm>
              <a:off x="7937500" y="606985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91" name="Line 32"/>
            <p:cNvSpPr>
              <a:spLocks noChangeShapeType="1"/>
            </p:cNvSpPr>
            <p:nvPr/>
          </p:nvSpPr>
          <p:spPr bwMode="auto">
            <a:xfrm>
              <a:off x="7167563" y="6110032"/>
              <a:ext cx="769938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92" name="Oval 33"/>
            <p:cNvSpPr>
              <a:spLocks noChangeArrowheads="1"/>
            </p:cNvSpPr>
            <p:nvPr/>
          </p:nvSpPr>
          <p:spPr bwMode="auto">
            <a:xfrm>
              <a:off x="7505700" y="6066503"/>
              <a:ext cx="88900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1" name="Line 50"/>
            <p:cNvSpPr>
              <a:spLocks noChangeShapeType="1"/>
            </p:cNvSpPr>
            <p:nvPr/>
          </p:nvSpPr>
          <p:spPr bwMode="auto">
            <a:xfrm>
              <a:off x="7297738" y="4336980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2" name="Line 51"/>
            <p:cNvSpPr>
              <a:spLocks noChangeShapeType="1"/>
            </p:cNvSpPr>
            <p:nvPr/>
          </p:nvSpPr>
          <p:spPr bwMode="auto">
            <a:xfrm>
              <a:off x="7929563" y="4336980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3" name="Line 52"/>
            <p:cNvSpPr>
              <a:spLocks noChangeShapeType="1"/>
            </p:cNvSpPr>
            <p:nvPr/>
          </p:nvSpPr>
          <p:spPr bwMode="auto">
            <a:xfrm>
              <a:off x="7297738" y="4377160"/>
              <a:ext cx="631825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4" name="Oval 53"/>
            <p:cNvSpPr>
              <a:spLocks noChangeArrowheads="1"/>
            </p:cNvSpPr>
            <p:nvPr/>
          </p:nvSpPr>
          <p:spPr bwMode="auto">
            <a:xfrm>
              <a:off x="7567613" y="4335306"/>
              <a:ext cx="87313" cy="88733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6" name="Line 54"/>
            <p:cNvSpPr>
              <a:spLocks noChangeShapeType="1"/>
            </p:cNvSpPr>
            <p:nvPr/>
          </p:nvSpPr>
          <p:spPr bwMode="auto">
            <a:xfrm>
              <a:off x="7412038" y="3671552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7" name="Line 55"/>
            <p:cNvSpPr>
              <a:spLocks noChangeShapeType="1"/>
            </p:cNvSpPr>
            <p:nvPr/>
          </p:nvSpPr>
          <p:spPr bwMode="auto">
            <a:xfrm>
              <a:off x="7754938" y="3671552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8" name="Line 56"/>
            <p:cNvSpPr>
              <a:spLocks noChangeShapeType="1"/>
            </p:cNvSpPr>
            <p:nvPr/>
          </p:nvSpPr>
          <p:spPr bwMode="auto">
            <a:xfrm>
              <a:off x="7412038" y="3711733"/>
              <a:ext cx="342900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" name="Oval 57"/>
            <p:cNvSpPr>
              <a:spLocks noChangeArrowheads="1"/>
            </p:cNvSpPr>
            <p:nvPr/>
          </p:nvSpPr>
          <p:spPr bwMode="auto">
            <a:xfrm>
              <a:off x="7540625" y="3664856"/>
              <a:ext cx="85725" cy="93755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" name="Line 58"/>
            <p:cNvSpPr>
              <a:spLocks noChangeShapeType="1"/>
            </p:cNvSpPr>
            <p:nvPr/>
          </p:nvSpPr>
          <p:spPr bwMode="auto">
            <a:xfrm>
              <a:off x="7505700" y="4065811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1" name="Line 59"/>
            <p:cNvSpPr>
              <a:spLocks noChangeShapeType="1"/>
            </p:cNvSpPr>
            <p:nvPr/>
          </p:nvSpPr>
          <p:spPr bwMode="auto">
            <a:xfrm>
              <a:off x="7770813" y="4065811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2" name="Line 60"/>
            <p:cNvSpPr>
              <a:spLocks noChangeShapeType="1"/>
            </p:cNvSpPr>
            <p:nvPr/>
          </p:nvSpPr>
          <p:spPr bwMode="auto">
            <a:xfrm>
              <a:off x="7505700" y="4105992"/>
              <a:ext cx="265113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3" name="Oval 61"/>
            <p:cNvSpPr>
              <a:spLocks noChangeArrowheads="1"/>
            </p:cNvSpPr>
            <p:nvPr/>
          </p:nvSpPr>
          <p:spPr bwMode="auto">
            <a:xfrm>
              <a:off x="7591425" y="4059114"/>
              <a:ext cx="84138" cy="92081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4" name="Line 66"/>
            <p:cNvSpPr>
              <a:spLocks noChangeShapeType="1"/>
            </p:cNvSpPr>
            <p:nvPr/>
          </p:nvSpPr>
          <p:spPr bwMode="auto">
            <a:xfrm>
              <a:off x="7281863" y="3360159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5" name="Line 67"/>
            <p:cNvSpPr>
              <a:spLocks noChangeShapeType="1"/>
            </p:cNvSpPr>
            <p:nvPr/>
          </p:nvSpPr>
          <p:spPr bwMode="auto">
            <a:xfrm>
              <a:off x="8058150" y="3360159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6" name="Line 68"/>
            <p:cNvSpPr>
              <a:spLocks noChangeShapeType="1"/>
            </p:cNvSpPr>
            <p:nvPr/>
          </p:nvSpPr>
          <p:spPr bwMode="auto">
            <a:xfrm>
              <a:off x="7281863" y="3400339"/>
              <a:ext cx="776288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7" name="Oval 69"/>
            <p:cNvSpPr>
              <a:spLocks noChangeArrowheads="1"/>
            </p:cNvSpPr>
            <p:nvPr/>
          </p:nvSpPr>
          <p:spPr bwMode="auto">
            <a:xfrm>
              <a:off x="7629525" y="3356810"/>
              <a:ext cx="84138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2" name="Line 22"/>
            <p:cNvSpPr>
              <a:spLocks noChangeShapeType="1"/>
            </p:cNvSpPr>
            <p:nvPr/>
          </p:nvSpPr>
          <p:spPr bwMode="auto">
            <a:xfrm>
              <a:off x="7523163" y="200186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3" name="Line 23"/>
            <p:cNvSpPr>
              <a:spLocks noChangeShapeType="1"/>
            </p:cNvSpPr>
            <p:nvPr/>
          </p:nvSpPr>
          <p:spPr bwMode="auto">
            <a:xfrm>
              <a:off x="8013700" y="200186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4" name="Line 24"/>
            <p:cNvSpPr>
              <a:spLocks noChangeShapeType="1"/>
            </p:cNvSpPr>
            <p:nvPr/>
          </p:nvSpPr>
          <p:spPr bwMode="auto">
            <a:xfrm>
              <a:off x="7523163" y="2042042"/>
              <a:ext cx="490538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5" name="Oval 25"/>
            <p:cNvSpPr>
              <a:spLocks noChangeArrowheads="1"/>
            </p:cNvSpPr>
            <p:nvPr/>
          </p:nvSpPr>
          <p:spPr bwMode="auto">
            <a:xfrm>
              <a:off x="7734300" y="2000188"/>
              <a:ext cx="88900" cy="88733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6" name="Line 26"/>
            <p:cNvSpPr>
              <a:spLocks noChangeShapeType="1"/>
            </p:cNvSpPr>
            <p:nvPr/>
          </p:nvSpPr>
          <p:spPr bwMode="auto">
            <a:xfrm>
              <a:off x="7470775" y="2311038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7" name="Line 27"/>
            <p:cNvSpPr>
              <a:spLocks noChangeShapeType="1"/>
            </p:cNvSpPr>
            <p:nvPr/>
          </p:nvSpPr>
          <p:spPr bwMode="auto">
            <a:xfrm>
              <a:off x="7713663" y="2311038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8" name="Line 28"/>
            <p:cNvSpPr>
              <a:spLocks noChangeShapeType="1"/>
            </p:cNvSpPr>
            <p:nvPr/>
          </p:nvSpPr>
          <p:spPr bwMode="auto">
            <a:xfrm>
              <a:off x="7470775" y="2351219"/>
              <a:ext cx="242888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9" name="Oval 29"/>
            <p:cNvSpPr>
              <a:spLocks noChangeArrowheads="1"/>
            </p:cNvSpPr>
            <p:nvPr/>
          </p:nvSpPr>
          <p:spPr bwMode="auto">
            <a:xfrm>
              <a:off x="7550150" y="2307690"/>
              <a:ext cx="84138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4" name="Line 14"/>
            <p:cNvSpPr>
              <a:spLocks noChangeShapeType="1"/>
            </p:cNvSpPr>
            <p:nvPr/>
          </p:nvSpPr>
          <p:spPr bwMode="auto">
            <a:xfrm>
              <a:off x="6726238" y="3020210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5" name="Line 15"/>
            <p:cNvSpPr>
              <a:spLocks noChangeShapeType="1"/>
            </p:cNvSpPr>
            <p:nvPr/>
          </p:nvSpPr>
          <p:spPr bwMode="auto">
            <a:xfrm>
              <a:off x="7643813" y="3020210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6" name="Line 16"/>
            <p:cNvSpPr>
              <a:spLocks noChangeShapeType="1"/>
            </p:cNvSpPr>
            <p:nvPr/>
          </p:nvSpPr>
          <p:spPr bwMode="auto">
            <a:xfrm>
              <a:off x="6726238" y="3060391"/>
              <a:ext cx="917575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7" name="Oval 17"/>
            <p:cNvSpPr>
              <a:spLocks noChangeArrowheads="1"/>
            </p:cNvSpPr>
            <p:nvPr/>
          </p:nvSpPr>
          <p:spPr bwMode="auto">
            <a:xfrm>
              <a:off x="7140575" y="3013513"/>
              <a:ext cx="85725" cy="93755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8" name="Line 74"/>
            <p:cNvSpPr>
              <a:spLocks noChangeShapeType="1"/>
            </p:cNvSpPr>
            <p:nvPr/>
          </p:nvSpPr>
          <p:spPr bwMode="auto">
            <a:xfrm>
              <a:off x="7567613" y="264572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9" name="Line 75"/>
            <p:cNvSpPr>
              <a:spLocks noChangeShapeType="1"/>
            </p:cNvSpPr>
            <p:nvPr/>
          </p:nvSpPr>
          <p:spPr bwMode="auto">
            <a:xfrm>
              <a:off x="7775575" y="264572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40" name="Line 76"/>
            <p:cNvSpPr>
              <a:spLocks noChangeShapeType="1"/>
            </p:cNvSpPr>
            <p:nvPr/>
          </p:nvSpPr>
          <p:spPr bwMode="auto">
            <a:xfrm>
              <a:off x="7567613" y="2685904"/>
              <a:ext cx="207963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41" name="Oval 77"/>
            <p:cNvSpPr>
              <a:spLocks noChangeArrowheads="1"/>
            </p:cNvSpPr>
            <p:nvPr/>
          </p:nvSpPr>
          <p:spPr bwMode="auto">
            <a:xfrm>
              <a:off x="7626350" y="2640702"/>
              <a:ext cx="85725" cy="92081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43" name="ZoneTexte 242"/>
            <p:cNvSpPr txBox="1"/>
            <p:nvPr/>
          </p:nvSpPr>
          <p:spPr>
            <a:xfrm>
              <a:off x="7348977" y="2114073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-2.8</a:t>
              </a:r>
            </a:p>
          </p:txBody>
        </p:sp>
        <p:sp>
          <p:nvSpPr>
            <p:cNvPr id="244" name="ZoneTexte 243"/>
            <p:cNvSpPr txBox="1"/>
            <p:nvPr/>
          </p:nvSpPr>
          <p:spPr>
            <a:xfrm>
              <a:off x="7662958" y="1774133"/>
              <a:ext cx="383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1.9</a:t>
              </a:r>
            </a:p>
          </p:txBody>
        </p:sp>
        <p:sp>
          <p:nvSpPr>
            <p:cNvPr id="245" name="ZoneTexte 244"/>
            <p:cNvSpPr txBox="1"/>
            <p:nvPr/>
          </p:nvSpPr>
          <p:spPr>
            <a:xfrm>
              <a:off x="7338640" y="4095610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-1.5</a:t>
              </a:r>
            </a:p>
          </p:txBody>
        </p:sp>
        <p:sp>
          <p:nvSpPr>
            <p:cNvPr id="248" name="ZoneTexte 247"/>
            <p:cNvSpPr txBox="1"/>
            <p:nvPr/>
          </p:nvSpPr>
          <p:spPr>
            <a:xfrm>
              <a:off x="6912729" y="3071263"/>
              <a:ext cx="5084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-13.4</a:t>
              </a:r>
            </a:p>
          </p:txBody>
        </p:sp>
        <p:sp>
          <p:nvSpPr>
            <p:cNvPr id="249" name="ZoneTexte 248"/>
            <p:cNvSpPr txBox="1"/>
            <p:nvPr/>
          </p:nvSpPr>
          <p:spPr>
            <a:xfrm>
              <a:off x="7357389" y="2701319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-0.7</a:t>
              </a:r>
            </a:p>
          </p:txBody>
        </p:sp>
        <p:sp>
          <p:nvSpPr>
            <p:cNvPr id="250" name="ZoneTexte 249"/>
            <p:cNvSpPr txBox="1"/>
            <p:nvPr/>
          </p:nvSpPr>
          <p:spPr>
            <a:xfrm>
              <a:off x="7290148" y="3694713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-3.0</a:t>
              </a:r>
            </a:p>
          </p:txBody>
        </p:sp>
        <p:sp>
          <p:nvSpPr>
            <p:cNvPr id="251" name="ZoneTexte 250"/>
            <p:cNvSpPr txBox="1"/>
            <p:nvPr/>
          </p:nvSpPr>
          <p:spPr>
            <a:xfrm>
              <a:off x="7299673" y="3354485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-0.8</a:t>
              </a:r>
            </a:p>
          </p:txBody>
        </p:sp>
        <p:sp>
          <p:nvSpPr>
            <p:cNvPr id="252" name="ZoneTexte 251"/>
            <p:cNvSpPr txBox="1"/>
            <p:nvPr/>
          </p:nvSpPr>
          <p:spPr>
            <a:xfrm>
              <a:off x="7354971" y="4365601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-2.3</a:t>
              </a:r>
            </a:p>
          </p:txBody>
        </p:sp>
        <p:sp>
          <p:nvSpPr>
            <p:cNvPr id="280" name="Line 42"/>
            <p:cNvSpPr>
              <a:spLocks noChangeShapeType="1"/>
            </p:cNvSpPr>
            <p:nvPr/>
          </p:nvSpPr>
          <p:spPr bwMode="auto">
            <a:xfrm>
              <a:off x="7519988" y="575380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81" name="Line 43"/>
            <p:cNvSpPr>
              <a:spLocks noChangeShapeType="1"/>
            </p:cNvSpPr>
            <p:nvPr/>
          </p:nvSpPr>
          <p:spPr bwMode="auto">
            <a:xfrm>
              <a:off x="7753350" y="575380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82" name="Line 44"/>
            <p:cNvSpPr>
              <a:spLocks noChangeShapeType="1"/>
            </p:cNvSpPr>
            <p:nvPr/>
          </p:nvSpPr>
          <p:spPr bwMode="auto">
            <a:xfrm>
              <a:off x="7519988" y="5793985"/>
              <a:ext cx="233363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83" name="Oval 45"/>
            <p:cNvSpPr>
              <a:spLocks noChangeArrowheads="1"/>
            </p:cNvSpPr>
            <p:nvPr/>
          </p:nvSpPr>
          <p:spPr bwMode="auto">
            <a:xfrm>
              <a:off x="7591425" y="5748782"/>
              <a:ext cx="87313" cy="92081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84" name="ZoneTexte 283"/>
            <p:cNvSpPr txBox="1"/>
            <p:nvPr/>
          </p:nvSpPr>
          <p:spPr>
            <a:xfrm>
              <a:off x="7302110" y="5550765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-1.6</a:t>
              </a:r>
            </a:p>
          </p:txBody>
        </p:sp>
        <p:sp>
          <p:nvSpPr>
            <p:cNvPr id="275" name="Line 38"/>
            <p:cNvSpPr>
              <a:spLocks noChangeShapeType="1"/>
            </p:cNvSpPr>
            <p:nvPr/>
          </p:nvSpPr>
          <p:spPr bwMode="auto">
            <a:xfrm>
              <a:off x="7267575" y="5042571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" name="Line 39"/>
            <p:cNvSpPr>
              <a:spLocks noChangeShapeType="1"/>
            </p:cNvSpPr>
            <p:nvPr/>
          </p:nvSpPr>
          <p:spPr bwMode="auto">
            <a:xfrm>
              <a:off x="8089900" y="5042571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" name="Line 40"/>
            <p:cNvSpPr>
              <a:spLocks noChangeShapeType="1"/>
            </p:cNvSpPr>
            <p:nvPr/>
          </p:nvSpPr>
          <p:spPr bwMode="auto">
            <a:xfrm>
              <a:off x="7267575" y="5082752"/>
              <a:ext cx="822325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8" name="Oval 41"/>
            <p:cNvSpPr>
              <a:spLocks noChangeArrowheads="1"/>
            </p:cNvSpPr>
            <p:nvPr/>
          </p:nvSpPr>
          <p:spPr bwMode="auto">
            <a:xfrm>
              <a:off x="7634288" y="5039223"/>
              <a:ext cx="88900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9" name="ZoneTexte 278"/>
            <p:cNvSpPr txBox="1"/>
            <p:nvPr/>
          </p:nvSpPr>
          <p:spPr>
            <a:xfrm>
              <a:off x="7282628" y="4818723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-0.4</a:t>
              </a:r>
            </a:p>
          </p:txBody>
        </p:sp>
        <p:sp>
          <p:nvSpPr>
            <p:cNvPr id="270" name="Line 34"/>
            <p:cNvSpPr>
              <a:spLocks noChangeShapeType="1"/>
            </p:cNvSpPr>
            <p:nvPr/>
          </p:nvSpPr>
          <p:spPr bwMode="auto">
            <a:xfrm>
              <a:off x="7415213" y="5391107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1" name="Line 35"/>
            <p:cNvSpPr>
              <a:spLocks noChangeShapeType="1"/>
            </p:cNvSpPr>
            <p:nvPr/>
          </p:nvSpPr>
          <p:spPr bwMode="auto">
            <a:xfrm>
              <a:off x="7988300" y="5391107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2" name="Line 36"/>
            <p:cNvSpPr>
              <a:spLocks noChangeShapeType="1"/>
            </p:cNvSpPr>
            <p:nvPr/>
          </p:nvSpPr>
          <p:spPr bwMode="auto">
            <a:xfrm>
              <a:off x="7415213" y="5431288"/>
              <a:ext cx="573088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3" name="Oval 37"/>
            <p:cNvSpPr>
              <a:spLocks noChangeArrowheads="1"/>
            </p:cNvSpPr>
            <p:nvPr/>
          </p:nvSpPr>
          <p:spPr bwMode="auto">
            <a:xfrm>
              <a:off x="7661275" y="5387759"/>
              <a:ext cx="85725" cy="88733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4" name="ZoneTexte 273"/>
            <p:cNvSpPr txBox="1"/>
            <p:nvPr/>
          </p:nvSpPr>
          <p:spPr>
            <a:xfrm>
              <a:off x="7343624" y="5198347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-0.1</a:t>
              </a:r>
            </a:p>
          </p:txBody>
        </p:sp>
        <p:sp>
          <p:nvSpPr>
            <p:cNvPr id="256" name="ZoneTexte 255"/>
            <p:cNvSpPr txBox="1"/>
            <p:nvPr/>
          </p:nvSpPr>
          <p:spPr>
            <a:xfrm>
              <a:off x="7242008" y="5865322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-3.8</a:t>
              </a:r>
            </a:p>
          </p:txBody>
        </p:sp>
        <p:sp>
          <p:nvSpPr>
            <p:cNvPr id="138" name="Line 5"/>
            <p:cNvSpPr>
              <a:spLocks noChangeShapeType="1"/>
            </p:cNvSpPr>
            <p:nvPr/>
          </p:nvSpPr>
          <p:spPr bwMode="auto">
            <a:xfrm>
              <a:off x="6565900" y="6303004"/>
              <a:ext cx="225742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9" name="Line 6"/>
            <p:cNvSpPr>
              <a:spLocks noChangeShapeType="1"/>
            </p:cNvSpPr>
            <p:nvPr/>
          </p:nvSpPr>
          <p:spPr bwMode="auto">
            <a:xfrm flipH="1">
              <a:off x="6576847" y="6303005"/>
              <a:ext cx="1" cy="3981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0" name="Line 7"/>
            <p:cNvSpPr>
              <a:spLocks noChangeShapeType="1"/>
            </p:cNvSpPr>
            <p:nvPr/>
          </p:nvSpPr>
          <p:spPr bwMode="auto">
            <a:xfrm>
              <a:off x="6943725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1" name="Line 8"/>
            <p:cNvSpPr>
              <a:spLocks noChangeShapeType="1"/>
            </p:cNvSpPr>
            <p:nvPr/>
          </p:nvSpPr>
          <p:spPr bwMode="auto">
            <a:xfrm>
              <a:off x="7319963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2" name="Line 9"/>
            <p:cNvSpPr>
              <a:spLocks noChangeShapeType="1"/>
            </p:cNvSpPr>
            <p:nvPr/>
          </p:nvSpPr>
          <p:spPr bwMode="auto">
            <a:xfrm>
              <a:off x="7694613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53" name="Line 10"/>
            <p:cNvSpPr>
              <a:spLocks noChangeShapeType="1"/>
            </p:cNvSpPr>
            <p:nvPr/>
          </p:nvSpPr>
          <p:spPr bwMode="auto">
            <a:xfrm>
              <a:off x="8072438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55" name="Line 11"/>
            <p:cNvSpPr>
              <a:spLocks noChangeShapeType="1"/>
            </p:cNvSpPr>
            <p:nvPr/>
          </p:nvSpPr>
          <p:spPr bwMode="auto">
            <a:xfrm>
              <a:off x="8448675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79" name="Line 12"/>
            <p:cNvSpPr>
              <a:spLocks noChangeShapeType="1"/>
            </p:cNvSpPr>
            <p:nvPr/>
          </p:nvSpPr>
          <p:spPr bwMode="auto">
            <a:xfrm>
              <a:off x="8823325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1" name="Line 13"/>
            <p:cNvSpPr>
              <a:spLocks noChangeShapeType="1"/>
            </p:cNvSpPr>
            <p:nvPr/>
          </p:nvSpPr>
          <p:spPr bwMode="auto">
            <a:xfrm flipV="1">
              <a:off x="7694613" y="1846626"/>
              <a:ext cx="0" cy="445637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7" name="ZoneTexte 256"/>
            <p:cNvSpPr txBox="1"/>
            <p:nvPr/>
          </p:nvSpPr>
          <p:spPr>
            <a:xfrm>
              <a:off x="7557318" y="631714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258" name="ZoneTexte 257"/>
            <p:cNvSpPr txBox="1"/>
            <p:nvPr/>
          </p:nvSpPr>
          <p:spPr>
            <a:xfrm>
              <a:off x="7904125" y="6317147"/>
              <a:ext cx="3417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10</a:t>
              </a:r>
            </a:p>
          </p:txBody>
        </p:sp>
        <p:sp>
          <p:nvSpPr>
            <p:cNvPr id="259" name="ZoneTexte 258"/>
            <p:cNvSpPr txBox="1"/>
            <p:nvPr/>
          </p:nvSpPr>
          <p:spPr>
            <a:xfrm>
              <a:off x="8290205" y="6317147"/>
              <a:ext cx="3417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20</a:t>
              </a:r>
            </a:p>
          </p:txBody>
        </p:sp>
        <p:sp>
          <p:nvSpPr>
            <p:cNvPr id="260" name="ZoneTexte 259"/>
            <p:cNvSpPr txBox="1"/>
            <p:nvPr/>
          </p:nvSpPr>
          <p:spPr>
            <a:xfrm>
              <a:off x="8645805" y="6317147"/>
              <a:ext cx="3417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30</a:t>
              </a:r>
            </a:p>
          </p:txBody>
        </p:sp>
        <p:sp>
          <p:nvSpPr>
            <p:cNvPr id="261" name="ZoneTexte 260"/>
            <p:cNvSpPr txBox="1"/>
            <p:nvPr/>
          </p:nvSpPr>
          <p:spPr>
            <a:xfrm>
              <a:off x="7118881" y="6317147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-10</a:t>
              </a:r>
            </a:p>
          </p:txBody>
        </p:sp>
        <p:sp>
          <p:nvSpPr>
            <p:cNvPr id="262" name="ZoneTexte 261"/>
            <p:cNvSpPr txBox="1"/>
            <p:nvPr/>
          </p:nvSpPr>
          <p:spPr>
            <a:xfrm>
              <a:off x="6763281" y="6317147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-20</a:t>
              </a:r>
            </a:p>
          </p:txBody>
        </p:sp>
        <p:sp>
          <p:nvSpPr>
            <p:cNvPr id="263" name="ZoneTexte 262"/>
            <p:cNvSpPr txBox="1"/>
            <p:nvPr/>
          </p:nvSpPr>
          <p:spPr>
            <a:xfrm>
              <a:off x="6356882" y="6317147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j-lt"/>
                </a:rPr>
                <a:t>-30</a:t>
              </a:r>
            </a:p>
          </p:txBody>
        </p:sp>
        <p:sp>
          <p:nvSpPr>
            <p:cNvPr id="265" name="Line 46"/>
            <p:cNvSpPr>
              <a:spLocks noChangeShapeType="1"/>
            </p:cNvSpPr>
            <p:nvPr/>
          </p:nvSpPr>
          <p:spPr bwMode="auto">
            <a:xfrm>
              <a:off x="7516813" y="4679338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" name="Line 47"/>
            <p:cNvSpPr>
              <a:spLocks noChangeShapeType="1"/>
            </p:cNvSpPr>
            <p:nvPr/>
          </p:nvSpPr>
          <p:spPr bwMode="auto">
            <a:xfrm>
              <a:off x="7750175" y="4679338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7" name="Line 48"/>
            <p:cNvSpPr>
              <a:spLocks noChangeShapeType="1"/>
            </p:cNvSpPr>
            <p:nvPr/>
          </p:nvSpPr>
          <p:spPr bwMode="auto">
            <a:xfrm>
              <a:off x="7516813" y="4719519"/>
              <a:ext cx="233363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8" name="Oval 49"/>
            <p:cNvSpPr>
              <a:spLocks noChangeArrowheads="1"/>
            </p:cNvSpPr>
            <p:nvPr/>
          </p:nvSpPr>
          <p:spPr bwMode="auto">
            <a:xfrm>
              <a:off x="7588250" y="4672641"/>
              <a:ext cx="87313" cy="93755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9" name="ZoneTexte 268"/>
            <p:cNvSpPr txBox="1"/>
            <p:nvPr/>
          </p:nvSpPr>
          <p:spPr>
            <a:xfrm>
              <a:off x="7118357" y="4595983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-1.7</a:t>
              </a:r>
            </a:p>
          </p:txBody>
        </p:sp>
        <p:sp>
          <p:nvSpPr>
            <p:cNvPr id="293" name="Flèche droite 63"/>
            <p:cNvSpPr/>
            <p:nvPr/>
          </p:nvSpPr>
          <p:spPr bwMode="auto">
            <a:xfrm>
              <a:off x="7682421" y="1499891"/>
              <a:ext cx="1188000" cy="360000"/>
            </a:xfrm>
            <a:prstGeom prst="rightArrow">
              <a:avLst>
                <a:gd name="adj1" fmla="val 73200"/>
                <a:gd name="adj2" fmla="val 50000"/>
              </a:avLst>
            </a:prstGeom>
            <a:solidFill>
              <a:srgbClr val="00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/>
            </a:p>
          </p:txBody>
        </p:sp>
        <p:sp>
          <p:nvSpPr>
            <p:cNvPr id="294" name="Flèche droite 159"/>
            <p:cNvSpPr/>
            <p:nvPr/>
          </p:nvSpPr>
          <p:spPr bwMode="auto">
            <a:xfrm rot="10800000">
              <a:off x="6506612" y="1499892"/>
              <a:ext cx="1188000" cy="360000"/>
            </a:xfrm>
            <a:prstGeom prst="rightArrow">
              <a:avLst>
                <a:gd name="adj1" fmla="val 73864"/>
                <a:gd name="adj2" fmla="val 50000"/>
              </a:avLst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 dirty="0"/>
            </a:p>
          </p:txBody>
        </p:sp>
        <p:sp>
          <p:nvSpPr>
            <p:cNvPr id="295" name="ZoneTexte 294"/>
            <p:cNvSpPr txBox="1"/>
            <p:nvPr/>
          </p:nvSpPr>
          <p:spPr>
            <a:xfrm>
              <a:off x="6516236" y="1550673"/>
              <a:ext cx="1206953" cy="28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050" b="1" dirty="0">
                  <a:solidFill>
                    <a:schemeClr val="bg1"/>
                  </a:solidFill>
                </a:rPr>
                <a:t>DTG + TDF/FTC</a:t>
              </a: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7694613" y="1563867"/>
              <a:ext cx="90968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r-IN" sz="1050" b="1" dirty="0">
                  <a:solidFill>
                    <a:srgbClr val="FFFFFF"/>
                  </a:solidFill>
                </a:rPr>
                <a:t>DTG + 3TC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EB2FB6E6-7EB0-42DD-B994-38BA204F4D92}"/>
              </a:ext>
            </a:extLst>
          </p:cNvPr>
          <p:cNvGrpSpPr/>
          <p:nvPr/>
        </p:nvGrpSpPr>
        <p:grpSpPr>
          <a:xfrm>
            <a:off x="187956" y="1457206"/>
            <a:ext cx="6328280" cy="5088647"/>
            <a:chOff x="187956" y="1457206"/>
            <a:chExt cx="6328280" cy="5088647"/>
          </a:xfrm>
        </p:grpSpPr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250710" y="1897080"/>
              <a:ext cx="2777368" cy="120485"/>
            </a:xfrm>
            <a:custGeom>
              <a:avLst/>
              <a:gdLst>
                <a:gd name="T0" fmla="*/ 1789 w 1789"/>
                <a:gd name="T1" fmla="*/ 0 h 80"/>
                <a:gd name="T2" fmla="*/ 0 w 1789"/>
                <a:gd name="T3" fmla="*/ 0 h 80"/>
                <a:gd name="T4" fmla="*/ 0 w 1789"/>
                <a:gd name="T5" fmla="*/ 80 h 80"/>
                <a:gd name="T6" fmla="*/ 1750 w 1789"/>
                <a:gd name="T7" fmla="*/ 80 h 80"/>
                <a:gd name="T8" fmla="*/ 1789 w 1789"/>
                <a:gd name="T9" fmla="*/ 80 h 80"/>
                <a:gd name="T10" fmla="*/ 1789 w 1789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9" h="80">
                  <a:moveTo>
                    <a:pt x="1789" y="0"/>
                  </a:moveTo>
                  <a:lnTo>
                    <a:pt x="0" y="0"/>
                  </a:lnTo>
                  <a:lnTo>
                    <a:pt x="0" y="80"/>
                  </a:lnTo>
                  <a:lnTo>
                    <a:pt x="1750" y="80"/>
                  </a:lnTo>
                  <a:lnTo>
                    <a:pt x="1789" y="80"/>
                  </a:lnTo>
                  <a:lnTo>
                    <a:pt x="1789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250710" y="2238956"/>
              <a:ext cx="2746319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250710" y="2017565"/>
              <a:ext cx="2716821" cy="12048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3250710" y="2359441"/>
              <a:ext cx="2837914" cy="121992"/>
            </a:xfrm>
            <a:custGeom>
              <a:avLst/>
              <a:gdLst>
                <a:gd name="T0" fmla="*/ 1828 w 1828"/>
                <a:gd name="T1" fmla="*/ 0 h 81"/>
                <a:gd name="T2" fmla="*/ 1769 w 1828"/>
                <a:gd name="T3" fmla="*/ 0 h 81"/>
                <a:gd name="T4" fmla="*/ 0 w 1828"/>
                <a:gd name="T5" fmla="*/ 0 h 81"/>
                <a:gd name="T6" fmla="*/ 0 w 1828"/>
                <a:gd name="T7" fmla="*/ 81 h 81"/>
                <a:gd name="T8" fmla="*/ 1828 w 1828"/>
                <a:gd name="T9" fmla="*/ 81 h 81"/>
                <a:gd name="T10" fmla="*/ 1828 w 1828"/>
                <a:gd name="T1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8" h="81">
                  <a:moveTo>
                    <a:pt x="1828" y="0"/>
                  </a:moveTo>
                  <a:lnTo>
                    <a:pt x="1769" y="0"/>
                  </a:lnTo>
                  <a:lnTo>
                    <a:pt x="0" y="0"/>
                  </a:lnTo>
                  <a:lnTo>
                    <a:pt x="0" y="81"/>
                  </a:lnTo>
                  <a:lnTo>
                    <a:pt x="1828" y="81"/>
                  </a:lnTo>
                  <a:lnTo>
                    <a:pt x="1828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250710" y="2580833"/>
              <a:ext cx="2808417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3250710" y="3043195"/>
              <a:ext cx="2808417" cy="121992"/>
            </a:xfrm>
            <a:custGeom>
              <a:avLst/>
              <a:gdLst>
                <a:gd name="T0" fmla="*/ 0 w 1809"/>
                <a:gd name="T1" fmla="*/ 0 h 81"/>
                <a:gd name="T2" fmla="*/ 0 w 1809"/>
                <a:gd name="T3" fmla="*/ 81 h 81"/>
                <a:gd name="T4" fmla="*/ 1809 w 1809"/>
                <a:gd name="T5" fmla="*/ 81 h 81"/>
                <a:gd name="T6" fmla="*/ 1809 w 1809"/>
                <a:gd name="T7" fmla="*/ 0 h 81"/>
                <a:gd name="T8" fmla="*/ 1536 w 1809"/>
                <a:gd name="T9" fmla="*/ 0 h 81"/>
                <a:gd name="T10" fmla="*/ 0 w 1809"/>
                <a:gd name="T1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9" h="81">
                  <a:moveTo>
                    <a:pt x="0" y="0"/>
                  </a:moveTo>
                  <a:lnTo>
                    <a:pt x="0" y="81"/>
                  </a:lnTo>
                  <a:lnTo>
                    <a:pt x="1809" y="81"/>
                  </a:lnTo>
                  <a:lnTo>
                    <a:pt x="1809" y="0"/>
                  </a:lnTo>
                  <a:lnTo>
                    <a:pt x="15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3250710" y="2922710"/>
              <a:ext cx="2384593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Rectangle 29"/>
            <p:cNvSpPr>
              <a:spLocks noChangeArrowheads="1"/>
            </p:cNvSpPr>
            <p:nvPr/>
          </p:nvSpPr>
          <p:spPr bwMode="auto">
            <a:xfrm>
              <a:off x="3250710" y="2701319"/>
              <a:ext cx="2808417" cy="12199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32"/>
            <p:cNvSpPr>
              <a:spLocks/>
            </p:cNvSpPr>
            <p:nvPr/>
          </p:nvSpPr>
          <p:spPr bwMode="auto">
            <a:xfrm>
              <a:off x="3250710" y="3381322"/>
              <a:ext cx="2716821" cy="120485"/>
            </a:xfrm>
            <a:custGeom>
              <a:avLst/>
              <a:gdLst>
                <a:gd name="T0" fmla="*/ 1750 w 1750"/>
                <a:gd name="T1" fmla="*/ 80 h 80"/>
                <a:gd name="T2" fmla="*/ 1750 w 1750"/>
                <a:gd name="T3" fmla="*/ 0 h 80"/>
                <a:gd name="T4" fmla="*/ 1730 w 1750"/>
                <a:gd name="T5" fmla="*/ 0 h 80"/>
                <a:gd name="T6" fmla="*/ 0 w 1750"/>
                <a:gd name="T7" fmla="*/ 0 h 80"/>
                <a:gd name="T8" fmla="*/ 0 w 1750"/>
                <a:gd name="T9" fmla="*/ 80 h 80"/>
                <a:gd name="T10" fmla="*/ 1750 w 1750"/>
                <a:gd name="T11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0" h="80">
                  <a:moveTo>
                    <a:pt x="1750" y="80"/>
                  </a:moveTo>
                  <a:lnTo>
                    <a:pt x="1750" y="0"/>
                  </a:lnTo>
                  <a:lnTo>
                    <a:pt x="1730" y="0"/>
                  </a:lnTo>
                  <a:lnTo>
                    <a:pt x="0" y="0"/>
                  </a:lnTo>
                  <a:lnTo>
                    <a:pt x="0" y="80"/>
                  </a:lnTo>
                  <a:lnTo>
                    <a:pt x="1750" y="8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Rectangle 33"/>
            <p:cNvSpPr>
              <a:spLocks noChangeArrowheads="1"/>
            </p:cNvSpPr>
            <p:nvPr/>
          </p:nvSpPr>
          <p:spPr bwMode="auto">
            <a:xfrm>
              <a:off x="3250710" y="3260837"/>
              <a:ext cx="2685772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40"/>
            <p:cNvSpPr>
              <a:spLocks/>
            </p:cNvSpPr>
            <p:nvPr/>
          </p:nvSpPr>
          <p:spPr bwMode="auto">
            <a:xfrm>
              <a:off x="3250710" y="3723199"/>
              <a:ext cx="2837914" cy="120485"/>
            </a:xfrm>
            <a:custGeom>
              <a:avLst/>
              <a:gdLst>
                <a:gd name="T0" fmla="*/ 0 w 1828"/>
                <a:gd name="T1" fmla="*/ 0 h 80"/>
                <a:gd name="T2" fmla="*/ 0 w 1828"/>
                <a:gd name="T3" fmla="*/ 80 h 80"/>
                <a:gd name="T4" fmla="*/ 1828 w 1828"/>
                <a:gd name="T5" fmla="*/ 80 h 80"/>
                <a:gd name="T6" fmla="*/ 1828 w 1828"/>
                <a:gd name="T7" fmla="*/ 0 h 80"/>
                <a:gd name="T8" fmla="*/ 1769 w 1828"/>
                <a:gd name="T9" fmla="*/ 0 h 80"/>
                <a:gd name="T10" fmla="*/ 0 w 1828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8" h="80">
                  <a:moveTo>
                    <a:pt x="0" y="0"/>
                  </a:moveTo>
                  <a:lnTo>
                    <a:pt x="0" y="80"/>
                  </a:lnTo>
                  <a:lnTo>
                    <a:pt x="1828" y="80"/>
                  </a:lnTo>
                  <a:lnTo>
                    <a:pt x="1828" y="0"/>
                  </a:lnTo>
                  <a:lnTo>
                    <a:pt x="17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Rectangle 43"/>
            <p:cNvSpPr>
              <a:spLocks noChangeArrowheads="1"/>
            </p:cNvSpPr>
            <p:nvPr/>
          </p:nvSpPr>
          <p:spPr bwMode="auto">
            <a:xfrm>
              <a:off x="3250710" y="3944590"/>
              <a:ext cx="2777368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45"/>
            <p:cNvSpPr>
              <a:spLocks/>
            </p:cNvSpPr>
            <p:nvPr/>
          </p:nvSpPr>
          <p:spPr bwMode="auto">
            <a:xfrm>
              <a:off x="3250710" y="4286468"/>
              <a:ext cx="2657827" cy="120485"/>
            </a:xfrm>
            <a:custGeom>
              <a:avLst/>
              <a:gdLst>
                <a:gd name="T0" fmla="*/ 0 w 1712"/>
                <a:gd name="T1" fmla="*/ 0 h 80"/>
                <a:gd name="T2" fmla="*/ 0 w 1712"/>
                <a:gd name="T3" fmla="*/ 7 h 80"/>
                <a:gd name="T4" fmla="*/ 0 w 1712"/>
                <a:gd name="T5" fmla="*/ 72 h 80"/>
                <a:gd name="T6" fmla="*/ 0 w 1712"/>
                <a:gd name="T7" fmla="*/ 80 h 80"/>
                <a:gd name="T8" fmla="*/ 1712 w 1712"/>
                <a:gd name="T9" fmla="*/ 80 h 80"/>
                <a:gd name="T10" fmla="*/ 1712 w 1712"/>
                <a:gd name="T11" fmla="*/ 0 h 80"/>
                <a:gd name="T12" fmla="*/ 0 w 1712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2" h="80">
                  <a:moveTo>
                    <a:pt x="0" y="0"/>
                  </a:moveTo>
                  <a:lnTo>
                    <a:pt x="0" y="7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12" y="80"/>
                  </a:lnTo>
                  <a:lnTo>
                    <a:pt x="17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46"/>
            <p:cNvSpPr>
              <a:spLocks/>
            </p:cNvSpPr>
            <p:nvPr/>
          </p:nvSpPr>
          <p:spPr bwMode="auto">
            <a:xfrm>
              <a:off x="3250710" y="4406953"/>
              <a:ext cx="2749424" cy="120485"/>
            </a:xfrm>
            <a:custGeom>
              <a:avLst/>
              <a:gdLst>
                <a:gd name="T0" fmla="*/ 2 w 1771"/>
                <a:gd name="T1" fmla="*/ 0 h 80"/>
                <a:gd name="T2" fmla="*/ 0 w 1771"/>
                <a:gd name="T3" fmla="*/ 0 h 80"/>
                <a:gd name="T4" fmla="*/ 0 w 1771"/>
                <a:gd name="T5" fmla="*/ 80 h 80"/>
                <a:gd name="T6" fmla="*/ 1771 w 1771"/>
                <a:gd name="T7" fmla="*/ 80 h 80"/>
                <a:gd name="T8" fmla="*/ 1771 w 1771"/>
                <a:gd name="T9" fmla="*/ 0 h 80"/>
                <a:gd name="T10" fmla="*/ 1714 w 1771"/>
                <a:gd name="T11" fmla="*/ 0 h 80"/>
                <a:gd name="T12" fmla="*/ 2 w 1771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1" h="80">
                  <a:moveTo>
                    <a:pt x="2" y="0"/>
                  </a:moveTo>
                  <a:lnTo>
                    <a:pt x="0" y="0"/>
                  </a:lnTo>
                  <a:lnTo>
                    <a:pt x="0" y="80"/>
                  </a:lnTo>
                  <a:lnTo>
                    <a:pt x="1771" y="80"/>
                  </a:lnTo>
                  <a:lnTo>
                    <a:pt x="1771" y="0"/>
                  </a:lnTo>
                  <a:lnTo>
                    <a:pt x="171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47"/>
            <p:cNvSpPr>
              <a:spLocks/>
            </p:cNvSpPr>
            <p:nvPr/>
          </p:nvSpPr>
          <p:spPr bwMode="auto">
            <a:xfrm>
              <a:off x="3250710" y="4065076"/>
              <a:ext cx="2808417" cy="120485"/>
            </a:xfrm>
            <a:custGeom>
              <a:avLst/>
              <a:gdLst>
                <a:gd name="T0" fmla="*/ 0 w 1809"/>
                <a:gd name="T1" fmla="*/ 0 h 80"/>
                <a:gd name="T2" fmla="*/ 0 w 1809"/>
                <a:gd name="T3" fmla="*/ 80 h 80"/>
                <a:gd name="T4" fmla="*/ 1809 w 1809"/>
                <a:gd name="T5" fmla="*/ 80 h 80"/>
                <a:gd name="T6" fmla="*/ 1809 w 1809"/>
                <a:gd name="T7" fmla="*/ 0 h 80"/>
                <a:gd name="T8" fmla="*/ 1789 w 1809"/>
                <a:gd name="T9" fmla="*/ 0 h 80"/>
                <a:gd name="T10" fmla="*/ 0 w 1809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9" h="80">
                  <a:moveTo>
                    <a:pt x="0" y="0"/>
                  </a:moveTo>
                  <a:lnTo>
                    <a:pt x="0" y="80"/>
                  </a:lnTo>
                  <a:lnTo>
                    <a:pt x="1809" y="80"/>
                  </a:lnTo>
                  <a:lnTo>
                    <a:pt x="1809" y="0"/>
                  </a:lnTo>
                  <a:lnTo>
                    <a:pt x="17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Rectangle 48"/>
            <p:cNvSpPr>
              <a:spLocks noChangeArrowheads="1"/>
            </p:cNvSpPr>
            <p:nvPr/>
          </p:nvSpPr>
          <p:spPr bwMode="auto">
            <a:xfrm>
              <a:off x="3250710" y="3602714"/>
              <a:ext cx="2746319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Rectangle 49"/>
            <p:cNvSpPr>
              <a:spLocks noChangeArrowheads="1"/>
            </p:cNvSpPr>
            <p:nvPr/>
          </p:nvSpPr>
          <p:spPr bwMode="auto">
            <a:xfrm>
              <a:off x="3250710" y="4628344"/>
              <a:ext cx="2780473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50"/>
            <p:cNvSpPr>
              <a:spLocks/>
            </p:cNvSpPr>
            <p:nvPr/>
          </p:nvSpPr>
          <p:spPr bwMode="auto">
            <a:xfrm>
              <a:off x="3250710" y="4748829"/>
              <a:ext cx="2841019" cy="120485"/>
            </a:xfrm>
            <a:custGeom>
              <a:avLst/>
              <a:gdLst>
                <a:gd name="T0" fmla="*/ 1830 w 1830"/>
                <a:gd name="T1" fmla="*/ 80 h 80"/>
                <a:gd name="T2" fmla="*/ 1830 w 1830"/>
                <a:gd name="T3" fmla="*/ 0 h 80"/>
                <a:gd name="T4" fmla="*/ 1791 w 1830"/>
                <a:gd name="T5" fmla="*/ 0 h 80"/>
                <a:gd name="T6" fmla="*/ 0 w 1830"/>
                <a:gd name="T7" fmla="*/ 0 h 80"/>
                <a:gd name="T8" fmla="*/ 0 w 1830"/>
                <a:gd name="T9" fmla="*/ 80 h 80"/>
                <a:gd name="T10" fmla="*/ 1830 w 1830"/>
                <a:gd name="T11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0" h="80">
                  <a:moveTo>
                    <a:pt x="1830" y="80"/>
                  </a:moveTo>
                  <a:lnTo>
                    <a:pt x="1830" y="0"/>
                  </a:lnTo>
                  <a:lnTo>
                    <a:pt x="1791" y="0"/>
                  </a:lnTo>
                  <a:lnTo>
                    <a:pt x="0" y="0"/>
                  </a:lnTo>
                  <a:lnTo>
                    <a:pt x="0" y="80"/>
                  </a:lnTo>
                  <a:lnTo>
                    <a:pt x="1830" y="8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Rectangle 51"/>
            <p:cNvSpPr>
              <a:spLocks noChangeArrowheads="1"/>
            </p:cNvSpPr>
            <p:nvPr/>
          </p:nvSpPr>
          <p:spPr bwMode="auto">
            <a:xfrm>
              <a:off x="3250710" y="4970221"/>
              <a:ext cx="2538288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52"/>
            <p:cNvSpPr>
              <a:spLocks noChangeArrowheads="1"/>
            </p:cNvSpPr>
            <p:nvPr/>
          </p:nvSpPr>
          <p:spPr bwMode="auto">
            <a:xfrm>
              <a:off x="3250710" y="5090707"/>
              <a:ext cx="2538288" cy="12048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Rectangle 54"/>
            <p:cNvSpPr>
              <a:spLocks noChangeArrowheads="1"/>
            </p:cNvSpPr>
            <p:nvPr/>
          </p:nvSpPr>
          <p:spPr bwMode="auto">
            <a:xfrm>
              <a:off x="3250710" y="5312098"/>
              <a:ext cx="2841019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55"/>
            <p:cNvSpPr>
              <a:spLocks noChangeArrowheads="1"/>
            </p:cNvSpPr>
            <p:nvPr/>
          </p:nvSpPr>
          <p:spPr bwMode="auto">
            <a:xfrm>
              <a:off x="3250710" y="5432583"/>
              <a:ext cx="2841019" cy="12048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56"/>
            <p:cNvSpPr>
              <a:spLocks/>
            </p:cNvSpPr>
            <p:nvPr/>
          </p:nvSpPr>
          <p:spPr bwMode="auto">
            <a:xfrm>
              <a:off x="3250710" y="5774460"/>
              <a:ext cx="2870516" cy="120485"/>
            </a:xfrm>
            <a:custGeom>
              <a:avLst/>
              <a:gdLst>
                <a:gd name="T0" fmla="*/ 0 w 1849"/>
                <a:gd name="T1" fmla="*/ 0 h 80"/>
                <a:gd name="T2" fmla="*/ 0 w 1849"/>
                <a:gd name="T3" fmla="*/ 80 h 80"/>
                <a:gd name="T4" fmla="*/ 1849 w 1849"/>
                <a:gd name="T5" fmla="*/ 80 h 80"/>
                <a:gd name="T6" fmla="*/ 1849 w 1849"/>
                <a:gd name="T7" fmla="*/ 0 h 80"/>
                <a:gd name="T8" fmla="*/ 1811 w 1849"/>
                <a:gd name="T9" fmla="*/ 0 h 80"/>
                <a:gd name="T10" fmla="*/ 2 w 1849"/>
                <a:gd name="T11" fmla="*/ 0 h 80"/>
                <a:gd name="T12" fmla="*/ 0 w 1849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9" h="80">
                  <a:moveTo>
                    <a:pt x="0" y="0"/>
                  </a:moveTo>
                  <a:lnTo>
                    <a:pt x="0" y="80"/>
                  </a:lnTo>
                  <a:lnTo>
                    <a:pt x="1849" y="80"/>
                  </a:lnTo>
                  <a:lnTo>
                    <a:pt x="1849" y="0"/>
                  </a:lnTo>
                  <a:lnTo>
                    <a:pt x="1811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Rectangle 57"/>
            <p:cNvSpPr>
              <a:spLocks noChangeArrowheads="1"/>
            </p:cNvSpPr>
            <p:nvPr/>
          </p:nvSpPr>
          <p:spPr bwMode="auto">
            <a:xfrm>
              <a:off x="3250710" y="5653975"/>
              <a:ext cx="2808417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58"/>
            <p:cNvSpPr>
              <a:spLocks noChangeArrowheads="1"/>
            </p:cNvSpPr>
            <p:nvPr/>
          </p:nvSpPr>
          <p:spPr bwMode="auto">
            <a:xfrm>
              <a:off x="3250710" y="5995852"/>
              <a:ext cx="2657827" cy="120485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59"/>
            <p:cNvSpPr>
              <a:spLocks/>
            </p:cNvSpPr>
            <p:nvPr/>
          </p:nvSpPr>
          <p:spPr bwMode="auto">
            <a:xfrm>
              <a:off x="3250710" y="6116337"/>
              <a:ext cx="2780473" cy="120485"/>
            </a:xfrm>
            <a:custGeom>
              <a:avLst/>
              <a:gdLst>
                <a:gd name="T0" fmla="*/ 1791 w 1791"/>
                <a:gd name="T1" fmla="*/ 80 h 80"/>
                <a:gd name="T2" fmla="*/ 1791 w 1791"/>
                <a:gd name="T3" fmla="*/ 0 h 80"/>
                <a:gd name="T4" fmla="*/ 1714 w 1791"/>
                <a:gd name="T5" fmla="*/ 0 h 80"/>
                <a:gd name="T6" fmla="*/ 2 w 1791"/>
                <a:gd name="T7" fmla="*/ 0 h 80"/>
                <a:gd name="T8" fmla="*/ 0 w 1791"/>
                <a:gd name="T9" fmla="*/ 0 h 80"/>
                <a:gd name="T10" fmla="*/ 0 w 1791"/>
                <a:gd name="T11" fmla="*/ 80 h 80"/>
                <a:gd name="T12" fmla="*/ 1791 w 1791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1" h="80">
                  <a:moveTo>
                    <a:pt x="1791" y="80"/>
                  </a:moveTo>
                  <a:lnTo>
                    <a:pt x="1791" y="0"/>
                  </a:lnTo>
                  <a:lnTo>
                    <a:pt x="171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0"/>
                  </a:lnTo>
                  <a:lnTo>
                    <a:pt x="1791" y="8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57" name="Freeform 60"/>
            <p:cNvSpPr>
              <a:spLocks/>
            </p:cNvSpPr>
            <p:nvPr/>
          </p:nvSpPr>
          <p:spPr bwMode="auto">
            <a:xfrm>
              <a:off x="3250710" y="6116337"/>
              <a:ext cx="0" cy="120485"/>
            </a:xfrm>
            <a:custGeom>
              <a:avLst/>
              <a:gdLst>
                <a:gd name="T0" fmla="*/ 0 h 80"/>
                <a:gd name="T1" fmla="*/ 80 h 80"/>
                <a:gd name="T2" fmla="*/ 0 h 8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0">
                  <a:moveTo>
                    <a:pt x="0" y="0"/>
                  </a:move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2" name="Freeform 65"/>
            <p:cNvSpPr>
              <a:spLocks/>
            </p:cNvSpPr>
            <p:nvPr/>
          </p:nvSpPr>
          <p:spPr bwMode="auto">
            <a:xfrm>
              <a:off x="5355173" y="6318150"/>
              <a:ext cx="916643" cy="45719"/>
            </a:xfrm>
            <a:custGeom>
              <a:avLst/>
              <a:gdLst>
                <a:gd name="T0" fmla="*/ 389 w 389"/>
                <a:gd name="T1" fmla="*/ 20 h 20"/>
                <a:gd name="T2" fmla="*/ 389 w 389"/>
                <a:gd name="T3" fmla="*/ 0 h 20"/>
                <a:gd name="T4" fmla="*/ 0 w 389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20">
                  <a:moveTo>
                    <a:pt x="389" y="20"/>
                  </a:moveTo>
                  <a:lnTo>
                    <a:pt x="389" y="0"/>
                  </a:lnTo>
                  <a:lnTo>
                    <a:pt x="0" y="0"/>
                  </a:lnTo>
                </a:path>
              </a:pathLst>
            </a:cu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4" name="Line 67"/>
            <p:cNvSpPr>
              <a:spLocks noChangeShapeType="1"/>
            </p:cNvSpPr>
            <p:nvPr/>
          </p:nvSpPr>
          <p:spPr bwMode="auto">
            <a:xfrm flipV="1">
              <a:off x="5063994" y="6318150"/>
              <a:ext cx="0" cy="30121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5" name="Line 68"/>
            <p:cNvSpPr>
              <a:spLocks noChangeShapeType="1"/>
            </p:cNvSpPr>
            <p:nvPr/>
          </p:nvSpPr>
          <p:spPr bwMode="auto">
            <a:xfrm flipH="1" flipV="1">
              <a:off x="5667904" y="6318149"/>
              <a:ext cx="1" cy="27553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7" name="Line 70"/>
            <p:cNvSpPr>
              <a:spLocks noChangeShapeType="1"/>
            </p:cNvSpPr>
            <p:nvPr/>
          </p:nvSpPr>
          <p:spPr bwMode="auto">
            <a:xfrm flipV="1">
              <a:off x="4460084" y="6318150"/>
              <a:ext cx="0" cy="30121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8" name="Line 71"/>
            <p:cNvSpPr>
              <a:spLocks noChangeShapeType="1"/>
            </p:cNvSpPr>
            <p:nvPr/>
          </p:nvSpPr>
          <p:spPr bwMode="auto">
            <a:xfrm flipV="1">
              <a:off x="3854621" y="6318150"/>
              <a:ext cx="0" cy="30121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9" name="Line 72"/>
            <p:cNvSpPr>
              <a:spLocks noChangeShapeType="1"/>
            </p:cNvSpPr>
            <p:nvPr/>
          </p:nvSpPr>
          <p:spPr bwMode="auto">
            <a:xfrm>
              <a:off x="3250709" y="6318150"/>
              <a:ext cx="2538288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74" name="Rectangle 77"/>
            <p:cNvSpPr>
              <a:spLocks noChangeArrowheads="1"/>
            </p:cNvSpPr>
            <p:nvPr/>
          </p:nvSpPr>
          <p:spPr bwMode="auto">
            <a:xfrm>
              <a:off x="6029986" y="1994223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90</a:t>
              </a:r>
            </a:p>
          </p:txBody>
        </p:sp>
        <p:sp>
          <p:nvSpPr>
            <p:cNvPr id="1075" name="Rectangle 78"/>
            <p:cNvSpPr>
              <a:spLocks noChangeArrowheads="1"/>
            </p:cNvSpPr>
            <p:nvPr/>
          </p:nvSpPr>
          <p:spPr bwMode="auto">
            <a:xfrm>
              <a:off x="6059482" y="2217121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91</a:t>
              </a:r>
            </a:p>
          </p:txBody>
        </p:sp>
        <p:sp>
          <p:nvSpPr>
            <p:cNvPr id="1076" name="Rectangle 79"/>
            <p:cNvSpPr>
              <a:spLocks noChangeArrowheads="1"/>
            </p:cNvSpPr>
            <p:nvPr/>
          </p:nvSpPr>
          <p:spPr bwMode="auto">
            <a:xfrm>
              <a:off x="6151079" y="2337606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94</a:t>
              </a:r>
            </a:p>
          </p:txBody>
        </p:sp>
        <p:sp>
          <p:nvSpPr>
            <p:cNvPr id="1077" name="Rectangle 80"/>
            <p:cNvSpPr>
              <a:spLocks noChangeArrowheads="1"/>
            </p:cNvSpPr>
            <p:nvPr/>
          </p:nvSpPr>
          <p:spPr bwMode="auto">
            <a:xfrm>
              <a:off x="6123134" y="2558998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93</a:t>
              </a:r>
            </a:p>
          </p:txBody>
        </p:sp>
        <p:sp>
          <p:nvSpPr>
            <p:cNvPr id="1078" name="Rectangle 81"/>
            <p:cNvSpPr>
              <a:spLocks noChangeArrowheads="1"/>
            </p:cNvSpPr>
            <p:nvPr/>
          </p:nvSpPr>
          <p:spPr bwMode="auto">
            <a:xfrm>
              <a:off x="6123134" y="2679483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93</a:t>
              </a:r>
            </a:p>
          </p:txBody>
        </p:sp>
        <p:sp>
          <p:nvSpPr>
            <p:cNvPr id="1079" name="Rectangle 82"/>
            <p:cNvSpPr>
              <a:spLocks noChangeArrowheads="1"/>
            </p:cNvSpPr>
            <p:nvPr/>
          </p:nvSpPr>
          <p:spPr bwMode="auto">
            <a:xfrm>
              <a:off x="5697758" y="2900874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79</a:t>
              </a:r>
            </a:p>
          </p:txBody>
        </p:sp>
        <p:sp>
          <p:nvSpPr>
            <p:cNvPr id="1080" name="Rectangle 83"/>
            <p:cNvSpPr>
              <a:spLocks noChangeArrowheads="1"/>
            </p:cNvSpPr>
            <p:nvPr/>
          </p:nvSpPr>
          <p:spPr bwMode="auto">
            <a:xfrm>
              <a:off x="6123134" y="3021360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93</a:t>
              </a:r>
            </a:p>
          </p:txBody>
        </p:sp>
        <p:sp>
          <p:nvSpPr>
            <p:cNvPr id="1085" name="Rectangle 88"/>
            <p:cNvSpPr>
              <a:spLocks noChangeArrowheads="1"/>
            </p:cNvSpPr>
            <p:nvPr/>
          </p:nvSpPr>
          <p:spPr bwMode="auto">
            <a:xfrm>
              <a:off x="6000489" y="3237496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89</a:t>
              </a:r>
            </a:p>
          </p:txBody>
        </p:sp>
        <p:sp>
          <p:nvSpPr>
            <p:cNvPr id="1086" name="Rectangle 89"/>
            <p:cNvSpPr>
              <a:spLocks noChangeArrowheads="1"/>
            </p:cNvSpPr>
            <p:nvPr/>
          </p:nvSpPr>
          <p:spPr bwMode="auto">
            <a:xfrm>
              <a:off x="6029986" y="3357981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90</a:t>
              </a:r>
            </a:p>
          </p:txBody>
        </p:sp>
        <p:sp>
          <p:nvSpPr>
            <p:cNvPr id="1087" name="Rectangle 90"/>
            <p:cNvSpPr>
              <a:spLocks noChangeArrowheads="1"/>
            </p:cNvSpPr>
            <p:nvPr/>
          </p:nvSpPr>
          <p:spPr bwMode="auto">
            <a:xfrm>
              <a:off x="6059482" y="3579372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91</a:t>
              </a:r>
            </a:p>
          </p:txBody>
        </p:sp>
        <p:sp>
          <p:nvSpPr>
            <p:cNvPr id="1088" name="Rectangle 91"/>
            <p:cNvSpPr>
              <a:spLocks noChangeArrowheads="1"/>
            </p:cNvSpPr>
            <p:nvPr/>
          </p:nvSpPr>
          <p:spPr bwMode="auto">
            <a:xfrm>
              <a:off x="6151079" y="3699857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94</a:t>
              </a:r>
            </a:p>
          </p:txBody>
        </p:sp>
        <p:sp>
          <p:nvSpPr>
            <p:cNvPr id="1089" name="Rectangle 92"/>
            <p:cNvSpPr>
              <a:spLocks noChangeArrowheads="1"/>
            </p:cNvSpPr>
            <p:nvPr/>
          </p:nvSpPr>
          <p:spPr bwMode="auto">
            <a:xfrm>
              <a:off x="6090532" y="3921249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92</a:t>
              </a:r>
            </a:p>
          </p:txBody>
        </p:sp>
        <p:sp>
          <p:nvSpPr>
            <p:cNvPr id="1090" name="Rectangle 93"/>
            <p:cNvSpPr>
              <a:spLocks noChangeArrowheads="1"/>
            </p:cNvSpPr>
            <p:nvPr/>
          </p:nvSpPr>
          <p:spPr bwMode="auto">
            <a:xfrm>
              <a:off x="6123134" y="4041735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93</a:t>
              </a:r>
            </a:p>
          </p:txBody>
        </p:sp>
        <p:sp>
          <p:nvSpPr>
            <p:cNvPr id="1091" name="Rectangle 94"/>
            <p:cNvSpPr>
              <a:spLocks noChangeArrowheads="1"/>
            </p:cNvSpPr>
            <p:nvPr/>
          </p:nvSpPr>
          <p:spPr bwMode="auto">
            <a:xfrm>
              <a:off x="5970992" y="4263126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88</a:t>
              </a:r>
            </a:p>
          </p:txBody>
        </p:sp>
        <p:sp>
          <p:nvSpPr>
            <p:cNvPr id="1092" name="Rectangle 95"/>
            <p:cNvSpPr>
              <a:spLocks noChangeArrowheads="1"/>
            </p:cNvSpPr>
            <p:nvPr/>
          </p:nvSpPr>
          <p:spPr bwMode="auto">
            <a:xfrm>
              <a:off x="6059482" y="4383611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91</a:t>
              </a:r>
            </a:p>
          </p:txBody>
        </p:sp>
        <p:sp>
          <p:nvSpPr>
            <p:cNvPr id="1093" name="Rectangle 96"/>
            <p:cNvSpPr>
              <a:spLocks noChangeArrowheads="1"/>
            </p:cNvSpPr>
            <p:nvPr/>
          </p:nvSpPr>
          <p:spPr bwMode="auto">
            <a:xfrm>
              <a:off x="6090532" y="4605003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92</a:t>
              </a:r>
            </a:p>
          </p:txBody>
        </p:sp>
        <p:sp>
          <p:nvSpPr>
            <p:cNvPr id="1094" name="Rectangle 97"/>
            <p:cNvSpPr>
              <a:spLocks noChangeArrowheads="1"/>
            </p:cNvSpPr>
            <p:nvPr/>
          </p:nvSpPr>
          <p:spPr bwMode="auto">
            <a:xfrm>
              <a:off x="6151079" y="4725488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94</a:t>
              </a:r>
            </a:p>
          </p:txBody>
        </p:sp>
        <p:sp>
          <p:nvSpPr>
            <p:cNvPr id="1095" name="Rectangle 98"/>
            <p:cNvSpPr>
              <a:spLocks noChangeArrowheads="1"/>
            </p:cNvSpPr>
            <p:nvPr/>
          </p:nvSpPr>
          <p:spPr bwMode="auto">
            <a:xfrm>
              <a:off x="5848347" y="4946879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84</a:t>
              </a:r>
            </a:p>
          </p:txBody>
        </p:sp>
        <p:sp>
          <p:nvSpPr>
            <p:cNvPr id="1096" name="Rectangle 99"/>
            <p:cNvSpPr>
              <a:spLocks noChangeArrowheads="1"/>
            </p:cNvSpPr>
            <p:nvPr/>
          </p:nvSpPr>
          <p:spPr bwMode="auto">
            <a:xfrm>
              <a:off x="5848347" y="5067365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84</a:t>
              </a:r>
            </a:p>
          </p:txBody>
        </p:sp>
        <p:sp>
          <p:nvSpPr>
            <p:cNvPr id="1097" name="Rectangle 100"/>
            <p:cNvSpPr>
              <a:spLocks noChangeArrowheads="1"/>
            </p:cNvSpPr>
            <p:nvPr/>
          </p:nvSpPr>
          <p:spPr bwMode="auto">
            <a:xfrm>
              <a:off x="6151079" y="5288757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94</a:t>
              </a:r>
            </a:p>
          </p:txBody>
        </p:sp>
        <p:sp>
          <p:nvSpPr>
            <p:cNvPr id="1098" name="Rectangle 101"/>
            <p:cNvSpPr>
              <a:spLocks noChangeArrowheads="1"/>
            </p:cNvSpPr>
            <p:nvPr/>
          </p:nvSpPr>
          <p:spPr bwMode="auto">
            <a:xfrm>
              <a:off x="6151079" y="5409242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94</a:t>
              </a:r>
            </a:p>
          </p:txBody>
        </p:sp>
        <p:sp>
          <p:nvSpPr>
            <p:cNvPr id="1099" name="Rectangle 102"/>
            <p:cNvSpPr>
              <a:spLocks noChangeArrowheads="1"/>
            </p:cNvSpPr>
            <p:nvPr/>
          </p:nvSpPr>
          <p:spPr bwMode="auto">
            <a:xfrm>
              <a:off x="6123134" y="5630633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93</a:t>
              </a:r>
            </a:p>
          </p:txBody>
        </p:sp>
        <p:sp>
          <p:nvSpPr>
            <p:cNvPr id="1100" name="Rectangle 103"/>
            <p:cNvSpPr>
              <a:spLocks noChangeArrowheads="1"/>
            </p:cNvSpPr>
            <p:nvPr/>
          </p:nvSpPr>
          <p:spPr bwMode="auto">
            <a:xfrm>
              <a:off x="6182128" y="5751118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95</a:t>
              </a:r>
            </a:p>
          </p:txBody>
        </p:sp>
        <p:sp>
          <p:nvSpPr>
            <p:cNvPr id="1101" name="Rectangle 104"/>
            <p:cNvSpPr>
              <a:spLocks noChangeArrowheads="1"/>
            </p:cNvSpPr>
            <p:nvPr/>
          </p:nvSpPr>
          <p:spPr bwMode="auto">
            <a:xfrm>
              <a:off x="5970992" y="5972511"/>
              <a:ext cx="15242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88</a:t>
              </a:r>
            </a:p>
          </p:txBody>
        </p:sp>
        <p:sp>
          <p:nvSpPr>
            <p:cNvPr id="1102" name="Rectangle 105"/>
            <p:cNvSpPr>
              <a:spLocks noChangeArrowheads="1"/>
            </p:cNvSpPr>
            <p:nvPr/>
          </p:nvSpPr>
          <p:spPr bwMode="auto">
            <a:xfrm>
              <a:off x="6089807" y="6092996"/>
              <a:ext cx="165977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92</a:t>
              </a:r>
            </a:p>
          </p:txBody>
        </p:sp>
        <p:sp>
          <p:nvSpPr>
            <p:cNvPr id="1107" name="Rectangle 110"/>
            <p:cNvSpPr>
              <a:spLocks noChangeArrowheads="1"/>
            </p:cNvSpPr>
            <p:nvPr/>
          </p:nvSpPr>
          <p:spPr bwMode="auto">
            <a:xfrm>
              <a:off x="2626579" y="2273592"/>
              <a:ext cx="56746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≤ 100 000</a:t>
              </a:r>
              <a:endParaRPr lang="en-US" sz="320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Rectangle 112"/>
            <p:cNvSpPr>
              <a:spLocks noChangeArrowheads="1"/>
            </p:cNvSpPr>
            <p:nvPr/>
          </p:nvSpPr>
          <p:spPr bwMode="auto">
            <a:xfrm>
              <a:off x="2875045" y="2615470"/>
              <a:ext cx="31899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&gt; 200</a:t>
              </a:r>
              <a:endParaRPr lang="en-US" sz="320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Rectangle 114"/>
            <p:cNvSpPr>
              <a:spLocks noChangeArrowheads="1"/>
            </p:cNvSpPr>
            <p:nvPr/>
          </p:nvSpPr>
          <p:spPr bwMode="auto">
            <a:xfrm>
              <a:off x="2875045" y="2957346"/>
              <a:ext cx="31899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≤ 200</a:t>
              </a:r>
              <a:endParaRPr lang="en-US" sz="320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7" name="Rectangle 120"/>
            <p:cNvSpPr>
              <a:spLocks noChangeArrowheads="1"/>
            </p:cNvSpPr>
            <p:nvPr/>
          </p:nvSpPr>
          <p:spPr bwMode="auto">
            <a:xfrm>
              <a:off x="2947181" y="3293967"/>
              <a:ext cx="24686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≥ 50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9" name="Rectangle 122"/>
            <p:cNvSpPr>
              <a:spLocks noChangeArrowheads="1"/>
            </p:cNvSpPr>
            <p:nvPr/>
          </p:nvSpPr>
          <p:spPr bwMode="auto">
            <a:xfrm>
              <a:off x="2618564" y="3635844"/>
              <a:ext cx="575479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35 to &lt; 50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1" name="Rectangle 124"/>
            <p:cNvSpPr>
              <a:spLocks noChangeArrowheads="1"/>
            </p:cNvSpPr>
            <p:nvPr/>
          </p:nvSpPr>
          <p:spPr bwMode="auto">
            <a:xfrm>
              <a:off x="2947181" y="3977721"/>
              <a:ext cx="24686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&lt; 35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3" name="Rectangle 126"/>
            <p:cNvSpPr>
              <a:spLocks noChangeArrowheads="1"/>
            </p:cNvSpPr>
            <p:nvPr/>
          </p:nvSpPr>
          <p:spPr bwMode="auto">
            <a:xfrm>
              <a:off x="2777262" y="4319597"/>
              <a:ext cx="41678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Female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5" name="Rectangle 128"/>
            <p:cNvSpPr>
              <a:spLocks noChangeArrowheads="1"/>
            </p:cNvSpPr>
            <p:nvPr/>
          </p:nvSpPr>
          <p:spPr bwMode="auto">
            <a:xfrm>
              <a:off x="2903899" y="4661475"/>
              <a:ext cx="29014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Male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" name="Rectangle 130"/>
            <p:cNvSpPr>
              <a:spLocks noChangeArrowheads="1"/>
            </p:cNvSpPr>
            <p:nvPr/>
          </p:nvSpPr>
          <p:spPr bwMode="auto">
            <a:xfrm>
              <a:off x="2278728" y="5003351"/>
              <a:ext cx="915315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African heritage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" name="Rectangle 132"/>
            <p:cNvSpPr>
              <a:spLocks noChangeArrowheads="1"/>
            </p:cNvSpPr>
            <p:nvPr/>
          </p:nvSpPr>
          <p:spPr bwMode="auto">
            <a:xfrm>
              <a:off x="2884663" y="5345228"/>
              <a:ext cx="30938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Asian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" name="Rectangle 134"/>
            <p:cNvSpPr>
              <a:spLocks noChangeArrowheads="1"/>
            </p:cNvSpPr>
            <p:nvPr/>
          </p:nvSpPr>
          <p:spPr bwMode="auto">
            <a:xfrm>
              <a:off x="2846191" y="5687105"/>
              <a:ext cx="34785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White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3" name="Rectangle 136"/>
            <p:cNvSpPr>
              <a:spLocks noChangeArrowheads="1"/>
            </p:cNvSpPr>
            <p:nvPr/>
          </p:nvSpPr>
          <p:spPr bwMode="auto">
            <a:xfrm>
              <a:off x="2860616" y="6028982"/>
              <a:ext cx="333426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Other</a:t>
              </a:r>
              <a:endParaRPr kumimoji="0" lang="en-US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ectangle 75"/>
            <p:cNvSpPr>
              <a:spLocks noChangeArrowheads="1"/>
            </p:cNvSpPr>
            <p:nvPr/>
          </p:nvSpPr>
          <p:spPr bwMode="auto">
            <a:xfrm>
              <a:off x="3345292" y="1658647"/>
              <a:ext cx="192819" cy="145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cs typeface="Arial" pitchFamily="34" charset="0"/>
                </a:rPr>
                <a:t>717</a:t>
              </a:r>
              <a:endParaRPr kumimoji="0" lang="fr-FR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Rectangle 77"/>
            <p:cNvSpPr>
              <a:spLocks noChangeArrowheads="1"/>
            </p:cNvSpPr>
            <p:nvPr/>
          </p:nvSpPr>
          <p:spPr bwMode="auto">
            <a:xfrm>
              <a:off x="3345292" y="2000523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153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ectangle 78"/>
            <p:cNvSpPr>
              <a:spLocks noChangeArrowheads="1"/>
            </p:cNvSpPr>
            <p:nvPr/>
          </p:nvSpPr>
          <p:spPr bwMode="auto">
            <a:xfrm>
              <a:off x="3345292" y="2223421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576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ectangle 79"/>
            <p:cNvSpPr>
              <a:spLocks noChangeArrowheads="1"/>
            </p:cNvSpPr>
            <p:nvPr/>
          </p:nvSpPr>
          <p:spPr bwMode="auto">
            <a:xfrm>
              <a:off x="3345292" y="2343906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564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80"/>
            <p:cNvSpPr>
              <a:spLocks noChangeArrowheads="1"/>
            </p:cNvSpPr>
            <p:nvPr/>
          </p:nvSpPr>
          <p:spPr bwMode="auto">
            <a:xfrm>
              <a:off x="3345292" y="2565298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653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81"/>
            <p:cNvSpPr>
              <a:spLocks noChangeArrowheads="1"/>
            </p:cNvSpPr>
            <p:nvPr/>
          </p:nvSpPr>
          <p:spPr bwMode="auto">
            <a:xfrm>
              <a:off x="3345292" y="2685784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662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ectangle 82"/>
            <p:cNvSpPr>
              <a:spLocks noChangeArrowheads="1"/>
            </p:cNvSpPr>
            <p:nvPr/>
          </p:nvSpPr>
          <p:spPr bwMode="auto">
            <a:xfrm>
              <a:off x="3345292" y="2907175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63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83"/>
            <p:cNvSpPr>
              <a:spLocks noChangeArrowheads="1"/>
            </p:cNvSpPr>
            <p:nvPr/>
          </p:nvSpPr>
          <p:spPr bwMode="auto">
            <a:xfrm>
              <a:off x="3345292" y="3027660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55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85"/>
            <p:cNvSpPr>
              <a:spLocks noChangeArrowheads="1"/>
            </p:cNvSpPr>
            <p:nvPr/>
          </p:nvSpPr>
          <p:spPr bwMode="auto">
            <a:xfrm>
              <a:off x="3345292" y="2680527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49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87"/>
            <p:cNvSpPr>
              <a:spLocks noChangeArrowheads="1"/>
            </p:cNvSpPr>
            <p:nvPr/>
          </p:nvSpPr>
          <p:spPr bwMode="auto">
            <a:xfrm>
              <a:off x="3345292" y="3022404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668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88"/>
            <p:cNvSpPr>
              <a:spLocks noChangeArrowheads="1"/>
            </p:cNvSpPr>
            <p:nvPr/>
          </p:nvSpPr>
          <p:spPr bwMode="auto">
            <a:xfrm>
              <a:off x="3345292" y="3243796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65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89"/>
            <p:cNvSpPr>
              <a:spLocks noChangeArrowheads="1"/>
            </p:cNvSpPr>
            <p:nvPr/>
          </p:nvSpPr>
          <p:spPr bwMode="auto">
            <a:xfrm>
              <a:off x="3345292" y="3364281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80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90"/>
            <p:cNvSpPr>
              <a:spLocks noChangeArrowheads="1"/>
            </p:cNvSpPr>
            <p:nvPr/>
          </p:nvSpPr>
          <p:spPr bwMode="auto">
            <a:xfrm>
              <a:off x="3345292" y="3585672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231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91"/>
            <p:cNvSpPr>
              <a:spLocks noChangeArrowheads="1"/>
            </p:cNvSpPr>
            <p:nvPr/>
          </p:nvSpPr>
          <p:spPr bwMode="auto">
            <a:xfrm>
              <a:off x="3345292" y="3706158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229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92"/>
            <p:cNvSpPr>
              <a:spLocks noChangeArrowheads="1"/>
            </p:cNvSpPr>
            <p:nvPr/>
          </p:nvSpPr>
          <p:spPr bwMode="auto">
            <a:xfrm>
              <a:off x="3345292" y="3927550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420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93"/>
            <p:cNvSpPr>
              <a:spLocks noChangeArrowheads="1"/>
            </p:cNvSpPr>
            <p:nvPr/>
          </p:nvSpPr>
          <p:spPr bwMode="auto">
            <a:xfrm>
              <a:off x="3345292" y="4048035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408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94"/>
            <p:cNvSpPr>
              <a:spLocks noChangeArrowheads="1"/>
            </p:cNvSpPr>
            <p:nvPr/>
          </p:nvSpPr>
          <p:spPr bwMode="auto">
            <a:xfrm>
              <a:off x="3345292" y="4269426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113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Rectangle 95"/>
            <p:cNvSpPr>
              <a:spLocks noChangeArrowheads="1"/>
            </p:cNvSpPr>
            <p:nvPr/>
          </p:nvSpPr>
          <p:spPr bwMode="auto">
            <a:xfrm>
              <a:off x="3345292" y="4389911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98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96"/>
            <p:cNvSpPr>
              <a:spLocks noChangeArrowheads="1"/>
            </p:cNvSpPr>
            <p:nvPr/>
          </p:nvSpPr>
          <p:spPr bwMode="auto">
            <a:xfrm>
              <a:off x="3345292" y="4611303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603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97"/>
            <p:cNvSpPr>
              <a:spLocks noChangeArrowheads="1"/>
            </p:cNvSpPr>
            <p:nvPr/>
          </p:nvSpPr>
          <p:spPr bwMode="auto">
            <a:xfrm>
              <a:off x="3345292" y="4731789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619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98"/>
            <p:cNvSpPr>
              <a:spLocks noChangeArrowheads="1"/>
            </p:cNvSpPr>
            <p:nvPr/>
          </p:nvSpPr>
          <p:spPr bwMode="auto">
            <a:xfrm>
              <a:off x="3345292" y="4953180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latin typeface="Calibri" pitchFamily="34" charset="0"/>
                  <a:cs typeface="Arial" pitchFamily="34" charset="0"/>
                </a:rPr>
                <a:t>99</a:t>
              </a:r>
              <a:endParaRPr lang="en-US" sz="2400" b="1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99"/>
            <p:cNvSpPr>
              <a:spLocks noChangeArrowheads="1"/>
            </p:cNvSpPr>
            <p:nvPr/>
          </p:nvSpPr>
          <p:spPr bwMode="auto">
            <a:xfrm>
              <a:off x="3345292" y="5073665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76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00"/>
            <p:cNvSpPr>
              <a:spLocks noChangeArrowheads="1"/>
            </p:cNvSpPr>
            <p:nvPr/>
          </p:nvSpPr>
          <p:spPr bwMode="auto">
            <a:xfrm>
              <a:off x="3345292" y="5295057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71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101"/>
            <p:cNvSpPr>
              <a:spLocks noChangeArrowheads="1"/>
            </p:cNvSpPr>
            <p:nvPr/>
          </p:nvSpPr>
          <p:spPr bwMode="auto">
            <a:xfrm>
              <a:off x="3345292" y="5415542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72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102"/>
            <p:cNvSpPr>
              <a:spLocks noChangeArrowheads="1"/>
            </p:cNvSpPr>
            <p:nvPr/>
          </p:nvSpPr>
          <p:spPr bwMode="auto">
            <a:xfrm>
              <a:off x="3345292" y="5636934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480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103"/>
            <p:cNvSpPr>
              <a:spLocks noChangeArrowheads="1"/>
            </p:cNvSpPr>
            <p:nvPr/>
          </p:nvSpPr>
          <p:spPr bwMode="auto">
            <a:xfrm>
              <a:off x="3345292" y="5757419"/>
              <a:ext cx="19717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497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Rectangle 104"/>
            <p:cNvSpPr>
              <a:spLocks noChangeArrowheads="1"/>
            </p:cNvSpPr>
            <p:nvPr/>
          </p:nvSpPr>
          <p:spPr bwMode="auto">
            <a:xfrm>
              <a:off x="3345292" y="5978811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66</a:t>
              </a: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105"/>
            <p:cNvSpPr>
              <a:spLocks noChangeArrowheads="1"/>
            </p:cNvSpPr>
            <p:nvPr/>
          </p:nvSpPr>
          <p:spPr bwMode="auto">
            <a:xfrm>
              <a:off x="3345292" y="6099296"/>
              <a:ext cx="1314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  <a:cs typeface="Arial" pitchFamily="34" charset="0"/>
                </a:rPr>
                <a:t>72</a:t>
              </a:r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 flipV="1">
              <a:off x="3250710" y="1804640"/>
              <a:ext cx="0" cy="4543628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333399"/>
                </a:solidFill>
              </a:endParaRPr>
            </a:p>
          </p:txBody>
        </p:sp>
        <p:sp>
          <p:nvSpPr>
            <p:cNvPr id="177" name="Rectangle 108"/>
            <p:cNvSpPr>
              <a:spLocks noChangeArrowheads="1"/>
            </p:cNvSpPr>
            <p:nvPr/>
          </p:nvSpPr>
          <p:spPr bwMode="auto">
            <a:xfrm>
              <a:off x="1265249" y="2013686"/>
              <a:ext cx="12858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Baseline HIV-1 RNA,</a:t>
              </a:r>
              <a:br>
                <a:rPr lang="en-US" sz="12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</a:br>
              <a:r>
                <a:rPr lang="en-US" sz="12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copies/ml</a:t>
              </a:r>
              <a:endParaRPr lang="en-US" sz="3600" b="1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112"/>
            <p:cNvSpPr>
              <a:spLocks noChangeArrowheads="1"/>
            </p:cNvSpPr>
            <p:nvPr/>
          </p:nvSpPr>
          <p:spPr bwMode="auto">
            <a:xfrm>
              <a:off x="1203566" y="2697817"/>
              <a:ext cx="13475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Baseline CD4+ count,</a:t>
              </a:r>
              <a:br>
                <a:rPr lang="en-US" sz="12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</a:br>
              <a:r>
                <a:rPr lang="en-US" sz="12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cells/mm</a:t>
              </a:r>
              <a:r>
                <a:rPr lang="en-US" sz="1200" b="1" baseline="3000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3</a:t>
              </a:r>
              <a:endParaRPr lang="en-US" sz="3600" b="1" baseline="3000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Rectangle 120"/>
            <p:cNvSpPr>
              <a:spLocks noChangeArrowheads="1"/>
            </p:cNvSpPr>
            <p:nvPr/>
          </p:nvSpPr>
          <p:spPr bwMode="auto">
            <a:xfrm>
              <a:off x="2309124" y="3624827"/>
              <a:ext cx="24199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Age</a:t>
              </a:r>
              <a:endParaRPr kumimoji="0" lang="en-US" sz="3600" b="1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Rectangle 126"/>
            <p:cNvSpPr>
              <a:spLocks noChangeArrowheads="1"/>
            </p:cNvSpPr>
            <p:nvPr/>
          </p:nvSpPr>
          <p:spPr bwMode="auto">
            <a:xfrm>
              <a:off x="2333939" y="4479520"/>
              <a:ext cx="21717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Sex</a:t>
              </a:r>
              <a:endParaRPr kumimoji="0" lang="en-US" sz="3600" b="1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Rectangle 130"/>
            <p:cNvSpPr>
              <a:spLocks noChangeArrowheads="1"/>
            </p:cNvSpPr>
            <p:nvPr/>
          </p:nvSpPr>
          <p:spPr bwMode="auto">
            <a:xfrm>
              <a:off x="2248147" y="5505150"/>
              <a:ext cx="30296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Race</a:t>
              </a:r>
              <a:endParaRPr kumimoji="0" lang="en-US" sz="3600" b="1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Line 72"/>
            <p:cNvSpPr>
              <a:spLocks noChangeShapeType="1"/>
            </p:cNvSpPr>
            <p:nvPr/>
          </p:nvSpPr>
          <p:spPr bwMode="auto">
            <a:xfrm>
              <a:off x="1406578" y="1846626"/>
              <a:ext cx="5109658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Rectangle 74"/>
            <p:cNvSpPr>
              <a:spLocks noChangeArrowheads="1"/>
            </p:cNvSpPr>
            <p:nvPr/>
          </p:nvSpPr>
          <p:spPr bwMode="auto">
            <a:xfrm>
              <a:off x="3402431" y="1680422"/>
              <a:ext cx="689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n</a:t>
              </a:r>
              <a:endParaRPr kumimoji="0" lang="fr-FR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Rectangle 136"/>
            <p:cNvSpPr>
              <a:spLocks noChangeArrowheads="1"/>
            </p:cNvSpPr>
            <p:nvPr/>
          </p:nvSpPr>
          <p:spPr bwMode="auto">
            <a:xfrm>
              <a:off x="3214242" y="6361187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0</a:t>
              </a:r>
            </a:p>
          </p:txBody>
        </p:sp>
        <p:sp>
          <p:nvSpPr>
            <p:cNvPr id="192" name="Rectangle 136"/>
            <p:cNvSpPr>
              <a:spLocks noChangeArrowheads="1"/>
            </p:cNvSpPr>
            <p:nvPr/>
          </p:nvSpPr>
          <p:spPr bwMode="auto">
            <a:xfrm>
              <a:off x="6142182" y="6361187"/>
              <a:ext cx="24896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100</a:t>
              </a:r>
            </a:p>
          </p:txBody>
        </p:sp>
        <p:sp>
          <p:nvSpPr>
            <p:cNvPr id="193" name="Rectangle 136"/>
            <p:cNvSpPr>
              <a:spLocks noChangeArrowheads="1"/>
            </p:cNvSpPr>
            <p:nvPr/>
          </p:nvSpPr>
          <p:spPr bwMode="auto">
            <a:xfrm>
              <a:off x="4986855" y="6361187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60</a:t>
              </a:r>
            </a:p>
          </p:txBody>
        </p:sp>
        <p:sp>
          <p:nvSpPr>
            <p:cNvPr id="194" name="Rectangle 136"/>
            <p:cNvSpPr>
              <a:spLocks noChangeArrowheads="1"/>
            </p:cNvSpPr>
            <p:nvPr/>
          </p:nvSpPr>
          <p:spPr bwMode="auto">
            <a:xfrm>
              <a:off x="4382893" y="6361187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40</a:t>
              </a:r>
            </a:p>
          </p:txBody>
        </p:sp>
        <p:sp>
          <p:nvSpPr>
            <p:cNvPr id="195" name="Rectangle 136"/>
            <p:cNvSpPr>
              <a:spLocks noChangeArrowheads="1"/>
            </p:cNvSpPr>
            <p:nvPr/>
          </p:nvSpPr>
          <p:spPr bwMode="auto">
            <a:xfrm>
              <a:off x="3778931" y="6361187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2</a:t>
              </a: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0</a:t>
              </a:r>
            </a:p>
          </p:txBody>
        </p:sp>
        <p:sp>
          <p:nvSpPr>
            <p:cNvPr id="196" name="Rectangle 136"/>
            <p:cNvSpPr>
              <a:spLocks noChangeArrowheads="1"/>
            </p:cNvSpPr>
            <p:nvPr/>
          </p:nvSpPr>
          <p:spPr bwMode="auto">
            <a:xfrm>
              <a:off x="5590817" y="6361187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80</a:t>
              </a: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66AD029F-9A0C-4B28-8112-129657479CB0}"/>
                </a:ext>
              </a:extLst>
            </p:cNvPr>
            <p:cNvGrpSpPr/>
            <p:nvPr/>
          </p:nvGrpSpPr>
          <p:grpSpPr>
            <a:xfrm>
              <a:off x="187956" y="1457206"/>
              <a:ext cx="2346595" cy="289563"/>
              <a:chOff x="187956" y="1457206"/>
              <a:chExt cx="2346595" cy="289563"/>
            </a:xfrm>
          </p:grpSpPr>
          <p:sp>
            <p:nvSpPr>
              <p:cNvPr id="218" name="AutoShape 165">
                <a:extLst>
                  <a:ext uri="{FF2B5EF4-FFF2-40B4-BE49-F238E27FC236}">
                    <a16:creationId xmlns:a16="http://schemas.microsoft.com/office/drawing/2014/main" id="{6995DA6F-956E-4686-8C2A-584CFCB10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956" y="1457206"/>
                <a:ext cx="2296420" cy="28956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97" name="Rectangle 296">
                <a:extLst>
                  <a:ext uri="{FF2B5EF4-FFF2-40B4-BE49-F238E27FC236}">
                    <a16:creationId xmlns:a16="http://schemas.microsoft.com/office/drawing/2014/main" id="{F26B7311-3FEA-4EE0-BA1A-D8E6497A6DAC}"/>
                  </a:ext>
                </a:extLst>
              </p:cNvPr>
              <p:cNvSpPr/>
              <p:nvPr/>
            </p:nvSpPr>
            <p:spPr>
              <a:xfrm>
                <a:off x="1394170" y="1458710"/>
                <a:ext cx="114038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b="1" dirty="0">
                    <a:solidFill>
                      <a:srgbClr val="333399"/>
                    </a:solidFill>
                    <a:latin typeface="+mj-lt"/>
                  </a:rPr>
                  <a:t>DTG + TDF/FTC</a:t>
                </a:r>
                <a:endParaRPr lang="fr-FR" sz="12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98" name="Rectangle 297">
                <a:extLst>
                  <a:ext uri="{FF2B5EF4-FFF2-40B4-BE49-F238E27FC236}">
                    <a16:creationId xmlns:a16="http://schemas.microsoft.com/office/drawing/2014/main" id="{0B8A3EDE-AD19-4C28-BFA1-580C2DB1B9C3}"/>
                  </a:ext>
                </a:extLst>
              </p:cNvPr>
              <p:cNvSpPr/>
              <p:nvPr/>
            </p:nvSpPr>
            <p:spPr>
              <a:xfrm>
                <a:off x="342521" y="1458710"/>
                <a:ext cx="83869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b="1" dirty="0">
                    <a:solidFill>
                      <a:srgbClr val="333399"/>
                    </a:solidFill>
                    <a:latin typeface="+mj-lt"/>
                  </a:rPr>
                  <a:t>DTG + 3TC</a:t>
                </a:r>
                <a:endParaRPr lang="fr-FR" sz="12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99" name="Rectangle 298">
                <a:extLst>
                  <a:ext uri="{FF2B5EF4-FFF2-40B4-BE49-F238E27FC236}">
                    <a16:creationId xmlns:a16="http://schemas.microsoft.com/office/drawing/2014/main" id="{EDFD5CCA-E880-4F29-8D87-1A2D5E760D4C}"/>
                  </a:ext>
                </a:extLst>
              </p:cNvPr>
              <p:cNvSpPr/>
              <p:nvPr/>
            </p:nvSpPr>
            <p:spPr bwMode="auto">
              <a:xfrm>
                <a:off x="213780" y="1520446"/>
                <a:ext cx="180164" cy="180164"/>
              </a:xfrm>
              <a:prstGeom prst="rect">
                <a:avLst/>
              </a:prstGeom>
              <a:solidFill>
                <a:srgbClr val="00006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0" name="Rectangle 299">
                <a:extLst>
                  <a:ext uri="{FF2B5EF4-FFF2-40B4-BE49-F238E27FC236}">
                    <a16:creationId xmlns:a16="http://schemas.microsoft.com/office/drawing/2014/main" id="{61C981A9-4F93-4DFB-93A1-B2D3589E898C}"/>
                  </a:ext>
                </a:extLst>
              </p:cNvPr>
              <p:cNvSpPr/>
              <p:nvPr/>
            </p:nvSpPr>
            <p:spPr bwMode="auto">
              <a:xfrm>
                <a:off x="1221181" y="1520446"/>
                <a:ext cx="180164" cy="180164"/>
              </a:xfrm>
              <a:prstGeom prst="rect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301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  <p:sp>
        <p:nvSpPr>
          <p:cNvPr id="302" name="AutoShape 162"/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</p:spTree>
    <p:extLst>
      <p:ext uri="{BB962C8B-B14F-4D97-AF65-F5344CB8AC3E}">
        <p14:creationId xmlns:p14="http://schemas.microsoft.com/office/powerpoint/2010/main" val="215514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DECA9CEF-9C27-4715-9D1A-A0F6B86C3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168" y="1124475"/>
            <a:ext cx="9159032" cy="838200"/>
          </a:xfrm>
        </p:spPr>
        <p:txBody>
          <a:bodyPr/>
          <a:lstStyle/>
          <a:p>
            <a:pPr algn="ctr"/>
            <a:r>
              <a:rPr lang="en-US" sz="2200" dirty="0">
                <a:solidFill>
                  <a:srgbClr val="CC3300"/>
                </a:solidFill>
              </a:rPr>
              <a:t>Time to viral suppression, HIV RNA &lt; 50 c/ml (</a:t>
            </a:r>
            <a:r>
              <a:rPr lang="fr-FR" sz="2200" dirty="0">
                <a:solidFill>
                  <a:srgbClr val="CC3300"/>
                </a:solidFill>
              </a:rPr>
              <a:t>cumulative incidence)</a:t>
            </a:r>
            <a:r>
              <a:rPr lang="en-US" sz="2200" dirty="0">
                <a:solidFill>
                  <a:srgbClr val="CC3300"/>
                </a:solidFill>
              </a:rPr>
              <a:t>: </a:t>
            </a:r>
            <a:br>
              <a:rPr lang="en-US" sz="2200" dirty="0">
                <a:solidFill>
                  <a:srgbClr val="CC3300"/>
                </a:solidFill>
              </a:rPr>
            </a:br>
            <a:r>
              <a:rPr lang="en-US" sz="2200" dirty="0">
                <a:solidFill>
                  <a:srgbClr val="CC3300"/>
                </a:solidFill>
              </a:rPr>
              <a:t>pooled ITT-E population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7484729-237E-4714-831B-CF423C102BA5}"/>
              </a:ext>
            </a:extLst>
          </p:cNvPr>
          <p:cNvSpPr/>
          <p:nvPr/>
        </p:nvSpPr>
        <p:spPr>
          <a:xfrm>
            <a:off x="512313" y="1873138"/>
            <a:ext cx="3633537" cy="4023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buNone/>
              <a:defRPr/>
            </a:pPr>
            <a:r>
              <a:rPr lang="en-US" b="1" kern="0" dirty="0">
                <a:solidFill>
                  <a:srgbClr val="CC3300"/>
                </a:solidFill>
                <a:latin typeface="+mj-lt"/>
              </a:rPr>
              <a:t>All participants</a:t>
            </a:r>
            <a:endParaRPr lang="en-GB" b="1" kern="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9B0804B-CFC3-4D09-9D9B-20C46ABEAF7A}"/>
              </a:ext>
            </a:extLst>
          </p:cNvPr>
          <p:cNvSpPr/>
          <p:nvPr/>
        </p:nvSpPr>
        <p:spPr>
          <a:xfrm>
            <a:off x="4899777" y="2020918"/>
            <a:ext cx="3906750" cy="40199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buNone/>
              <a:defRPr/>
            </a:pPr>
            <a:r>
              <a:rPr lang="en-US" b="1" kern="0" dirty="0">
                <a:solidFill>
                  <a:srgbClr val="CC3300"/>
                </a:solidFill>
                <a:latin typeface="+mj-lt"/>
              </a:rPr>
              <a:t>Participants with baseline </a:t>
            </a:r>
            <a:br>
              <a:rPr lang="en-US" b="1" kern="0" dirty="0">
                <a:solidFill>
                  <a:srgbClr val="CC3300"/>
                </a:solidFill>
                <a:latin typeface="+mj-lt"/>
              </a:rPr>
            </a:br>
            <a:r>
              <a:rPr lang="en-US" b="1" kern="0" dirty="0">
                <a:solidFill>
                  <a:srgbClr val="CC3300"/>
                </a:solidFill>
                <a:latin typeface="+mj-lt"/>
              </a:rPr>
              <a:t>HIV-1 RNA &gt; 100 000 c/mL</a:t>
            </a:r>
            <a:endParaRPr lang="en-GB" b="1" kern="0" dirty="0">
              <a:solidFill>
                <a:srgbClr val="CC33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B380E81-2E44-4833-8D9F-86DD64FB3361}"/>
              </a:ext>
            </a:extLst>
          </p:cNvPr>
          <p:cNvSpPr txBox="1"/>
          <p:nvPr/>
        </p:nvSpPr>
        <p:spPr>
          <a:xfrm>
            <a:off x="3393070" y="6570997"/>
            <a:ext cx="5750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1" dirty="0" err="1">
                <a:solidFill>
                  <a:srgbClr val="CC3300"/>
                </a:solidFill>
              </a:rPr>
              <a:t>Eron</a:t>
            </a:r>
            <a:r>
              <a:rPr lang="fr-FR" sz="1200" i="1" dirty="0">
                <a:solidFill>
                  <a:srgbClr val="CC3300"/>
                </a:solidFill>
              </a:rPr>
              <a:t> J. HIV DART and </a:t>
            </a:r>
            <a:r>
              <a:rPr lang="fr-FR" sz="1200" i="1" dirty="0" err="1">
                <a:solidFill>
                  <a:srgbClr val="CC3300"/>
                </a:solidFill>
              </a:rPr>
              <a:t>Emerging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err="1">
                <a:solidFill>
                  <a:srgbClr val="CC3300"/>
                </a:solidFill>
              </a:rPr>
              <a:t>Viruses</a:t>
            </a:r>
            <a:r>
              <a:rPr lang="fr-FR" sz="1200" i="1" dirty="0">
                <a:solidFill>
                  <a:srgbClr val="CC3300"/>
                </a:solidFill>
              </a:rPr>
              <a:t> 2018; Miami, FL. Oral </a:t>
            </a:r>
            <a:r>
              <a:rPr lang="fr-FR" sz="1200" i="1" dirty="0" err="1">
                <a:solidFill>
                  <a:srgbClr val="CC3300"/>
                </a:solidFill>
              </a:rPr>
              <a:t>Presentation</a:t>
            </a:r>
            <a:r>
              <a:rPr lang="fr-FR" sz="1200" i="1" dirty="0">
                <a:solidFill>
                  <a:srgbClr val="CC3300"/>
                </a:solidFill>
              </a:rPr>
              <a:t> #7.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3234F334-8DEB-4703-A6E8-BC8774BECEED}"/>
              </a:ext>
            </a:extLst>
          </p:cNvPr>
          <p:cNvGrpSpPr/>
          <p:nvPr/>
        </p:nvGrpSpPr>
        <p:grpSpPr>
          <a:xfrm>
            <a:off x="343584" y="2545412"/>
            <a:ext cx="3964543" cy="3111603"/>
            <a:chOff x="343584" y="2545412"/>
            <a:chExt cx="3964543" cy="3111603"/>
          </a:xfrm>
        </p:grpSpPr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CA7ECBF5-6F9D-441F-9A66-47FEB5EA24E7}"/>
                </a:ext>
              </a:extLst>
            </p:cNvPr>
            <p:cNvGrpSpPr/>
            <p:nvPr/>
          </p:nvGrpSpPr>
          <p:grpSpPr>
            <a:xfrm>
              <a:off x="684034" y="3284750"/>
              <a:ext cx="3494087" cy="1851025"/>
              <a:chOff x="420688" y="2124075"/>
              <a:chExt cx="3494087" cy="1851025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26935083-55C5-4865-BE68-52FDEE64F4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425" y="2124075"/>
                <a:ext cx="3435350" cy="1793875"/>
              </a:xfrm>
              <a:custGeom>
                <a:avLst/>
                <a:gdLst>
                  <a:gd name="T0" fmla="*/ 2164 w 2164"/>
                  <a:gd name="T1" fmla="*/ 1130 h 1130"/>
                  <a:gd name="T2" fmla="*/ 0 w 2164"/>
                  <a:gd name="T3" fmla="*/ 1130 h 1130"/>
                  <a:gd name="T4" fmla="*/ 0 w 2164"/>
                  <a:gd name="T5" fmla="*/ 0 h 1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4" h="1130">
                    <a:moveTo>
                      <a:pt x="2164" y="1130"/>
                    </a:moveTo>
                    <a:lnTo>
                      <a:pt x="0" y="1130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16">
                <a:extLst>
                  <a:ext uri="{FF2B5EF4-FFF2-40B4-BE49-F238E27FC236}">
                    <a16:creationId xmlns:a16="http://schemas.microsoft.com/office/drawing/2014/main" id="{74C4B548-F764-4582-8582-A1480A6F4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36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Line 17">
                <a:extLst>
                  <a:ext uri="{FF2B5EF4-FFF2-40B4-BE49-F238E27FC236}">
                    <a16:creationId xmlns:a16="http://schemas.microsoft.com/office/drawing/2014/main" id="{F6B69FFD-A280-48EC-B359-A1DDCA9EB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32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A7909740-3D2D-4B2D-9536-102717280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62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D4C05C6F-18B4-440A-AA61-45F09CE1D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40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20">
                <a:extLst>
                  <a:ext uri="{FF2B5EF4-FFF2-40B4-BE49-F238E27FC236}">
                    <a16:creationId xmlns:a16="http://schemas.microsoft.com/office/drawing/2014/main" id="{4913C07B-A108-43C6-B991-872175A186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33513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21">
                <a:extLst>
                  <a:ext uri="{FF2B5EF4-FFF2-40B4-BE49-F238E27FC236}">
                    <a16:creationId xmlns:a16="http://schemas.microsoft.com/office/drawing/2014/main" id="{E2E53EB4-15C4-4F16-B10A-DEE73B075D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1443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22">
                <a:extLst>
                  <a:ext uri="{FF2B5EF4-FFF2-40B4-BE49-F238E27FC236}">
                    <a16:creationId xmlns:a16="http://schemas.microsoft.com/office/drawing/2014/main" id="{82BBBE31-DC00-4BD7-8C62-529862BC40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7470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23">
                <a:extLst>
                  <a:ext uri="{FF2B5EF4-FFF2-40B4-BE49-F238E27FC236}">
                    <a16:creationId xmlns:a16="http://schemas.microsoft.com/office/drawing/2014/main" id="{C48F2212-EF03-4A61-BA40-183F2809D5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562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A518707E-60C1-491E-BF15-7FBE9DFEB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377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DCB5A961-F961-402E-B187-A383F69382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2141538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4358005A-EE01-42C6-B594-EF2410536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24860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3" name="Line 33">
                <a:extLst>
                  <a:ext uri="{FF2B5EF4-FFF2-40B4-BE49-F238E27FC236}">
                    <a16:creationId xmlns:a16="http://schemas.microsoft.com/office/drawing/2014/main" id="{EB73EEC9-67AA-40B7-B08B-A36894E4C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2827338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34">
                <a:extLst>
                  <a:ext uri="{FF2B5EF4-FFF2-40B4-BE49-F238E27FC236}">
                    <a16:creationId xmlns:a16="http://schemas.microsoft.com/office/drawing/2014/main" id="{AB60B6C5-00C5-4BA7-8503-250980810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31718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Line 35">
                <a:extLst>
                  <a:ext uri="{FF2B5EF4-FFF2-40B4-BE49-F238E27FC236}">
                    <a16:creationId xmlns:a16="http://schemas.microsoft.com/office/drawing/2014/main" id="{AB0FB013-8CE8-45D6-A995-9E36807F1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35147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Line 36">
                <a:extLst>
                  <a:ext uri="{FF2B5EF4-FFF2-40B4-BE49-F238E27FC236}">
                    <a16:creationId xmlns:a16="http://schemas.microsoft.com/office/drawing/2014/main" id="{91318F5A-C48D-40C0-8619-245139C62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38576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Freeform 37">
                <a:extLst>
                  <a:ext uri="{FF2B5EF4-FFF2-40B4-BE49-F238E27FC236}">
                    <a16:creationId xmlns:a16="http://schemas.microsoft.com/office/drawing/2014/main" id="{00FC3E06-58C8-488E-B4C5-0193C00FA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800" y="2149475"/>
                <a:ext cx="3351213" cy="1704975"/>
              </a:xfrm>
              <a:custGeom>
                <a:avLst/>
                <a:gdLst>
                  <a:gd name="T0" fmla="*/ 2111 w 2111"/>
                  <a:gd name="T1" fmla="*/ 0 h 1074"/>
                  <a:gd name="T2" fmla="*/ 1674 w 2111"/>
                  <a:gd name="T3" fmla="*/ 0 h 1074"/>
                  <a:gd name="T4" fmla="*/ 1674 w 2111"/>
                  <a:gd name="T5" fmla="*/ 10 h 1074"/>
                  <a:gd name="T6" fmla="*/ 834 w 2111"/>
                  <a:gd name="T7" fmla="*/ 10 h 1074"/>
                  <a:gd name="T8" fmla="*/ 834 w 2111"/>
                  <a:gd name="T9" fmla="*/ 21 h 1074"/>
                  <a:gd name="T10" fmla="*/ 586 w 2111"/>
                  <a:gd name="T11" fmla="*/ 21 h 1074"/>
                  <a:gd name="T12" fmla="*/ 586 w 2111"/>
                  <a:gd name="T13" fmla="*/ 30 h 1074"/>
                  <a:gd name="T14" fmla="*/ 554 w 2111"/>
                  <a:gd name="T15" fmla="*/ 30 h 1074"/>
                  <a:gd name="T16" fmla="*/ 554 w 2111"/>
                  <a:gd name="T17" fmla="*/ 44 h 1074"/>
                  <a:gd name="T18" fmla="*/ 415 w 2111"/>
                  <a:gd name="T19" fmla="*/ 44 h 1074"/>
                  <a:gd name="T20" fmla="*/ 415 w 2111"/>
                  <a:gd name="T21" fmla="*/ 93 h 1074"/>
                  <a:gd name="T22" fmla="*/ 294 w 2111"/>
                  <a:gd name="T23" fmla="*/ 93 h 1074"/>
                  <a:gd name="T24" fmla="*/ 294 w 2111"/>
                  <a:gd name="T25" fmla="*/ 106 h 1074"/>
                  <a:gd name="T26" fmla="*/ 278 w 2111"/>
                  <a:gd name="T27" fmla="*/ 106 h 1074"/>
                  <a:gd name="T28" fmla="*/ 278 w 2111"/>
                  <a:gd name="T29" fmla="*/ 244 h 1074"/>
                  <a:gd name="T30" fmla="*/ 269 w 2111"/>
                  <a:gd name="T31" fmla="*/ 244 h 1074"/>
                  <a:gd name="T32" fmla="*/ 269 w 2111"/>
                  <a:gd name="T33" fmla="*/ 266 h 1074"/>
                  <a:gd name="T34" fmla="*/ 260 w 2111"/>
                  <a:gd name="T35" fmla="*/ 266 h 1074"/>
                  <a:gd name="T36" fmla="*/ 260 w 2111"/>
                  <a:gd name="T37" fmla="*/ 279 h 1074"/>
                  <a:gd name="T38" fmla="*/ 211 w 2111"/>
                  <a:gd name="T39" fmla="*/ 279 h 1074"/>
                  <a:gd name="T40" fmla="*/ 211 w 2111"/>
                  <a:gd name="T41" fmla="*/ 288 h 1074"/>
                  <a:gd name="T42" fmla="*/ 188 w 2111"/>
                  <a:gd name="T43" fmla="*/ 288 h 1074"/>
                  <a:gd name="T44" fmla="*/ 188 w 2111"/>
                  <a:gd name="T45" fmla="*/ 297 h 1074"/>
                  <a:gd name="T46" fmla="*/ 161 w 2111"/>
                  <a:gd name="T47" fmla="*/ 297 h 1074"/>
                  <a:gd name="T48" fmla="*/ 161 w 2111"/>
                  <a:gd name="T49" fmla="*/ 308 h 1074"/>
                  <a:gd name="T50" fmla="*/ 150 w 2111"/>
                  <a:gd name="T51" fmla="*/ 308 h 1074"/>
                  <a:gd name="T52" fmla="*/ 150 w 2111"/>
                  <a:gd name="T53" fmla="*/ 348 h 1074"/>
                  <a:gd name="T54" fmla="*/ 139 w 2111"/>
                  <a:gd name="T55" fmla="*/ 348 h 1074"/>
                  <a:gd name="T56" fmla="*/ 139 w 2111"/>
                  <a:gd name="T57" fmla="*/ 883 h 1074"/>
                  <a:gd name="T58" fmla="*/ 131 w 2111"/>
                  <a:gd name="T59" fmla="*/ 883 h 1074"/>
                  <a:gd name="T60" fmla="*/ 131 w 2111"/>
                  <a:gd name="T61" fmla="*/ 1030 h 1074"/>
                  <a:gd name="T62" fmla="*/ 121 w 2111"/>
                  <a:gd name="T63" fmla="*/ 1030 h 1074"/>
                  <a:gd name="T64" fmla="*/ 121 w 2111"/>
                  <a:gd name="T65" fmla="*/ 1046 h 1074"/>
                  <a:gd name="T66" fmla="*/ 113 w 2111"/>
                  <a:gd name="T67" fmla="*/ 1046 h 1074"/>
                  <a:gd name="T68" fmla="*/ 113 w 2111"/>
                  <a:gd name="T69" fmla="*/ 1064 h 1074"/>
                  <a:gd name="T70" fmla="*/ 103 w 2111"/>
                  <a:gd name="T71" fmla="*/ 1064 h 1074"/>
                  <a:gd name="T72" fmla="*/ 103 w 2111"/>
                  <a:gd name="T73" fmla="*/ 1074 h 1074"/>
                  <a:gd name="T74" fmla="*/ 0 w 2111"/>
                  <a:gd name="T75" fmla="*/ 1074 h 10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11" h="1074">
                    <a:moveTo>
                      <a:pt x="2111" y="0"/>
                    </a:moveTo>
                    <a:lnTo>
                      <a:pt x="1674" y="0"/>
                    </a:lnTo>
                    <a:lnTo>
                      <a:pt x="1674" y="10"/>
                    </a:lnTo>
                    <a:lnTo>
                      <a:pt x="834" y="10"/>
                    </a:lnTo>
                    <a:lnTo>
                      <a:pt x="834" y="21"/>
                    </a:lnTo>
                    <a:lnTo>
                      <a:pt x="586" y="21"/>
                    </a:lnTo>
                    <a:lnTo>
                      <a:pt x="586" y="30"/>
                    </a:lnTo>
                    <a:lnTo>
                      <a:pt x="554" y="30"/>
                    </a:lnTo>
                    <a:lnTo>
                      <a:pt x="554" y="44"/>
                    </a:lnTo>
                    <a:lnTo>
                      <a:pt x="415" y="44"/>
                    </a:lnTo>
                    <a:lnTo>
                      <a:pt x="415" y="93"/>
                    </a:lnTo>
                    <a:lnTo>
                      <a:pt x="294" y="93"/>
                    </a:lnTo>
                    <a:lnTo>
                      <a:pt x="294" y="106"/>
                    </a:lnTo>
                    <a:lnTo>
                      <a:pt x="278" y="106"/>
                    </a:lnTo>
                    <a:lnTo>
                      <a:pt x="278" y="244"/>
                    </a:lnTo>
                    <a:lnTo>
                      <a:pt x="269" y="244"/>
                    </a:lnTo>
                    <a:lnTo>
                      <a:pt x="269" y="266"/>
                    </a:lnTo>
                    <a:lnTo>
                      <a:pt x="260" y="266"/>
                    </a:lnTo>
                    <a:lnTo>
                      <a:pt x="260" y="279"/>
                    </a:lnTo>
                    <a:lnTo>
                      <a:pt x="211" y="279"/>
                    </a:lnTo>
                    <a:lnTo>
                      <a:pt x="211" y="288"/>
                    </a:lnTo>
                    <a:lnTo>
                      <a:pt x="188" y="288"/>
                    </a:lnTo>
                    <a:lnTo>
                      <a:pt x="188" y="297"/>
                    </a:lnTo>
                    <a:lnTo>
                      <a:pt x="161" y="297"/>
                    </a:lnTo>
                    <a:lnTo>
                      <a:pt x="161" y="308"/>
                    </a:lnTo>
                    <a:lnTo>
                      <a:pt x="150" y="308"/>
                    </a:lnTo>
                    <a:lnTo>
                      <a:pt x="150" y="348"/>
                    </a:lnTo>
                    <a:lnTo>
                      <a:pt x="139" y="348"/>
                    </a:lnTo>
                    <a:lnTo>
                      <a:pt x="139" y="883"/>
                    </a:lnTo>
                    <a:lnTo>
                      <a:pt x="131" y="883"/>
                    </a:lnTo>
                    <a:lnTo>
                      <a:pt x="131" y="1030"/>
                    </a:lnTo>
                    <a:lnTo>
                      <a:pt x="121" y="1030"/>
                    </a:lnTo>
                    <a:lnTo>
                      <a:pt x="121" y="1046"/>
                    </a:lnTo>
                    <a:lnTo>
                      <a:pt x="113" y="1046"/>
                    </a:lnTo>
                    <a:lnTo>
                      <a:pt x="113" y="1064"/>
                    </a:lnTo>
                    <a:lnTo>
                      <a:pt x="103" y="1064"/>
                    </a:lnTo>
                    <a:lnTo>
                      <a:pt x="103" y="1074"/>
                    </a:lnTo>
                    <a:lnTo>
                      <a:pt x="0" y="1074"/>
                    </a:lnTo>
                  </a:path>
                </a:pathLst>
              </a:cu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Freeform 40">
                <a:extLst>
                  <a:ext uri="{FF2B5EF4-FFF2-40B4-BE49-F238E27FC236}">
                    <a16:creationId xmlns:a16="http://schemas.microsoft.com/office/drawing/2014/main" id="{467930A5-5781-4D4A-B3AF-724EC6D0E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775" y="2149475"/>
                <a:ext cx="2468563" cy="1682750"/>
              </a:xfrm>
              <a:custGeom>
                <a:avLst/>
                <a:gdLst>
                  <a:gd name="T0" fmla="*/ 1555 w 1555"/>
                  <a:gd name="T1" fmla="*/ 0 h 1060"/>
                  <a:gd name="T2" fmla="*/ 862 w 1555"/>
                  <a:gd name="T3" fmla="*/ 0 h 1060"/>
                  <a:gd name="T4" fmla="*/ 862 w 1555"/>
                  <a:gd name="T5" fmla="*/ 7 h 1060"/>
                  <a:gd name="T6" fmla="*/ 717 w 1555"/>
                  <a:gd name="T7" fmla="*/ 7 h 1060"/>
                  <a:gd name="T8" fmla="*/ 717 w 1555"/>
                  <a:gd name="T9" fmla="*/ 19 h 1060"/>
                  <a:gd name="T10" fmla="*/ 440 w 1555"/>
                  <a:gd name="T11" fmla="*/ 19 h 1060"/>
                  <a:gd name="T12" fmla="*/ 440 w 1555"/>
                  <a:gd name="T13" fmla="*/ 42 h 1060"/>
                  <a:gd name="T14" fmla="*/ 327 w 1555"/>
                  <a:gd name="T15" fmla="*/ 42 h 1060"/>
                  <a:gd name="T16" fmla="*/ 327 w 1555"/>
                  <a:gd name="T17" fmla="*/ 50 h 1060"/>
                  <a:gd name="T18" fmla="*/ 309 w 1555"/>
                  <a:gd name="T19" fmla="*/ 50 h 1060"/>
                  <a:gd name="T20" fmla="*/ 309 w 1555"/>
                  <a:gd name="T21" fmla="*/ 65 h 1060"/>
                  <a:gd name="T22" fmla="*/ 297 w 1555"/>
                  <a:gd name="T23" fmla="*/ 65 h 1060"/>
                  <a:gd name="T24" fmla="*/ 297 w 1555"/>
                  <a:gd name="T25" fmla="*/ 105 h 1060"/>
                  <a:gd name="T26" fmla="*/ 186 w 1555"/>
                  <a:gd name="T27" fmla="*/ 105 h 1060"/>
                  <a:gd name="T28" fmla="*/ 186 w 1555"/>
                  <a:gd name="T29" fmla="*/ 113 h 1060"/>
                  <a:gd name="T30" fmla="*/ 170 w 1555"/>
                  <a:gd name="T31" fmla="*/ 113 h 1060"/>
                  <a:gd name="T32" fmla="*/ 170 w 1555"/>
                  <a:gd name="T33" fmla="*/ 133 h 1060"/>
                  <a:gd name="T34" fmla="*/ 161 w 1555"/>
                  <a:gd name="T35" fmla="*/ 133 h 1060"/>
                  <a:gd name="T36" fmla="*/ 161 w 1555"/>
                  <a:gd name="T37" fmla="*/ 291 h 1060"/>
                  <a:gd name="T38" fmla="*/ 144 w 1555"/>
                  <a:gd name="T39" fmla="*/ 291 h 1060"/>
                  <a:gd name="T40" fmla="*/ 144 w 1555"/>
                  <a:gd name="T41" fmla="*/ 301 h 1060"/>
                  <a:gd name="T42" fmla="*/ 130 w 1555"/>
                  <a:gd name="T43" fmla="*/ 301 h 1060"/>
                  <a:gd name="T44" fmla="*/ 130 w 1555"/>
                  <a:gd name="T45" fmla="*/ 312 h 1060"/>
                  <a:gd name="T46" fmla="*/ 65 w 1555"/>
                  <a:gd name="T47" fmla="*/ 312 h 1060"/>
                  <a:gd name="T48" fmla="*/ 65 w 1555"/>
                  <a:gd name="T49" fmla="*/ 319 h 1060"/>
                  <a:gd name="T50" fmla="*/ 34 w 1555"/>
                  <a:gd name="T51" fmla="*/ 319 h 1060"/>
                  <a:gd name="T52" fmla="*/ 34 w 1555"/>
                  <a:gd name="T53" fmla="*/ 368 h 1060"/>
                  <a:gd name="T54" fmla="*/ 25 w 1555"/>
                  <a:gd name="T55" fmla="*/ 368 h 1060"/>
                  <a:gd name="T56" fmla="*/ 25 w 1555"/>
                  <a:gd name="T57" fmla="*/ 903 h 1060"/>
                  <a:gd name="T58" fmla="*/ 17 w 1555"/>
                  <a:gd name="T59" fmla="*/ 903 h 1060"/>
                  <a:gd name="T60" fmla="*/ 17 w 1555"/>
                  <a:gd name="T61" fmla="*/ 1035 h 1060"/>
                  <a:gd name="T62" fmla="*/ 9 w 1555"/>
                  <a:gd name="T63" fmla="*/ 1035 h 1060"/>
                  <a:gd name="T64" fmla="*/ 9 w 1555"/>
                  <a:gd name="T65" fmla="*/ 1050 h 1060"/>
                  <a:gd name="T66" fmla="*/ 0 w 1555"/>
                  <a:gd name="T67" fmla="*/ 1050 h 1060"/>
                  <a:gd name="T68" fmla="*/ 0 w 1555"/>
                  <a:gd name="T69" fmla="*/ 1060 h 10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55" h="1060">
                    <a:moveTo>
                      <a:pt x="1555" y="0"/>
                    </a:moveTo>
                    <a:lnTo>
                      <a:pt x="862" y="0"/>
                    </a:lnTo>
                    <a:lnTo>
                      <a:pt x="862" y="7"/>
                    </a:lnTo>
                    <a:lnTo>
                      <a:pt x="717" y="7"/>
                    </a:lnTo>
                    <a:lnTo>
                      <a:pt x="717" y="19"/>
                    </a:lnTo>
                    <a:lnTo>
                      <a:pt x="440" y="19"/>
                    </a:lnTo>
                    <a:lnTo>
                      <a:pt x="440" y="42"/>
                    </a:lnTo>
                    <a:lnTo>
                      <a:pt x="327" y="42"/>
                    </a:lnTo>
                    <a:lnTo>
                      <a:pt x="327" y="50"/>
                    </a:lnTo>
                    <a:lnTo>
                      <a:pt x="309" y="50"/>
                    </a:lnTo>
                    <a:lnTo>
                      <a:pt x="309" y="65"/>
                    </a:lnTo>
                    <a:lnTo>
                      <a:pt x="297" y="65"/>
                    </a:lnTo>
                    <a:lnTo>
                      <a:pt x="297" y="105"/>
                    </a:lnTo>
                    <a:lnTo>
                      <a:pt x="186" y="105"/>
                    </a:lnTo>
                    <a:lnTo>
                      <a:pt x="186" y="113"/>
                    </a:lnTo>
                    <a:lnTo>
                      <a:pt x="170" y="113"/>
                    </a:lnTo>
                    <a:lnTo>
                      <a:pt x="170" y="133"/>
                    </a:lnTo>
                    <a:lnTo>
                      <a:pt x="161" y="133"/>
                    </a:lnTo>
                    <a:lnTo>
                      <a:pt x="161" y="291"/>
                    </a:lnTo>
                    <a:lnTo>
                      <a:pt x="144" y="291"/>
                    </a:lnTo>
                    <a:lnTo>
                      <a:pt x="144" y="301"/>
                    </a:lnTo>
                    <a:lnTo>
                      <a:pt x="130" y="301"/>
                    </a:lnTo>
                    <a:lnTo>
                      <a:pt x="130" y="312"/>
                    </a:lnTo>
                    <a:lnTo>
                      <a:pt x="65" y="312"/>
                    </a:lnTo>
                    <a:lnTo>
                      <a:pt x="65" y="319"/>
                    </a:lnTo>
                    <a:lnTo>
                      <a:pt x="34" y="319"/>
                    </a:lnTo>
                    <a:lnTo>
                      <a:pt x="34" y="368"/>
                    </a:lnTo>
                    <a:lnTo>
                      <a:pt x="25" y="368"/>
                    </a:lnTo>
                    <a:lnTo>
                      <a:pt x="25" y="903"/>
                    </a:lnTo>
                    <a:lnTo>
                      <a:pt x="17" y="903"/>
                    </a:lnTo>
                    <a:lnTo>
                      <a:pt x="17" y="1035"/>
                    </a:lnTo>
                    <a:lnTo>
                      <a:pt x="9" y="1035"/>
                    </a:lnTo>
                    <a:lnTo>
                      <a:pt x="9" y="1050"/>
                    </a:lnTo>
                    <a:lnTo>
                      <a:pt x="0" y="1050"/>
                    </a:lnTo>
                    <a:lnTo>
                      <a:pt x="0" y="1060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Freeform 43">
                <a:extLst>
                  <a:ext uri="{FF2B5EF4-FFF2-40B4-BE49-F238E27FC236}">
                    <a16:creationId xmlns:a16="http://schemas.microsoft.com/office/drawing/2014/main" id="{2628165A-3E0A-4CA1-B5BF-45AA7BB14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625" y="3841750"/>
                <a:ext cx="179388" cy="12700"/>
              </a:xfrm>
              <a:custGeom>
                <a:avLst/>
                <a:gdLst>
                  <a:gd name="T0" fmla="*/ 113 w 113"/>
                  <a:gd name="T1" fmla="*/ 0 h 8"/>
                  <a:gd name="T2" fmla="*/ 103 w 113"/>
                  <a:gd name="T3" fmla="*/ 0 h 8"/>
                  <a:gd name="T4" fmla="*/ 103 w 113"/>
                  <a:gd name="T5" fmla="*/ 8 h 8"/>
                  <a:gd name="T6" fmla="*/ 0 w 113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3" h="8">
                    <a:moveTo>
                      <a:pt x="113" y="0"/>
                    </a:moveTo>
                    <a:lnTo>
                      <a:pt x="103" y="0"/>
                    </a:lnTo>
                    <a:lnTo>
                      <a:pt x="103" y="8"/>
                    </a:lnTo>
                    <a:lnTo>
                      <a:pt x="0" y="8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20F3AB6E-D76C-48C5-A2F4-5DEA012D4E0A}"/>
                </a:ext>
              </a:extLst>
            </p:cNvPr>
            <p:cNvSpPr txBox="1"/>
            <p:nvPr/>
          </p:nvSpPr>
          <p:spPr>
            <a:xfrm>
              <a:off x="691493" y="512320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F6F98A80-1F39-44B8-812B-01B427C6AA6A}"/>
                </a:ext>
              </a:extLst>
            </p:cNvPr>
            <p:cNvSpPr txBox="1"/>
            <p:nvPr/>
          </p:nvSpPr>
          <p:spPr>
            <a:xfrm>
              <a:off x="909152" y="512320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50288F28-B77F-4221-9839-C6A1937BE3F6}"/>
                </a:ext>
              </a:extLst>
            </p:cNvPr>
            <p:cNvSpPr txBox="1"/>
            <p:nvPr/>
          </p:nvSpPr>
          <p:spPr>
            <a:xfrm>
              <a:off x="1126811" y="512320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FBC8B23E-F5D2-4BF6-A6E4-FED28AFCA14E}"/>
                </a:ext>
              </a:extLst>
            </p:cNvPr>
            <p:cNvSpPr txBox="1"/>
            <p:nvPr/>
          </p:nvSpPr>
          <p:spPr>
            <a:xfrm>
              <a:off x="1301678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C04C014B-3812-4000-9025-CA10DA63FAA4}"/>
                </a:ext>
              </a:extLst>
            </p:cNvPr>
            <p:cNvSpPr txBox="1"/>
            <p:nvPr/>
          </p:nvSpPr>
          <p:spPr>
            <a:xfrm>
              <a:off x="1519335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B7773AE3-A16C-4B4A-991D-7887195BC442}"/>
                </a:ext>
              </a:extLst>
            </p:cNvPr>
            <p:cNvSpPr txBox="1"/>
            <p:nvPr/>
          </p:nvSpPr>
          <p:spPr>
            <a:xfrm>
              <a:off x="1963887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C5E8DBC-1104-4B84-957D-131B667D54DF}"/>
                </a:ext>
              </a:extLst>
            </p:cNvPr>
            <p:cNvSpPr txBox="1"/>
            <p:nvPr/>
          </p:nvSpPr>
          <p:spPr>
            <a:xfrm>
              <a:off x="2626688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8F0123B3-474B-4A78-97D6-0BFD21200BC3}"/>
                </a:ext>
              </a:extLst>
            </p:cNvPr>
            <p:cNvSpPr txBox="1"/>
            <p:nvPr/>
          </p:nvSpPr>
          <p:spPr>
            <a:xfrm>
              <a:off x="3289489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452A2F79-2879-47F1-99B7-A708AD6CD6BB}"/>
                </a:ext>
              </a:extLst>
            </p:cNvPr>
            <p:cNvSpPr txBox="1"/>
            <p:nvPr/>
          </p:nvSpPr>
          <p:spPr>
            <a:xfrm>
              <a:off x="3952290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6D46327F-C2A9-43D1-BD69-4E2D13365C28}"/>
                </a:ext>
              </a:extLst>
            </p:cNvPr>
            <p:cNvSpPr txBox="1"/>
            <p:nvPr/>
          </p:nvSpPr>
          <p:spPr>
            <a:xfrm>
              <a:off x="471925" y="4907128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7CBDAED0-1B56-49B9-845E-4C6BB12B1637}"/>
                </a:ext>
              </a:extLst>
            </p:cNvPr>
            <p:cNvSpPr txBox="1"/>
            <p:nvPr/>
          </p:nvSpPr>
          <p:spPr>
            <a:xfrm>
              <a:off x="343584" y="4562165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0,2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F06A105F-B857-4BBB-8A2F-738F93912BB3}"/>
                </a:ext>
              </a:extLst>
            </p:cNvPr>
            <p:cNvSpPr txBox="1"/>
            <p:nvPr/>
          </p:nvSpPr>
          <p:spPr>
            <a:xfrm>
              <a:off x="343584" y="4217203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0,4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B40D996E-2604-483A-984E-FDD199E747C5}"/>
                </a:ext>
              </a:extLst>
            </p:cNvPr>
            <p:cNvSpPr txBox="1"/>
            <p:nvPr/>
          </p:nvSpPr>
          <p:spPr>
            <a:xfrm>
              <a:off x="343584" y="3872241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0,6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F3C87851-FB52-4ECE-B6B9-32B5C5E0AEFE}"/>
                </a:ext>
              </a:extLst>
            </p:cNvPr>
            <p:cNvSpPr txBox="1"/>
            <p:nvPr/>
          </p:nvSpPr>
          <p:spPr>
            <a:xfrm>
              <a:off x="343584" y="3527279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0,8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99F175FC-97E3-4FB6-9DCF-C7907DF589F4}"/>
                </a:ext>
              </a:extLst>
            </p:cNvPr>
            <p:cNvSpPr txBox="1"/>
            <p:nvPr/>
          </p:nvSpPr>
          <p:spPr>
            <a:xfrm>
              <a:off x="343584" y="3182317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1,0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4B46EAE0-4917-426B-BAF9-BEB634F01803}"/>
                </a:ext>
              </a:extLst>
            </p:cNvPr>
            <p:cNvSpPr txBox="1"/>
            <p:nvPr/>
          </p:nvSpPr>
          <p:spPr>
            <a:xfrm>
              <a:off x="2128534" y="5380016"/>
              <a:ext cx="6822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Weeks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09E50C34-4D32-478C-BE31-083C69454EF6}"/>
                </a:ext>
              </a:extLst>
            </p:cNvPr>
            <p:cNvGrpSpPr/>
            <p:nvPr/>
          </p:nvGrpSpPr>
          <p:grpSpPr>
            <a:xfrm>
              <a:off x="1376614" y="2545412"/>
              <a:ext cx="2372091" cy="531286"/>
              <a:chOff x="1376614" y="2510676"/>
              <a:chExt cx="2372091" cy="531286"/>
            </a:xfrm>
          </p:grpSpPr>
          <p:sp>
            <p:nvSpPr>
              <p:cNvPr id="97" name="AutoShape 165">
                <a:extLst>
                  <a:ext uri="{FF2B5EF4-FFF2-40B4-BE49-F238E27FC236}">
                    <a16:creationId xmlns:a16="http://schemas.microsoft.com/office/drawing/2014/main" id="{87152C3C-E532-48C4-B1AA-F00B64311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6614" y="2570389"/>
                <a:ext cx="2296420" cy="44557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AD86F575-A27B-4BB8-837A-096D45BD2647}"/>
                  </a:ext>
                </a:extLst>
              </p:cNvPr>
              <p:cNvSpPr txBox="1"/>
              <p:nvPr/>
            </p:nvSpPr>
            <p:spPr>
              <a:xfrm>
                <a:off x="1754505" y="2510676"/>
                <a:ext cx="16479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DTG + 3TC (N = 716)</a:t>
                </a:r>
              </a:p>
            </p:txBody>
          </p:sp>
          <p:sp>
            <p:nvSpPr>
              <p:cNvPr id="78" name="ZoneTexte 77">
                <a:extLst>
                  <a:ext uri="{FF2B5EF4-FFF2-40B4-BE49-F238E27FC236}">
                    <a16:creationId xmlns:a16="http://schemas.microsoft.com/office/drawing/2014/main" id="{70D504DB-D6F6-4B4F-B890-0D390C16FB9A}"/>
                  </a:ext>
                </a:extLst>
              </p:cNvPr>
              <p:cNvSpPr txBox="1"/>
              <p:nvPr/>
            </p:nvSpPr>
            <p:spPr>
              <a:xfrm>
                <a:off x="1754505" y="2734185"/>
                <a:ext cx="19942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DTG + TDF/FTC (N = 717)</a:t>
                </a:r>
              </a:p>
            </p:txBody>
          </p:sp>
          <p:sp>
            <p:nvSpPr>
              <p:cNvPr id="79" name="Line 41">
                <a:extLst>
                  <a:ext uri="{FF2B5EF4-FFF2-40B4-BE49-F238E27FC236}">
                    <a16:creationId xmlns:a16="http://schemas.microsoft.com/office/drawing/2014/main" id="{5D5AE0CB-EEB1-4CBF-A1C7-47EB23BF2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8756" y="2904533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 b="1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0" name="Line 42">
                <a:extLst>
                  <a:ext uri="{FF2B5EF4-FFF2-40B4-BE49-F238E27FC236}">
                    <a16:creationId xmlns:a16="http://schemas.microsoft.com/office/drawing/2014/main" id="{2181891F-0E4C-48E8-AF38-87175B6301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8756" y="2662512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 b="1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C047204-CAD7-4213-A837-B47E9E14B892}"/>
              </a:ext>
            </a:extLst>
          </p:cNvPr>
          <p:cNvGrpSpPr/>
          <p:nvPr/>
        </p:nvGrpSpPr>
        <p:grpSpPr>
          <a:xfrm>
            <a:off x="4825233" y="2572758"/>
            <a:ext cx="3983015" cy="3084257"/>
            <a:chOff x="4825233" y="2572758"/>
            <a:chExt cx="3983015" cy="3084257"/>
          </a:xfrm>
        </p:grpSpPr>
        <p:grpSp>
          <p:nvGrpSpPr>
            <p:cNvPr id="58" name="Groupe 57">
              <a:extLst>
                <a:ext uri="{FF2B5EF4-FFF2-40B4-BE49-F238E27FC236}">
                  <a16:creationId xmlns:a16="http://schemas.microsoft.com/office/drawing/2014/main" id="{FCF12C5A-8A45-4178-8930-5E3132F4926F}"/>
                </a:ext>
              </a:extLst>
            </p:cNvPr>
            <p:cNvGrpSpPr/>
            <p:nvPr/>
          </p:nvGrpSpPr>
          <p:grpSpPr>
            <a:xfrm>
              <a:off x="5188908" y="3284750"/>
              <a:ext cx="3498749" cy="1851025"/>
              <a:chOff x="5210175" y="2124075"/>
              <a:chExt cx="3346450" cy="1851025"/>
            </a:xfrm>
          </p:grpSpPr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1AFB5C8C-C163-4C0F-9A03-E183AC8F1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7325" y="2124075"/>
                <a:ext cx="3289300" cy="1793875"/>
              </a:xfrm>
              <a:custGeom>
                <a:avLst/>
                <a:gdLst>
                  <a:gd name="T0" fmla="*/ 2072 w 2072"/>
                  <a:gd name="T1" fmla="*/ 1130 h 1130"/>
                  <a:gd name="T2" fmla="*/ 0 w 2072"/>
                  <a:gd name="T3" fmla="*/ 1130 h 1130"/>
                  <a:gd name="T4" fmla="*/ 0 w 2072"/>
                  <a:gd name="T5" fmla="*/ 0 h 1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72" h="1130">
                    <a:moveTo>
                      <a:pt x="2072" y="1130"/>
                    </a:moveTo>
                    <a:lnTo>
                      <a:pt x="0" y="1130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3D7F40C3-5420-4AFB-9326-206A58B39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676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AB87A9E1-9EEE-4F81-9F16-A1D97E54C8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3423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C21E8228-14F1-496D-89EB-47024FAAFD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01063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Line 10">
                <a:extLst>
                  <a:ext uri="{FF2B5EF4-FFF2-40B4-BE49-F238E27FC236}">
                    <a16:creationId xmlns:a16="http://schemas.microsoft.com/office/drawing/2014/main" id="{143D4FBA-0316-4776-8A2D-778B073F6D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4193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11">
                <a:extLst>
                  <a:ext uri="{FF2B5EF4-FFF2-40B4-BE49-F238E27FC236}">
                    <a16:creationId xmlns:a16="http://schemas.microsoft.com/office/drawing/2014/main" id="{28DB3E10-448F-45B9-BCF8-896E4ADCF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5148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2">
                <a:extLst>
                  <a:ext uri="{FF2B5EF4-FFF2-40B4-BE49-F238E27FC236}">
                    <a16:creationId xmlns:a16="http://schemas.microsoft.com/office/drawing/2014/main" id="{B39B8C61-AD69-455A-A80B-BA6A4E21B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60400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13">
                <a:extLst>
                  <a:ext uri="{FF2B5EF4-FFF2-40B4-BE49-F238E27FC236}">
                    <a16:creationId xmlns:a16="http://schemas.microsoft.com/office/drawing/2014/main" id="{54D072F5-45E1-44EF-95F3-1853747C1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6262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14">
                <a:extLst>
                  <a:ext uri="{FF2B5EF4-FFF2-40B4-BE49-F238E27FC236}">
                    <a16:creationId xmlns:a16="http://schemas.microsoft.com/office/drawing/2014/main" id="{61DE8359-AA52-45BF-923C-4C3F4110C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83313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Line 15">
                <a:extLst>
                  <a:ext uri="{FF2B5EF4-FFF2-40B4-BE49-F238E27FC236}">
                    <a16:creationId xmlns:a16="http://schemas.microsoft.com/office/drawing/2014/main" id="{B8D06409-F713-41FD-88EA-8F83CA747E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7217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9CF9BB19-EE9C-491C-8405-E5D678306B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2141538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1F997D4C-1889-45D4-9D56-6C8997942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24860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67319C8F-3B59-4EC9-A190-7E819F5A51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2827338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8E7FD21F-2775-4549-9AF4-E35186CEF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31718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7" name="Line 29">
                <a:extLst>
                  <a:ext uri="{FF2B5EF4-FFF2-40B4-BE49-F238E27FC236}">
                    <a16:creationId xmlns:a16="http://schemas.microsoft.com/office/drawing/2014/main" id="{A20EB59E-5D3B-4E6B-871D-650A9A43EF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35147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Line 30">
                <a:extLst>
                  <a:ext uri="{FF2B5EF4-FFF2-40B4-BE49-F238E27FC236}">
                    <a16:creationId xmlns:a16="http://schemas.microsoft.com/office/drawing/2014/main" id="{B7548CB7-C714-464D-84A3-71305440A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38576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Freeform 38">
                <a:extLst>
                  <a:ext uri="{FF2B5EF4-FFF2-40B4-BE49-F238E27FC236}">
                    <a16:creationId xmlns:a16="http://schemas.microsoft.com/office/drawing/2014/main" id="{BC550889-56E7-4A5A-94FF-926C8D740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5113" y="2151063"/>
                <a:ext cx="2825750" cy="1693862"/>
              </a:xfrm>
              <a:custGeom>
                <a:avLst/>
                <a:gdLst>
                  <a:gd name="T0" fmla="*/ 1780 w 1780"/>
                  <a:gd name="T1" fmla="*/ 0 h 1067"/>
                  <a:gd name="T2" fmla="*/ 1595 w 1780"/>
                  <a:gd name="T3" fmla="*/ 0 h 1067"/>
                  <a:gd name="T4" fmla="*/ 1595 w 1780"/>
                  <a:gd name="T5" fmla="*/ 10 h 1067"/>
                  <a:gd name="T6" fmla="*/ 1585 w 1780"/>
                  <a:gd name="T7" fmla="*/ 10 h 1067"/>
                  <a:gd name="T8" fmla="*/ 1585 w 1780"/>
                  <a:gd name="T9" fmla="*/ 29 h 1067"/>
                  <a:gd name="T10" fmla="*/ 1054 w 1780"/>
                  <a:gd name="T11" fmla="*/ 29 h 1067"/>
                  <a:gd name="T12" fmla="*/ 1054 w 1780"/>
                  <a:gd name="T13" fmla="*/ 38 h 1067"/>
                  <a:gd name="T14" fmla="*/ 931 w 1780"/>
                  <a:gd name="T15" fmla="*/ 38 h 1067"/>
                  <a:gd name="T16" fmla="*/ 931 w 1780"/>
                  <a:gd name="T17" fmla="*/ 45 h 1067"/>
                  <a:gd name="T18" fmla="*/ 904 w 1780"/>
                  <a:gd name="T19" fmla="*/ 45 h 1067"/>
                  <a:gd name="T20" fmla="*/ 904 w 1780"/>
                  <a:gd name="T21" fmla="*/ 53 h 1067"/>
                  <a:gd name="T22" fmla="*/ 804 w 1780"/>
                  <a:gd name="T23" fmla="*/ 53 h 1067"/>
                  <a:gd name="T24" fmla="*/ 804 w 1780"/>
                  <a:gd name="T25" fmla="*/ 83 h 1067"/>
                  <a:gd name="T26" fmla="*/ 794 w 1780"/>
                  <a:gd name="T27" fmla="*/ 83 h 1067"/>
                  <a:gd name="T28" fmla="*/ 794 w 1780"/>
                  <a:gd name="T29" fmla="*/ 98 h 1067"/>
                  <a:gd name="T30" fmla="*/ 565 w 1780"/>
                  <a:gd name="T31" fmla="*/ 98 h 1067"/>
                  <a:gd name="T32" fmla="*/ 565 w 1780"/>
                  <a:gd name="T33" fmla="*/ 108 h 1067"/>
                  <a:gd name="T34" fmla="*/ 548 w 1780"/>
                  <a:gd name="T35" fmla="*/ 108 h 1067"/>
                  <a:gd name="T36" fmla="*/ 548 w 1780"/>
                  <a:gd name="T37" fmla="*/ 119 h 1067"/>
                  <a:gd name="T38" fmla="*/ 535 w 1780"/>
                  <a:gd name="T39" fmla="*/ 119 h 1067"/>
                  <a:gd name="T40" fmla="*/ 535 w 1780"/>
                  <a:gd name="T41" fmla="*/ 152 h 1067"/>
                  <a:gd name="T42" fmla="*/ 525 w 1780"/>
                  <a:gd name="T43" fmla="*/ 152 h 1067"/>
                  <a:gd name="T44" fmla="*/ 525 w 1780"/>
                  <a:gd name="T45" fmla="*/ 161 h 1067"/>
                  <a:gd name="T46" fmla="*/ 504 w 1780"/>
                  <a:gd name="T47" fmla="*/ 161 h 1067"/>
                  <a:gd name="T48" fmla="*/ 504 w 1780"/>
                  <a:gd name="T49" fmla="*/ 168 h 1067"/>
                  <a:gd name="T50" fmla="*/ 401 w 1780"/>
                  <a:gd name="T51" fmla="*/ 168 h 1067"/>
                  <a:gd name="T52" fmla="*/ 401 w 1780"/>
                  <a:gd name="T53" fmla="*/ 302 h 1067"/>
                  <a:gd name="T54" fmla="*/ 389 w 1780"/>
                  <a:gd name="T55" fmla="*/ 302 h 1067"/>
                  <a:gd name="T56" fmla="*/ 389 w 1780"/>
                  <a:gd name="T57" fmla="*/ 312 h 1067"/>
                  <a:gd name="T58" fmla="*/ 301 w 1780"/>
                  <a:gd name="T59" fmla="*/ 312 h 1067"/>
                  <a:gd name="T60" fmla="*/ 301 w 1780"/>
                  <a:gd name="T61" fmla="*/ 325 h 1067"/>
                  <a:gd name="T62" fmla="*/ 283 w 1780"/>
                  <a:gd name="T63" fmla="*/ 325 h 1067"/>
                  <a:gd name="T64" fmla="*/ 283 w 1780"/>
                  <a:gd name="T65" fmla="*/ 332 h 1067"/>
                  <a:gd name="T66" fmla="*/ 270 w 1780"/>
                  <a:gd name="T67" fmla="*/ 332 h 1067"/>
                  <a:gd name="T68" fmla="*/ 270 w 1780"/>
                  <a:gd name="T69" fmla="*/ 598 h 1067"/>
                  <a:gd name="T70" fmla="*/ 265 w 1780"/>
                  <a:gd name="T71" fmla="*/ 598 h 1067"/>
                  <a:gd name="T72" fmla="*/ 265 w 1780"/>
                  <a:gd name="T73" fmla="*/ 666 h 1067"/>
                  <a:gd name="T74" fmla="*/ 258 w 1780"/>
                  <a:gd name="T75" fmla="*/ 666 h 1067"/>
                  <a:gd name="T76" fmla="*/ 258 w 1780"/>
                  <a:gd name="T77" fmla="*/ 701 h 1067"/>
                  <a:gd name="T78" fmla="*/ 249 w 1780"/>
                  <a:gd name="T79" fmla="*/ 701 h 1067"/>
                  <a:gd name="T80" fmla="*/ 249 w 1780"/>
                  <a:gd name="T81" fmla="*/ 731 h 1067"/>
                  <a:gd name="T82" fmla="*/ 225 w 1780"/>
                  <a:gd name="T83" fmla="*/ 731 h 1067"/>
                  <a:gd name="T84" fmla="*/ 225 w 1780"/>
                  <a:gd name="T85" fmla="*/ 741 h 1067"/>
                  <a:gd name="T86" fmla="*/ 213 w 1780"/>
                  <a:gd name="T87" fmla="*/ 741 h 1067"/>
                  <a:gd name="T88" fmla="*/ 213 w 1780"/>
                  <a:gd name="T89" fmla="*/ 753 h 1067"/>
                  <a:gd name="T90" fmla="*/ 150 w 1780"/>
                  <a:gd name="T91" fmla="*/ 753 h 1067"/>
                  <a:gd name="T92" fmla="*/ 150 w 1780"/>
                  <a:gd name="T93" fmla="*/ 777 h 1067"/>
                  <a:gd name="T94" fmla="*/ 139 w 1780"/>
                  <a:gd name="T95" fmla="*/ 777 h 1067"/>
                  <a:gd name="T96" fmla="*/ 139 w 1780"/>
                  <a:gd name="T97" fmla="*/ 1003 h 1067"/>
                  <a:gd name="T98" fmla="*/ 131 w 1780"/>
                  <a:gd name="T99" fmla="*/ 1003 h 1067"/>
                  <a:gd name="T100" fmla="*/ 131 w 1780"/>
                  <a:gd name="T101" fmla="*/ 1047 h 1067"/>
                  <a:gd name="T102" fmla="*/ 114 w 1780"/>
                  <a:gd name="T103" fmla="*/ 1047 h 1067"/>
                  <a:gd name="T104" fmla="*/ 114 w 1780"/>
                  <a:gd name="T105" fmla="*/ 1058 h 1067"/>
                  <a:gd name="T106" fmla="*/ 105 w 1780"/>
                  <a:gd name="T107" fmla="*/ 1058 h 1067"/>
                  <a:gd name="T108" fmla="*/ 105 w 1780"/>
                  <a:gd name="T109" fmla="*/ 1067 h 1067"/>
                  <a:gd name="T110" fmla="*/ 0 w 1780"/>
                  <a:gd name="T111" fmla="*/ 1067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80" h="1067">
                    <a:moveTo>
                      <a:pt x="1780" y="0"/>
                    </a:moveTo>
                    <a:lnTo>
                      <a:pt x="1595" y="0"/>
                    </a:lnTo>
                    <a:lnTo>
                      <a:pt x="1595" y="10"/>
                    </a:lnTo>
                    <a:lnTo>
                      <a:pt x="1585" y="10"/>
                    </a:lnTo>
                    <a:lnTo>
                      <a:pt x="1585" y="29"/>
                    </a:lnTo>
                    <a:lnTo>
                      <a:pt x="1054" y="29"/>
                    </a:lnTo>
                    <a:lnTo>
                      <a:pt x="1054" y="38"/>
                    </a:lnTo>
                    <a:lnTo>
                      <a:pt x="931" y="38"/>
                    </a:lnTo>
                    <a:lnTo>
                      <a:pt x="931" y="45"/>
                    </a:lnTo>
                    <a:lnTo>
                      <a:pt x="904" y="45"/>
                    </a:lnTo>
                    <a:lnTo>
                      <a:pt x="904" y="53"/>
                    </a:lnTo>
                    <a:lnTo>
                      <a:pt x="804" y="53"/>
                    </a:lnTo>
                    <a:lnTo>
                      <a:pt x="804" y="83"/>
                    </a:lnTo>
                    <a:lnTo>
                      <a:pt x="794" y="83"/>
                    </a:lnTo>
                    <a:lnTo>
                      <a:pt x="794" y="98"/>
                    </a:lnTo>
                    <a:lnTo>
                      <a:pt x="565" y="98"/>
                    </a:lnTo>
                    <a:lnTo>
                      <a:pt x="565" y="108"/>
                    </a:lnTo>
                    <a:lnTo>
                      <a:pt x="548" y="108"/>
                    </a:lnTo>
                    <a:lnTo>
                      <a:pt x="548" y="119"/>
                    </a:lnTo>
                    <a:lnTo>
                      <a:pt x="535" y="119"/>
                    </a:lnTo>
                    <a:lnTo>
                      <a:pt x="535" y="152"/>
                    </a:lnTo>
                    <a:lnTo>
                      <a:pt x="525" y="152"/>
                    </a:lnTo>
                    <a:lnTo>
                      <a:pt x="525" y="161"/>
                    </a:lnTo>
                    <a:lnTo>
                      <a:pt x="504" y="161"/>
                    </a:lnTo>
                    <a:lnTo>
                      <a:pt x="504" y="168"/>
                    </a:lnTo>
                    <a:lnTo>
                      <a:pt x="401" y="168"/>
                    </a:lnTo>
                    <a:lnTo>
                      <a:pt x="401" y="302"/>
                    </a:lnTo>
                    <a:lnTo>
                      <a:pt x="389" y="302"/>
                    </a:lnTo>
                    <a:lnTo>
                      <a:pt x="389" y="312"/>
                    </a:lnTo>
                    <a:lnTo>
                      <a:pt x="301" y="312"/>
                    </a:lnTo>
                    <a:lnTo>
                      <a:pt x="301" y="325"/>
                    </a:lnTo>
                    <a:lnTo>
                      <a:pt x="283" y="325"/>
                    </a:lnTo>
                    <a:lnTo>
                      <a:pt x="283" y="332"/>
                    </a:lnTo>
                    <a:lnTo>
                      <a:pt x="270" y="332"/>
                    </a:lnTo>
                    <a:lnTo>
                      <a:pt x="270" y="598"/>
                    </a:lnTo>
                    <a:lnTo>
                      <a:pt x="265" y="598"/>
                    </a:lnTo>
                    <a:lnTo>
                      <a:pt x="265" y="666"/>
                    </a:lnTo>
                    <a:lnTo>
                      <a:pt x="258" y="666"/>
                    </a:lnTo>
                    <a:lnTo>
                      <a:pt x="258" y="701"/>
                    </a:lnTo>
                    <a:lnTo>
                      <a:pt x="249" y="701"/>
                    </a:lnTo>
                    <a:lnTo>
                      <a:pt x="249" y="731"/>
                    </a:lnTo>
                    <a:lnTo>
                      <a:pt x="225" y="731"/>
                    </a:lnTo>
                    <a:lnTo>
                      <a:pt x="225" y="741"/>
                    </a:lnTo>
                    <a:lnTo>
                      <a:pt x="213" y="741"/>
                    </a:lnTo>
                    <a:lnTo>
                      <a:pt x="213" y="753"/>
                    </a:lnTo>
                    <a:lnTo>
                      <a:pt x="150" y="753"/>
                    </a:lnTo>
                    <a:lnTo>
                      <a:pt x="150" y="777"/>
                    </a:lnTo>
                    <a:lnTo>
                      <a:pt x="139" y="777"/>
                    </a:lnTo>
                    <a:lnTo>
                      <a:pt x="139" y="1003"/>
                    </a:lnTo>
                    <a:lnTo>
                      <a:pt x="131" y="1003"/>
                    </a:lnTo>
                    <a:lnTo>
                      <a:pt x="131" y="1047"/>
                    </a:lnTo>
                    <a:lnTo>
                      <a:pt x="114" y="1047"/>
                    </a:lnTo>
                    <a:lnTo>
                      <a:pt x="114" y="1058"/>
                    </a:lnTo>
                    <a:lnTo>
                      <a:pt x="105" y="1058"/>
                    </a:lnTo>
                    <a:lnTo>
                      <a:pt x="105" y="1067"/>
                    </a:lnTo>
                    <a:lnTo>
                      <a:pt x="0" y="1067"/>
                    </a:lnTo>
                  </a:path>
                </a:pathLst>
              </a:cu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Freeform 39">
                <a:extLst>
                  <a:ext uri="{FF2B5EF4-FFF2-40B4-BE49-F238E27FC236}">
                    <a16:creationId xmlns:a16="http://schemas.microsoft.com/office/drawing/2014/main" id="{CF15C639-65E4-4C08-98B5-60C3BF7BA7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6700" y="2716213"/>
                <a:ext cx="546100" cy="1130300"/>
              </a:xfrm>
              <a:custGeom>
                <a:avLst/>
                <a:gdLst>
                  <a:gd name="T0" fmla="*/ 344 w 344"/>
                  <a:gd name="T1" fmla="*/ 0 h 712"/>
                  <a:gd name="T2" fmla="*/ 274 w 344"/>
                  <a:gd name="T3" fmla="*/ 0 h 712"/>
                  <a:gd name="T4" fmla="*/ 274 w 344"/>
                  <a:gd name="T5" fmla="*/ 34 h 712"/>
                  <a:gd name="T6" fmla="*/ 268 w 344"/>
                  <a:gd name="T7" fmla="*/ 34 h 712"/>
                  <a:gd name="T8" fmla="*/ 268 w 344"/>
                  <a:gd name="T9" fmla="*/ 350 h 712"/>
                  <a:gd name="T10" fmla="*/ 260 w 344"/>
                  <a:gd name="T11" fmla="*/ 350 h 712"/>
                  <a:gd name="T12" fmla="*/ 260 w 344"/>
                  <a:gd name="T13" fmla="*/ 368 h 712"/>
                  <a:gd name="T14" fmla="*/ 245 w 344"/>
                  <a:gd name="T15" fmla="*/ 368 h 712"/>
                  <a:gd name="T16" fmla="*/ 245 w 344"/>
                  <a:gd name="T17" fmla="*/ 376 h 712"/>
                  <a:gd name="T18" fmla="*/ 168 w 344"/>
                  <a:gd name="T19" fmla="*/ 376 h 712"/>
                  <a:gd name="T20" fmla="*/ 168 w 344"/>
                  <a:gd name="T21" fmla="*/ 384 h 712"/>
                  <a:gd name="T22" fmla="*/ 145 w 344"/>
                  <a:gd name="T23" fmla="*/ 384 h 712"/>
                  <a:gd name="T24" fmla="*/ 145 w 344"/>
                  <a:gd name="T25" fmla="*/ 425 h 712"/>
                  <a:gd name="T26" fmla="*/ 138 w 344"/>
                  <a:gd name="T27" fmla="*/ 425 h 712"/>
                  <a:gd name="T28" fmla="*/ 138 w 344"/>
                  <a:gd name="T29" fmla="*/ 648 h 712"/>
                  <a:gd name="T30" fmla="*/ 132 w 344"/>
                  <a:gd name="T31" fmla="*/ 648 h 712"/>
                  <a:gd name="T32" fmla="*/ 132 w 344"/>
                  <a:gd name="T33" fmla="*/ 701 h 712"/>
                  <a:gd name="T34" fmla="*/ 122 w 344"/>
                  <a:gd name="T35" fmla="*/ 701 h 712"/>
                  <a:gd name="T36" fmla="*/ 122 w 344"/>
                  <a:gd name="T37" fmla="*/ 712 h 712"/>
                  <a:gd name="T38" fmla="*/ 0 w 344"/>
                  <a:gd name="T39" fmla="*/ 712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44" h="712">
                    <a:moveTo>
                      <a:pt x="344" y="0"/>
                    </a:moveTo>
                    <a:lnTo>
                      <a:pt x="274" y="0"/>
                    </a:lnTo>
                    <a:lnTo>
                      <a:pt x="274" y="34"/>
                    </a:lnTo>
                    <a:lnTo>
                      <a:pt x="268" y="34"/>
                    </a:lnTo>
                    <a:lnTo>
                      <a:pt x="268" y="350"/>
                    </a:lnTo>
                    <a:lnTo>
                      <a:pt x="260" y="350"/>
                    </a:lnTo>
                    <a:lnTo>
                      <a:pt x="260" y="368"/>
                    </a:lnTo>
                    <a:lnTo>
                      <a:pt x="245" y="368"/>
                    </a:lnTo>
                    <a:lnTo>
                      <a:pt x="245" y="376"/>
                    </a:lnTo>
                    <a:lnTo>
                      <a:pt x="168" y="376"/>
                    </a:lnTo>
                    <a:lnTo>
                      <a:pt x="168" y="384"/>
                    </a:lnTo>
                    <a:lnTo>
                      <a:pt x="145" y="384"/>
                    </a:lnTo>
                    <a:lnTo>
                      <a:pt x="145" y="425"/>
                    </a:lnTo>
                    <a:lnTo>
                      <a:pt x="138" y="425"/>
                    </a:lnTo>
                    <a:lnTo>
                      <a:pt x="138" y="648"/>
                    </a:lnTo>
                    <a:lnTo>
                      <a:pt x="132" y="648"/>
                    </a:lnTo>
                    <a:lnTo>
                      <a:pt x="132" y="701"/>
                    </a:lnTo>
                    <a:lnTo>
                      <a:pt x="122" y="701"/>
                    </a:lnTo>
                    <a:lnTo>
                      <a:pt x="122" y="712"/>
                    </a:lnTo>
                    <a:lnTo>
                      <a:pt x="0" y="712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Freeform 44">
                <a:extLst>
                  <a:ext uri="{FF2B5EF4-FFF2-40B4-BE49-F238E27FC236}">
                    <a16:creationId xmlns:a16="http://schemas.microsoft.com/office/drawing/2014/main" id="{B6E588F5-8DDB-400F-8BD2-8FEE538F6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91375" y="2147888"/>
                <a:ext cx="684213" cy="44450"/>
              </a:xfrm>
              <a:custGeom>
                <a:avLst/>
                <a:gdLst>
                  <a:gd name="T0" fmla="*/ 431 w 431"/>
                  <a:gd name="T1" fmla="*/ 0 h 28"/>
                  <a:gd name="T2" fmla="*/ 416 w 431"/>
                  <a:gd name="T3" fmla="*/ 0 h 28"/>
                  <a:gd name="T4" fmla="*/ 416 w 431"/>
                  <a:gd name="T5" fmla="*/ 6 h 28"/>
                  <a:gd name="T6" fmla="*/ 35 w 431"/>
                  <a:gd name="T7" fmla="*/ 6 h 28"/>
                  <a:gd name="T8" fmla="*/ 35 w 431"/>
                  <a:gd name="T9" fmla="*/ 20 h 28"/>
                  <a:gd name="T10" fmla="*/ 0 w 431"/>
                  <a:gd name="T11" fmla="*/ 20 h 28"/>
                  <a:gd name="T12" fmla="*/ 0 w 431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1" h="28">
                    <a:moveTo>
                      <a:pt x="431" y="0"/>
                    </a:moveTo>
                    <a:lnTo>
                      <a:pt x="416" y="0"/>
                    </a:lnTo>
                    <a:lnTo>
                      <a:pt x="416" y="6"/>
                    </a:lnTo>
                    <a:lnTo>
                      <a:pt x="35" y="6"/>
                    </a:lnTo>
                    <a:lnTo>
                      <a:pt x="35" y="20"/>
                    </a:lnTo>
                    <a:lnTo>
                      <a:pt x="0" y="20"/>
                    </a:lnTo>
                    <a:lnTo>
                      <a:pt x="0" y="28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Freeform 45">
                <a:extLst>
                  <a:ext uri="{FF2B5EF4-FFF2-40B4-BE49-F238E27FC236}">
                    <a16:creationId xmlns:a16="http://schemas.microsoft.com/office/drawing/2014/main" id="{B866CE9A-0A76-42F1-9542-4456CB44F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2800" y="2200275"/>
                <a:ext cx="1298575" cy="508000"/>
              </a:xfrm>
              <a:custGeom>
                <a:avLst/>
                <a:gdLst>
                  <a:gd name="T0" fmla="*/ 818 w 818"/>
                  <a:gd name="T1" fmla="*/ 0 h 320"/>
                  <a:gd name="T2" fmla="*/ 476 w 818"/>
                  <a:gd name="T3" fmla="*/ 0 h 320"/>
                  <a:gd name="T4" fmla="*/ 476 w 818"/>
                  <a:gd name="T5" fmla="*/ 8 h 320"/>
                  <a:gd name="T6" fmla="*/ 461 w 818"/>
                  <a:gd name="T7" fmla="*/ 8 h 320"/>
                  <a:gd name="T8" fmla="*/ 461 w 818"/>
                  <a:gd name="T9" fmla="*/ 52 h 320"/>
                  <a:gd name="T10" fmla="*/ 209 w 818"/>
                  <a:gd name="T11" fmla="*/ 52 h 320"/>
                  <a:gd name="T12" fmla="*/ 209 w 818"/>
                  <a:gd name="T13" fmla="*/ 61 h 320"/>
                  <a:gd name="T14" fmla="*/ 199 w 818"/>
                  <a:gd name="T15" fmla="*/ 61 h 320"/>
                  <a:gd name="T16" fmla="*/ 199 w 818"/>
                  <a:gd name="T17" fmla="*/ 73 h 320"/>
                  <a:gd name="T18" fmla="*/ 186 w 818"/>
                  <a:gd name="T19" fmla="*/ 73 h 320"/>
                  <a:gd name="T20" fmla="*/ 186 w 818"/>
                  <a:gd name="T21" fmla="*/ 143 h 320"/>
                  <a:gd name="T22" fmla="*/ 159 w 818"/>
                  <a:gd name="T23" fmla="*/ 143 h 320"/>
                  <a:gd name="T24" fmla="*/ 159 w 818"/>
                  <a:gd name="T25" fmla="*/ 151 h 320"/>
                  <a:gd name="T26" fmla="*/ 79 w 818"/>
                  <a:gd name="T27" fmla="*/ 151 h 320"/>
                  <a:gd name="T28" fmla="*/ 79 w 818"/>
                  <a:gd name="T29" fmla="*/ 163 h 320"/>
                  <a:gd name="T30" fmla="*/ 66 w 818"/>
                  <a:gd name="T31" fmla="*/ 163 h 320"/>
                  <a:gd name="T32" fmla="*/ 66 w 818"/>
                  <a:gd name="T33" fmla="*/ 195 h 320"/>
                  <a:gd name="T34" fmla="*/ 58 w 818"/>
                  <a:gd name="T35" fmla="*/ 195 h 320"/>
                  <a:gd name="T36" fmla="*/ 58 w 818"/>
                  <a:gd name="T37" fmla="*/ 287 h 320"/>
                  <a:gd name="T38" fmla="*/ 46 w 818"/>
                  <a:gd name="T39" fmla="*/ 287 h 320"/>
                  <a:gd name="T40" fmla="*/ 46 w 818"/>
                  <a:gd name="T41" fmla="*/ 314 h 320"/>
                  <a:gd name="T42" fmla="*/ 0 w 818"/>
                  <a:gd name="T43" fmla="*/ 314 h 320"/>
                  <a:gd name="T44" fmla="*/ 0 w 818"/>
                  <a:gd name="T45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8" h="320">
                    <a:moveTo>
                      <a:pt x="818" y="0"/>
                    </a:moveTo>
                    <a:lnTo>
                      <a:pt x="476" y="0"/>
                    </a:lnTo>
                    <a:lnTo>
                      <a:pt x="476" y="8"/>
                    </a:lnTo>
                    <a:lnTo>
                      <a:pt x="461" y="8"/>
                    </a:lnTo>
                    <a:lnTo>
                      <a:pt x="461" y="52"/>
                    </a:lnTo>
                    <a:lnTo>
                      <a:pt x="209" y="52"/>
                    </a:lnTo>
                    <a:lnTo>
                      <a:pt x="209" y="61"/>
                    </a:lnTo>
                    <a:lnTo>
                      <a:pt x="199" y="61"/>
                    </a:lnTo>
                    <a:lnTo>
                      <a:pt x="199" y="73"/>
                    </a:lnTo>
                    <a:lnTo>
                      <a:pt x="186" y="73"/>
                    </a:lnTo>
                    <a:lnTo>
                      <a:pt x="186" y="143"/>
                    </a:lnTo>
                    <a:lnTo>
                      <a:pt x="159" y="143"/>
                    </a:lnTo>
                    <a:lnTo>
                      <a:pt x="159" y="151"/>
                    </a:lnTo>
                    <a:lnTo>
                      <a:pt x="79" y="151"/>
                    </a:lnTo>
                    <a:lnTo>
                      <a:pt x="79" y="163"/>
                    </a:lnTo>
                    <a:lnTo>
                      <a:pt x="66" y="163"/>
                    </a:lnTo>
                    <a:lnTo>
                      <a:pt x="66" y="195"/>
                    </a:lnTo>
                    <a:lnTo>
                      <a:pt x="58" y="195"/>
                    </a:lnTo>
                    <a:lnTo>
                      <a:pt x="58" y="287"/>
                    </a:lnTo>
                    <a:lnTo>
                      <a:pt x="46" y="287"/>
                    </a:lnTo>
                    <a:lnTo>
                      <a:pt x="46" y="314"/>
                    </a:lnTo>
                    <a:lnTo>
                      <a:pt x="0" y="314"/>
                    </a:lnTo>
                    <a:lnTo>
                      <a:pt x="0" y="320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74BD03DD-C2E3-403C-A1B7-B14E261B5255}"/>
                </a:ext>
              </a:extLst>
            </p:cNvPr>
            <p:cNvSpPr txBox="1"/>
            <p:nvPr/>
          </p:nvSpPr>
          <p:spPr>
            <a:xfrm>
              <a:off x="5191614" y="512320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BC5C8DE5-759D-4173-AE88-AA28333BA36E}"/>
                </a:ext>
              </a:extLst>
            </p:cNvPr>
            <p:cNvSpPr txBox="1"/>
            <p:nvPr/>
          </p:nvSpPr>
          <p:spPr>
            <a:xfrm>
              <a:off x="5409273" y="512320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D898903D-2EDC-48BD-85CA-C9F368D2CC31}"/>
                </a:ext>
              </a:extLst>
            </p:cNvPr>
            <p:cNvSpPr txBox="1"/>
            <p:nvPr/>
          </p:nvSpPr>
          <p:spPr>
            <a:xfrm>
              <a:off x="5626932" y="512320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0D86B19D-3E33-4EF8-B388-620635EE4C1D}"/>
                </a:ext>
              </a:extLst>
            </p:cNvPr>
            <p:cNvSpPr txBox="1"/>
            <p:nvPr/>
          </p:nvSpPr>
          <p:spPr>
            <a:xfrm>
              <a:off x="5801799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667E24F1-EA0A-4176-A1EA-4A40DACE3529}"/>
                </a:ext>
              </a:extLst>
            </p:cNvPr>
            <p:cNvSpPr txBox="1"/>
            <p:nvPr/>
          </p:nvSpPr>
          <p:spPr>
            <a:xfrm>
              <a:off x="6019456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236EA633-F088-4620-9F91-631FEF5FFD55}"/>
                </a:ext>
              </a:extLst>
            </p:cNvPr>
            <p:cNvSpPr txBox="1"/>
            <p:nvPr/>
          </p:nvSpPr>
          <p:spPr>
            <a:xfrm>
              <a:off x="6464008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D6535D52-DF84-4520-AC94-41601C48ABA5}"/>
                </a:ext>
              </a:extLst>
            </p:cNvPr>
            <p:cNvSpPr txBox="1"/>
            <p:nvPr/>
          </p:nvSpPr>
          <p:spPr>
            <a:xfrm>
              <a:off x="7126809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B9FA75BC-0CFF-40EC-B8A8-6E7A8E7FA66B}"/>
                </a:ext>
              </a:extLst>
            </p:cNvPr>
            <p:cNvSpPr txBox="1"/>
            <p:nvPr/>
          </p:nvSpPr>
          <p:spPr>
            <a:xfrm>
              <a:off x="7789610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2DAC7A3-844D-40B2-9643-62CA53588FA9}"/>
                </a:ext>
              </a:extLst>
            </p:cNvPr>
            <p:cNvSpPr txBox="1"/>
            <p:nvPr/>
          </p:nvSpPr>
          <p:spPr>
            <a:xfrm>
              <a:off x="8452411" y="512320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FDB61276-2302-4951-899A-CD95FF46D8B5}"/>
                </a:ext>
              </a:extLst>
            </p:cNvPr>
            <p:cNvSpPr txBox="1"/>
            <p:nvPr/>
          </p:nvSpPr>
          <p:spPr>
            <a:xfrm>
              <a:off x="4953574" y="4907128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FBF5FB69-D32D-4ECF-A4C4-F8C34EB2DF8F}"/>
                </a:ext>
              </a:extLst>
            </p:cNvPr>
            <p:cNvSpPr txBox="1"/>
            <p:nvPr/>
          </p:nvSpPr>
          <p:spPr>
            <a:xfrm>
              <a:off x="4825233" y="4562165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0,2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792C5E95-959E-48A1-9E4C-C4D1F6E4BA14}"/>
                </a:ext>
              </a:extLst>
            </p:cNvPr>
            <p:cNvSpPr txBox="1"/>
            <p:nvPr/>
          </p:nvSpPr>
          <p:spPr>
            <a:xfrm>
              <a:off x="4825233" y="4217203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0,4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6ACFC91F-238A-4462-8D41-F542E1E800AD}"/>
                </a:ext>
              </a:extLst>
            </p:cNvPr>
            <p:cNvSpPr txBox="1"/>
            <p:nvPr/>
          </p:nvSpPr>
          <p:spPr>
            <a:xfrm>
              <a:off x="4825233" y="3872241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0,6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C1F618CF-D26E-4F1F-AF32-2CE9B4185585}"/>
                </a:ext>
              </a:extLst>
            </p:cNvPr>
            <p:cNvSpPr txBox="1"/>
            <p:nvPr/>
          </p:nvSpPr>
          <p:spPr>
            <a:xfrm>
              <a:off x="4825233" y="3527279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0,8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D19ECA1E-4FAC-4683-8527-37AAA23D4F6C}"/>
                </a:ext>
              </a:extLst>
            </p:cNvPr>
            <p:cNvSpPr txBox="1"/>
            <p:nvPr/>
          </p:nvSpPr>
          <p:spPr>
            <a:xfrm>
              <a:off x="4825233" y="3182317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1,0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F182C86D-6AFE-499D-ABAC-15F05313A07B}"/>
                </a:ext>
              </a:extLst>
            </p:cNvPr>
            <p:cNvSpPr txBox="1"/>
            <p:nvPr/>
          </p:nvSpPr>
          <p:spPr>
            <a:xfrm>
              <a:off x="6628655" y="5380016"/>
              <a:ext cx="6822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5EAAB36F-B3B6-4E26-B582-AA03B410298C}"/>
                </a:ext>
              </a:extLst>
            </p:cNvPr>
            <p:cNvGrpSpPr/>
            <p:nvPr/>
          </p:nvGrpSpPr>
          <p:grpSpPr>
            <a:xfrm>
              <a:off x="5626932" y="2572758"/>
              <a:ext cx="2387003" cy="503940"/>
              <a:chOff x="5626932" y="2572758"/>
              <a:chExt cx="2387003" cy="503940"/>
            </a:xfrm>
          </p:grpSpPr>
          <p:sp>
            <p:nvSpPr>
              <p:cNvPr id="106" name="AutoShape 165">
                <a:extLst>
                  <a:ext uri="{FF2B5EF4-FFF2-40B4-BE49-F238E27FC236}">
                    <a16:creationId xmlns:a16="http://schemas.microsoft.com/office/drawing/2014/main" id="{8544155A-3173-4BE9-8AFC-E47C70834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932" y="2603214"/>
                <a:ext cx="2296420" cy="44557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8" name="ZoneTexte 97">
                <a:extLst>
                  <a:ext uri="{FF2B5EF4-FFF2-40B4-BE49-F238E27FC236}">
                    <a16:creationId xmlns:a16="http://schemas.microsoft.com/office/drawing/2014/main" id="{F16E5C4E-58FA-40C2-8B55-24668E3E2736}"/>
                  </a:ext>
                </a:extLst>
              </p:cNvPr>
              <p:cNvSpPr txBox="1"/>
              <p:nvPr/>
            </p:nvSpPr>
            <p:spPr>
              <a:xfrm>
                <a:off x="6019735" y="2572758"/>
                <a:ext cx="16479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DTG + 3TC (N = 140)</a:t>
                </a:r>
              </a:p>
            </p:txBody>
          </p:sp>
          <p:sp>
            <p:nvSpPr>
              <p:cNvPr id="99" name="ZoneTexte 98">
                <a:extLst>
                  <a:ext uri="{FF2B5EF4-FFF2-40B4-BE49-F238E27FC236}">
                    <a16:creationId xmlns:a16="http://schemas.microsoft.com/office/drawing/2014/main" id="{7459C4DB-44F8-41F0-B073-09DE1729FFDE}"/>
                  </a:ext>
                </a:extLst>
              </p:cNvPr>
              <p:cNvSpPr txBox="1"/>
              <p:nvPr/>
            </p:nvSpPr>
            <p:spPr>
              <a:xfrm>
                <a:off x="6019735" y="2768921"/>
                <a:ext cx="19942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DTG + TDF/FTC (N = 153)</a:t>
                </a:r>
              </a:p>
            </p:txBody>
          </p:sp>
          <p:sp>
            <p:nvSpPr>
              <p:cNvPr id="100" name="Line 41">
                <a:extLst>
                  <a:ext uri="{FF2B5EF4-FFF2-40B4-BE49-F238E27FC236}">
                    <a16:creationId xmlns:a16="http://schemas.microsoft.com/office/drawing/2014/main" id="{461BAAAB-8C19-4CCB-BB03-0E9DE1F6F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14842" y="2939130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1" name="Line 42">
                <a:extLst>
                  <a:ext uri="{FF2B5EF4-FFF2-40B4-BE49-F238E27FC236}">
                    <a16:creationId xmlns:a16="http://schemas.microsoft.com/office/drawing/2014/main" id="{1CFDBFC3-5FA3-4E3F-AC5F-B0E0DC7F4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14842" y="2724817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rgbClr val="000066"/>
                  </a:solidFill>
                </a:endParaRPr>
              </a:p>
            </p:txBody>
          </p:sp>
        </p:grpSp>
      </p:grpSp>
      <p:sp>
        <p:nvSpPr>
          <p:cNvPr id="102" name="AutoShape 162">
            <a:extLst>
              <a:ext uri="{FF2B5EF4-FFF2-40B4-BE49-F238E27FC236}">
                <a16:creationId xmlns:a16="http://schemas.microsoft.com/office/drawing/2014/main" id="{EEFA5194-F4AE-4DFE-BC3F-329E21CBB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570663"/>
            <a:ext cx="79088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GEMINI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4B46EAE0-4917-426B-BAF9-BEB634F01803}"/>
              </a:ext>
            </a:extLst>
          </p:cNvPr>
          <p:cNvSpPr txBox="1"/>
          <p:nvPr/>
        </p:nvSpPr>
        <p:spPr>
          <a:xfrm>
            <a:off x="96566" y="5864484"/>
            <a:ext cx="4650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0066"/>
                </a:solidFill>
              </a:rPr>
              <a:t>Median time to viral suppression: </a:t>
            </a:r>
            <a:br>
              <a:rPr lang="en-US" sz="1400" b="1">
                <a:solidFill>
                  <a:srgbClr val="000066"/>
                </a:solidFill>
              </a:rPr>
            </a:br>
            <a:r>
              <a:rPr lang="en-US" sz="1400" b="1">
                <a:solidFill>
                  <a:srgbClr val="000066"/>
                </a:solidFill>
              </a:rPr>
              <a:t>DTG + 3TC vs DTG + TDF/FTC = 29.0 vs 29.0 days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4B46EAE0-4917-426B-BAF9-BEB634F01803}"/>
              </a:ext>
            </a:extLst>
          </p:cNvPr>
          <p:cNvSpPr txBox="1"/>
          <p:nvPr/>
        </p:nvSpPr>
        <p:spPr>
          <a:xfrm>
            <a:off x="4591152" y="5864484"/>
            <a:ext cx="4569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0066"/>
                </a:solidFill>
              </a:rPr>
              <a:t>Median time to viral suppression: </a:t>
            </a:r>
            <a:br>
              <a:rPr lang="en-US" sz="1400" b="1">
                <a:solidFill>
                  <a:srgbClr val="000066"/>
                </a:solidFill>
              </a:rPr>
            </a:br>
            <a:r>
              <a:rPr lang="en-US" sz="1400" b="1">
                <a:solidFill>
                  <a:srgbClr val="000066"/>
                </a:solidFill>
              </a:rPr>
              <a:t>DTG + 3TC vs DTG + TDF/FTC = 57.0 vs 57.0 days</a:t>
            </a:r>
          </a:p>
        </p:txBody>
      </p:sp>
      <p:sp>
        <p:nvSpPr>
          <p:cNvPr id="105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GEMINI 1 &amp; 2 </a:t>
            </a: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DTG + 3TC vs DTG + TDF/FTC in first-line</a:t>
            </a:r>
          </a:p>
        </p:txBody>
      </p:sp>
    </p:spTree>
    <p:extLst>
      <p:ext uri="{BB962C8B-B14F-4D97-AF65-F5344CB8AC3E}">
        <p14:creationId xmlns:p14="http://schemas.microsoft.com/office/powerpoint/2010/main" val="26446237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2666</Words>
  <Application>Microsoft Office PowerPoint</Application>
  <PresentationFormat>Affichage à l'écran (4:3)</PresentationFormat>
  <Paragraphs>728</Paragraphs>
  <Slides>16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Trebuchet MS</vt:lpstr>
      <vt:lpstr>Wingdings</vt:lpstr>
      <vt:lpstr>ARV_trials_2019</vt:lpstr>
      <vt:lpstr>DTG + 3TC vs DTG + TDF/FTC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HIV RNA &lt; 50 c/mL at W48 (%) in subgroups of the pooled analysis</vt:lpstr>
      <vt:lpstr>Time to viral suppression, HIV RNA &lt; 50 c/ml (cumulative incidence):  pooled ITT-E population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435</cp:revision>
  <dcterms:created xsi:type="dcterms:W3CDTF">2014-10-03T08:50:57Z</dcterms:created>
  <dcterms:modified xsi:type="dcterms:W3CDTF">2020-04-30T10:19:42Z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  <property fmtid="{D5CDD505-2E9C-101B-9397-08002B2CF9AE}" pid="4" name="_AdHocReviewCycleID">
    <vt:i4>-463851948</vt:i4>
  </property>
  <property fmtid="{D5CDD505-2E9C-101B-9397-08002B2CF9AE}" pid="5" name="_NewReviewCycle">
    <vt:lpwstr/>
  </property>
  <property fmtid="{D5CDD505-2E9C-101B-9397-08002B2CF9AE}" pid="6" name="_EmailSubject">
    <vt:lpwstr>Actualisation ARV-trials</vt:lpwstr>
  </property>
  <property fmtid="{D5CDD505-2E9C-101B-9397-08002B2CF9AE}" pid="7" name="_AuthorEmail">
    <vt:lpwstr>pilar@aei.fr</vt:lpwstr>
  </property>
  <property fmtid="{D5CDD505-2E9C-101B-9397-08002B2CF9AE}" pid="8" name="_AuthorEmailDisplayName">
    <vt:lpwstr>Pilar Dufrene</vt:lpwstr>
  </property>
</Properties>
</file>