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9"/>
  </p:notesMasterIdLst>
  <p:handoutMasterIdLst>
    <p:handoutMasterId r:id="rId10"/>
  </p:handoutMasterIdLst>
  <p:sldIdLst>
    <p:sldId id="838" r:id="rId3"/>
    <p:sldId id="833" r:id="rId4"/>
    <p:sldId id="834" r:id="rId5"/>
    <p:sldId id="835" r:id="rId6"/>
    <p:sldId id="836" r:id="rId7"/>
    <p:sldId id="837" r:id="rId8"/>
  </p:sldIdLst>
  <p:sldSz cx="9144000" cy="6858000" type="screen4x3"/>
  <p:notesSz cx="7099300" cy="10234613"/>
  <p:custDataLst>
    <p:tags r:id="rId11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CC3300"/>
    <a:srgbClr val="C0C0C0"/>
    <a:srgbClr val="FF00FF"/>
    <a:srgbClr val="800080"/>
    <a:srgbClr val="FF66FF"/>
    <a:srgbClr val="6600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2370" y="-108"/>
      </p:cViewPr>
      <p:guideLst>
        <p:guide orient="horz" pos="1760"/>
        <p:guide pos="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>
        <p:scale>
          <a:sx n="66" d="100"/>
          <a:sy n="66" d="100"/>
        </p:scale>
        <p:origin x="-2718" y="-3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DF5BD17F-156C-40F2-98D9-F011F1AF5E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638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28894973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860925"/>
            <a:ext cx="5326062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046460E6-9476-449D-97CC-7766F497F4E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922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83450006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fr-FR" alt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024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110BA3B5-1844-4EBD-9E4F-9C5EAC4D6E0E}" type="slidenum">
              <a:rPr lang="fr-FR" altLang="fr-FR" sz="1300"/>
              <a:pPr algn="r" eaLnBrk="1" hangingPunct="1"/>
              <a:t>1</a:t>
            </a:fld>
            <a:endParaRPr lang="fr-FR" altLang="fr-FR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12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02425D21-79D9-4DC4-9CA2-BE555E08107A}" type="slidenum">
              <a:rPr lang="fr-FR" sz="1300" i="0">
                <a:solidFill>
                  <a:schemeClr val="tx1"/>
                </a:solidFill>
              </a:rPr>
              <a:pPr algn="r" eaLnBrk="1" hangingPunct="1"/>
              <a:t>2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229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229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BB891BF0-6EE0-4B23-8C9B-E7B05B211901}" type="slidenum">
              <a:rPr lang="fr-FR" sz="1300" i="0">
                <a:solidFill>
                  <a:schemeClr val="tx1"/>
                </a:solidFill>
              </a:rPr>
              <a:pPr algn="r" eaLnBrk="1" hangingPunct="1"/>
              <a:t>3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331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90B33365-1C5C-4C7E-98AB-DE903461D1F7}" type="slidenum">
              <a:rPr lang="fr-FR" sz="1300" i="0">
                <a:solidFill>
                  <a:schemeClr val="tx1"/>
                </a:solidFill>
              </a:rPr>
              <a:pPr algn="r" eaLnBrk="1" hangingPunct="1"/>
              <a:t>4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9C3AE73B-0B78-4BBB-9998-0A0108C00644}" type="slidenum">
              <a:rPr lang="fr-FR" sz="1300" i="0">
                <a:solidFill>
                  <a:schemeClr val="tx1"/>
                </a:solidFill>
              </a:rPr>
              <a:pPr algn="r" eaLnBrk="1" hangingPunct="1"/>
              <a:t>5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53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536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29D89532-0753-4F0A-AEE8-D403C4447E58}" type="slidenum">
              <a:rPr lang="fr-FR" sz="1300" i="0">
                <a:solidFill>
                  <a:schemeClr val="tx1"/>
                </a:solidFill>
              </a:rPr>
              <a:pPr algn="r" eaLnBrk="1" hangingPunct="1"/>
              <a:t>6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7823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4975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4778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8492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014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741792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555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4092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6184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2647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05342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57304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288550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92385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86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1237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82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4699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943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6317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970899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492107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fr-FR" sz="3200" smtClean="0">
                <a:ea typeface="ＭＳ Ｐゴシック" pitchFamily="34" charset="-128"/>
              </a:rPr>
              <a:t>Comparison of PI vs PI</a:t>
            </a:r>
          </a:p>
        </p:txBody>
      </p:sp>
      <p:sp>
        <p:nvSpPr>
          <p:cNvPr id="3075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 vs ATV/r			 	BMS 089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LPV/r mono vs LPV/r + ZDV/3TC		MONARK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LPV/r QD vs BID</a:t>
            </a:r>
            <a:r>
              <a:rPr lang="en-US" altLang="fr-FR" sz="2600" b="1" i="0">
                <a:solidFill>
                  <a:srgbClr val="CC3300"/>
                </a:solidFill>
                <a:latin typeface="Calibri" pitchFamily="34" charset="0"/>
              </a:rPr>
              <a:t>				</a:t>
            </a: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M02-418</a:t>
            </a:r>
            <a:r>
              <a:rPr lang="en-US" altLang="fr-FR" sz="2600" b="1" i="0">
                <a:solidFill>
                  <a:srgbClr val="808080"/>
                </a:solidFill>
                <a:latin typeface="Calibri" pitchFamily="34" charset="0"/>
              </a:rPr>
              <a:t/>
            </a:r>
            <a:br>
              <a:rPr lang="en-US" altLang="fr-FR" sz="2600" b="1" i="0">
                <a:solidFill>
                  <a:srgbClr val="808080"/>
                </a:solidFill>
                <a:latin typeface="Calibri" pitchFamily="34" charset="0"/>
              </a:rPr>
            </a:br>
            <a: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  <a:t>				</a:t>
            </a: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M05-730</a:t>
            </a:r>
            <a: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  <a:t/>
            </a:r>
            <a:b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</a:br>
            <a:r>
              <a:rPr lang="en-GB" altLang="fr-FR" sz="2600" b="1" i="0">
                <a:solidFill>
                  <a:srgbClr val="000066"/>
                </a:solidFill>
                <a:latin typeface="Calibri" pitchFamily="34" charset="0"/>
              </a:rPr>
              <a:t>				</a:t>
            </a:r>
            <a:r>
              <a:rPr lang="en-GB" altLang="fr-FR" sz="2600" b="1" i="0">
                <a:solidFill>
                  <a:srgbClr val="C0C0C0"/>
                </a:solidFill>
                <a:latin typeface="Calibri" pitchFamily="34" charset="0"/>
              </a:rPr>
              <a:t>A5073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LPV/r + 3TC vs LPV/r + 2 NRTI			GARDEL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ATV/r vs FPV/r				ALERT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ATV/r vs DRV/r				ATADAR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FPV/r vs LPV/r				KLEAN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C3300"/>
                </a:solidFill>
                <a:latin typeface="Calibri" pitchFamily="34" charset="0"/>
              </a:rPr>
              <a:t>SQV/r vs LPV/r</a:t>
            </a: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				</a:t>
            </a:r>
            <a: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  <a:t>GEMINI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ATV/r vs LPV/r				CASTLE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DRV/r vs LPV/r				ARTEMIS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GEMINI Study: SQV/r BID vs LPV/r BID,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TDF/FTC</a:t>
            </a:r>
          </a:p>
        </p:txBody>
      </p:sp>
      <p:sp>
        <p:nvSpPr>
          <p:cNvPr id="4099" name="ZoneTexte 69"/>
          <p:cNvSpPr txBox="1">
            <a:spLocks noChangeArrowheads="1"/>
          </p:cNvSpPr>
          <p:nvPr/>
        </p:nvSpPr>
        <p:spPr bwMode="auto">
          <a:xfrm>
            <a:off x="6261100" y="6532563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GB" sz="1200">
                <a:solidFill>
                  <a:srgbClr val="CC0000"/>
                </a:solidFill>
              </a:rPr>
              <a:t>Walmsley S. JAIDS 2009;50:367-74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50800" y="1116013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i="0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3328988" y="3752850"/>
            <a:ext cx="820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1600" b="1" i="0"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N = 170</a:t>
            </a:r>
          </a:p>
        </p:txBody>
      </p:sp>
      <p:sp>
        <p:nvSpPr>
          <p:cNvPr id="4102" name="Line 31"/>
          <p:cNvSpPr>
            <a:spLocks noChangeShapeType="1"/>
          </p:cNvSpPr>
          <p:nvPr/>
        </p:nvSpPr>
        <p:spPr bwMode="auto">
          <a:xfrm flipV="1">
            <a:off x="7038975" y="2959100"/>
            <a:ext cx="16224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3" name="Line 33"/>
          <p:cNvSpPr>
            <a:spLocks noChangeShapeType="1"/>
          </p:cNvSpPr>
          <p:nvPr/>
        </p:nvSpPr>
        <p:spPr bwMode="auto">
          <a:xfrm flipV="1">
            <a:off x="7038975" y="4041775"/>
            <a:ext cx="162242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cxnSp>
        <p:nvCxnSpPr>
          <p:cNvPr id="4104" name="Connecteur droit 66"/>
          <p:cNvCxnSpPr>
            <a:cxnSpLocks noChangeShapeType="1"/>
          </p:cNvCxnSpPr>
          <p:nvPr/>
        </p:nvCxnSpPr>
        <p:spPr bwMode="auto">
          <a:xfrm rot="5400000">
            <a:off x="2944019" y="2555081"/>
            <a:ext cx="40005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5" name="Espace réservé du contenu 2"/>
          <p:cNvSpPr>
            <a:spLocks/>
          </p:cNvSpPr>
          <p:nvPr/>
        </p:nvSpPr>
        <p:spPr bwMode="auto">
          <a:xfrm>
            <a:off x="50800" y="5033963"/>
            <a:ext cx="8610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>
              <a:spcBef>
                <a:spcPct val="20000"/>
              </a:spcBef>
              <a:buClr>
                <a:srgbClr val="CC3300"/>
              </a:buClr>
              <a:buFont typeface="Arial" pitchFamily="34" charset="0"/>
              <a:buChar char="–"/>
            </a:pPr>
            <a:r>
              <a:rPr lang="en-GB" sz="2000" i="0">
                <a:solidFill>
                  <a:srgbClr val="000066"/>
                </a:solidFill>
              </a:rPr>
              <a:t>Non inferiority of SQV/r vs LPV/r at W48: % HIV RNA &lt; 50 c/mL,</a:t>
            </a:r>
            <a:br>
              <a:rPr lang="en-GB" sz="2000" i="0">
                <a:solidFill>
                  <a:srgbClr val="000066"/>
                </a:solidFill>
              </a:rPr>
            </a:br>
            <a:r>
              <a:rPr lang="en-GB" sz="2000" i="0">
                <a:solidFill>
                  <a:srgbClr val="000066"/>
                </a:solidFill>
              </a:rPr>
              <a:t>ITT-Exposed, Missing = Failure (lower margin of the 1-sided 98% [equivalent to 2-sided 96%] CI for the difference = - 12%)</a:t>
            </a:r>
            <a:endParaRPr lang="en-GB" b="1" i="0">
              <a:solidFill>
                <a:srgbClr val="000066"/>
              </a:solidFill>
            </a:endParaRPr>
          </a:p>
        </p:txBody>
      </p:sp>
      <p:graphicFrame>
        <p:nvGraphicFramePr>
          <p:cNvPr id="195631" name="Group 47"/>
          <p:cNvGraphicFramePr>
            <a:graphicFrameLocks noGrp="1"/>
          </p:cNvGraphicFramePr>
          <p:nvPr/>
        </p:nvGraphicFramePr>
        <p:xfrm>
          <a:off x="4240213" y="2654300"/>
          <a:ext cx="2840037" cy="755650"/>
        </p:xfrm>
        <a:graphic>
          <a:graphicData uri="http://schemas.openxmlformats.org/drawingml/2006/table">
            <a:tbl>
              <a:tblPr/>
              <a:tblGrid>
                <a:gridCol w="2155824"/>
                <a:gridCol w="684213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SQV/r 1000/100 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 fdc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5630" name="Group 46"/>
          <p:cNvGraphicFramePr>
            <a:graphicFrameLocks noGrp="1"/>
          </p:cNvGraphicFramePr>
          <p:nvPr/>
        </p:nvGraphicFramePr>
        <p:xfrm>
          <a:off x="4240213" y="3716338"/>
          <a:ext cx="2924175" cy="733425"/>
        </p:xfrm>
        <a:graphic>
          <a:graphicData uri="http://schemas.openxmlformats.org/drawingml/2006/table">
            <a:tbl>
              <a:tblPr/>
              <a:tblGrid>
                <a:gridCol w="2209800"/>
                <a:gridCol w="714375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LPV/r 400/100 mg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 fdc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28" name="Oval 170"/>
          <p:cNvSpPr>
            <a:spLocks noChangeArrowheads="1"/>
          </p:cNvSpPr>
          <p:nvPr/>
        </p:nvSpPr>
        <p:spPr bwMode="auto">
          <a:xfrm>
            <a:off x="2289175" y="1268413"/>
            <a:ext cx="1673225" cy="1087437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GB" sz="16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Randomisation*</a:t>
            </a:r>
          </a:p>
          <a:p>
            <a:pPr algn="ctr">
              <a:lnSpc>
                <a:spcPct val="90000"/>
              </a:lnSpc>
            </a:pPr>
            <a:r>
              <a:rPr lang="en-GB" sz="16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1 : 1</a:t>
            </a:r>
          </a:p>
          <a:p>
            <a:pPr algn="ctr">
              <a:lnSpc>
                <a:spcPct val="90000"/>
              </a:lnSpc>
            </a:pPr>
            <a:r>
              <a:rPr lang="en-GB" sz="16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Open-label</a:t>
            </a:r>
          </a:p>
        </p:txBody>
      </p:sp>
      <p:sp>
        <p:nvSpPr>
          <p:cNvPr id="19" name="Oval 173"/>
          <p:cNvSpPr>
            <a:spLocks noChangeArrowheads="1"/>
          </p:cNvSpPr>
          <p:nvPr/>
        </p:nvSpPr>
        <p:spPr bwMode="auto">
          <a:xfrm>
            <a:off x="8101013" y="187483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1600" b="1" i="0">
                <a:solidFill>
                  <a:srgbClr val="0066FF"/>
                </a:solidFill>
                <a:latin typeface="Calibri" pitchFamily="34" charset="0"/>
                <a:ea typeface="ＭＳ Ｐゴシック" charset="-128"/>
              </a:rPr>
              <a:t>W48</a:t>
            </a:r>
            <a:endParaRPr lang="en-GB" sz="1600" i="0">
              <a:solidFill>
                <a:srgbClr val="0066FF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4130" name="Line 174"/>
          <p:cNvSpPr>
            <a:spLocks noChangeShapeType="1"/>
          </p:cNvSpPr>
          <p:nvPr/>
        </p:nvSpPr>
        <p:spPr bwMode="auto">
          <a:xfrm>
            <a:off x="8396288" y="2401888"/>
            <a:ext cx="0" cy="204787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31" name="AutoShape 162"/>
          <p:cNvSpPr>
            <a:spLocks noChangeArrowheads="1"/>
          </p:cNvSpPr>
          <p:nvPr/>
        </p:nvSpPr>
        <p:spPr bwMode="auto">
          <a:xfrm>
            <a:off x="304800" y="2549525"/>
            <a:ext cx="2646363" cy="19843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GB" sz="2000" b="1" i="0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GB" sz="20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18 years</a:t>
            </a:r>
          </a:p>
          <a:p>
            <a:pPr algn="ctr"/>
            <a:r>
              <a: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ARV-naïve or &lt; 2 weeks </a:t>
            </a:r>
          </a:p>
          <a:p>
            <a:pPr algn="ctr"/>
            <a:r>
              <a: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of prior ARV exposure</a:t>
            </a:r>
          </a:p>
          <a:p>
            <a:pPr algn="ctr"/>
            <a:r>
              <a: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HIV RNA </a:t>
            </a:r>
            <a:r>
              <a:rPr lang="en-GB" sz="20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10,000 c/mL</a:t>
            </a:r>
          </a:p>
          <a:p>
            <a:pPr algn="ctr"/>
            <a:r>
              <a: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CD4 </a:t>
            </a:r>
            <a:r>
              <a:rPr lang="en-GB" sz="1800" b="1" i="0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&lt;</a:t>
            </a:r>
            <a:r>
              <a: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350/mm</a:t>
            </a:r>
            <a:r>
              <a:rPr lang="en-GB" sz="1800" b="1" i="0" baseline="3000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3</a:t>
            </a:r>
          </a:p>
          <a:p>
            <a:pPr algn="ctr"/>
            <a:r>
              <a: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No active HBV infection</a:t>
            </a:r>
          </a:p>
        </p:txBody>
      </p:sp>
      <p:sp>
        <p:nvSpPr>
          <p:cNvPr id="4132" name="ZoneTexte 71"/>
          <p:cNvSpPr txBox="1">
            <a:spLocks noChangeArrowheads="1"/>
          </p:cNvSpPr>
          <p:nvPr/>
        </p:nvSpPr>
        <p:spPr bwMode="auto">
          <a:xfrm>
            <a:off x="1979613" y="4610100"/>
            <a:ext cx="7054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800" i="0">
                <a:solidFill>
                  <a:srgbClr val="000066"/>
                </a:solidFill>
              </a:rPr>
              <a:t>SQV was administered as 500 mg tablet; LPV/r as soft-gel capsule, </a:t>
            </a:r>
          </a:p>
          <a:p>
            <a:pPr eaLnBrk="1" hangingPunct="1"/>
            <a:r>
              <a:rPr lang="en-GB" sz="1800" i="0">
                <a:solidFill>
                  <a:srgbClr val="000066"/>
                </a:solidFill>
              </a:rPr>
              <a:t>changed to tablet when it became available</a:t>
            </a:r>
            <a:endParaRPr lang="en-GB" sz="1800" i="0" baseline="30000">
              <a:solidFill>
                <a:srgbClr val="000066"/>
              </a:solidFill>
            </a:endParaRPr>
          </a:p>
        </p:txBody>
      </p:sp>
      <p:cxnSp>
        <p:nvCxnSpPr>
          <p:cNvPr id="4133" name="AutoShape 49"/>
          <p:cNvCxnSpPr>
            <a:cxnSpLocks noChangeShapeType="1"/>
          </p:cNvCxnSpPr>
          <p:nvPr/>
        </p:nvCxnSpPr>
        <p:spPr bwMode="auto">
          <a:xfrm rot="10800000" flipH="1" flipV="1">
            <a:off x="4211638" y="2989263"/>
            <a:ext cx="1587" cy="1095375"/>
          </a:xfrm>
          <a:prstGeom prst="bentConnector3">
            <a:avLst>
              <a:gd name="adj1" fmla="val -60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34" name="Line 50"/>
          <p:cNvSpPr>
            <a:spLocks noChangeShapeType="1"/>
          </p:cNvSpPr>
          <p:nvPr/>
        </p:nvSpPr>
        <p:spPr bwMode="auto">
          <a:xfrm>
            <a:off x="2995613" y="3541713"/>
            <a:ext cx="27305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35" name="Rectangle 8"/>
          <p:cNvSpPr>
            <a:spLocks noChangeArrowheads="1"/>
          </p:cNvSpPr>
          <p:nvPr/>
        </p:nvSpPr>
        <p:spPr bwMode="auto">
          <a:xfrm>
            <a:off x="3328988" y="2657475"/>
            <a:ext cx="820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1600" b="1" i="0"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N = 167</a:t>
            </a:r>
          </a:p>
        </p:txBody>
      </p:sp>
      <p:grpSp>
        <p:nvGrpSpPr>
          <p:cNvPr id="4136" name="Group 42"/>
          <p:cNvGrpSpPr>
            <a:grpSpLocks/>
          </p:cNvGrpSpPr>
          <p:nvPr/>
        </p:nvGrpSpPr>
        <p:grpSpPr bwMode="auto">
          <a:xfrm>
            <a:off x="0" y="6570663"/>
            <a:ext cx="877888" cy="287337"/>
            <a:chOff x="0" y="4139"/>
            <a:chExt cx="553" cy="181"/>
          </a:xfrm>
        </p:grpSpPr>
        <p:sp>
          <p:nvSpPr>
            <p:cNvPr id="4137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28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4138" name="ZoneTexte 23"/>
            <p:cNvSpPr txBox="1">
              <a:spLocks noChangeArrowheads="1"/>
            </p:cNvSpPr>
            <p:nvPr/>
          </p:nvSpPr>
          <p:spPr bwMode="auto">
            <a:xfrm>
              <a:off x="48" y="4146"/>
              <a:ext cx="50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GEMINI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GEMINI Study: SQV/r BID vs LPV/r BID,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TDF/FTC</a:t>
            </a:r>
            <a:endParaRPr lang="fr-FR" sz="3200" smtClean="0">
              <a:ea typeface="ＭＳ Ｐゴシック" pitchFamily="34" charset="-128"/>
            </a:endParaRPr>
          </a:p>
        </p:txBody>
      </p:sp>
      <p:graphicFrame>
        <p:nvGraphicFramePr>
          <p:cNvPr id="224311" name="Group 55"/>
          <p:cNvGraphicFramePr>
            <a:graphicFrameLocks noGrp="1"/>
          </p:cNvGraphicFramePr>
          <p:nvPr>
            <p:ph idx="4294967295"/>
          </p:nvPr>
        </p:nvGraphicFramePr>
        <p:xfrm>
          <a:off x="989013" y="1773238"/>
          <a:ext cx="7392987" cy="4478340"/>
        </p:xfrm>
        <a:graphic>
          <a:graphicData uri="http://schemas.openxmlformats.org/drawingml/2006/table">
            <a:tbl>
              <a:tblPr/>
              <a:tblGrid>
                <a:gridCol w="3670300"/>
                <a:gridCol w="1862137"/>
                <a:gridCol w="1860550"/>
              </a:tblGrid>
              <a:tr h="703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SQV/r</a:t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 = 167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LPV/r</a:t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 = 170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419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Median age, years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37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Female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20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White/Black/Other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50% / 30% / 20%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44% / 35% / 21%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75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c/mL), mean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5.20 </a:t>
                      </a:r>
                      <a:r>
                        <a:rPr kumimoji="0" lang="en-GB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+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0.53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5.17 </a:t>
                      </a:r>
                      <a:r>
                        <a:rPr kumimoji="0" lang="en-GB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+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0.63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22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HIV RNA &gt; 100,000 c/mL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68%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64%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75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), median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142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142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19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CD4 </a:t>
                      </a:r>
                      <a:r>
                        <a:rPr kumimoji="0" lang="en-GB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&lt;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100/mm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40%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41%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0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Hepatitis C coinfection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9.6%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8.2%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19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Discontinuation before W48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39 (23%)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35 (21%)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5169" name="Group 53"/>
          <p:cNvGrpSpPr>
            <a:grpSpLocks/>
          </p:cNvGrpSpPr>
          <p:nvPr/>
        </p:nvGrpSpPr>
        <p:grpSpPr bwMode="auto">
          <a:xfrm>
            <a:off x="0" y="6570663"/>
            <a:ext cx="877888" cy="287337"/>
            <a:chOff x="0" y="4139"/>
            <a:chExt cx="553" cy="181"/>
          </a:xfrm>
        </p:grpSpPr>
        <p:sp>
          <p:nvSpPr>
            <p:cNvPr id="5172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28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5173" name="ZoneTexte 23"/>
            <p:cNvSpPr txBox="1">
              <a:spLocks noChangeArrowheads="1"/>
            </p:cNvSpPr>
            <p:nvPr/>
          </p:nvSpPr>
          <p:spPr bwMode="auto">
            <a:xfrm>
              <a:off x="48" y="4146"/>
              <a:ext cx="50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GEMINI</a:t>
              </a:r>
            </a:p>
          </p:txBody>
        </p:sp>
      </p:grpSp>
      <p:sp>
        <p:nvSpPr>
          <p:cNvPr id="5170" name="Text Box 2"/>
          <p:cNvSpPr txBox="1">
            <a:spLocks noChangeArrowheads="1"/>
          </p:cNvSpPr>
          <p:nvPr/>
        </p:nvSpPr>
        <p:spPr bwMode="auto">
          <a:xfrm>
            <a:off x="1100138" y="1138238"/>
            <a:ext cx="71278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5171" name="ZoneTexte 69"/>
          <p:cNvSpPr txBox="1">
            <a:spLocks noChangeArrowheads="1"/>
          </p:cNvSpPr>
          <p:nvPr/>
        </p:nvSpPr>
        <p:spPr bwMode="auto">
          <a:xfrm>
            <a:off x="6261100" y="6532563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GB" sz="1200">
                <a:solidFill>
                  <a:srgbClr val="CC0000"/>
                </a:solidFill>
              </a:rPr>
              <a:t>Walmsley S. JAIDS 2009;50:367-74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oneTexte 73"/>
          <p:cNvSpPr txBox="1">
            <a:spLocks noChangeArrowheads="1"/>
          </p:cNvSpPr>
          <p:nvPr/>
        </p:nvSpPr>
        <p:spPr bwMode="auto">
          <a:xfrm>
            <a:off x="263525" y="5932488"/>
            <a:ext cx="87010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400" i="0">
                <a:solidFill>
                  <a:srgbClr val="000066"/>
                </a:solidFill>
              </a:rPr>
              <a:t>Virologic failures (2 consecutive HIV RNA &gt; 400 c/mL at W16 or after): 11 (7%) (SQV/r) vs 5 (3%) (LPV/r)</a:t>
            </a:r>
          </a:p>
          <a:p>
            <a:pPr eaLnBrk="1" hangingPunct="1"/>
            <a:r>
              <a:rPr lang="en-GB" sz="1400" i="0">
                <a:solidFill>
                  <a:srgbClr val="000066"/>
                </a:solidFill>
              </a:rPr>
              <a:t>Emergence of M184V: 5/11 SQV/r vs 4/5 LPV/r; emergence of major PI mutations: 1 SQV/r vs 0 LPV/r</a:t>
            </a:r>
          </a:p>
        </p:txBody>
      </p:sp>
      <p:sp>
        <p:nvSpPr>
          <p:cNvPr id="6147" name="Text Box 62"/>
          <p:cNvSpPr txBox="1">
            <a:spLocks noChangeArrowheads="1"/>
          </p:cNvSpPr>
          <p:nvPr/>
        </p:nvSpPr>
        <p:spPr bwMode="auto">
          <a:xfrm>
            <a:off x="5486400" y="1724025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000" b="1" i="0">
                <a:solidFill>
                  <a:schemeClr val="accent2"/>
                </a:solidFill>
                <a:latin typeface="Calibri" pitchFamily="34" charset="0"/>
              </a:rPr>
              <a:t>Median CD4 (/mm</a:t>
            </a:r>
            <a:r>
              <a:rPr lang="en-GB" sz="2000" b="1" i="0" baseline="30000">
                <a:solidFill>
                  <a:schemeClr val="accent2"/>
                </a:solidFill>
                <a:latin typeface="Calibri" pitchFamily="34" charset="0"/>
              </a:rPr>
              <a:t>3</a:t>
            </a:r>
            <a:r>
              <a:rPr lang="en-GB" sz="2000" b="1" i="0">
                <a:solidFill>
                  <a:schemeClr val="accent2"/>
                </a:solidFill>
                <a:latin typeface="Calibri" pitchFamily="34" charset="0"/>
              </a:rPr>
              <a:t>) </a:t>
            </a:r>
            <a:r>
              <a:rPr lang="en-GB" sz="2000" b="1" i="0">
                <a:solidFill>
                  <a:schemeClr val="accent2"/>
                </a:solidFill>
                <a:latin typeface="Calibri" pitchFamily="34" charset="0"/>
                <a:cs typeface="Arial" pitchFamily="34" charset="0"/>
              </a:rPr>
              <a:t>increase</a:t>
            </a:r>
          </a:p>
        </p:txBody>
      </p:sp>
      <p:sp>
        <p:nvSpPr>
          <p:cNvPr id="6148" name="Rectangle 99"/>
          <p:cNvSpPr>
            <a:spLocks noChangeArrowheads="1"/>
          </p:cNvSpPr>
          <p:nvPr/>
        </p:nvSpPr>
        <p:spPr bwMode="auto">
          <a:xfrm>
            <a:off x="1163638" y="1724025"/>
            <a:ext cx="241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000" b="1" i="0">
                <a:solidFill>
                  <a:schemeClr val="accent2"/>
                </a:solidFill>
                <a:latin typeface="Calibri" pitchFamily="34" charset="0"/>
              </a:rPr>
              <a:t>% HIV RNA &lt; 50 c/mL</a:t>
            </a:r>
            <a:endParaRPr lang="en-GB" sz="2000" i="0">
              <a:solidFill>
                <a:schemeClr val="accent2"/>
              </a:solidFill>
            </a:endParaRPr>
          </a:p>
        </p:txBody>
      </p:sp>
      <p:sp>
        <p:nvSpPr>
          <p:cNvPr id="6149" name="Text Box 2"/>
          <p:cNvSpPr txBox="1">
            <a:spLocks noChangeArrowheads="1"/>
          </p:cNvSpPr>
          <p:nvPr/>
        </p:nvSpPr>
        <p:spPr bwMode="auto">
          <a:xfrm>
            <a:off x="1922463" y="1154113"/>
            <a:ext cx="5286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Response to treatment at week 48</a:t>
            </a:r>
          </a:p>
        </p:txBody>
      </p:sp>
      <p:sp>
        <p:nvSpPr>
          <p:cNvPr id="6150" name="AutoShape 126"/>
          <p:cNvSpPr>
            <a:spLocks noChangeArrowheads="1"/>
          </p:cNvSpPr>
          <p:nvPr/>
        </p:nvSpPr>
        <p:spPr bwMode="auto">
          <a:xfrm>
            <a:off x="4191000" y="2271713"/>
            <a:ext cx="1377950" cy="7064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endParaRPr lang="en-GB" sz="2800" i="0"/>
          </a:p>
        </p:txBody>
      </p:sp>
      <p:sp>
        <p:nvSpPr>
          <p:cNvPr id="6151" name="Text Box 57"/>
          <p:cNvSpPr txBox="1">
            <a:spLocks noChangeArrowheads="1"/>
          </p:cNvSpPr>
          <p:nvPr/>
        </p:nvSpPr>
        <p:spPr bwMode="auto">
          <a:xfrm>
            <a:off x="1050925" y="4827588"/>
            <a:ext cx="12858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600" i="0">
                <a:solidFill>
                  <a:srgbClr val="000066"/>
                </a:solidFill>
              </a:rPr>
              <a:t>ITT-E,M = F</a:t>
            </a:r>
          </a:p>
        </p:txBody>
      </p:sp>
      <p:sp>
        <p:nvSpPr>
          <p:cNvPr id="6152" name="Text Box 58"/>
          <p:cNvSpPr txBox="1">
            <a:spLocks noChangeArrowheads="1"/>
          </p:cNvSpPr>
          <p:nvPr/>
        </p:nvSpPr>
        <p:spPr bwMode="auto">
          <a:xfrm>
            <a:off x="2500313" y="4827588"/>
            <a:ext cx="13319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600" i="0">
                <a:solidFill>
                  <a:srgbClr val="000066"/>
                </a:solidFill>
              </a:rPr>
              <a:t>Per protocol</a:t>
            </a:r>
          </a:p>
        </p:txBody>
      </p:sp>
      <p:sp>
        <p:nvSpPr>
          <p:cNvPr id="6153" name="Text Box 67"/>
          <p:cNvSpPr txBox="1">
            <a:spLocks noChangeArrowheads="1"/>
          </p:cNvSpPr>
          <p:nvPr/>
        </p:nvSpPr>
        <p:spPr bwMode="auto">
          <a:xfrm>
            <a:off x="3167063" y="4960938"/>
            <a:ext cx="23971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endParaRPr lang="en-GB" sz="1600" i="0">
              <a:solidFill>
                <a:srgbClr val="000066"/>
              </a:solidFill>
            </a:endParaRPr>
          </a:p>
        </p:txBody>
      </p:sp>
      <p:sp>
        <p:nvSpPr>
          <p:cNvPr id="6154" name="Rectangle 3"/>
          <p:cNvSpPr>
            <a:spLocks noChangeArrowheads="1"/>
          </p:cNvSpPr>
          <p:nvPr/>
        </p:nvSpPr>
        <p:spPr bwMode="auto">
          <a:xfrm>
            <a:off x="4392613" y="2370138"/>
            <a:ext cx="177800" cy="142875"/>
          </a:xfrm>
          <a:prstGeom prst="rect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i="0">
              <a:solidFill>
                <a:srgbClr val="333399"/>
              </a:solidFill>
            </a:endParaRPr>
          </a:p>
        </p:txBody>
      </p:sp>
      <p:sp>
        <p:nvSpPr>
          <p:cNvPr id="6155" name="Rectangle 4"/>
          <p:cNvSpPr>
            <a:spLocks noChangeArrowheads="1"/>
          </p:cNvSpPr>
          <p:nvPr/>
        </p:nvSpPr>
        <p:spPr bwMode="auto">
          <a:xfrm>
            <a:off x="4392613" y="2722563"/>
            <a:ext cx="177800" cy="144462"/>
          </a:xfrm>
          <a:prstGeom prst="rect">
            <a:avLst/>
          </a:prstGeom>
          <a:solidFill>
            <a:srgbClr val="CC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i="0">
              <a:solidFill>
                <a:srgbClr val="333399"/>
              </a:solidFill>
            </a:endParaRPr>
          </a:p>
        </p:txBody>
      </p:sp>
      <p:sp>
        <p:nvSpPr>
          <p:cNvPr id="6156" name="ZoneTexte 84"/>
          <p:cNvSpPr txBox="1">
            <a:spLocks noChangeArrowheads="1"/>
          </p:cNvSpPr>
          <p:nvPr/>
        </p:nvSpPr>
        <p:spPr bwMode="auto">
          <a:xfrm>
            <a:off x="4651375" y="2259013"/>
            <a:ext cx="7635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800" b="1" i="0">
                <a:solidFill>
                  <a:srgbClr val="000066"/>
                </a:solidFill>
                <a:latin typeface="Calibri" pitchFamily="34" charset="0"/>
              </a:rPr>
              <a:t>SQV/r</a:t>
            </a:r>
          </a:p>
        </p:txBody>
      </p:sp>
      <p:sp>
        <p:nvSpPr>
          <p:cNvPr id="6157" name="ZoneTexte 85"/>
          <p:cNvSpPr txBox="1">
            <a:spLocks noChangeArrowheads="1"/>
          </p:cNvSpPr>
          <p:nvPr/>
        </p:nvSpPr>
        <p:spPr bwMode="auto">
          <a:xfrm>
            <a:off x="4651375" y="2614613"/>
            <a:ext cx="717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800" b="1" i="0">
                <a:solidFill>
                  <a:srgbClr val="000066"/>
                </a:solidFill>
                <a:latin typeface="Calibri" pitchFamily="34" charset="0"/>
              </a:rPr>
              <a:t>LPV/r</a:t>
            </a:r>
          </a:p>
        </p:txBody>
      </p:sp>
      <p:sp>
        <p:nvSpPr>
          <p:cNvPr id="6158" name="ZoneTexte 86"/>
          <p:cNvSpPr txBox="1">
            <a:spLocks noChangeArrowheads="1"/>
          </p:cNvSpPr>
          <p:nvPr/>
        </p:nvSpPr>
        <p:spPr bwMode="auto">
          <a:xfrm>
            <a:off x="782638" y="5140325"/>
            <a:ext cx="171132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600" i="0">
                <a:solidFill>
                  <a:srgbClr val="000066"/>
                </a:solidFill>
              </a:rPr>
              <a:t>96% CI </a:t>
            </a:r>
            <a:br>
              <a:rPr lang="en-GB" sz="1600" i="0">
                <a:solidFill>
                  <a:srgbClr val="000066"/>
                </a:solidFill>
              </a:rPr>
            </a:br>
            <a:r>
              <a:rPr lang="en-GB" sz="1600" i="0">
                <a:solidFill>
                  <a:srgbClr val="000066"/>
                </a:solidFill>
              </a:rPr>
              <a:t>for the </a:t>
            </a:r>
            <a:r>
              <a:rPr lang="en-GB" sz="1600" i="0">
                <a:solidFill>
                  <a:srgbClr val="000066"/>
                </a:solidFill>
                <a:cs typeface="Arial" pitchFamily="34" charset="0"/>
                <a:sym typeface="Symbol" pitchFamily="18" charset="2"/>
              </a:rPr>
              <a:t>difference</a:t>
            </a:r>
            <a:r>
              <a:rPr lang="en-GB" sz="1600" i="0">
                <a:solidFill>
                  <a:srgbClr val="000066"/>
                </a:solidFill>
                <a:cs typeface="Arial" pitchFamily="34" charset="0"/>
              </a:rPr>
              <a:t/>
            </a:r>
            <a:br>
              <a:rPr lang="en-GB" sz="1600" i="0">
                <a:solidFill>
                  <a:srgbClr val="000066"/>
                </a:solidFill>
                <a:cs typeface="Arial" pitchFamily="34" charset="0"/>
              </a:rPr>
            </a:br>
            <a:r>
              <a:rPr lang="en-GB" sz="1600" i="0">
                <a:solidFill>
                  <a:srgbClr val="000066"/>
                </a:solidFill>
              </a:rPr>
              <a:t>= - 9.6; 11.9</a:t>
            </a:r>
          </a:p>
        </p:txBody>
      </p:sp>
      <p:sp>
        <p:nvSpPr>
          <p:cNvPr id="6159" name="ZoneTexte 87"/>
          <p:cNvSpPr txBox="1">
            <a:spLocks noChangeArrowheads="1"/>
          </p:cNvSpPr>
          <p:nvPr/>
        </p:nvSpPr>
        <p:spPr bwMode="auto">
          <a:xfrm>
            <a:off x="925513" y="2122488"/>
            <a:ext cx="14462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i="0">
                <a:solidFill>
                  <a:srgbClr val="000066"/>
                </a:solidFill>
              </a:rPr>
              <a:t>Primary efficacy</a:t>
            </a:r>
          </a:p>
          <a:p>
            <a:pPr algn="ctr" eaLnBrk="1" hangingPunct="1"/>
            <a:r>
              <a:rPr lang="en-GB" sz="1400" i="0">
                <a:solidFill>
                  <a:srgbClr val="000066"/>
                </a:solidFill>
              </a:rPr>
              <a:t>endpoint</a:t>
            </a:r>
          </a:p>
        </p:txBody>
      </p:sp>
      <p:sp>
        <p:nvSpPr>
          <p:cNvPr id="6160" name="Rectangle 76"/>
          <p:cNvSpPr>
            <a:spLocks noChangeArrowheads="1"/>
          </p:cNvSpPr>
          <p:nvPr/>
        </p:nvSpPr>
        <p:spPr bwMode="auto">
          <a:xfrm>
            <a:off x="1195388" y="3062288"/>
            <a:ext cx="468312" cy="1741487"/>
          </a:xfrm>
          <a:prstGeom prst="rect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6161" name="Rectangle 77"/>
          <p:cNvSpPr>
            <a:spLocks noChangeArrowheads="1"/>
          </p:cNvSpPr>
          <p:nvPr/>
        </p:nvSpPr>
        <p:spPr bwMode="auto">
          <a:xfrm>
            <a:off x="2657475" y="3038475"/>
            <a:ext cx="466725" cy="1765300"/>
          </a:xfrm>
          <a:prstGeom prst="rect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6162" name="Rectangle 82"/>
          <p:cNvSpPr>
            <a:spLocks noChangeArrowheads="1"/>
          </p:cNvSpPr>
          <p:nvPr/>
        </p:nvSpPr>
        <p:spPr bwMode="auto">
          <a:xfrm>
            <a:off x="1663700" y="3117850"/>
            <a:ext cx="450850" cy="1685925"/>
          </a:xfrm>
          <a:prstGeom prst="rect">
            <a:avLst/>
          </a:prstGeom>
          <a:solidFill>
            <a:srgbClr val="CC66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6163" name="Rectangle 83"/>
          <p:cNvSpPr>
            <a:spLocks noChangeArrowheads="1"/>
          </p:cNvSpPr>
          <p:nvPr/>
        </p:nvSpPr>
        <p:spPr bwMode="auto">
          <a:xfrm>
            <a:off x="3117850" y="3130550"/>
            <a:ext cx="452438" cy="1673225"/>
          </a:xfrm>
          <a:prstGeom prst="rect">
            <a:avLst/>
          </a:prstGeom>
          <a:solidFill>
            <a:srgbClr val="CC66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6164" name="Line 88"/>
          <p:cNvSpPr>
            <a:spLocks noChangeShapeType="1"/>
          </p:cNvSpPr>
          <p:nvPr/>
        </p:nvSpPr>
        <p:spPr bwMode="auto">
          <a:xfrm>
            <a:off x="817563" y="2085975"/>
            <a:ext cx="0" cy="271780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5" name="Line 89"/>
          <p:cNvSpPr>
            <a:spLocks noChangeShapeType="1"/>
          </p:cNvSpPr>
          <p:nvPr/>
        </p:nvSpPr>
        <p:spPr bwMode="auto">
          <a:xfrm>
            <a:off x="725488" y="4803775"/>
            <a:ext cx="9207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6" name="Line 90"/>
          <p:cNvSpPr>
            <a:spLocks noChangeShapeType="1"/>
          </p:cNvSpPr>
          <p:nvPr/>
        </p:nvSpPr>
        <p:spPr bwMode="auto">
          <a:xfrm>
            <a:off x="725488" y="4535488"/>
            <a:ext cx="9207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7" name="Line 91"/>
          <p:cNvSpPr>
            <a:spLocks noChangeShapeType="1"/>
          </p:cNvSpPr>
          <p:nvPr/>
        </p:nvSpPr>
        <p:spPr bwMode="auto">
          <a:xfrm>
            <a:off x="725488" y="4259263"/>
            <a:ext cx="9207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8" name="Line 92"/>
          <p:cNvSpPr>
            <a:spLocks noChangeShapeType="1"/>
          </p:cNvSpPr>
          <p:nvPr/>
        </p:nvSpPr>
        <p:spPr bwMode="auto">
          <a:xfrm>
            <a:off x="725488" y="3989388"/>
            <a:ext cx="9207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9" name="Line 93"/>
          <p:cNvSpPr>
            <a:spLocks noChangeShapeType="1"/>
          </p:cNvSpPr>
          <p:nvPr/>
        </p:nvSpPr>
        <p:spPr bwMode="auto">
          <a:xfrm>
            <a:off x="725488" y="3714750"/>
            <a:ext cx="9207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0" name="Line 94"/>
          <p:cNvSpPr>
            <a:spLocks noChangeShapeType="1"/>
          </p:cNvSpPr>
          <p:nvPr/>
        </p:nvSpPr>
        <p:spPr bwMode="auto">
          <a:xfrm>
            <a:off x="725488" y="3446463"/>
            <a:ext cx="9207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1" name="Line 95"/>
          <p:cNvSpPr>
            <a:spLocks noChangeShapeType="1"/>
          </p:cNvSpPr>
          <p:nvPr/>
        </p:nvSpPr>
        <p:spPr bwMode="auto">
          <a:xfrm>
            <a:off x="725488" y="3176588"/>
            <a:ext cx="9207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2" name="Line 96"/>
          <p:cNvSpPr>
            <a:spLocks noChangeShapeType="1"/>
          </p:cNvSpPr>
          <p:nvPr/>
        </p:nvSpPr>
        <p:spPr bwMode="auto">
          <a:xfrm>
            <a:off x="725488" y="2900363"/>
            <a:ext cx="9207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3" name="Line 97"/>
          <p:cNvSpPr>
            <a:spLocks noChangeShapeType="1"/>
          </p:cNvSpPr>
          <p:nvPr/>
        </p:nvSpPr>
        <p:spPr bwMode="auto">
          <a:xfrm>
            <a:off x="725488" y="2632075"/>
            <a:ext cx="9207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4" name="Line 98"/>
          <p:cNvSpPr>
            <a:spLocks noChangeShapeType="1"/>
          </p:cNvSpPr>
          <p:nvPr/>
        </p:nvSpPr>
        <p:spPr bwMode="auto">
          <a:xfrm>
            <a:off x="725488" y="2355850"/>
            <a:ext cx="9207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5" name="Line 99"/>
          <p:cNvSpPr>
            <a:spLocks noChangeShapeType="1"/>
          </p:cNvSpPr>
          <p:nvPr/>
        </p:nvSpPr>
        <p:spPr bwMode="auto">
          <a:xfrm>
            <a:off x="725488" y="2085975"/>
            <a:ext cx="9207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6" name="Line 100"/>
          <p:cNvSpPr>
            <a:spLocks noChangeShapeType="1"/>
          </p:cNvSpPr>
          <p:nvPr/>
        </p:nvSpPr>
        <p:spPr bwMode="auto">
          <a:xfrm>
            <a:off x="817563" y="4803775"/>
            <a:ext cx="3221037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7" name="Line 101"/>
          <p:cNvSpPr>
            <a:spLocks noChangeShapeType="1"/>
          </p:cNvSpPr>
          <p:nvPr/>
        </p:nvSpPr>
        <p:spPr bwMode="auto">
          <a:xfrm flipV="1">
            <a:off x="817563" y="4803775"/>
            <a:ext cx="0" cy="52388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8" name="Line 102"/>
          <p:cNvSpPr>
            <a:spLocks noChangeShapeType="1"/>
          </p:cNvSpPr>
          <p:nvPr/>
        </p:nvSpPr>
        <p:spPr bwMode="auto">
          <a:xfrm flipV="1">
            <a:off x="2471738" y="4803775"/>
            <a:ext cx="0" cy="52388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9" name="Rectangle 108"/>
          <p:cNvSpPr>
            <a:spLocks noChangeArrowheads="1"/>
          </p:cNvSpPr>
          <p:nvPr/>
        </p:nvSpPr>
        <p:spPr bwMode="auto">
          <a:xfrm>
            <a:off x="1247775" y="2781300"/>
            <a:ext cx="3444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400" b="1" i="0">
                <a:solidFill>
                  <a:srgbClr val="FF0066"/>
                </a:solidFill>
              </a:rPr>
              <a:t>64.7</a:t>
            </a:r>
          </a:p>
        </p:txBody>
      </p:sp>
      <p:sp>
        <p:nvSpPr>
          <p:cNvPr id="6180" name="Rectangle 109"/>
          <p:cNvSpPr>
            <a:spLocks noChangeArrowheads="1"/>
          </p:cNvSpPr>
          <p:nvPr/>
        </p:nvSpPr>
        <p:spPr bwMode="auto">
          <a:xfrm>
            <a:off x="2732088" y="2741613"/>
            <a:ext cx="3444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400" b="1" i="0">
                <a:solidFill>
                  <a:srgbClr val="FF0066"/>
                </a:solidFill>
              </a:rPr>
              <a:t>65.5</a:t>
            </a:r>
          </a:p>
        </p:txBody>
      </p:sp>
      <p:sp>
        <p:nvSpPr>
          <p:cNvPr id="6181" name="Rectangle 114"/>
          <p:cNvSpPr>
            <a:spLocks noChangeArrowheads="1"/>
          </p:cNvSpPr>
          <p:nvPr/>
        </p:nvSpPr>
        <p:spPr bwMode="auto">
          <a:xfrm>
            <a:off x="1727200" y="2814638"/>
            <a:ext cx="3444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400" b="1" i="0">
                <a:solidFill>
                  <a:srgbClr val="993300"/>
                </a:solidFill>
              </a:rPr>
              <a:t>63.5</a:t>
            </a:r>
          </a:p>
        </p:txBody>
      </p:sp>
      <p:sp>
        <p:nvSpPr>
          <p:cNvPr id="6182" name="Rectangle 115"/>
          <p:cNvSpPr>
            <a:spLocks noChangeArrowheads="1"/>
          </p:cNvSpPr>
          <p:nvPr/>
        </p:nvSpPr>
        <p:spPr bwMode="auto">
          <a:xfrm>
            <a:off x="3200400" y="2840038"/>
            <a:ext cx="344488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sz="1400" b="1" i="0">
                <a:solidFill>
                  <a:srgbClr val="993300"/>
                </a:solidFill>
              </a:rPr>
              <a:t>62.1</a:t>
            </a:r>
          </a:p>
        </p:txBody>
      </p:sp>
      <p:sp>
        <p:nvSpPr>
          <p:cNvPr id="6183" name="Rectangle 120"/>
          <p:cNvSpPr>
            <a:spLocks noChangeArrowheads="1"/>
          </p:cNvSpPr>
          <p:nvPr/>
        </p:nvSpPr>
        <p:spPr bwMode="auto">
          <a:xfrm>
            <a:off x="541338" y="4719638"/>
            <a:ext cx="984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6184" name="Rectangle 121"/>
          <p:cNvSpPr>
            <a:spLocks noChangeArrowheads="1"/>
          </p:cNvSpPr>
          <p:nvPr/>
        </p:nvSpPr>
        <p:spPr bwMode="auto">
          <a:xfrm>
            <a:off x="442913" y="4173538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20</a:t>
            </a:r>
          </a:p>
        </p:txBody>
      </p:sp>
      <p:sp>
        <p:nvSpPr>
          <p:cNvPr id="6185" name="Rectangle 122"/>
          <p:cNvSpPr>
            <a:spLocks noChangeArrowheads="1"/>
          </p:cNvSpPr>
          <p:nvPr/>
        </p:nvSpPr>
        <p:spPr bwMode="auto">
          <a:xfrm>
            <a:off x="442913" y="3630613"/>
            <a:ext cx="1968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40</a:t>
            </a:r>
          </a:p>
        </p:txBody>
      </p:sp>
      <p:sp>
        <p:nvSpPr>
          <p:cNvPr id="6186" name="Rectangle 123"/>
          <p:cNvSpPr>
            <a:spLocks noChangeArrowheads="1"/>
          </p:cNvSpPr>
          <p:nvPr/>
        </p:nvSpPr>
        <p:spPr bwMode="auto">
          <a:xfrm>
            <a:off x="442913" y="3090863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60</a:t>
            </a:r>
          </a:p>
        </p:txBody>
      </p:sp>
      <p:sp>
        <p:nvSpPr>
          <p:cNvPr id="6187" name="Rectangle 124"/>
          <p:cNvSpPr>
            <a:spLocks noChangeArrowheads="1"/>
          </p:cNvSpPr>
          <p:nvPr/>
        </p:nvSpPr>
        <p:spPr bwMode="auto">
          <a:xfrm>
            <a:off x="442913" y="2546350"/>
            <a:ext cx="1968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80</a:t>
            </a:r>
          </a:p>
        </p:txBody>
      </p:sp>
      <p:sp>
        <p:nvSpPr>
          <p:cNvPr id="6188" name="Rectangle 125"/>
          <p:cNvSpPr>
            <a:spLocks noChangeArrowheads="1"/>
          </p:cNvSpPr>
          <p:nvPr/>
        </p:nvSpPr>
        <p:spPr bwMode="auto">
          <a:xfrm>
            <a:off x="344488" y="2001838"/>
            <a:ext cx="295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6189" name="ZoneTexte 86"/>
          <p:cNvSpPr txBox="1">
            <a:spLocks noChangeArrowheads="1"/>
          </p:cNvSpPr>
          <p:nvPr/>
        </p:nvSpPr>
        <p:spPr bwMode="auto">
          <a:xfrm>
            <a:off x="2505075" y="5140325"/>
            <a:ext cx="171132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600" i="0">
                <a:solidFill>
                  <a:srgbClr val="000066"/>
                </a:solidFill>
              </a:rPr>
              <a:t>96% CI </a:t>
            </a:r>
            <a:br>
              <a:rPr lang="en-GB" sz="1600" i="0">
                <a:solidFill>
                  <a:srgbClr val="000066"/>
                </a:solidFill>
              </a:rPr>
            </a:br>
            <a:r>
              <a:rPr lang="en-GB" sz="1600" i="0">
                <a:solidFill>
                  <a:srgbClr val="000066"/>
                </a:solidFill>
              </a:rPr>
              <a:t>for the </a:t>
            </a:r>
            <a:r>
              <a:rPr lang="en-GB" sz="1600" i="0">
                <a:solidFill>
                  <a:srgbClr val="000066"/>
                </a:solidFill>
                <a:cs typeface="Arial" pitchFamily="34" charset="0"/>
                <a:sym typeface="Symbol" pitchFamily="18" charset="2"/>
              </a:rPr>
              <a:t>difference</a:t>
            </a:r>
            <a:br>
              <a:rPr lang="en-GB" sz="1600" i="0">
                <a:solidFill>
                  <a:srgbClr val="000066"/>
                </a:solidFill>
                <a:cs typeface="Arial" pitchFamily="34" charset="0"/>
                <a:sym typeface="Symbol" pitchFamily="18" charset="2"/>
              </a:rPr>
            </a:br>
            <a:r>
              <a:rPr lang="en-GB" sz="1600" i="0">
                <a:solidFill>
                  <a:srgbClr val="000066"/>
                </a:solidFill>
              </a:rPr>
              <a:t>= - 8.1; 15.0</a:t>
            </a:r>
          </a:p>
        </p:txBody>
      </p:sp>
      <p:sp>
        <p:nvSpPr>
          <p:cNvPr id="6190" name="Text Box 65"/>
          <p:cNvSpPr txBox="1">
            <a:spLocks noChangeArrowheads="1"/>
          </p:cNvSpPr>
          <p:nvPr/>
        </p:nvSpPr>
        <p:spPr bwMode="auto">
          <a:xfrm>
            <a:off x="2635250" y="4464050"/>
            <a:ext cx="479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 i="0"/>
              <a:t>148</a:t>
            </a:r>
          </a:p>
        </p:txBody>
      </p:sp>
      <p:sp>
        <p:nvSpPr>
          <p:cNvPr id="6191" name="Text Box 66"/>
          <p:cNvSpPr txBox="1">
            <a:spLocks noChangeArrowheads="1"/>
          </p:cNvSpPr>
          <p:nvPr/>
        </p:nvSpPr>
        <p:spPr bwMode="auto">
          <a:xfrm>
            <a:off x="3106738" y="4464050"/>
            <a:ext cx="479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 i="0"/>
              <a:t>145</a:t>
            </a:r>
          </a:p>
        </p:txBody>
      </p:sp>
      <p:sp>
        <p:nvSpPr>
          <p:cNvPr id="6192" name="ZoneTexte 69"/>
          <p:cNvSpPr txBox="1">
            <a:spLocks noChangeArrowheads="1"/>
          </p:cNvSpPr>
          <p:nvPr/>
        </p:nvSpPr>
        <p:spPr bwMode="auto">
          <a:xfrm>
            <a:off x="762000" y="4464050"/>
            <a:ext cx="508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400" i="0">
                <a:solidFill>
                  <a:srgbClr val="000066"/>
                </a:solidFill>
              </a:rPr>
              <a:t>N = </a:t>
            </a:r>
          </a:p>
        </p:txBody>
      </p:sp>
      <p:sp>
        <p:nvSpPr>
          <p:cNvPr id="6193" name="Text Box 65"/>
          <p:cNvSpPr txBox="1">
            <a:spLocks noChangeArrowheads="1"/>
          </p:cNvSpPr>
          <p:nvPr/>
        </p:nvSpPr>
        <p:spPr bwMode="auto">
          <a:xfrm>
            <a:off x="1182688" y="4464050"/>
            <a:ext cx="479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 i="0"/>
              <a:t>167</a:t>
            </a:r>
          </a:p>
        </p:txBody>
      </p:sp>
      <p:sp>
        <p:nvSpPr>
          <p:cNvPr id="6194" name="Text Box 66"/>
          <p:cNvSpPr txBox="1">
            <a:spLocks noChangeArrowheads="1"/>
          </p:cNvSpPr>
          <p:nvPr/>
        </p:nvSpPr>
        <p:spPr bwMode="auto">
          <a:xfrm>
            <a:off x="1643063" y="4464050"/>
            <a:ext cx="479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1400" b="1" i="0"/>
              <a:t>170</a:t>
            </a:r>
          </a:p>
        </p:txBody>
      </p:sp>
      <p:sp>
        <p:nvSpPr>
          <p:cNvPr id="6195" name="Rectangle 7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GEMINI Study: SQV/r BID vs LPV/r BID,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TDF/FTC</a:t>
            </a:r>
            <a:endParaRPr lang="fr-FR" sz="3200" smtClean="0">
              <a:ea typeface="ＭＳ Ｐゴシック" pitchFamily="34" charset="-128"/>
            </a:endParaRPr>
          </a:p>
        </p:txBody>
      </p:sp>
      <p:sp>
        <p:nvSpPr>
          <p:cNvPr id="6196" name="ZoneTexte 69"/>
          <p:cNvSpPr txBox="1">
            <a:spLocks noChangeArrowheads="1"/>
          </p:cNvSpPr>
          <p:nvPr/>
        </p:nvSpPr>
        <p:spPr bwMode="auto">
          <a:xfrm>
            <a:off x="6261100" y="6532563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GB" sz="1200">
                <a:solidFill>
                  <a:srgbClr val="CC0000"/>
                </a:solidFill>
              </a:rPr>
              <a:t>Walmsley S. JAIDS 2009;50:367-74 </a:t>
            </a:r>
          </a:p>
        </p:txBody>
      </p:sp>
      <p:sp>
        <p:nvSpPr>
          <p:cNvPr id="6197" name="Rectangle 83"/>
          <p:cNvSpPr>
            <a:spLocks noChangeArrowheads="1"/>
          </p:cNvSpPr>
          <p:nvPr/>
        </p:nvSpPr>
        <p:spPr bwMode="auto">
          <a:xfrm>
            <a:off x="6889750" y="2776538"/>
            <a:ext cx="588963" cy="2259012"/>
          </a:xfrm>
          <a:prstGeom prst="rect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4763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6198" name="Rectangle 84"/>
          <p:cNvSpPr>
            <a:spLocks noChangeArrowheads="1"/>
          </p:cNvSpPr>
          <p:nvPr/>
        </p:nvSpPr>
        <p:spPr bwMode="auto">
          <a:xfrm>
            <a:off x="7470775" y="2401888"/>
            <a:ext cx="588963" cy="2633662"/>
          </a:xfrm>
          <a:prstGeom prst="rect">
            <a:avLst/>
          </a:prstGeom>
          <a:solidFill>
            <a:srgbClr val="CC6600"/>
          </a:solidFill>
          <a:ln>
            <a:noFill/>
          </a:ln>
          <a:extLst>
            <a:ext uri="{91240B29-F687-4F45-9708-019B960494DF}">
              <a14:hiddenLine xmlns:a14="http://schemas.microsoft.com/office/drawing/2010/main" w="4763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z="2800" i="0"/>
          </a:p>
        </p:txBody>
      </p:sp>
      <p:sp>
        <p:nvSpPr>
          <p:cNvPr id="6199" name="Line 85"/>
          <p:cNvSpPr>
            <a:spLocks noChangeShapeType="1"/>
          </p:cNvSpPr>
          <p:nvPr/>
        </p:nvSpPr>
        <p:spPr bwMode="auto">
          <a:xfrm>
            <a:off x="6611938" y="2489200"/>
            <a:ext cx="0" cy="254635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0" name="Line 86"/>
          <p:cNvSpPr>
            <a:spLocks noChangeShapeType="1"/>
          </p:cNvSpPr>
          <p:nvPr/>
        </p:nvSpPr>
        <p:spPr bwMode="auto">
          <a:xfrm>
            <a:off x="6577013" y="5035550"/>
            <a:ext cx="3492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1" name="Line 87"/>
          <p:cNvSpPr>
            <a:spLocks noChangeShapeType="1"/>
          </p:cNvSpPr>
          <p:nvPr/>
        </p:nvSpPr>
        <p:spPr bwMode="auto">
          <a:xfrm>
            <a:off x="6577013" y="4525963"/>
            <a:ext cx="3492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2" name="Line 88"/>
          <p:cNvSpPr>
            <a:spLocks noChangeShapeType="1"/>
          </p:cNvSpPr>
          <p:nvPr/>
        </p:nvSpPr>
        <p:spPr bwMode="auto">
          <a:xfrm>
            <a:off x="6577013" y="4014788"/>
            <a:ext cx="3492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3" name="Line 89"/>
          <p:cNvSpPr>
            <a:spLocks noChangeShapeType="1"/>
          </p:cNvSpPr>
          <p:nvPr/>
        </p:nvSpPr>
        <p:spPr bwMode="auto">
          <a:xfrm>
            <a:off x="6577013" y="3511550"/>
            <a:ext cx="3492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4" name="Line 90"/>
          <p:cNvSpPr>
            <a:spLocks noChangeShapeType="1"/>
          </p:cNvSpPr>
          <p:nvPr/>
        </p:nvSpPr>
        <p:spPr bwMode="auto">
          <a:xfrm>
            <a:off x="6577013" y="3000375"/>
            <a:ext cx="3492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5" name="Line 91"/>
          <p:cNvSpPr>
            <a:spLocks noChangeShapeType="1"/>
          </p:cNvSpPr>
          <p:nvPr/>
        </p:nvSpPr>
        <p:spPr bwMode="auto">
          <a:xfrm>
            <a:off x="6577013" y="2489200"/>
            <a:ext cx="34925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6" name="Line 92"/>
          <p:cNvSpPr>
            <a:spLocks noChangeShapeType="1"/>
          </p:cNvSpPr>
          <p:nvPr/>
        </p:nvSpPr>
        <p:spPr bwMode="auto">
          <a:xfrm>
            <a:off x="6611938" y="5035550"/>
            <a:ext cx="1779587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7" name="Line 93"/>
          <p:cNvSpPr>
            <a:spLocks noChangeShapeType="1"/>
          </p:cNvSpPr>
          <p:nvPr/>
        </p:nvSpPr>
        <p:spPr bwMode="auto">
          <a:xfrm flipV="1">
            <a:off x="6611938" y="5035550"/>
            <a:ext cx="0" cy="5080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8" name="Line 94"/>
          <p:cNvSpPr>
            <a:spLocks noChangeShapeType="1"/>
          </p:cNvSpPr>
          <p:nvPr/>
        </p:nvSpPr>
        <p:spPr bwMode="auto">
          <a:xfrm flipV="1">
            <a:off x="8402638" y="5035550"/>
            <a:ext cx="0" cy="5080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209" name="Rectangle 95"/>
          <p:cNvSpPr>
            <a:spLocks noChangeArrowheads="1"/>
          </p:cNvSpPr>
          <p:nvPr/>
        </p:nvSpPr>
        <p:spPr bwMode="auto">
          <a:xfrm>
            <a:off x="7050088" y="2527300"/>
            <a:ext cx="295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FF0066"/>
                </a:solidFill>
              </a:rPr>
              <a:t>178</a:t>
            </a:r>
            <a:endParaRPr lang="en-GB" sz="1400" i="0">
              <a:solidFill>
                <a:srgbClr val="FF0066"/>
              </a:solidFill>
            </a:endParaRPr>
          </a:p>
        </p:txBody>
      </p:sp>
      <p:sp>
        <p:nvSpPr>
          <p:cNvPr id="6210" name="Rectangle 96"/>
          <p:cNvSpPr>
            <a:spLocks noChangeArrowheads="1"/>
          </p:cNvSpPr>
          <p:nvPr/>
        </p:nvSpPr>
        <p:spPr bwMode="auto">
          <a:xfrm>
            <a:off x="7640638" y="2159000"/>
            <a:ext cx="295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b="1" i="0">
                <a:solidFill>
                  <a:srgbClr val="993300"/>
                </a:solidFill>
              </a:rPr>
              <a:t>204</a:t>
            </a:r>
            <a:endParaRPr lang="en-GB" sz="1400" i="0">
              <a:solidFill>
                <a:srgbClr val="993300"/>
              </a:solidFill>
            </a:endParaRPr>
          </a:p>
        </p:txBody>
      </p:sp>
      <p:sp>
        <p:nvSpPr>
          <p:cNvPr id="6211" name="Rectangle 97"/>
          <p:cNvSpPr>
            <a:spLocks noChangeArrowheads="1"/>
          </p:cNvSpPr>
          <p:nvPr/>
        </p:nvSpPr>
        <p:spPr bwMode="auto">
          <a:xfrm>
            <a:off x="6394450" y="4935538"/>
            <a:ext cx="10001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0</a:t>
            </a:r>
            <a:endParaRPr lang="en-GB" sz="1400" i="0">
              <a:solidFill>
                <a:srgbClr val="000066"/>
              </a:solidFill>
            </a:endParaRPr>
          </a:p>
        </p:txBody>
      </p:sp>
      <p:sp>
        <p:nvSpPr>
          <p:cNvPr id="6212" name="Rectangle 98"/>
          <p:cNvSpPr>
            <a:spLocks noChangeArrowheads="1"/>
          </p:cNvSpPr>
          <p:nvPr/>
        </p:nvSpPr>
        <p:spPr bwMode="auto">
          <a:xfrm>
            <a:off x="6297613" y="4424363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40</a:t>
            </a:r>
            <a:endParaRPr lang="en-GB" sz="1400" i="0">
              <a:solidFill>
                <a:srgbClr val="000066"/>
              </a:solidFill>
            </a:endParaRPr>
          </a:p>
        </p:txBody>
      </p:sp>
      <p:sp>
        <p:nvSpPr>
          <p:cNvPr id="6213" name="Rectangle 99"/>
          <p:cNvSpPr>
            <a:spLocks noChangeArrowheads="1"/>
          </p:cNvSpPr>
          <p:nvPr/>
        </p:nvSpPr>
        <p:spPr bwMode="auto">
          <a:xfrm>
            <a:off x="6297613" y="3913188"/>
            <a:ext cx="1968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80</a:t>
            </a:r>
            <a:endParaRPr lang="en-GB" sz="1400" i="0">
              <a:solidFill>
                <a:srgbClr val="000066"/>
              </a:solidFill>
            </a:endParaRPr>
          </a:p>
        </p:txBody>
      </p:sp>
      <p:sp>
        <p:nvSpPr>
          <p:cNvPr id="6214" name="Rectangle 100"/>
          <p:cNvSpPr>
            <a:spLocks noChangeArrowheads="1"/>
          </p:cNvSpPr>
          <p:nvPr/>
        </p:nvSpPr>
        <p:spPr bwMode="auto">
          <a:xfrm>
            <a:off x="6199188" y="3409950"/>
            <a:ext cx="295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120</a:t>
            </a:r>
            <a:endParaRPr lang="en-GB" sz="1400" i="0">
              <a:solidFill>
                <a:srgbClr val="000066"/>
              </a:solidFill>
            </a:endParaRPr>
          </a:p>
        </p:txBody>
      </p:sp>
      <p:sp>
        <p:nvSpPr>
          <p:cNvPr id="6215" name="Rectangle 101"/>
          <p:cNvSpPr>
            <a:spLocks noChangeArrowheads="1"/>
          </p:cNvSpPr>
          <p:nvPr/>
        </p:nvSpPr>
        <p:spPr bwMode="auto">
          <a:xfrm>
            <a:off x="6199188" y="2898775"/>
            <a:ext cx="295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160</a:t>
            </a:r>
            <a:endParaRPr lang="en-GB" sz="1400" i="0">
              <a:solidFill>
                <a:srgbClr val="000066"/>
              </a:solidFill>
            </a:endParaRPr>
          </a:p>
        </p:txBody>
      </p:sp>
      <p:sp>
        <p:nvSpPr>
          <p:cNvPr id="6216" name="Rectangle 102"/>
          <p:cNvSpPr>
            <a:spLocks noChangeArrowheads="1"/>
          </p:cNvSpPr>
          <p:nvPr/>
        </p:nvSpPr>
        <p:spPr bwMode="auto">
          <a:xfrm>
            <a:off x="6199188" y="2389188"/>
            <a:ext cx="295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 sz="1400" b="1" i="0">
                <a:solidFill>
                  <a:srgbClr val="000066"/>
                </a:solidFill>
              </a:rPr>
              <a:t>200</a:t>
            </a:r>
            <a:endParaRPr lang="en-GB" sz="1400" i="0">
              <a:solidFill>
                <a:srgbClr val="000066"/>
              </a:solidFill>
            </a:endParaRPr>
          </a:p>
        </p:txBody>
      </p:sp>
      <p:sp>
        <p:nvSpPr>
          <p:cNvPr id="199756" name="Rectangle 76"/>
          <p:cNvSpPr>
            <a:spLocks noChangeArrowheads="1"/>
          </p:cNvSpPr>
          <p:nvPr/>
        </p:nvSpPr>
        <p:spPr bwMode="auto">
          <a:xfrm>
            <a:off x="7018338" y="5280025"/>
            <a:ext cx="925512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600" i="0">
                <a:solidFill>
                  <a:srgbClr val="000066"/>
                </a:solidFill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p = 0.33</a:t>
            </a:r>
          </a:p>
        </p:txBody>
      </p:sp>
      <p:grpSp>
        <p:nvGrpSpPr>
          <p:cNvPr id="6218" name="Group 78"/>
          <p:cNvGrpSpPr>
            <a:grpSpLocks/>
          </p:cNvGrpSpPr>
          <p:nvPr/>
        </p:nvGrpSpPr>
        <p:grpSpPr bwMode="auto">
          <a:xfrm>
            <a:off x="0" y="6570663"/>
            <a:ext cx="877888" cy="287337"/>
            <a:chOff x="0" y="4139"/>
            <a:chExt cx="553" cy="181"/>
          </a:xfrm>
        </p:grpSpPr>
        <p:sp>
          <p:nvSpPr>
            <p:cNvPr id="6220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28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6221" name="ZoneTexte 23"/>
            <p:cNvSpPr txBox="1">
              <a:spLocks noChangeArrowheads="1"/>
            </p:cNvSpPr>
            <p:nvPr/>
          </p:nvSpPr>
          <p:spPr bwMode="auto">
            <a:xfrm>
              <a:off x="48" y="4146"/>
              <a:ext cx="50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GEMINI</a:t>
              </a:r>
            </a:p>
          </p:txBody>
        </p:sp>
      </p:grpSp>
      <p:sp>
        <p:nvSpPr>
          <p:cNvPr id="6219" name="Rectangle 78"/>
          <p:cNvSpPr>
            <a:spLocks noChangeArrowheads="1"/>
          </p:cNvSpPr>
          <p:nvPr/>
        </p:nvSpPr>
        <p:spPr bwMode="auto">
          <a:xfrm>
            <a:off x="1252538" y="6505575"/>
            <a:ext cx="3775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 i="0">
                <a:solidFill>
                  <a:srgbClr val="000066"/>
                </a:solidFill>
              </a:rPr>
              <a:t>ITT-E, M = F: ITT-exposed, missing = failure</a:t>
            </a:r>
            <a:endParaRPr lang="en-GB" sz="1400" i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GEMINI Study: SQV/r BID vs LPV/r BID,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TDF/FTC</a:t>
            </a:r>
          </a:p>
        </p:txBody>
      </p:sp>
      <p:sp>
        <p:nvSpPr>
          <p:cNvPr id="7171" name="Rectangle 10"/>
          <p:cNvSpPr>
            <a:spLocks noGrp="1" noChangeArrowheads="1"/>
          </p:cNvSpPr>
          <p:nvPr>
            <p:ph type="body" idx="4294967295"/>
          </p:nvPr>
        </p:nvSpPr>
        <p:spPr>
          <a:xfrm>
            <a:off x="50800" y="1133475"/>
            <a:ext cx="9024938" cy="5303838"/>
          </a:xfrm>
        </p:spPr>
        <p:txBody>
          <a:bodyPr/>
          <a:lstStyle/>
          <a:p>
            <a:pPr>
              <a:spcAft>
                <a:spcPct val="45000"/>
              </a:spcAft>
            </a:pPr>
            <a:r>
              <a:rPr lang="en-GB" sz="2800" b="1" smtClean="0">
                <a:latin typeface="Calibri" pitchFamily="34" charset="0"/>
                <a:ea typeface="ＭＳ Ｐゴシック" pitchFamily="34" charset="-128"/>
              </a:rPr>
              <a:t>Safety and tolerability: SQV/r vs LPV/r</a:t>
            </a:r>
          </a:p>
          <a:p>
            <a:pPr lvl="1">
              <a:spcAft>
                <a:spcPct val="45000"/>
              </a:spcAft>
            </a:pPr>
            <a:r>
              <a:rPr lang="en-GB" sz="2000" smtClean="0">
                <a:ea typeface="ＭＳ Ｐゴシック" pitchFamily="34" charset="-128"/>
              </a:rPr>
              <a:t>Low frequency of premature discontinuations for adverse events:</a:t>
            </a:r>
            <a:br>
              <a:rPr lang="en-GB" sz="2000" smtClean="0">
                <a:ea typeface="ＭＳ Ｐゴシック" pitchFamily="34" charset="-128"/>
              </a:rPr>
            </a:br>
            <a:r>
              <a:rPr lang="en-GB" sz="2000" smtClean="0">
                <a:ea typeface="ＭＳ Ｐゴシック" pitchFamily="34" charset="-128"/>
              </a:rPr>
              <a:t>3% vs 7%</a:t>
            </a:r>
          </a:p>
          <a:p>
            <a:pPr lvl="1">
              <a:spcAft>
                <a:spcPct val="45000"/>
              </a:spcAft>
            </a:pPr>
            <a:r>
              <a:rPr lang="en-GB" sz="2000" smtClean="0">
                <a:ea typeface="ＭＳ Ｐゴシック" pitchFamily="34" charset="-128"/>
              </a:rPr>
              <a:t>Most frequent reported adverse events of any grade were gastrointestinal disorders: 17% vs 27%</a:t>
            </a:r>
          </a:p>
          <a:p>
            <a:pPr lvl="1">
              <a:spcAft>
                <a:spcPct val="45000"/>
              </a:spcAft>
            </a:pPr>
            <a:r>
              <a:rPr lang="en-GB" sz="2000" smtClean="0">
                <a:ea typeface="ＭＳ Ｐゴシック" pitchFamily="34" charset="-128"/>
              </a:rPr>
              <a:t>No discontinuation because of renal-related adverse events; 2 patients, in the LPV/r arm, had elevated plasma creatinine levels &gt; 2 mg/dL attributed to TDF/FTC</a:t>
            </a:r>
          </a:p>
          <a:p>
            <a:pPr lvl="1">
              <a:spcAft>
                <a:spcPct val="45000"/>
              </a:spcAft>
            </a:pPr>
            <a:r>
              <a:rPr lang="en-GB" sz="2000" smtClean="0">
                <a:ea typeface="ＭＳ Ｐゴシック" pitchFamily="34" charset="-128"/>
              </a:rPr>
              <a:t>Median changes at W48 in total, LDL- and HDL-cholesterol were not significantly different between treatment groups; elevation of triglycerides was significantly higher in the LPV/r arm</a:t>
            </a:r>
          </a:p>
        </p:txBody>
      </p:sp>
      <p:sp>
        <p:nvSpPr>
          <p:cNvPr id="7172" name="ZoneTexte 69"/>
          <p:cNvSpPr txBox="1">
            <a:spLocks noChangeArrowheads="1"/>
          </p:cNvSpPr>
          <p:nvPr/>
        </p:nvSpPr>
        <p:spPr bwMode="auto">
          <a:xfrm>
            <a:off x="6261100" y="6532563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GB" sz="1200">
                <a:solidFill>
                  <a:srgbClr val="CC0000"/>
                </a:solidFill>
              </a:rPr>
              <a:t>Walmsley S. JAIDS 2009;50:367-74 </a:t>
            </a:r>
          </a:p>
        </p:txBody>
      </p:sp>
      <p:grpSp>
        <p:nvGrpSpPr>
          <p:cNvPr id="7173" name="Group 7"/>
          <p:cNvGrpSpPr>
            <a:grpSpLocks/>
          </p:cNvGrpSpPr>
          <p:nvPr/>
        </p:nvGrpSpPr>
        <p:grpSpPr bwMode="auto">
          <a:xfrm>
            <a:off x="0" y="6570663"/>
            <a:ext cx="877888" cy="287337"/>
            <a:chOff x="0" y="4139"/>
            <a:chExt cx="553" cy="181"/>
          </a:xfrm>
        </p:grpSpPr>
        <p:sp>
          <p:nvSpPr>
            <p:cNvPr id="7174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28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7175" name="ZoneTexte 23"/>
            <p:cNvSpPr txBox="1">
              <a:spLocks noChangeArrowheads="1"/>
            </p:cNvSpPr>
            <p:nvPr/>
          </p:nvSpPr>
          <p:spPr bwMode="auto">
            <a:xfrm>
              <a:off x="48" y="4146"/>
              <a:ext cx="50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GEMINI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GEMINI Study: SQV/r BID vs LPV/r BID,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in combination with TDF/FTC</a:t>
            </a:r>
          </a:p>
        </p:txBody>
      </p:sp>
      <p:sp>
        <p:nvSpPr>
          <p:cNvPr id="8195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50800" y="1103313"/>
            <a:ext cx="9024938" cy="5303837"/>
          </a:xfrm>
        </p:spPr>
        <p:txBody>
          <a:bodyPr/>
          <a:lstStyle/>
          <a:p>
            <a:pPr>
              <a:spcAft>
                <a:spcPct val="30000"/>
              </a:spcAft>
            </a:pPr>
            <a:r>
              <a:rPr lang="en-GB" sz="2800" b="1" smtClean="0">
                <a:latin typeface="Calibri" pitchFamily="34" charset="0"/>
                <a:ea typeface="ＭＳ Ｐゴシック" pitchFamily="34" charset="-128"/>
              </a:rPr>
              <a:t>Conclusions</a:t>
            </a:r>
          </a:p>
          <a:p>
            <a:pPr lvl="1">
              <a:spcAft>
                <a:spcPct val="30000"/>
              </a:spcAft>
            </a:pPr>
            <a:r>
              <a:rPr lang="en-GB" sz="2000" smtClean="0">
                <a:ea typeface="ＭＳ Ｐゴシック" pitchFamily="34" charset="-128"/>
              </a:rPr>
              <a:t>SQV/r BID was non inferior to LPV/r BID, in combination with</a:t>
            </a:r>
            <a:br>
              <a:rPr lang="en-GB" sz="2000" smtClean="0">
                <a:ea typeface="ＭＳ Ｐゴシック" pitchFamily="34" charset="-128"/>
              </a:rPr>
            </a:br>
            <a:r>
              <a:rPr lang="en-GB" sz="2000" smtClean="0">
                <a:ea typeface="ＭＳ Ｐゴシック" pitchFamily="34" charset="-128"/>
              </a:rPr>
              <a:t>TDF/FTC fdc</a:t>
            </a:r>
          </a:p>
          <a:p>
            <a:pPr lvl="1">
              <a:spcAft>
                <a:spcPct val="30000"/>
              </a:spcAft>
            </a:pPr>
            <a:r>
              <a:rPr lang="en-GB" sz="2000" smtClean="0">
                <a:ea typeface="ＭＳ Ｐゴシック" pitchFamily="34" charset="-128"/>
              </a:rPr>
              <a:t>Virologic and immunologic responses were similar in both arms</a:t>
            </a:r>
          </a:p>
          <a:p>
            <a:pPr lvl="1">
              <a:spcAft>
                <a:spcPct val="30000"/>
              </a:spcAft>
            </a:pPr>
            <a:r>
              <a:rPr lang="en-GB" sz="2000" smtClean="0">
                <a:ea typeface="ＭＳ Ｐゴシック" pitchFamily="34" charset="-128"/>
              </a:rPr>
              <a:t>Tolerability was similar in both arms</a:t>
            </a:r>
          </a:p>
          <a:p>
            <a:pPr lvl="2">
              <a:spcAft>
                <a:spcPct val="30000"/>
              </a:spcAft>
            </a:pPr>
            <a:r>
              <a:rPr lang="en-GB" sz="2000" smtClean="0">
                <a:ea typeface="ＭＳ Ｐゴシック" pitchFamily="34" charset="-128"/>
              </a:rPr>
              <a:t>Gastrointestinal adverse events were more frequent with LPV/r</a:t>
            </a:r>
          </a:p>
          <a:p>
            <a:pPr lvl="2">
              <a:spcAft>
                <a:spcPct val="30000"/>
              </a:spcAft>
            </a:pPr>
            <a:r>
              <a:rPr lang="en-GB" sz="2000" smtClean="0">
                <a:ea typeface="ＭＳ Ｐゴシック" pitchFamily="34" charset="-128"/>
              </a:rPr>
              <a:t>Lipid changes were not different between SQV/r and LPV/r except for triglycerides elevation, which was higher with LPV/r</a:t>
            </a:r>
          </a:p>
          <a:p>
            <a:pPr lvl="1">
              <a:spcAft>
                <a:spcPct val="30000"/>
              </a:spcAft>
            </a:pPr>
            <a:r>
              <a:rPr lang="en-GB" sz="2000" smtClean="0">
                <a:ea typeface="ＭＳ Ｐゴシック" pitchFamily="34" charset="-128"/>
              </a:rPr>
              <a:t>Rate of virologic failure was low in both groups</a:t>
            </a:r>
          </a:p>
          <a:p>
            <a:pPr lvl="2">
              <a:spcAft>
                <a:spcPct val="30000"/>
              </a:spcAft>
            </a:pPr>
            <a:r>
              <a:rPr lang="en-GB" sz="2000" smtClean="0">
                <a:ea typeface="ＭＳ Ｐゴシック" pitchFamily="34" charset="-128"/>
              </a:rPr>
              <a:t>1 patient in the SQV/r group developed new major protease resistance mutations at virologic failure</a:t>
            </a:r>
            <a:endParaRPr lang="en-GB" sz="1200" smtClean="0">
              <a:ea typeface="ＭＳ Ｐゴシック" pitchFamily="34" charset="-128"/>
            </a:endParaRPr>
          </a:p>
        </p:txBody>
      </p:sp>
      <p:sp>
        <p:nvSpPr>
          <p:cNvPr id="8196" name="ZoneTexte 69"/>
          <p:cNvSpPr txBox="1">
            <a:spLocks noChangeArrowheads="1"/>
          </p:cNvSpPr>
          <p:nvPr/>
        </p:nvSpPr>
        <p:spPr bwMode="auto">
          <a:xfrm>
            <a:off x="6261100" y="6532563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GB" sz="1200">
                <a:solidFill>
                  <a:srgbClr val="CC0000"/>
                </a:solidFill>
              </a:rPr>
              <a:t>Walmsley S. JAIDS 2009;50:367-74 </a:t>
            </a:r>
          </a:p>
        </p:txBody>
      </p:sp>
      <p:grpSp>
        <p:nvGrpSpPr>
          <p:cNvPr id="8197" name="Group 7"/>
          <p:cNvGrpSpPr>
            <a:grpSpLocks/>
          </p:cNvGrpSpPr>
          <p:nvPr/>
        </p:nvGrpSpPr>
        <p:grpSpPr bwMode="auto">
          <a:xfrm>
            <a:off x="0" y="6570663"/>
            <a:ext cx="877888" cy="287337"/>
            <a:chOff x="0" y="4139"/>
            <a:chExt cx="553" cy="181"/>
          </a:xfrm>
        </p:grpSpPr>
        <p:sp>
          <p:nvSpPr>
            <p:cNvPr id="8198" name="AutoShape 162"/>
            <p:cNvSpPr>
              <a:spLocks noChangeArrowheads="1"/>
            </p:cNvSpPr>
            <p:nvPr/>
          </p:nvSpPr>
          <p:spPr bwMode="auto">
            <a:xfrm>
              <a:off x="0" y="4139"/>
              <a:ext cx="528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8199" name="ZoneTexte 23"/>
            <p:cNvSpPr txBox="1">
              <a:spLocks noChangeArrowheads="1"/>
            </p:cNvSpPr>
            <p:nvPr/>
          </p:nvSpPr>
          <p:spPr bwMode="auto">
            <a:xfrm>
              <a:off x="48" y="4146"/>
              <a:ext cx="50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chemeClr val="accent2"/>
                  </a:solidFill>
                  <a:latin typeface="Cambria" pitchFamily="18" charset="0"/>
                </a:rPr>
                <a:t>GEMINI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03/08/2005 15:03:22&quot;&gt;&lt;Slide id=&quot;258&quot; dur=&quot;.922&quot;/&gt;&lt;Slide id=&quot;280&quot; dur=&quot;.563&quot;/&gt;&lt;Slide id=&quot;281&quot; dur=&quot;.343&quot;/&gt;&lt;Slide id=&quot;282&quot; dur=&quot;.266&quot;/&gt;&lt;Slide id=&quot;283&quot; dur=&quot;.328&quot;/&gt;&lt;Slide id=&quot;282&quot; dur=&quot;.141&quot;/&gt;&lt;Slide id=&quot;281&quot; dur=&quot;.078&quot;/&gt;&lt;Slide id=&quot;280&quot; dur=&quot;.187&quot;/&gt;&lt;Slide id=&quot;258&quot; dur=&quot;.454&quot;/&gt;&lt;/Timings&gt;&lt;/WMTools&gt;"/>
  <p:tag name="ARTICULATE_PROJECT_OPEN" val="0"/>
</p:tagLst>
</file>

<file path=ppt/theme/theme1.xml><?xml version="1.0" encoding="utf-8"?>
<a:theme xmlns:a="http://schemas.openxmlformats.org/drawingml/2006/main" name="ARV_trials_2010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RV_trials_2010">
  <a:themeElements>
    <a:clrScheme name="1_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ARV_trials_2010">
      <a:majorFont>
        <a:latin typeface="Calibri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18615</TotalTime>
  <Words>427</Words>
  <Application>Microsoft Office PowerPoint</Application>
  <PresentationFormat>Affichage à l'écran (4:3)</PresentationFormat>
  <Paragraphs>144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15" baseType="lpstr">
      <vt:lpstr>Arial</vt:lpstr>
      <vt:lpstr>ＭＳ Ｐゴシック</vt:lpstr>
      <vt:lpstr>Calibri</vt:lpstr>
      <vt:lpstr>Wingdings</vt:lpstr>
      <vt:lpstr>Trebuchet MS</vt:lpstr>
      <vt:lpstr>Cambria</vt:lpstr>
      <vt:lpstr>Symbol</vt:lpstr>
      <vt:lpstr>ARV_trials_2010</vt:lpstr>
      <vt:lpstr>1_ARV_trials_2010</vt:lpstr>
      <vt:lpstr>Comparison of PI vs PI</vt:lpstr>
      <vt:lpstr>GEMINI Study: SQV/r BID vs LPV/r BID, in combination with TDF/FTC</vt:lpstr>
      <vt:lpstr>GEMINI Study: SQV/r BID vs LPV/r BID, in combination with TDF/FTC</vt:lpstr>
      <vt:lpstr>GEMINI Study: SQV/r BID vs LPV/r BID, in combination with TDF/FTC</vt:lpstr>
      <vt:lpstr>GEMINI Study: SQV/r BID vs LPV/r BID, in combination with TDF/FTC</vt:lpstr>
      <vt:lpstr>GEMINI Study: SQV/r BID vs LPV/r BID, in combination with TDF/FTC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2010</dc:title>
  <dc:creator>F. Raffi</dc:creator>
  <cp:lastModifiedBy>Utilisateur</cp:lastModifiedBy>
  <cp:revision>1444</cp:revision>
  <cp:lastPrinted>2009-11-19T07:51:26Z</cp:lastPrinted>
  <dcterms:created xsi:type="dcterms:W3CDTF">2010-03-17T20:56:56Z</dcterms:created>
  <dcterms:modified xsi:type="dcterms:W3CDTF">2018-02-06T15:06:15Z</dcterms:modified>
</cp:coreProperties>
</file>