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838" r:id="rId3"/>
    <p:sldId id="833" r:id="rId4"/>
    <p:sldId id="834" r:id="rId5"/>
    <p:sldId id="835" r:id="rId6"/>
    <p:sldId id="836" r:id="rId7"/>
    <p:sldId id="837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F5BD17F-156C-40F2-98D9-F011F1AF5E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889497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46460E6-9476-449D-97CC-7766F497F4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3450006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10BA3B5-1844-4EBD-9E4F-9C5EAC4D6E0E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2425D21-79D9-4DC4-9CA2-BE555E08107A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B891BF0-6EE0-4B23-8C9B-E7B05B211901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0B33365-1C5C-4C7E-98AB-DE903461D1F7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C3AE73B-0B78-4BBB-9998-0A0108C00644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9D89532-0753-4F0A-AEE8-D403C4447E58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2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97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77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4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014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417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555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40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1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264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534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730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28855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23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23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82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9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3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31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7089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921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SQV/r vs LPV/r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GEMINI Study: SQV/r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0800" y="11160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328988" y="375285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170</a:t>
            </a:r>
          </a:p>
        </p:txBody>
      </p:sp>
      <p:sp>
        <p:nvSpPr>
          <p:cNvPr id="4102" name="Line 31"/>
          <p:cNvSpPr>
            <a:spLocks noChangeShapeType="1"/>
          </p:cNvSpPr>
          <p:nvPr/>
        </p:nvSpPr>
        <p:spPr bwMode="auto">
          <a:xfrm flipV="1">
            <a:off x="7038975" y="29591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Line 33"/>
          <p:cNvSpPr>
            <a:spLocks noChangeShapeType="1"/>
          </p:cNvSpPr>
          <p:nvPr/>
        </p:nvSpPr>
        <p:spPr bwMode="auto">
          <a:xfrm flipV="1">
            <a:off x="7038975" y="4041775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104" name="Connecteur droit 66"/>
          <p:cNvCxnSpPr>
            <a:cxnSpLocks noChangeShapeType="1"/>
          </p:cNvCxnSpPr>
          <p:nvPr/>
        </p:nvCxnSpPr>
        <p:spPr bwMode="auto">
          <a:xfrm rot="5400000">
            <a:off x="2944019" y="25550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Espace réservé du contenu 2"/>
          <p:cNvSpPr>
            <a:spLocks/>
          </p:cNvSpPr>
          <p:nvPr/>
        </p:nvSpPr>
        <p:spPr bwMode="auto">
          <a:xfrm>
            <a:off x="50800" y="5033963"/>
            <a:ext cx="8610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2000" i="0">
                <a:solidFill>
                  <a:srgbClr val="000066"/>
                </a:solidFill>
              </a:rPr>
              <a:t>Non inferiority of SQV/r vs LPV/r at W48: % HIV RNA &lt; 50 c/mL,</a:t>
            </a:r>
            <a:br>
              <a:rPr lang="en-GB" sz="2000" i="0">
                <a:solidFill>
                  <a:srgbClr val="000066"/>
                </a:solidFill>
              </a:rPr>
            </a:br>
            <a:r>
              <a:rPr lang="en-GB" sz="2000" i="0">
                <a:solidFill>
                  <a:srgbClr val="000066"/>
                </a:solidFill>
              </a:rPr>
              <a:t>ITT-Exposed, Missing = Failure (lower margin of the 1-sided 98% [equivalent to 2-sided 96%] CI for the difference = - 12%)</a:t>
            </a:r>
            <a:endParaRPr lang="en-GB" b="1" i="0">
              <a:solidFill>
                <a:srgbClr val="000066"/>
              </a:solidFill>
            </a:endParaRPr>
          </a:p>
        </p:txBody>
      </p:sp>
      <p:graphicFrame>
        <p:nvGraphicFramePr>
          <p:cNvPr id="195631" name="Group 47"/>
          <p:cNvGraphicFramePr>
            <a:graphicFrameLocks noGrp="1"/>
          </p:cNvGraphicFramePr>
          <p:nvPr/>
        </p:nvGraphicFramePr>
        <p:xfrm>
          <a:off x="4240213" y="2654300"/>
          <a:ext cx="2840037" cy="755650"/>
        </p:xfrm>
        <a:graphic>
          <a:graphicData uri="http://schemas.openxmlformats.org/drawingml/2006/table">
            <a:tbl>
              <a:tblPr/>
              <a:tblGrid>
                <a:gridCol w="2155824"/>
                <a:gridCol w="68421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SQV/r 1000/100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630" name="Group 46"/>
          <p:cNvGraphicFramePr>
            <a:graphicFrameLocks noGrp="1"/>
          </p:cNvGraphicFramePr>
          <p:nvPr/>
        </p:nvGraphicFramePr>
        <p:xfrm>
          <a:off x="4240213" y="3716338"/>
          <a:ext cx="2924175" cy="733425"/>
        </p:xfrm>
        <a:graphic>
          <a:graphicData uri="http://schemas.openxmlformats.org/drawingml/2006/table">
            <a:tbl>
              <a:tblPr/>
              <a:tblGrid>
                <a:gridCol w="2209800"/>
                <a:gridCol w="7143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8" name="Oval 170"/>
          <p:cNvSpPr>
            <a:spLocks noChangeArrowheads="1"/>
          </p:cNvSpPr>
          <p:nvPr/>
        </p:nvSpPr>
        <p:spPr bwMode="auto">
          <a:xfrm>
            <a:off x="2289175" y="1268413"/>
            <a:ext cx="1673225" cy="108743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>
              <a:lnSpc>
                <a:spcPct val="90000"/>
              </a:lnSpc>
            </a:pP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>
              <a:lnSpc>
                <a:spcPct val="90000"/>
              </a:lnSpc>
            </a:pP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101013" y="18748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30" name="Line 174"/>
          <p:cNvSpPr>
            <a:spLocks noChangeShapeType="1"/>
          </p:cNvSpPr>
          <p:nvPr/>
        </p:nvSpPr>
        <p:spPr bwMode="auto">
          <a:xfrm>
            <a:off x="8396288" y="24018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1" name="AutoShape 162"/>
          <p:cNvSpPr>
            <a:spLocks noChangeArrowheads="1"/>
          </p:cNvSpPr>
          <p:nvPr/>
        </p:nvSpPr>
        <p:spPr bwMode="auto">
          <a:xfrm>
            <a:off x="304800" y="2549525"/>
            <a:ext cx="2646363" cy="1984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20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20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&lt; 2 weeks 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of prior ARV exposure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20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10,000 c/mL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</a:t>
            </a:r>
            <a:r>
              <a:rPr lang="en-GB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350/mm</a:t>
            </a:r>
            <a:r>
              <a:rPr lang="en-GB" sz="1800" b="1" i="0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active HBV infection</a:t>
            </a:r>
          </a:p>
        </p:txBody>
      </p:sp>
      <p:sp>
        <p:nvSpPr>
          <p:cNvPr id="4132" name="ZoneTexte 71"/>
          <p:cNvSpPr txBox="1">
            <a:spLocks noChangeArrowheads="1"/>
          </p:cNvSpPr>
          <p:nvPr/>
        </p:nvSpPr>
        <p:spPr bwMode="auto">
          <a:xfrm>
            <a:off x="1979613" y="4610100"/>
            <a:ext cx="705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SQV was administered as 500 mg tablet; LPV/r as soft-gel capsule, </a:t>
            </a:r>
          </a:p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changed to tablet when it became available</a:t>
            </a:r>
            <a:endParaRPr lang="en-GB" sz="1800" i="0" baseline="30000">
              <a:solidFill>
                <a:srgbClr val="000066"/>
              </a:solidFill>
            </a:endParaRPr>
          </a:p>
        </p:txBody>
      </p:sp>
      <p:cxnSp>
        <p:nvCxnSpPr>
          <p:cNvPr id="4133" name="AutoShape 49"/>
          <p:cNvCxnSpPr>
            <a:cxnSpLocks noChangeShapeType="1"/>
          </p:cNvCxnSpPr>
          <p:nvPr/>
        </p:nvCxnSpPr>
        <p:spPr bwMode="auto">
          <a:xfrm rot="10800000" flipH="1" flipV="1">
            <a:off x="4211638" y="2989263"/>
            <a:ext cx="1587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4" name="Line 50"/>
          <p:cNvSpPr>
            <a:spLocks noChangeShapeType="1"/>
          </p:cNvSpPr>
          <p:nvPr/>
        </p:nvSpPr>
        <p:spPr bwMode="auto">
          <a:xfrm>
            <a:off x="2995613" y="35417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5" name="Rectangle 8"/>
          <p:cNvSpPr>
            <a:spLocks noChangeArrowheads="1"/>
          </p:cNvSpPr>
          <p:nvPr/>
        </p:nvSpPr>
        <p:spPr bwMode="auto">
          <a:xfrm>
            <a:off x="3328988" y="265747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167</a:t>
            </a:r>
          </a:p>
        </p:txBody>
      </p:sp>
      <p:grpSp>
        <p:nvGrpSpPr>
          <p:cNvPr id="4136" name="Group 42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413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8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GEMINI Study: SQV/r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  <a:endParaRPr lang="fr-FR" sz="3200" smtClean="0">
              <a:ea typeface="ＭＳ Ｐゴシック" pitchFamily="34" charset="-128"/>
            </a:endParaRPr>
          </a:p>
        </p:txBody>
      </p:sp>
      <p:graphicFrame>
        <p:nvGraphicFramePr>
          <p:cNvPr id="224311" name="Group 55"/>
          <p:cNvGraphicFramePr>
            <a:graphicFrameLocks noGrp="1"/>
          </p:cNvGraphicFramePr>
          <p:nvPr>
            <p:ph idx="4294967295"/>
          </p:nvPr>
        </p:nvGraphicFramePr>
        <p:xfrm>
          <a:off x="989013" y="1773238"/>
          <a:ext cx="7392987" cy="4478340"/>
        </p:xfrm>
        <a:graphic>
          <a:graphicData uri="http://schemas.openxmlformats.org/drawingml/2006/table">
            <a:tbl>
              <a:tblPr/>
              <a:tblGrid>
                <a:gridCol w="3670300"/>
                <a:gridCol w="1862137"/>
                <a:gridCol w="1860550"/>
              </a:tblGrid>
              <a:tr h="70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SQV/r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167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170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50% / 30% / 20%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44% / 35% / 21%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5.20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0.53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5.17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0.63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2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100,000 c/mL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Hepatitis C coinfection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 (23%)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 (21%)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69" name="Group 53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517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7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5170" name="Text Box 2"/>
          <p:cNvSpPr txBox="1">
            <a:spLocks noChangeArrowheads="1"/>
          </p:cNvSpPr>
          <p:nvPr/>
        </p:nvSpPr>
        <p:spPr bwMode="auto">
          <a:xfrm>
            <a:off x="1100138" y="1138238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1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73"/>
          <p:cNvSpPr txBox="1">
            <a:spLocks noChangeArrowheads="1"/>
          </p:cNvSpPr>
          <p:nvPr/>
        </p:nvSpPr>
        <p:spPr bwMode="auto">
          <a:xfrm>
            <a:off x="263525" y="5932488"/>
            <a:ext cx="870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Virologic failures (2 consecutive HIV RNA &gt; 400 c/mL at W16 or after): 11 (7%) (SQV/r) vs 5 (3%) (LPV/r)</a:t>
            </a:r>
          </a:p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Emergence of M184V: 5/11 SQV/r vs 4/5 LPV/r; emergence of major PI mutations: 1 SQV/r vs 0 LPV/r</a:t>
            </a:r>
          </a:p>
        </p:txBody>
      </p:sp>
      <p:sp>
        <p:nvSpPr>
          <p:cNvPr id="6147" name="Text Box 62"/>
          <p:cNvSpPr txBox="1">
            <a:spLocks noChangeArrowheads="1"/>
          </p:cNvSpPr>
          <p:nvPr/>
        </p:nvSpPr>
        <p:spPr bwMode="auto">
          <a:xfrm>
            <a:off x="5486400" y="1724025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 i="0">
                <a:solidFill>
                  <a:schemeClr val="accent2"/>
                </a:solidFill>
                <a:latin typeface="Calibri" pitchFamily="34" charset="0"/>
              </a:rPr>
              <a:t>Median CD4 (/mm</a:t>
            </a:r>
            <a:r>
              <a:rPr lang="en-GB" sz="2000" b="1" i="0" baseline="30000">
                <a:solidFill>
                  <a:schemeClr val="accent2"/>
                </a:solidFill>
                <a:latin typeface="Calibri" pitchFamily="34" charset="0"/>
              </a:rPr>
              <a:t>3</a:t>
            </a:r>
            <a:r>
              <a:rPr lang="en-GB" sz="2000" b="1" i="0">
                <a:solidFill>
                  <a:schemeClr val="accent2"/>
                </a:solidFill>
                <a:latin typeface="Calibri" pitchFamily="34" charset="0"/>
              </a:rPr>
              <a:t>) </a:t>
            </a:r>
            <a:r>
              <a:rPr lang="en-GB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increase</a:t>
            </a:r>
          </a:p>
        </p:txBody>
      </p:sp>
      <p:sp>
        <p:nvSpPr>
          <p:cNvPr id="6148" name="Rectangle 99"/>
          <p:cNvSpPr>
            <a:spLocks noChangeArrowheads="1"/>
          </p:cNvSpPr>
          <p:nvPr/>
        </p:nvSpPr>
        <p:spPr bwMode="auto">
          <a:xfrm>
            <a:off x="1163638" y="1724025"/>
            <a:ext cx="241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000" b="1" i="0">
                <a:solidFill>
                  <a:schemeClr val="accent2"/>
                </a:solidFill>
                <a:latin typeface="Calibri" pitchFamily="34" charset="0"/>
              </a:rPr>
              <a:t>% HIV RNA &lt; 50 c/mL</a:t>
            </a:r>
            <a:endParaRPr lang="en-GB" sz="2000" i="0">
              <a:solidFill>
                <a:schemeClr val="accent2"/>
              </a:solidFill>
            </a:endParaRP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922463" y="11541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6150" name="AutoShape 126"/>
          <p:cNvSpPr>
            <a:spLocks noChangeArrowheads="1"/>
          </p:cNvSpPr>
          <p:nvPr/>
        </p:nvSpPr>
        <p:spPr bwMode="auto">
          <a:xfrm>
            <a:off x="4191000" y="2271713"/>
            <a:ext cx="1377950" cy="7064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/>
          </a:p>
        </p:txBody>
      </p:sp>
      <p:sp>
        <p:nvSpPr>
          <p:cNvPr id="6151" name="Text Box 57"/>
          <p:cNvSpPr txBox="1">
            <a:spLocks noChangeArrowheads="1"/>
          </p:cNvSpPr>
          <p:nvPr/>
        </p:nvSpPr>
        <p:spPr bwMode="auto">
          <a:xfrm>
            <a:off x="1050925" y="482758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ITT-E,M = F</a:t>
            </a:r>
          </a:p>
        </p:txBody>
      </p:sp>
      <p:sp>
        <p:nvSpPr>
          <p:cNvPr id="6152" name="Text Box 58"/>
          <p:cNvSpPr txBox="1">
            <a:spLocks noChangeArrowheads="1"/>
          </p:cNvSpPr>
          <p:nvPr/>
        </p:nvSpPr>
        <p:spPr bwMode="auto">
          <a:xfrm>
            <a:off x="2500313" y="4827588"/>
            <a:ext cx="1331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Per protocol</a:t>
            </a:r>
          </a:p>
        </p:txBody>
      </p:sp>
      <p:sp>
        <p:nvSpPr>
          <p:cNvPr id="6153" name="Text Box 67"/>
          <p:cNvSpPr txBox="1">
            <a:spLocks noChangeArrowheads="1"/>
          </p:cNvSpPr>
          <p:nvPr/>
        </p:nvSpPr>
        <p:spPr bwMode="auto">
          <a:xfrm>
            <a:off x="3167063" y="4960938"/>
            <a:ext cx="2397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sz="1600" i="0">
              <a:solidFill>
                <a:srgbClr val="000066"/>
              </a:solidFill>
            </a:endParaRPr>
          </a:p>
        </p:txBody>
      </p:sp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4392613" y="2370138"/>
            <a:ext cx="177800" cy="142875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4392613" y="2722563"/>
            <a:ext cx="177800" cy="144462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6156" name="ZoneTexte 84"/>
          <p:cNvSpPr txBox="1">
            <a:spLocks noChangeArrowheads="1"/>
          </p:cNvSpPr>
          <p:nvPr/>
        </p:nvSpPr>
        <p:spPr bwMode="auto">
          <a:xfrm>
            <a:off x="4651375" y="2259013"/>
            <a:ext cx="763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SQV/r</a:t>
            </a:r>
          </a:p>
        </p:txBody>
      </p:sp>
      <p:sp>
        <p:nvSpPr>
          <p:cNvPr id="6157" name="ZoneTexte 85"/>
          <p:cNvSpPr txBox="1">
            <a:spLocks noChangeArrowheads="1"/>
          </p:cNvSpPr>
          <p:nvPr/>
        </p:nvSpPr>
        <p:spPr bwMode="auto">
          <a:xfrm>
            <a:off x="4651375" y="26146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LPV/r</a:t>
            </a:r>
          </a:p>
        </p:txBody>
      </p:sp>
      <p:sp>
        <p:nvSpPr>
          <p:cNvPr id="6158" name="ZoneTexte 86"/>
          <p:cNvSpPr txBox="1">
            <a:spLocks noChangeArrowheads="1"/>
          </p:cNvSpPr>
          <p:nvPr/>
        </p:nvSpPr>
        <p:spPr bwMode="auto">
          <a:xfrm>
            <a:off x="782638" y="5140325"/>
            <a:ext cx="17113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96% CI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for the </a:t>
            </a:r>
            <a:r>
              <a:rPr lang="en-GB" sz="16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r>
              <a:rPr lang="en-GB" sz="1600" i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en-GB" sz="1600" i="0">
                <a:solidFill>
                  <a:srgbClr val="000066"/>
                </a:solidFill>
                <a:cs typeface="Arial" pitchFamily="34" charset="0"/>
              </a:rPr>
            </a:br>
            <a:r>
              <a:rPr lang="en-GB" sz="1600" i="0">
                <a:solidFill>
                  <a:srgbClr val="000066"/>
                </a:solidFill>
              </a:rPr>
              <a:t>= - 9.6; 11.9</a:t>
            </a:r>
          </a:p>
        </p:txBody>
      </p:sp>
      <p:sp>
        <p:nvSpPr>
          <p:cNvPr id="6159" name="ZoneTexte 87"/>
          <p:cNvSpPr txBox="1">
            <a:spLocks noChangeArrowheads="1"/>
          </p:cNvSpPr>
          <p:nvPr/>
        </p:nvSpPr>
        <p:spPr bwMode="auto">
          <a:xfrm>
            <a:off x="925513" y="2122488"/>
            <a:ext cx="1446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Primary efficacy</a:t>
            </a:r>
          </a:p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6160" name="Rectangle 76"/>
          <p:cNvSpPr>
            <a:spLocks noChangeArrowheads="1"/>
          </p:cNvSpPr>
          <p:nvPr/>
        </p:nvSpPr>
        <p:spPr bwMode="auto">
          <a:xfrm>
            <a:off x="1195388" y="3062288"/>
            <a:ext cx="468312" cy="1741487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1" name="Rectangle 77"/>
          <p:cNvSpPr>
            <a:spLocks noChangeArrowheads="1"/>
          </p:cNvSpPr>
          <p:nvPr/>
        </p:nvSpPr>
        <p:spPr bwMode="auto">
          <a:xfrm>
            <a:off x="2657475" y="3038475"/>
            <a:ext cx="466725" cy="17653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2" name="Rectangle 82"/>
          <p:cNvSpPr>
            <a:spLocks noChangeArrowheads="1"/>
          </p:cNvSpPr>
          <p:nvPr/>
        </p:nvSpPr>
        <p:spPr bwMode="auto">
          <a:xfrm>
            <a:off x="1663700" y="3117850"/>
            <a:ext cx="450850" cy="1685925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3" name="Rectangle 83"/>
          <p:cNvSpPr>
            <a:spLocks noChangeArrowheads="1"/>
          </p:cNvSpPr>
          <p:nvPr/>
        </p:nvSpPr>
        <p:spPr bwMode="auto">
          <a:xfrm>
            <a:off x="3117850" y="3130550"/>
            <a:ext cx="452438" cy="1673225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4" name="Line 88"/>
          <p:cNvSpPr>
            <a:spLocks noChangeShapeType="1"/>
          </p:cNvSpPr>
          <p:nvPr/>
        </p:nvSpPr>
        <p:spPr bwMode="auto">
          <a:xfrm>
            <a:off x="817563" y="2085975"/>
            <a:ext cx="0" cy="2717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5" name="Line 89"/>
          <p:cNvSpPr>
            <a:spLocks noChangeShapeType="1"/>
          </p:cNvSpPr>
          <p:nvPr/>
        </p:nvSpPr>
        <p:spPr bwMode="auto">
          <a:xfrm>
            <a:off x="725488" y="4803775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Line 90"/>
          <p:cNvSpPr>
            <a:spLocks noChangeShapeType="1"/>
          </p:cNvSpPr>
          <p:nvPr/>
        </p:nvSpPr>
        <p:spPr bwMode="auto">
          <a:xfrm>
            <a:off x="725488" y="4535488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7" name="Line 91"/>
          <p:cNvSpPr>
            <a:spLocks noChangeShapeType="1"/>
          </p:cNvSpPr>
          <p:nvPr/>
        </p:nvSpPr>
        <p:spPr bwMode="auto">
          <a:xfrm>
            <a:off x="725488" y="42592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Line 92"/>
          <p:cNvSpPr>
            <a:spLocks noChangeShapeType="1"/>
          </p:cNvSpPr>
          <p:nvPr/>
        </p:nvSpPr>
        <p:spPr bwMode="auto">
          <a:xfrm>
            <a:off x="725488" y="3989388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Line 93"/>
          <p:cNvSpPr>
            <a:spLocks noChangeShapeType="1"/>
          </p:cNvSpPr>
          <p:nvPr/>
        </p:nvSpPr>
        <p:spPr bwMode="auto">
          <a:xfrm>
            <a:off x="725488" y="3714750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Line 94"/>
          <p:cNvSpPr>
            <a:spLocks noChangeShapeType="1"/>
          </p:cNvSpPr>
          <p:nvPr/>
        </p:nvSpPr>
        <p:spPr bwMode="auto">
          <a:xfrm>
            <a:off x="725488" y="34464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95"/>
          <p:cNvSpPr>
            <a:spLocks noChangeShapeType="1"/>
          </p:cNvSpPr>
          <p:nvPr/>
        </p:nvSpPr>
        <p:spPr bwMode="auto">
          <a:xfrm>
            <a:off x="725488" y="3176588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Line 96"/>
          <p:cNvSpPr>
            <a:spLocks noChangeShapeType="1"/>
          </p:cNvSpPr>
          <p:nvPr/>
        </p:nvSpPr>
        <p:spPr bwMode="auto">
          <a:xfrm>
            <a:off x="725488" y="29003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Line 97"/>
          <p:cNvSpPr>
            <a:spLocks noChangeShapeType="1"/>
          </p:cNvSpPr>
          <p:nvPr/>
        </p:nvSpPr>
        <p:spPr bwMode="auto">
          <a:xfrm>
            <a:off x="725488" y="2632075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98"/>
          <p:cNvSpPr>
            <a:spLocks noChangeShapeType="1"/>
          </p:cNvSpPr>
          <p:nvPr/>
        </p:nvSpPr>
        <p:spPr bwMode="auto">
          <a:xfrm>
            <a:off x="725488" y="2355850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99"/>
          <p:cNvSpPr>
            <a:spLocks noChangeShapeType="1"/>
          </p:cNvSpPr>
          <p:nvPr/>
        </p:nvSpPr>
        <p:spPr bwMode="auto">
          <a:xfrm>
            <a:off x="725488" y="2085975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100"/>
          <p:cNvSpPr>
            <a:spLocks noChangeShapeType="1"/>
          </p:cNvSpPr>
          <p:nvPr/>
        </p:nvSpPr>
        <p:spPr bwMode="auto">
          <a:xfrm>
            <a:off x="817563" y="4803775"/>
            <a:ext cx="3221037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7" name="Line 101"/>
          <p:cNvSpPr>
            <a:spLocks noChangeShapeType="1"/>
          </p:cNvSpPr>
          <p:nvPr/>
        </p:nvSpPr>
        <p:spPr bwMode="auto">
          <a:xfrm flipV="1">
            <a:off x="817563" y="480377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8" name="Line 102"/>
          <p:cNvSpPr>
            <a:spLocks noChangeShapeType="1"/>
          </p:cNvSpPr>
          <p:nvPr/>
        </p:nvSpPr>
        <p:spPr bwMode="auto">
          <a:xfrm flipV="1">
            <a:off x="2471738" y="480377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9" name="Rectangle 108"/>
          <p:cNvSpPr>
            <a:spLocks noChangeArrowheads="1"/>
          </p:cNvSpPr>
          <p:nvPr/>
        </p:nvSpPr>
        <p:spPr bwMode="auto">
          <a:xfrm>
            <a:off x="1247775" y="2781300"/>
            <a:ext cx="3444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400" b="1" i="0">
                <a:solidFill>
                  <a:srgbClr val="FF0066"/>
                </a:solidFill>
              </a:rPr>
              <a:t>64.7</a:t>
            </a:r>
          </a:p>
        </p:txBody>
      </p:sp>
      <p:sp>
        <p:nvSpPr>
          <p:cNvPr id="6180" name="Rectangle 109"/>
          <p:cNvSpPr>
            <a:spLocks noChangeArrowheads="1"/>
          </p:cNvSpPr>
          <p:nvPr/>
        </p:nvSpPr>
        <p:spPr bwMode="auto">
          <a:xfrm>
            <a:off x="2732088" y="2741613"/>
            <a:ext cx="3444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400" b="1" i="0">
                <a:solidFill>
                  <a:srgbClr val="FF0066"/>
                </a:solidFill>
              </a:rPr>
              <a:t>65.5</a:t>
            </a:r>
          </a:p>
        </p:txBody>
      </p:sp>
      <p:sp>
        <p:nvSpPr>
          <p:cNvPr id="6181" name="Rectangle 114"/>
          <p:cNvSpPr>
            <a:spLocks noChangeArrowheads="1"/>
          </p:cNvSpPr>
          <p:nvPr/>
        </p:nvSpPr>
        <p:spPr bwMode="auto">
          <a:xfrm>
            <a:off x="1727200" y="2814638"/>
            <a:ext cx="3444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400" b="1" i="0">
                <a:solidFill>
                  <a:srgbClr val="993300"/>
                </a:solidFill>
              </a:rPr>
              <a:t>63.5</a:t>
            </a:r>
          </a:p>
        </p:txBody>
      </p:sp>
      <p:sp>
        <p:nvSpPr>
          <p:cNvPr id="6182" name="Rectangle 115"/>
          <p:cNvSpPr>
            <a:spLocks noChangeArrowheads="1"/>
          </p:cNvSpPr>
          <p:nvPr/>
        </p:nvSpPr>
        <p:spPr bwMode="auto">
          <a:xfrm>
            <a:off x="3200400" y="2840038"/>
            <a:ext cx="3444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400" b="1" i="0">
                <a:solidFill>
                  <a:srgbClr val="993300"/>
                </a:solidFill>
              </a:rPr>
              <a:t>62.1</a:t>
            </a:r>
          </a:p>
        </p:txBody>
      </p:sp>
      <p:sp>
        <p:nvSpPr>
          <p:cNvPr id="6183" name="Rectangle 120"/>
          <p:cNvSpPr>
            <a:spLocks noChangeArrowheads="1"/>
          </p:cNvSpPr>
          <p:nvPr/>
        </p:nvSpPr>
        <p:spPr bwMode="auto">
          <a:xfrm>
            <a:off x="541338" y="47196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184" name="Rectangle 121"/>
          <p:cNvSpPr>
            <a:spLocks noChangeArrowheads="1"/>
          </p:cNvSpPr>
          <p:nvPr/>
        </p:nvSpPr>
        <p:spPr bwMode="auto">
          <a:xfrm>
            <a:off x="442913" y="4173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6185" name="Rectangle 122"/>
          <p:cNvSpPr>
            <a:spLocks noChangeArrowheads="1"/>
          </p:cNvSpPr>
          <p:nvPr/>
        </p:nvSpPr>
        <p:spPr bwMode="auto">
          <a:xfrm>
            <a:off x="442913" y="3630613"/>
            <a:ext cx="19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6186" name="Rectangle 123"/>
          <p:cNvSpPr>
            <a:spLocks noChangeArrowheads="1"/>
          </p:cNvSpPr>
          <p:nvPr/>
        </p:nvSpPr>
        <p:spPr bwMode="auto">
          <a:xfrm>
            <a:off x="442913" y="30908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187" name="Rectangle 124"/>
          <p:cNvSpPr>
            <a:spLocks noChangeArrowheads="1"/>
          </p:cNvSpPr>
          <p:nvPr/>
        </p:nvSpPr>
        <p:spPr bwMode="auto">
          <a:xfrm>
            <a:off x="442913" y="2546350"/>
            <a:ext cx="196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6188" name="Rectangle 125"/>
          <p:cNvSpPr>
            <a:spLocks noChangeArrowheads="1"/>
          </p:cNvSpPr>
          <p:nvPr/>
        </p:nvSpPr>
        <p:spPr bwMode="auto">
          <a:xfrm>
            <a:off x="344488" y="20018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189" name="ZoneTexte 86"/>
          <p:cNvSpPr txBox="1">
            <a:spLocks noChangeArrowheads="1"/>
          </p:cNvSpPr>
          <p:nvPr/>
        </p:nvSpPr>
        <p:spPr bwMode="auto">
          <a:xfrm>
            <a:off x="2505075" y="5140325"/>
            <a:ext cx="17113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96% CI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for the </a:t>
            </a:r>
            <a:r>
              <a:rPr lang="en-GB" sz="16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br>
              <a:rPr lang="en-GB" sz="16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</a:br>
            <a:r>
              <a:rPr lang="en-GB" sz="1600" i="0">
                <a:solidFill>
                  <a:srgbClr val="000066"/>
                </a:solidFill>
              </a:rPr>
              <a:t>= - 8.1; 15.0</a:t>
            </a:r>
          </a:p>
        </p:txBody>
      </p:sp>
      <p:sp>
        <p:nvSpPr>
          <p:cNvPr id="6190" name="Text Box 65"/>
          <p:cNvSpPr txBox="1">
            <a:spLocks noChangeArrowheads="1"/>
          </p:cNvSpPr>
          <p:nvPr/>
        </p:nvSpPr>
        <p:spPr bwMode="auto">
          <a:xfrm>
            <a:off x="2635250" y="44640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148</a:t>
            </a:r>
          </a:p>
        </p:txBody>
      </p:sp>
      <p:sp>
        <p:nvSpPr>
          <p:cNvPr id="6191" name="Text Box 66"/>
          <p:cNvSpPr txBox="1">
            <a:spLocks noChangeArrowheads="1"/>
          </p:cNvSpPr>
          <p:nvPr/>
        </p:nvSpPr>
        <p:spPr bwMode="auto">
          <a:xfrm>
            <a:off x="3106738" y="44640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145</a:t>
            </a:r>
          </a:p>
        </p:txBody>
      </p:sp>
      <p:sp>
        <p:nvSpPr>
          <p:cNvPr id="6192" name="ZoneTexte 69"/>
          <p:cNvSpPr txBox="1">
            <a:spLocks noChangeArrowheads="1"/>
          </p:cNvSpPr>
          <p:nvPr/>
        </p:nvSpPr>
        <p:spPr bwMode="auto">
          <a:xfrm>
            <a:off x="762000" y="446405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N = </a:t>
            </a:r>
          </a:p>
        </p:txBody>
      </p:sp>
      <p:sp>
        <p:nvSpPr>
          <p:cNvPr id="6193" name="Text Box 65"/>
          <p:cNvSpPr txBox="1">
            <a:spLocks noChangeArrowheads="1"/>
          </p:cNvSpPr>
          <p:nvPr/>
        </p:nvSpPr>
        <p:spPr bwMode="auto">
          <a:xfrm>
            <a:off x="1182688" y="44640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167</a:t>
            </a:r>
          </a:p>
        </p:txBody>
      </p:sp>
      <p:sp>
        <p:nvSpPr>
          <p:cNvPr id="6194" name="Text Box 66"/>
          <p:cNvSpPr txBox="1">
            <a:spLocks noChangeArrowheads="1"/>
          </p:cNvSpPr>
          <p:nvPr/>
        </p:nvSpPr>
        <p:spPr bwMode="auto">
          <a:xfrm>
            <a:off x="1643063" y="44640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/>
              <a:t>170</a:t>
            </a:r>
          </a:p>
        </p:txBody>
      </p:sp>
      <p:sp>
        <p:nvSpPr>
          <p:cNvPr id="6195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GEMINI Study: SQV/r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  <a:endParaRPr lang="fr-FR" sz="3200" smtClean="0">
              <a:ea typeface="ＭＳ Ｐゴシック" pitchFamily="34" charset="-128"/>
            </a:endParaRPr>
          </a:p>
        </p:txBody>
      </p:sp>
      <p:sp>
        <p:nvSpPr>
          <p:cNvPr id="6196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  <p:sp>
        <p:nvSpPr>
          <p:cNvPr id="6197" name="Rectangle 83"/>
          <p:cNvSpPr>
            <a:spLocks noChangeArrowheads="1"/>
          </p:cNvSpPr>
          <p:nvPr/>
        </p:nvSpPr>
        <p:spPr bwMode="auto">
          <a:xfrm>
            <a:off x="6889750" y="2776538"/>
            <a:ext cx="588963" cy="2259012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4763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98" name="Rectangle 84"/>
          <p:cNvSpPr>
            <a:spLocks noChangeArrowheads="1"/>
          </p:cNvSpPr>
          <p:nvPr/>
        </p:nvSpPr>
        <p:spPr bwMode="auto">
          <a:xfrm>
            <a:off x="7470775" y="2401888"/>
            <a:ext cx="588963" cy="2633662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4763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99" name="Line 85"/>
          <p:cNvSpPr>
            <a:spLocks noChangeShapeType="1"/>
          </p:cNvSpPr>
          <p:nvPr/>
        </p:nvSpPr>
        <p:spPr bwMode="auto">
          <a:xfrm>
            <a:off x="6611938" y="2489200"/>
            <a:ext cx="0" cy="254635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0" name="Line 86"/>
          <p:cNvSpPr>
            <a:spLocks noChangeShapeType="1"/>
          </p:cNvSpPr>
          <p:nvPr/>
        </p:nvSpPr>
        <p:spPr bwMode="auto">
          <a:xfrm>
            <a:off x="6577013" y="5035550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1" name="Line 87"/>
          <p:cNvSpPr>
            <a:spLocks noChangeShapeType="1"/>
          </p:cNvSpPr>
          <p:nvPr/>
        </p:nvSpPr>
        <p:spPr bwMode="auto">
          <a:xfrm>
            <a:off x="6577013" y="4525963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2" name="Line 88"/>
          <p:cNvSpPr>
            <a:spLocks noChangeShapeType="1"/>
          </p:cNvSpPr>
          <p:nvPr/>
        </p:nvSpPr>
        <p:spPr bwMode="auto">
          <a:xfrm>
            <a:off x="6577013" y="4014788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3" name="Line 89"/>
          <p:cNvSpPr>
            <a:spLocks noChangeShapeType="1"/>
          </p:cNvSpPr>
          <p:nvPr/>
        </p:nvSpPr>
        <p:spPr bwMode="auto">
          <a:xfrm>
            <a:off x="6577013" y="3511550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4" name="Line 90"/>
          <p:cNvSpPr>
            <a:spLocks noChangeShapeType="1"/>
          </p:cNvSpPr>
          <p:nvPr/>
        </p:nvSpPr>
        <p:spPr bwMode="auto">
          <a:xfrm>
            <a:off x="6577013" y="3000375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5" name="Line 91"/>
          <p:cNvSpPr>
            <a:spLocks noChangeShapeType="1"/>
          </p:cNvSpPr>
          <p:nvPr/>
        </p:nvSpPr>
        <p:spPr bwMode="auto">
          <a:xfrm>
            <a:off x="6577013" y="2489200"/>
            <a:ext cx="3492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6" name="Line 92"/>
          <p:cNvSpPr>
            <a:spLocks noChangeShapeType="1"/>
          </p:cNvSpPr>
          <p:nvPr/>
        </p:nvSpPr>
        <p:spPr bwMode="auto">
          <a:xfrm>
            <a:off x="6611938" y="5035550"/>
            <a:ext cx="1779587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7" name="Line 93"/>
          <p:cNvSpPr>
            <a:spLocks noChangeShapeType="1"/>
          </p:cNvSpPr>
          <p:nvPr/>
        </p:nvSpPr>
        <p:spPr bwMode="auto">
          <a:xfrm flipV="1">
            <a:off x="6611938" y="5035550"/>
            <a:ext cx="0" cy="50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8" name="Line 94"/>
          <p:cNvSpPr>
            <a:spLocks noChangeShapeType="1"/>
          </p:cNvSpPr>
          <p:nvPr/>
        </p:nvSpPr>
        <p:spPr bwMode="auto">
          <a:xfrm flipV="1">
            <a:off x="8402638" y="5035550"/>
            <a:ext cx="0" cy="50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9" name="Rectangle 95"/>
          <p:cNvSpPr>
            <a:spLocks noChangeArrowheads="1"/>
          </p:cNvSpPr>
          <p:nvPr/>
        </p:nvSpPr>
        <p:spPr bwMode="auto">
          <a:xfrm>
            <a:off x="7050088" y="25273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0066"/>
                </a:solidFill>
              </a:rPr>
              <a:t>178</a:t>
            </a:r>
            <a:endParaRPr lang="en-GB" sz="1400" i="0">
              <a:solidFill>
                <a:srgbClr val="FF0066"/>
              </a:solidFill>
            </a:endParaRPr>
          </a:p>
        </p:txBody>
      </p:sp>
      <p:sp>
        <p:nvSpPr>
          <p:cNvPr id="6210" name="Rectangle 96"/>
          <p:cNvSpPr>
            <a:spLocks noChangeArrowheads="1"/>
          </p:cNvSpPr>
          <p:nvPr/>
        </p:nvSpPr>
        <p:spPr bwMode="auto">
          <a:xfrm>
            <a:off x="7640638" y="21590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993300"/>
                </a:solidFill>
              </a:rPr>
              <a:t>204</a:t>
            </a:r>
            <a:endParaRPr lang="en-GB" sz="1400" i="0">
              <a:solidFill>
                <a:srgbClr val="993300"/>
              </a:solidFill>
            </a:endParaRPr>
          </a:p>
        </p:txBody>
      </p:sp>
      <p:sp>
        <p:nvSpPr>
          <p:cNvPr id="6211" name="Rectangle 97"/>
          <p:cNvSpPr>
            <a:spLocks noChangeArrowheads="1"/>
          </p:cNvSpPr>
          <p:nvPr/>
        </p:nvSpPr>
        <p:spPr bwMode="auto">
          <a:xfrm>
            <a:off x="6394450" y="4935538"/>
            <a:ext cx="10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212" name="Rectangle 98"/>
          <p:cNvSpPr>
            <a:spLocks noChangeArrowheads="1"/>
          </p:cNvSpPr>
          <p:nvPr/>
        </p:nvSpPr>
        <p:spPr bwMode="auto">
          <a:xfrm>
            <a:off x="6297613" y="44243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213" name="Rectangle 99"/>
          <p:cNvSpPr>
            <a:spLocks noChangeArrowheads="1"/>
          </p:cNvSpPr>
          <p:nvPr/>
        </p:nvSpPr>
        <p:spPr bwMode="auto">
          <a:xfrm>
            <a:off x="6297613" y="39131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214" name="Rectangle 100"/>
          <p:cNvSpPr>
            <a:spLocks noChangeArrowheads="1"/>
          </p:cNvSpPr>
          <p:nvPr/>
        </p:nvSpPr>
        <p:spPr bwMode="auto">
          <a:xfrm>
            <a:off x="6199188" y="34099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120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215" name="Rectangle 101"/>
          <p:cNvSpPr>
            <a:spLocks noChangeArrowheads="1"/>
          </p:cNvSpPr>
          <p:nvPr/>
        </p:nvSpPr>
        <p:spPr bwMode="auto">
          <a:xfrm>
            <a:off x="6199188" y="2898775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160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6216" name="Rectangle 102"/>
          <p:cNvSpPr>
            <a:spLocks noChangeArrowheads="1"/>
          </p:cNvSpPr>
          <p:nvPr/>
        </p:nvSpPr>
        <p:spPr bwMode="auto">
          <a:xfrm>
            <a:off x="6199188" y="238918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199756" name="Rectangle 76"/>
          <p:cNvSpPr>
            <a:spLocks noChangeArrowheads="1"/>
          </p:cNvSpPr>
          <p:nvPr/>
        </p:nvSpPr>
        <p:spPr bwMode="auto">
          <a:xfrm>
            <a:off x="7018338" y="5280025"/>
            <a:ext cx="925512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600" i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0.33</a:t>
            </a:r>
          </a:p>
        </p:txBody>
      </p:sp>
      <p:grpSp>
        <p:nvGrpSpPr>
          <p:cNvPr id="6218" name="Group 78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622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2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6219" name="Rectangle 78"/>
          <p:cNvSpPr>
            <a:spLocks noChangeArrowheads="1"/>
          </p:cNvSpPr>
          <p:nvPr/>
        </p:nvSpPr>
        <p:spPr bwMode="auto">
          <a:xfrm>
            <a:off x="1252538" y="6505575"/>
            <a:ext cx="3775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ITT-E, M = F: ITT-exposed, missing = failure</a:t>
            </a:r>
            <a:endParaRPr lang="en-GB" sz="1400" i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GEMINI Study: SQV/r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33475"/>
            <a:ext cx="9024938" cy="5303838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 and tolerability: SQV/r vs LPV/r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Low frequency of premature discontinuations for adverse events: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3% vs 7%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Most frequent reported adverse events of any grade were gastrointestinal disorders: 17% vs 27%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No discontinuation because of renal-related adverse events; 2 patients, in the LPV/r arm, had elevated plasma creatinine levels &gt; 2 mg/dL attributed to TDF/FTC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Median changes at W48 in total, LDL- and HDL-cholesterol were not significantly different between treatment groups; elevation of triglycerides was significantly higher in the LPV/r arm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GEMINI Study: SQV/r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03313"/>
            <a:ext cx="9024938" cy="5303837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Conclusions</a:t>
            </a:r>
          </a:p>
          <a:p>
            <a:pPr lvl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SQV/r BID was non inferior to LPV/r BID, in combination with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TDF/FTC fdc</a:t>
            </a:r>
          </a:p>
          <a:p>
            <a:pPr lvl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Virologic and immunologic responses were similar in both arms</a:t>
            </a:r>
          </a:p>
          <a:p>
            <a:pPr lvl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Tolerability was similar in both arms</a:t>
            </a:r>
          </a:p>
          <a:p>
            <a:pPr lvl="2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Gastrointestinal adverse events were more frequent with LPV/r</a:t>
            </a:r>
          </a:p>
          <a:p>
            <a:pPr lvl="2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Lipid changes were not different between SQV/r and LPV/r except for triglycerides elevation, which was higher with LPV/r</a:t>
            </a:r>
          </a:p>
          <a:p>
            <a:pPr lvl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Rate of virologic failure was low in both groups</a:t>
            </a:r>
          </a:p>
          <a:p>
            <a:pPr lvl="2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1 patient in the SQV/r group developed new major protease resistance mutations at virologic failure</a:t>
            </a:r>
            <a:endParaRPr lang="en-GB" sz="1200" smtClean="0">
              <a:ea typeface="ＭＳ Ｐゴシック" pitchFamily="34" charset="-128"/>
            </a:endParaRP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18615</TotalTime>
  <Words>427</Words>
  <Application>Microsoft Office PowerPoint</Application>
  <PresentationFormat>Affichage à l'écran (4:3)</PresentationFormat>
  <Paragraphs>144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GEMINI Study: SQV/r BID vs LPV/r BID, in combination with TDF/FTC</vt:lpstr>
      <vt:lpstr>GEMINI Study: SQV/r BID vs LPV/r BID, in combination with TDF/FTC</vt:lpstr>
      <vt:lpstr>GEMINI Study: SQV/r BID vs LPV/r BID, in combination with TDF/FTC</vt:lpstr>
      <vt:lpstr>GEMINI Study: SQV/r BID vs LPV/r BID, in combination with TDF/FTC</vt:lpstr>
      <vt:lpstr>GEMINI Study: SQV/r BID vs LPV/r BID, in combination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2018-02-06T15:06:15Z</dcterms:modified>
</cp:coreProperties>
</file>