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69" r:id="rId2"/>
    <p:sldId id="257" r:id="rId3"/>
    <p:sldId id="258" r:id="rId4"/>
    <p:sldId id="259" r:id="rId5"/>
    <p:sldId id="272" r:id="rId6"/>
    <p:sldId id="261" r:id="rId7"/>
    <p:sldId id="270" r:id="rId8"/>
    <p:sldId id="271" r:id="rId9"/>
    <p:sldId id="264" r:id="rId10"/>
    <p:sldId id="273" r:id="rId11"/>
    <p:sldId id="274" r:id="rId12"/>
    <p:sldId id="275" r:id="rId13"/>
    <p:sldId id="277" r:id="rId14"/>
    <p:sldId id="278" r:id="rId15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zniak, Anton" initials="PA" lastIdx="2" clrIdx="0"/>
  <p:cmAuthor id="1" name="Utilisateur de Microsoft Office" initials="Office" lastIdx="3" clrIdx="1"/>
  <p:cmAuthor id="2" name="Anton Pozniak" initials="AP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AC18A"/>
    <a:srgbClr val="5B92C9"/>
    <a:srgbClr val="333399"/>
    <a:srgbClr val="000066"/>
    <a:srgbClr val="DDDDDD"/>
    <a:srgbClr val="FFFFFF"/>
    <a:srgbClr val="CC3300"/>
    <a:srgbClr val="45BD83"/>
    <a:srgbClr val="C0C0C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685" autoAdjust="0"/>
  </p:normalViewPr>
  <p:slideViewPr>
    <p:cSldViewPr snapToObjects="1" showGuides="1">
      <p:cViewPr varScale="1">
        <p:scale>
          <a:sx n="69" d="100"/>
          <a:sy n="69" d="100"/>
        </p:scale>
        <p:origin x="1854" y="66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54D557A-FB8A-48AA-9D5C-8411F56DFF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6EE4C06-BD21-48D6-90AF-E39AF48BA9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C6AB9-F7A8-4F43-8551-AC99AAE4B04A}" type="datetimeFigureOut">
              <a:rPr lang="fr-FR" altLang="fr-FR"/>
              <a:pPr/>
              <a:t>17/06/2019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660582CE-3BC7-4C5D-808E-F92D0BFC9D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52CFCA9B-7000-4ABC-8B84-6ACD89605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A2A162-1452-494A-8E82-54F4666757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0E0F8F-0333-445C-A225-3601D03FE3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073D905-D309-4F71-AE76-337B2760E0A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50779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03A76A00-15C0-4CBE-A7E7-ABD6720E48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DA263C92-0B89-4E1E-815A-E4542D6D1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anose="020B0600070205080204" pitchFamily="34" charset="-128"/>
            </a:endParaRPr>
          </a:p>
        </p:txBody>
      </p:sp>
      <p:sp>
        <p:nvSpPr>
          <p:cNvPr id="4099" name="Rectangle 8">
            <a:extLst>
              <a:ext uri="{FF2B5EF4-FFF2-40B4-BE49-F238E27FC236}">
                <a16:creationId xmlns:a16="http://schemas.microsoft.com/office/drawing/2014/main" id="{E0195AA6-31D9-49CC-86C2-99F42A035E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0" name="Rectangle 7">
            <a:extLst>
              <a:ext uri="{FF2B5EF4-FFF2-40B4-BE49-F238E27FC236}">
                <a16:creationId xmlns:a16="http://schemas.microsoft.com/office/drawing/2014/main" id="{BA95C5EC-5374-4EB2-92AF-BEA8136C75E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1007A96-69C2-4243-91D1-E7FFCCF9506D}" type="slidenum">
              <a:rPr lang="fr-FR" altLang="fr-FR" sz="1200"/>
              <a:pPr algn="r" eaLnBrk="1" hangingPunct="1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678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4A4369-3167-6549-BADE-DEF798C6507B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7387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D2070673-65D7-4458-9A99-09B12E4635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8DD86455-9647-45F0-B3E6-268AB4BB8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8">
            <a:extLst>
              <a:ext uri="{FF2B5EF4-FFF2-40B4-BE49-F238E27FC236}">
                <a16:creationId xmlns:a16="http://schemas.microsoft.com/office/drawing/2014/main" id="{6666CC7F-53FE-4B66-8961-CBAE67B76E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id="{63C8F17C-1972-4531-8041-AF3B0233BB4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DA833AD-CFF1-4AFF-A37A-D4C1A7B3CA79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14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35E19D1E-A7E8-4827-87BE-0ECB74831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8298CA0D-9812-41B1-BABC-B54D3DA6B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47" name="Rectangle 8">
            <a:extLst>
              <a:ext uri="{FF2B5EF4-FFF2-40B4-BE49-F238E27FC236}">
                <a16:creationId xmlns:a16="http://schemas.microsoft.com/office/drawing/2014/main" id="{128E1204-4223-468C-8FBC-A0867C73FDA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6148" name="Rectangle 7">
            <a:extLst>
              <a:ext uri="{FF2B5EF4-FFF2-40B4-BE49-F238E27FC236}">
                <a16:creationId xmlns:a16="http://schemas.microsoft.com/office/drawing/2014/main" id="{F2DE33FC-CB0E-4221-BDA4-00947F879EF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BF08E71-55AD-40C8-A370-7B5B959AB0B4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2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99C7B6C1-F7C2-4BB6-8E0E-DE30F3182F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B0101EFB-A9C6-4DD0-8184-9B9396EFDF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95" name="Rectangle 8">
            <a:extLst>
              <a:ext uri="{FF2B5EF4-FFF2-40B4-BE49-F238E27FC236}">
                <a16:creationId xmlns:a16="http://schemas.microsoft.com/office/drawing/2014/main" id="{94C00EC3-8AD6-48E6-89BD-7496172AFB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A0D8C7F2-01BD-48DB-A599-DFFCB276D76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EE1CCD9E-4D61-4FA3-8EEE-2FF7C6EBFDE4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E47AEC81-D6E2-4405-8A5A-6EDC29FF78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223E42CE-5881-46C1-90D0-4FCA50AC8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Rectangle 8">
            <a:extLst>
              <a:ext uri="{FF2B5EF4-FFF2-40B4-BE49-F238E27FC236}">
                <a16:creationId xmlns:a16="http://schemas.microsoft.com/office/drawing/2014/main" id="{879158F7-15F1-41C2-8196-B47A3A0856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9C9DDFA9-A63B-4B8E-9129-F6E81F7C5A7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ADCD366-D727-432B-AEC8-FAF67ED96706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4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E80FDB25-FC8A-4974-8D6E-152AD7EE03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6AE0156C-9956-403D-B0F4-8DD128287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1" name="Rectangle 8">
            <a:extLst>
              <a:ext uri="{FF2B5EF4-FFF2-40B4-BE49-F238E27FC236}">
                <a16:creationId xmlns:a16="http://schemas.microsoft.com/office/drawing/2014/main" id="{CC97A631-10C5-4E16-A1E9-A9D99B94B12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2292" name="Rectangle 7">
            <a:extLst>
              <a:ext uri="{FF2B5EF4-FFF2-40B4-BE49-F238E27FC236}">
                <a16:creationId xmlns:a16="http://schemas.microsoft.com/office/drawing/2014/main" id="{35B85450-FAD7-4E7C-8A0F-16FF8A33EE8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4C200902-C58B-4C07-9BD4-8111A23EDECB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6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132E5AB-2586-4393-B528-9E100364A2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AE59C7AB-567D-4716-BF08-23F589D45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339" name="Rectangle 8">
            <a:extLst>
              <a:ext uri="{FF2B5EF4-FFF2-40B4-BE49-F238E27FC236}">
                <a16:creationId xmlns:a16="http://schemas.microsoft.com/office/drawing/2014/main" id="{398EA240-B23D-4EF5-9EFB-48FDA7B26C3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4340" name="Rectangle 7">
            <a:extLst>
              <a:ext uri="{FF2B5EF4-FFF2-40B4-BE49-F238E27FC236}">
                <a16:creationId xmlns:a16="http://schemas.microsoft.com/office/drawing/2014/main" id="{16B3B2B2-C7CE-42C5-B2B3-936FCF87910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AE57928-60C7-4694-9614-E6634E686F91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7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D2070673-65D7-4458-9A99-09B12E4635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8DD86455-9647-45F0-B3E6-268AB4BB8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8">
            <a:extLst>
              <a:ext uri="{FF2B5EF4-FFF2-40B4-BE49-F238E27FC236}">
                <a16:creationId xmlns:a16="http://schemas.microsoft.com/office/drawing/2014/main" id="{6666CC7F-53FE-4B66-8961-CBAE67B76E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id="{63C8F17C-1972-4531-8041-AF3B0233BB4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DA833AD-CFF1-4AFF-A37A-D4C1A7B3CA79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9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513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001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65988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2824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4627E9B-CE09-4CB1-87BB-1A40E4ED6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2001D3-16AE-4796-921A-20DCA02AE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>
            <a:extLst>
              <a:ext uri="{FF2B5EF4-FFF2-40B4-BE49-F238E27FC236}">
                <a16:creationId xmlns:a16="http://schemas.microsoft.com/office/drawing/2014/main" id="{5CF42DD3-2164-4E5D-8D09-C8C3F0FD4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Comparison of INSTI vs INSTI</a:t>
            </a:r>
          </a:p>
        </p:txBody>
      </p:sp>
      <p:sp>
        <p:nvSpPr>
          <p:cNvPr id="3074" name="Espace réservé du contenu 2">
            <a:extLst>
              <a:ext uri="{FF2B5EF4-FFF2-40B4-BE49-F238E27FC236}">
                <a16:creationId xmlns:a16="http://schemas.microsoft.com/office/drawing/2014/main" id="{BDDB2BAB-ECEE-4DA8-97CF-CFF4268F4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QDMRK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SPRING-2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ONCEMRK</a:t>
            </a:r>
          </a:p>
          <a:p>
            <a:r>
              <a:rPr lang="fr-FR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GS-US-380-1489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GS-US-380-1490</a:t>
            </a:r>
          </a:p>
          <a:p>
            <a:endParaRPr lang="fr-FR" altLang="fr-FR" sz="2800" b="1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utoShape 165">
            <a:extLst>
              <a:ext uri="{FF2B5EF4-FFF2-40B4-BE49-F238E27FC236}">
                <a16:creationId xmlns:a16="http://schemas.microsoft.com/office/drawing/2014/main" id="{DA1083DA-FEC3-4C92-97A2-32E357383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551" y="1803440"/>
            <a:ext cx="2056770" cy="59140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grpSp>
        <p:nvGrpSpPr>
          <p:cNvPr id="2" name="Grouper 1"/>
          <p:cNvGrpSpPr/>
          <p:nvPr/>
        </p:nvGrpSpPr>
        <p:grpSpPr>
          <a:xfrm>
            <a:off x="630252" y="1454490"/>
            <a:ext cx="4829634" cy="2564241"/>
            <a:chOff x="630252" y="1445610"/>
            <a:chExt cx="4829634" cy="2786848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29B4A9-5FCA-4844-87A3-9A69C18421A5}"/>
                </a:ext>
              </a:extLst>
            </p:cNvPr>
            <p:cNvSpPr/>
            <p:nvPr/>
          </p:nvSpPr>
          <p:spPr bwMode="auto">
            <a:xfrm>
              <a:off x="2905861" y="1897794"/>
              <a:ext cx="180000" cy="173003"/>
            </a:xfrm>
            <a:prstGeom prst="rect">
              <a:avLst/>
            </a:prstGeom>
            <a:solidFill>
              <a:srgbClr val="45BD83"/>
            </a:solidFill>
            <a:ln w="9525" cap="flat" cmpd="sng" algn="ctr">
              <a:solidFill>
                <a:srgbClr val="3AC18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98705BD-AAE9-4A40-A9AF-4C38D0FF44EC}"/>
                </a:ext>
              </a:extLst>
            </p:cNvPr>
            <p:cNvSpPr/>
            <p:nvPr/>
          </p:nvSpPr>
          <p:spPr bwMode="auto">
            <a:xfrm>
              <a:off x="2908193" y="2233732"/>
              <a:ext cx="180000" cy="173003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solidFill>
                <a:srgbClr val="5B92C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AA4411B1-391E-4D30-B067-52AB24DF38F1}"/>
                </a:ext>
              </a:extLst>
            </p:cNvPr>
            <p:cNvSpPr txBox="1"/>
            <p:nvPr/>
          </p:nvSpPr>
          <p:spPr>
            <a:xfrm>
              <a:off x="3047827" y="1806083"/>
              <a:ext cx="1638910" cy="334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BIC/F/TAF (N = 314)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202C7484-26E3-4DDF-9FC6-ADD14013F82C}"/>
                </a:ext>
              </a:extLst>
            </p:cNvPr>
            <p:cNvSpPr txBox="1"/>
            <p:nvPr/>
          </p:nvSpPr>
          <p:spPr>
            <a:xfrm>
              <a:off x="3055992" y="2158342"/>
              <a:ext cx="1928605" cy="334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DTG/3TC/ABC (N = 315)</a:t>
              </a:r>
            </a:p>
          </p:txBody>
        </p:sp>
        <p:sp>
          <p:nvSpPr>
            <p:cNvPr id="12" name="TextBox 19">
              <a:extLst>
                <a:ext uri="{FF2B5EF4-FFF2-40B4-BE49-F238E27FC236}">
                  <a16:creationId xmlns:a16="http://schemas.microsoft.com/office/drawing/2014/main" id="{DEB1A779-95DD-4FA1-BEC5-1130F82D0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625" y="3730715"/>
              <a:ext cx="748602" cy="501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r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/>
                  <a:cs typeface="Arial" charset="0"/>
                </a:rPr>
                <a:t>HIV RNA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/>
                  <a:cs typeface="Arial" charset="0"/>
                </a:rPr>
                <a:t> &lt; 50 c/mL</a:t>
              </a:r>
              <a:endParaRPr lang="en-US" sz="1200" b="1" baseline="30000" dirty="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3" name="TextBox 20">
              <a:extLst>
                <a:ext uri="{FF2B5EF4-FFF2-40B4-BE49-F238E27FC236}">
                  <a16:creationId xmlns:a16="http://schemas.microsoft.com/office/drawing/2014/main" id="{6332F167-C03A-4C6C-AB39-3893D45C7E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7244" y="3730715"/>
              <a:ext cx="700513" cy="501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r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/>
                  <a:cs typeface="Arial" charset="0"/>
                </a:rPr>
                <a:t>HIV RNA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/>
                  <a:cs typeface="Arial" charset="0"/>
                </a:rPr>
                <a:t>≥ 50 c/mL</a:t>
              </a:r>
              <a:endParaRPr lang="en-US" sz="1200" b="1" baseline="30000" dirty="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4" name="TextBox 21">
              <a:extLst>
                <a:ext uri="{FF2B5EF4-FFF2-40B4-BE49-F238E27FC236}">
                  <a16:creationId xmlns:a16="http://schemas.microsoft.com/office/drawing/2014/main" id="{2B49653A-630E-4DA8-9277-0B1A4749F1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2313" y="3730714"/>
              <a:ext cx="14375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66"/>
                  </a:solidFill>
                  <a:latin typeface="Arial"/>
                  <a:cs typeface="Arial" charset="0"/>
                </a:rPr>
                <a:t>No virologic data</a:t>
              </a:r>
              <a:endParaRPr lang="en-US" sz="1200" b="1" baseline="300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36" name="Rectangle 63">
              <a:extLst>
                <a:ext uri="{FF2B5EF4-FFF2-40B4-BE49-F238E27FC236}">
                  <a16:creationId xmlns:a16="http://schemas.microsoft.com/office/drawing/2014/main" id="{E3F1B19F-A49B-48AC-8DE5-F0414AF28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571" y="1707356"/>
              <a:ext cx="322204" cy="234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87.9</a:t>
              </a:r>
              <a:endParaRPr lang="fr-FR" sz="140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A87F3AE-5C44-4A9D-BFE5-6467F8C8B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7305" y="3409261"/>
              <a:ext cx="230832" cy="234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0.6</a:t>
              </a:r>
              <a:endParaRPr lang="fr-FR" sz="140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81D9286-D924-472E-8DEF-BB9247F97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3854" y="1644555"/>
              <a:ext cx="322204" cy="234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89.8</a:t>
              </a:r>
              <a:endParaRPr lang="fr-FR" sz="140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9" name="Rectangle 67">
              <a:extLst>
                <a:ext uri="{FF2B5EF4-FFF2-40B4-BE49-F238E27FC236}">
                  <a16:creationId xmlns:a16="http://schemas.microsoft.com/office/drawing/2014/main" id="{3A34E234-465D-4BF0-9D40-91CB5EE82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5403" y="3409261"/>
              <a:ext cx="230832" cy="234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2.2</a:t>
              </a:r>
              <a:endParaRPr lang="fr-FR" sz="140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A495D96-59D9-4923-9E41-26C8D949A69C}"/>
                </a:ext>
              </a:extLst>
            </p:cNvPr>
            <p:cNvSpPr/>
            <p:nvPr/>
          </p:nvSpPr>
          <p:spPr bwMode="auto">
            <a:xfrm>
              <a:off x="1119228" y="1932923"/>
              <a:ext cx="442936" cy="1771436"/>
            </a:xfrm>
            <a:prstGeom prst="rect">
              <a:avLst/>
            </a:prstGeom>
            <a:solidFill>
              <a:srgbClr val="45BD83"/>
            </a:solidFill>
            <a:ln w="9525" cap="flat" cmpd="sng" algn="ctr">
              <a:solidFill>
                <a:srgbClr val="3AC18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881BA35-806C-4935-ABAD-2F2C47E2DD2A}"/>
                </a:ext>
              </a:extLst>
            </p:cNvPr>
            <p:cNvSpPr/>
            <p:nvPr/>
          </p:nvSpPr>
          <p:spPr bwMode="auto">
            <a:xfrm>
              <a:off x="1562163" y="1914510"/>
              <a:ext cx="442936" cy="1793841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solidFill>
                <a:srgbClr val="5B92C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DA7945E-4AA8-460E-8778-D146331CF145}"/>
                </a:ext>
              </a:extLst>
            </p:cNvPr>
            <p:cNvSpPr/>
            <p:nvPr/>
          </p:nvSpPr>
          <p:spPr bwMode="auto">
            <a:xfrm>
              <a:off x="2626717" y="3658354"/>
              <a:ext cx="442936" cy="46003"/>
            </a:xfrm>
            <a:prstGeom prst="rect">
              <a:avLst/>
            </a:prstGeom>
            <a:solidFill>
              <a:srgbClr val="45BD83"/>
            </a:solidFill>
            <a:ln w="9525" cap="flat" cmpd="sng" algn="ctr">
              <a:solidFill>
                <a:srgbClr val="3AC18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B49DD80-3680-4107-87F2-6674CA395D0C}"/>
                </a:ext>
              </a:extLst>
            </p:cNvPr>
            <p:cNvSpPr/>
            <p:nvPr/>
          </p:nvSpPr>
          <p:spPr bwMode="auto">
            <a:xfrm>
              <a:off x="3069653" y="3626045"/>
              <a:ext cx="442936" cy="82306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solidFill>
                <a:srgbClr val="5B92C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CD71A444-CFE5-45A1-81E5-358076AE7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3968" y="3102228"/>
              <a:ext cx="322204" cy="234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11.5</a:t>
              </a:r>
              <a:endParaRPr lang="fr-FR" sz="140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49" name="Rectangle 67">
              <a:extLst>
                <a:ext uri="{FF2B5EF4-FFF2-40B4-BE49-F238E27FC236}">
                  <a16:creationId xmlns:a16="http://schemas.microsoft.com/office/drawing/2014/main" id="{331DCADB-7913-4126-9D9A-466B4B290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024" y="3174235"/>
              <a:ext cx="230832" cy="234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7.9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511A05E-8B6C-4B0B-BFBE-CF82AFB2C6BC}"/>
                </a:ext>
              </a:extLst>
            </p:cNvPr>
            <p:cNvSpPr/>
            <p:nvPr/>
          </p:nvSpPr>
          <p:spPr bwMode="auto">
            <a:xfrm>
              <a:off x="4231480" y="3348351"/>
              <a:ext cx="442936" cy="360000"/>
            </a:xfrm>
            <a:prstGeom prst="rect">
              <a:avLst/>
            </a:prstGeom>
            <a:solidFill>
              <a:srgbClr val="45BD83"/>
            </a:solidFill>
            <a:ln w="9525" cap="flat" cmpd="sng" algn="ctr">
              <a:solidFill>
                <a:srgbClr val="3AC18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AE28DBE-3EDB-4899-8F9E-FA3F89D13187}"/>
                </a:ext>
              </a:extLst>
            </p:cNvPr>
            <p:cNvSpPr/>
            <p:nvPr/>
          </p:nvSpPr>
          <p:spPr bwMode="auto">
            <a:xfrm>
              <a:off x="4674416" y="3456351"/>
              <a:ext cx="442936" cy="252000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solidFill>
                <a:srgbClr val="5B92C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2" name="Line 52">
              <a:extLst>
                <a:ext uri="{FF2B5EF4-FFF2-40B4-BE49-F238E27FC236}">
                  <a16:creationId xmlns:a16="http://schemas.microsoft.com/office/drawing/2014/main" id="{7B32E1B1-B405-4453-9F35-3F5E2810DD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9731" y="1773941"/>
              <a:ext cx="0" cy="19304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3" name="Rectangle 76">
              <a:extLst>
                <a:ext uri="{FF2B5EF4-FFF2-40B4-BE49-F238E27FC236}">
                  <a16:creationId xmlns:a16="http://schemas.microsoft.com/office/drawing/2014/main" id="{7D388533-02CC-484E-B4F5-342A5B934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252" y="1445610"/>
              <a:ext cx="254878" cy="384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dirty="0">
                  <a:solidFill>
                    <a:srgbClr val="000066"/>
                  </a:solidFill>
                  <a:latin typeface="Arial"/>
                  <a:ea typeface="ＭＳ Ｐゴシック" pitchFamily="34" charset="-128"/>
                  <a:cs typeface="Arial" charset="0"/>
                </a:rPr>
                <a:t>%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/>
                  <a:ea typeface="ＭＳ Ｐゴシック" pitchFamily="34" charset="-128"/>
                  <a:cs typeface="Arial" charset="0"/>
                </a:rPr>
                <a:t>100</a:t>
              </a:r>
            </a:p>
          </p:txBody>
        </p:sp>
        <p:sp>
          <p:nvSpPr>
            <p:cNvPr id="54" name="Line 52">
              <a:extLst>
                <a:ext uri="{FF2B5EF4-FFF2-40B4-BE49-F238E27FC236}">
                  <a16:creationId xmlns:a16="http://schemas.microsoft.com/office/drawing/2014/main" id="{918F92A5-0A8C-47CC-8360-6401C99B36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19731" y="3701221"/>
              <a:ext cx="4293350" cy="3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5" name="Line 52">
              <a:extLst>
                <a:ext uri="{FF2B5EF4-FFF2-40B4-BE49-F238E27FC236}">
                  <a16:creationId xmlns:a16="http://schemas.microsoft.com/office/drawing/2014/main" id="{B3C2CB3B-A17C-4064-BC67-83338DEC39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59683" y="1779898"/>
              <a:ext cx="600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6" name="Rectangle 76">
              <a:extLst>
                <a:ext uri="{FF2B5EF4-FFF2-40B4-BE49-F238E27FC236}">
                  <a16:creationId xmlns:a16="http://schemas.microsoft.com/office/drawing/2014/main" id="{899CE014-F3E1-4F41-AD8A-F017FB030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374" y="2071861"/>
              <a:ext cx="169918" cy="177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/>
                  <a:ea typeface="ＭＳ Ｐゴシック" pitchFamily="34" charset="-128"/>
                  <a:cs typeface="Arial" charset="0"/>
                </a:rPr>
                <a:t>80</a:t>
              </a:r>
            </a:p>
          </p:txBody>
        </p:sp>
        <p:sp>
          <p:nvSpPr>
            <p:cNvPr id="57" name="Line 52">
              <a:extLst>
                <a:ext uri="{FF2B5EF4-FFF2-40B4-BE49-F238E27FC236}">
                  <a16:creationId xmlns:a16="http://schemas.microsoft.com/office/drawing/2014/main" id="{FAB876E7-5AB4-47CA-A6FC-1418CA7C89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59683" y="2164076"/>
              <a:ext cx="600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8" name="Rectangle 76">
              <a:extLst>
                <a:ext uri="{FF2B5EF4-FFF2-40B4-BE49-F238E27FC236}">
                  <a16:creationId xmlns:a16="http://schemas.microsoft.com/office/drawing/2014/main" id="{6FF46D8A-71CA-4284-960D-CBA9F31A5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373" y="2456040"/>
              <a:ext cx="169918" cy="177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/>
                  <a:ea typeface="ＭＳ Ｐゴシック" pitchFamily="34" charset="-128"/>
                  <a:cs typeface="Arial" charset="0"/>
                </a:rPr>
                <a:t>60</a:t>
              </a:r>
            </a:p>
          </p:txBody>
        </p:sp>
        <p:sp>
          <p:nvSpPr>
            <p:cNvPr id="59" name="Line 52">
              <a:extLst>
                <a:ext uri="{FF2B5EF4-FFF2-40B4-BE49-F238E27FC236}">
                  <a16:creationId xmlns:a16="http://schemas.microsoft.com/office/drawing/2014/main" id="{862EF5C7-7466-4F1C-9CA1-8F2A40C8D7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59683" y="2548254"/>
              <a:ext cx="600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0" name="Rectangle 76">
              <a:extLst>
                <a:ext uri="{FF2B5EF4-FFF2-40B4-BE49-F238E27FC236}">
                  <a16:creationId xmlns:a16="http://schemas.microsoft.com/office/drawing/2014/main" id="{2B9EB6B8-CA21-4372-ADA2-03C79512A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374" y="2840218"/>
              <a:ext cx="169918" cy="177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/>
                  <a:ea typeface="ＭＳ Ｐゴシック" pitchFamily="34" charset="-128"/>
                  <a:cs typeface="Arial" charset="0"/>
                </a:rPr>
                <a:t>40</a:t>
              </a:r>
            </a:p>
          </p:txBody>
        </p:sp>
        <p:sp>
          <p:nvSpPr>
            <p:cNvPr id="61" name="Line 52">
              <a:extLst>
                <a:ext uri="{FF2B5EF4-FFF2-40B4-BE49-F238E27FC236}">
                  <a16:creationId xmlns:a16="http://schemas.microsoft.com/office/drawing/2014/main" id="{1FA84B79-31D0-4FC7-8D9C-F58F8BF065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59683" y="2932432"/>
              <a:ext cx="600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2" name="Rectangle 76">
              <a:extLst>
                <a:ext uri="{FF2B5EF4-FFF2-40B4-BE49-F238E27FC236}">
                  <a16:creationId xmlns:a16="http://schemas.microsoft.com/office/drawing/2014/main" id="{6771A4A5-0FD5-4227-9840-560FCB369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374" y="3224396"/>
              <a:ext cx="169918" cy="177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/>
                  <a:ea typeface="ＭＳ Ｐゴシック" pitchFamily="34" charset="-128"/>
                  <a:cs typeface="Arial" charset="0"/>
                </a:rPr>
                <a:t>20</a:t>
              </a:r>
            </a:p>
          </p:txBody>
        </p:sp>
        <p:sp>
          <p:nvSpPr>
            <p:cNvPr id="63" name="Line 52">
              <a:extLst>
                <a:ext uri="{FF2B5EF4-FFF2-40B4-BE49-F238E27FC236}">
                  <a16:creationId xmlns:a16="http://schemas.microsoft.com/office/drawing/2014/main" id="{4CAA53AE-27EF-4108-96F0-4A826F5276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59683" y="3316610"/>
              <a:ext cx="600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4" name="Rectangle 76">
              <a:extLst>
                <a:ext uri="{FF2B5EF4-FFF2-40B4-BE49-F238E27FC236}">
                  <a16:creationId xmlns:a16="http://schemas.microsoft.com/office/drawing/2014/main" id="{2AA9C508-BAAC-41B9-B5CA-FAF3ECE86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333" y="3608574"/>
              <a:ext cx="84959" cy="177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/>
                  <a:ea typeface="ＭＳ Ｐゴシック" pitchFamily="34" charset="-128"/>
                  <a:cs typeface="Arial" charset="0"/>
                </a:rPr>
                <a:t>0</a:t>
              </a:r>
            </a:p>
          </p:txBody>
        </p:sp>
        <p:sp>
          <p:nvSpPr>
            <p:cNvPr id="65" name="Line 52">
              <a:extLst>
                <a:ext uri="{FF2B5EF4-FFF2-40B4-BE49-F238E27FC236}">
                  <a16:creationId xmlns:a16="http://schemas.microsoft.com/office/drawing/2014/main" id="{5D78AEFF-3179-4F63-9550-46E52D989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59683" y="3700789"/>
              <a:ext cx="600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6F89F777-2DFA-4D60-84DE-C76161F1E568}"/>
              </a:ext>
            </a:extLst>
          </p:cNvPr>
          <p:cNvGrpSpPr/>
          <p:nvPr/>
        </p:nvGrpSpPr>
        <p:grpSpPr>
          <a:xfrm>
            <a:off x="5794375" y="1944144"/>
            <a:ext cx="3170238" cy="1987133"/>
            <a:chOff x="5794375" y="1944144"/>
            <a:chExt cx="2630488" cy="1987133"/>
          </a:xfrm>
        </p:grpSpPr>
        <p:cxnSp>
          <p:nvCxnSpPr>
            <p:cNvPr id="26" name="Straight Connector 39">
              <a:extLst>
                <a:ext uri="{FF2B5EF4-FFF2-40B4-BE49-F238E27FC236}">
                  <a16:creationId xmlns:a16="http://schemas.microsoft.com/office/drawing/2014/main" id="{63C3C460-A574-490B-8D97-04EC9650EC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084888" y="2233070"/>
              <a:ext cx="0" cy="1481136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27" name="Straight Connector 24">
              <a:extLst>
                <a:ext uri="{FF2B5EF4-FFF2-40B4-BE49-F238E27FC236}">
                  <a16:creationId xmlns:a16="http://schemas.microsoft.com/office/drawing/2014/main" id="{5D4AA8D9-B364-4F94-9895-9C3954B6E7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8288338" y="2233070"/>
              <a:ext cx="0" cy="14811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28" name="TextBox 34">
              <a:extLst>
                <a:ext uri="{FF2B5EF4-FFF2-40B4-BE49-F238E27FC236}">
                  <a16:creationId xmlns:a16="http://schemas.microsoft.com/office/drawing/2014/main" id="{BC94A787-DB40-44AA-83A7-8D19D0179BAC}"/>
                </a:ext>
              </a:extLst>
            </p:cNvPr>
            <p:cNvSpPr txBox="1"/>
            <p:nvPr/>
          </p:nvSpPr>
          <p:spPr>
            <a:xfrm>
              <a:off x="5794375" y="3702677"/>
              <a:ext cx="582613" cy="228600"/>
            </a:xfrm>
            <a:prstGeom prst="rect">
              <a:avLst/>
            </a:prstGeom>
            <a:noFill/>
          </p:spPr>
          <p:txBody>
            <a:bodyPr lIns="0" tIns="0" rIns="0" bIns="0" anchor="ctr"/>
            <a:lstStyle/>
            <a:p>
              <a:pPr algn="ctr" defTabSz="38521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kern="0" dirty="0">
                  <a:solidFill>
                    <a:srgbClr val="000066"/>
                  </a:solidFill>
                  <a:latin typeface="Arial"/>
                  <a:cs typeface="Arial" pitchFamily="34" charset="0"/>
                </a:rPr>
                <a:t>-12 %</a:t>
              </a:r>
            </a:p>
          </p:txBody>
        </p:sp>
        <p:sp>
          <p:nvSpPr>
            <p:cNvPr id="29" name="TextBox 35">
              <a:extLst>
                <a:ext uri="{FF2B5EF4-FFF2-40B4-BE49-F238E27FC236}">
                  <a16:creationId xmlns:a16="http://schemas.microsoft.com/office/drawing/2014/main" id="{C5BF539E-98ED-4CCC-8FA5-05C18A3F3D51}"/>
                </a:ext>
              </a:extLst>
            </p:cNvPr>
            <p:cNvSpPr txBox="1"/>
            <p:nvPr/>
          </p:nvSpPr>
          <p:spPr>
            <a:xfrm>
              <a:off x="8001000" y="3702677"/>
              <a:ext cx="423863" cy="228600"/>
            </a:xfrm>
            <a:prstGeom prst="rect">
              <a:avLst/>
            </a:prstGeom>
            <a:noFill/>
          </p:spPr>
          <p:txBody>
            <a:bodyPr lIns="0" tIns="0" rIns="0" bIns="0" anchor="ctr"/>
            <a:lstStyle/>
            <a:p>
              <a:pPr algn="ctr" defTabSz="38521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kern="0" dirty="0">
                  <a:solidFill>
                    <a:srgbClr val="000066"/>
                  </a:solidFill>
                  <a:latin typeface="Arial"/>
                  <a:cs typeface="Arial" pitchFamily="34" charset="0"/>
                </a:rPr>
                <a:t>12 %</a:t>
              </a:r>
            </a:p>
          </p:txBody>
        </p:sp>
        <p:sp>
          <p:nvSpPr>
            <p:cNvPr id="30" name="TextBox 38">
              <a:extLst>
                <a:ext uri="{FF2B5EF4-FFF2-40B4-BE49-F238E27FC236}">
                  <a16:creationId xmlns:a16="http://schemas.microsoft.com/office/drawing/2014/main" id="{B969BDC2-1051-4E07-8C62-E34D02E902F1}"/>
                </a:ext>
              </a:extLst>
            </p:cNvPr>
            <p:cNvSpPr txBox="1"/>
            <p:nvPr/>
          </p:nvSpPr>
          <p:spPr>
            <a:xfrm>
              <a:off x="7013575" y="3702677"/>
              <a:ext cx="352425" cy="228600"/>
            </a:xfrm>
            <a:prstGeom prst="rect">
              <a:avLst/>
            </a:prstGeom>
            <a:noFill/>
          </p:spPr>
          <p:txBody>
            <a:bodyPr lIns="0" tIns="0" rIns="0" bIns="0" anchor="ctr"/>
            <a:lstStyle/>
            <a:p>
              <a:pPr algn="ctr" defTabSz="38521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kern="0" dirty="0">
                  <a:solidFill>
                    <a:srgbClr val="000066"/>
                  </a:solidFill>
                  <a:latin typeface="Arial"/>
                  <a:cs typeface="Arial" pitchFamily="34" charset="0"/>
                </a:rPr>
                <a:t>0</a:t>
              </a:r>
            </a:p>
          </p:txBody>
        </p:sp>
        <p:sp>
          <p:nvSpPr>
            <p:cNvPr id="31" name="AutoShape 106">
              <a:extLst>
                <a:ext uri="{FF2B5EF4-FFF2-40B4-BE49-F238E27FC236}">
                  <a16:creationId xmlns:a16="http://schemas.microsoft.com/office/drawing/2014/main" id="{B0C8147C-EA65-4727-A0FD-4D96F660079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36562" y="1944144"/>
              <a:ext cx="1153225" cy="533400"/>
            </a:xfrm>
            <a:prstGeom prst="rightArrow">
              <a:avLst>
                <a:gd name="adj1" fmla="val 71766"/>
                <a:gd name="adj2" fmla="val 73291"/>
              </a:avLst>
            </a:prstGeom>
            <a:solidFill>
              <a:srgbClr val="5B92C9"/>
            </a:solidFill>
            <a:ln w="9525">
              <a:solidFill>
                <a:srgbClr val="5B92C9"/>
              </a:solidFill>
              <a:miter lim="800000"/>
              <a:headEnd/>
              <a:tailEnd/>
            </a:ln>
          </p:spPr>
          <p:txBody>
            <a:bodyPr wrap="none" rIns="82296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050" b="1" kern="0" dirty="0">
                  <a:solidFill>
                    <a:srgbClr val="FFFFFF"/>
                  </a:solidFill>
                  <a:latin typeface="Arial"/>
                  <a:ea typeface="MS PGothic"/>
                  <a:cs typeface="Arial" charset="0"/>
                </a:rPr>
                <a:t>DTG/3TC/ABC </a:t>
              </a:r>
            </a:p>
          </p:txBody>
        </p:sp>
        <p:sp>
          <p:nvSpPr>
            <p:cNvPr id="32" name="AutoShape 106">
              <a:extLst>
                <a:ext uri="{FF2B5EF4-FFF2-40B4-BE49-F238E27FC236}">
                  <a16:creationId xmlns:a16="http://schemas.microsoft.com/office/drawing/2014/main" id="{C7AEE8A2-EB56-46E1-9B7D-8F56FBECD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9788" y="1944144"/>
              <a:ext cx="1111250" cy="533400"/>
            </a:xfrm>
            <a:prstGeom prst="rightArrow">
              <a:avLst>
                <a:gd name="adj1" fmla="val 71766"/>
                <a:gd name="adj2" fmla="val 75964"/>
              </a:avLst>
            </a:prstGeom>
            <a:solidFill>
              <a:srgbClr val="45BD83"/>
            </a:solidFill>
            <a:ln w="12700">
              <a:solidFill>
                <a:srgbClr val="3AC18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050" b="1" kern="0" dirty="0">
                  <a:solidFill>
                    <a:prstClr val="white"/>
                  </a:solidFill>
                  <a:latin typeface="Arial"/>
                  <a:ea typeface="MS PGothic"/>
                  <a:cs typeface="Arial" charset="0"/>
                </a:rPr>
                <a:t>BIC/F/TAF</a:t>
              </a:r>
            </a:p>
          </p:txBody>
        </p:sp>
        <p:sp>
          <p:nvSpPr>
            <p:cNvPr id="33" name="TextBox 2">
              <a:extLst>
                <a:ext uri="{FF2B5EF4-FFF2-40B4-BE49-F238E27FC236}">
                  <a16:creationId xmlns:a16="http://schemas.microsoft.com/office/drawing/2014/main" id="{6B1619BA-5C26-48D2-BAA7-30F8CEA93C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6918" y="2743553"/>
              <a:ext cx="25550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- 1.9</a:t>
              </a:r>
            </a:p>
          </p:txBody>
        </p:sp>
        <p:sp>
          <p:nvSpPr>
            <p:cNvPr id="34" name="TextBox 55">
              <a:extLst>
                <a:ext uri="{FF2B5EF4-FFF2-40B4-BE49-F238E27FC236}">
                  <a16:creationId xmlns:a16="http://schemas.microsoft.com/office/drawing/2014/main" id="{9B8F2029-4C09-4AA2-8BA6-44C7E67AD387}"/>
                </a:ext>
              </a:extLst>
            </p:cNvPr>
            <p:cNvSpPr txBox="1"/>
            <p:nvPr/>
          </p:nvSpPr>
          <p:spPr>
            <a:xfrm>
              <a:off x="7506642" y="3039519"/>
              <a:ext cx="177504" cy="169277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lnSpc>
                  <a:spcPct val="90000"/>
                </a:lnSpc>
                <a:defRPr/>
              </a:pPr>
              <a:r>
                <a:rPr lang="en-US" sz="1200" dirty="0">
                  <a:solidFill>
                    <a:srgbClr val="000066"/>
                  </a:solidFill>
                  <a:latin typeface="Arial"/>
                  <a:cs typeface="Arial" charset="0"/>
                </a:rPr>
                <a:t>3.1</a:t>
              </a:r>
            </a:p>
          </p:txBody>
        </p:sp>
        <p:cxnSp>
          <p:nvCxnSpPr>
            <p:cNvPr id="35" name="Straight Connector 8">
              <a:extLst>
                <a:ext uri="{FF2B5EF4-FFF2-40B4-BE49-F238E27FC236}">
                  <a16:creationId xmlns:a16="http://schemas.microsoft.com/office/drawing/2014/main" id="{8C70534C-9EA9-4DC7-9F46-25A2E3B8873F}"/>
                </a:ext>
              </a:extLst>
            </p:cNvPr>
            <p:cNvCxnSpPr/>
            <p:nvPr/>
          </p:nvCxnSpPr>
          <p:spPr>
            <a:xfrm>
              <a:off x="7189788" y="2402931"/>
              <a:ext cx="0" cy="1304925"/>
            </a:xfrm>
            <a:prstGeom prst="line">
              <a:avLst/>
            </a:prstGeom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55">
              <a:extLst>
                <a:ext uri="{FF2B5EF4-FFF2-40B4-BE49-F238E27FC236}">
                  <a16:creationId xmlns:a16="http://schemas.microsoft.com/office/drawing/2014/main" id="{EADC264B-F81C-412E-9787-3AC259AE31B6}"/>
                </a:ext>
              </a:extLst>
            </p:cNvPr>
            <p:cNvSpPr txBox="1"/>
            <p:nvPr/>
          </p:nvSpPr>
          <p:spPr>
            <a:xfrm>
              <a:off x="6421103" y="3039519"/>
              <a:ext cx="255501" cy="169277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lnSpc>
                  <a:spcPct val="90000"/>
                </a:lnSpc>
                <a:defRPr/>
              </a:pPr>
              <a:r>
                <a:rPr lang="en-US" sz="1200" dirty="0">
                  <a:solidFill>
                    <a:srgbClr val="000066"/>
                  </a:solidFill>
                  <a:latin typeface="Arial"/>
                  <a:cs typeface="Arial" charset="0"/>
                </a:rPr>
                <a:t>- 6.9</a:t>
              </a:r>
            </a:p>
          </p:txBody>
        </p: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0280880A-1022-428C-92A3-09B03D81A88A}"/>
                </a:ext>
              </a:extLst>
            </p:cNvPr>
            <p:cNvCxnSpPr/>
            <p:nvPr/>
          </p:nvCxnSpPr>
          <p:spPr bwMode="auto">
            <a:xfrm>
              <a:off x="6542446" y="2990703"/>
              <a:ext cx="100941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C87BEF9-B8DC-4997-BA43-5429EC2251DF}"/>
                </a:ext>
              </a:extLst>
            </p:cNvPr>
            <p:cNvSpPr/>
            <p:nvPr/>
          </p:nvSpPr>
          <p:spPr bwMode="auto">
            <a:xfrm>
              <a:off x="7010310" y="2939076"/>
              <a:ext cx="104911" cy="104911"/>
            </a:xfrm>
            <a:prstGeom prst="rect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</p:grpSp>
      <p:graphicFrame>
        <p:nvGraphicFramePr>
          <p:cNvPr id="73" name="Tableau 72">
            <a:extLst>
              <a:ext uri="{FF2B5EF4-FFF2-40B4-BE49-F238E27FC236}">
                <a16:creationId xmlns:a16="http://schemas.microsoft.com/office/drawing/2014/main" id="{851C1F56-F92A-4997-AD38-13E188F98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00429"/>
              </p:ext>
            </p:extLst>
          </p:nvPr>
        </p:nvGraphicFramePr>
        <p:xfrm>
          <a:off x="603618" y="4488360"/>
          <a:ext cx="8129093" cy="1864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274">
                  <a:extLst>
                    <a:ext uri="{9D8B030D-6E8A-4147-A177-3AD203B41FA5}">
                      <a16:colId xmlns:a16="http://schemas.microsoft.com/office/drawing/2014/main" val="3839212353"/>
                    </a:ext>
                  </a:extLst>
                </a:gridCol>
                <a:gridCol w="1371501">
                  <a:extLst>
                    <a:ext uri="{9D8B030D-6E8A-4147-A177-3AD203B41FA5}">
                      <a16:colId xmlns:a16="http://schemas.microsoft.com/office/drawing/2014/main" val="901261600"/>
                    </a:ext>
                  </a:extLst>
                </a:gridCol>
                <a:gridCol w="1466088">
                  <a:extLst>
                    <a:ext uri="{9D8B030D-6E8A-4147-A177-3AD203B41FA5}">
                      <a16:colId xmlns:a16="http://schemas.microsoft.com/office/drawing/2014/main" val="2692721247"/>
                    </a:ext>
                  </a:extLst>
                </a:gridCol>
              </a:tblGrid>
              <a:tr h="2782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2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2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noProof="0">
                          <a:solidFill>
                            <a:srgbClr val="FFFFFF"/>
                          </a:solidFill>
                        </a:rPr>
                        <a:t>BIC/F/TAF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noProof="0">
                          <a:solidFill>
                            <a:srgbClr val="FFFFFF"/>
                          </a:solidFill>
                        </a:rPr>
                        <a:t>DTG/3TC/ABC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114066"/>
                  </a:ext>
                </a:extLst>
              </a:tr>
              <a:tr h="278261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HIV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RNA 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&lt;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50 c/mL </a:t>
                      </a:r>
                      <a:b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(sensitivity analyses)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Per protocol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99.6%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98.9%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610764"/>
                  </a:ext>
                </a:extLst>
              </a:tr>
              <a:tr h="278261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fr-FR" sz="14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Missing = failure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87.9%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90,8%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149654"/>
                  </a:ext>
                </a:extLst>
              </a:tr>
              <a:tr h="278261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fr-FR" sz="14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Missing = excluded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98.9%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99.3%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83849"/>
                  </a:ext>
                </a:extLst>
              </a:tr>
              <a:tr h="47304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Virologic failure with confirmed HIV RNA &gt; 200 c/mL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N assessed for resistance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N with emergence</a:t>
                      </a:r>
                      <a:r>
                        <a:rPr lang="en-US" sz="1200" b="1" baseline="0" noProof="0">
                          <a:solidFill>
                            <a:srgbClr val="000066"/>
                          </a:solidFill>
                        </a:rPr>
                        <a:t> of resistance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138119"/>
                  </a:ext>
                </a:extLst>
              </a:tr>
              <a:tr h="2782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Mean change in CD4 at W96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+ 287/mm</a:t>
                      </a:r>
                      <a:r>
                        <a:rPr lang="en-US" sz="1200" b="1" baseline="30000" noProof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+ 288/mm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521513"/>
                  </a:ext>
                </a:extLst>
              </a:tr>
            </a:tbl>
          </a:graphicData>
        </a:graphic>
      </p:graphicFrame>
      <p:sp>
        <p:nvSpPr>
          <p:cNvPr id="69" name="Text Box 2">
            <a:extLst>
              <a:ext uri="{FF2B5EF4-FFF2-40B4-BE49-F238E27FC236}">
                <a16:creationId xmlns:a16="http://schemas.microsoft.com/office/drawing/2014/main" id="{3A735FDC-BC4F-4A3B-94BE-26AF640BC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804" y="1128713"/>
            <a:ext cx="5751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Virologic outcome at week 96, ITT snapshot</a:t>
            </a:r>
          </a:p>
        </p:txBody>
      </p:sp>
      <p:grpSp>
        <p:nvGrpSpPr>
          <p:cNvPr id="70" name="Grouper 25">
            <a:extLst>
              <a:ext uri="{FF2B5EF4-FFF2-40B4-BE49-F238E27FC236}">
                <a16:creationId xmlns:a16="http://schemas.microsoft.com/office/drawing/2014/main" id="{5A39AEC5-5277-4778-AF5D-2FE4225A50E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71" name="AutoShape 162">
              <a:extLst>
                <a:ext uri="{FF2B5EF4-FFF2-40B4-BE49-F238E27FC236}">
                  <a16:creationId xmlns:a16="http://schemas.microsoft.com/office/drawing/2014/main" id="{953E7FF9-84A8-499A-A77F-829F085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ZoneTexte 23">
              <a:extLst>
                <a:ext uri="{FF2B5EF4-FFF2-40B4-BE49-F238E27FC236}">
                  <a16:creationId xmlns:a16="http://schemas.microsoft.com/office/drawing/2014/main" id="{070FBAE1-FE15-477E-8D38-A47BF505B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 dirty="0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75" name="Rectangle 27">
            <a:extLst>
              <a:ext uri="{FF2B5EF4-FFF2-40B4-BE49-F238E27FC236}">
                <a16:creationId xmlns:a16="http://schemas.microsoft.com/office/drawing/2014/main" id="{5AEC8396-91E3-4493-AC8E-AF529BA7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76" name="Text Box 2">
            <a:extLst>
              <a:ext uri="{FF2B5EF4-FFF2-40B4-BE49-F238E27FC236}">
                <a16:creationId xmlns:a16="http://schemas.microsoft.com/office/drawing/2014/main" id="{3A735FDC-BC4F-4A3B-94BE-26AF640BC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682" y="4038491"/>
            <a:ext cx="43387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Secondary endpoints at week 96</a:t>
            </a:r>
          </a:p>
        </p:txBody>
      </p:sp>
      <p:sp>
        <p:nvSpPr>
          <p:cNvPr id="78" name="Rectangle 6">
            <a:extLst>
              <a:ext uri="{FF2B5EF4-FFF2-40B4-BE49-F238E27FC236}">
                <a16:creationId xmlns:a16="http://schemas.microsoft.com/office/drawing/2014/main" id="{E976E9DF-F8F2-4838-8B36-B9E4AB8C9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4290" y="1604324"/>
            <a:ext cx="1860455" cy="3651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1600" b="1">
                <a:solidFill>
                  <a:srgbClr val="333399"/>
                </a:solidFill>
                <a:latin typeface="+mj-lt"/>
                <a:ea typeface="MS PGothic" pitchFamily="34" charset="-128"/>
              </a:rPr>
              <a:t>Difference (95 % CI)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E2BA4DE-9915-438E-A87E-2DBE5AE07AF6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de-DE" altLang="fr-FR" sz="1200" i="1" dirty="0">
                <a:solidFill>
                  <a:srgbClr val="CC3300"/>
                </a:solidFill>
              </a:rPr>
              <a:t>Wohl DA Lancet HIV 2019 ; 6:e355-63</a:t>
            </a:r>
            <a:endParaRPr lang="fr-FR" altLang="fr-FR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86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36438"/>
            <a:ext cx="8686800" cy="343365"/>
          </a:xfrm>
        </p:spPr>
        <p:txBody>
          <a:bodyPr/>
          <a:lstStyle/>
          <a:p>
            <a:pPr eaLnBrk="1" hangingPunct="1"/>
            <a:r>
              <a:rPr lang="en-US" sz="1800" b="1">
                <a:latin typeface="Calibri"/>
                <a:cs typeface="Calibri"/>
              </a:rPr>
              <a:t>Discontinuation for adverse event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7FA74A4B-C35F-4570-A6D5-0AA6BC4BB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607730"/>
              </p:ext>
            </p:extLst>
          </p:nvPr>
        </p:nvGraphicFramePr>
        <p:xfrm>
          <a:off x="762001" y="1882844"/>
          <a:ext cx="7626424" cy="1834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212">
                  <a:extLst>
                    <a:ext uri="{9D8B030D-6E8A-4147-A177-3AD203B41FA5}">
                      <a16:colId xmlns:a16="http://schemas.microsoft.com/office/drawing/2014/main" val="901261600"/>
                    </a:ext>
                  </a:extLst>
                </a:gridCol>
                <a:gridCol w="3813212">
                  <a:extLst>
                    <a:ext uri="{9D8B030D-6E8A-4147-A177-3AD203B41FA5}">
                      <a16:colId xmlns:a16="http://schemas.microsoft.com/office/drawing/2014/main" val="2692721247"/>
                    </a:ext>
                  </a:extLst>
                </a:gridCol>
              </a:tblGrid>
              <a:tr h="371149"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BIC/F/TAF</a:t>
                      </a:r>
                      <a:r>
                        <a:rPr lang="en-US" sz="1400" b="1" baseline="0" noProof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(N = 314)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C1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DTG/3TC/ABC</a:t>
                      </a:r>
                      <a:r>
                        <a:rPr lang="en-US" sz="1400" b="1" baseline="0" noProof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(N = 315)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114066"/>
                  </a:ext>
                </a:extLst>
              </a:tr>
              <a:tr h="218323"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5 (1.6%)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610764"/>
                  </a:ext>
                </a:extLst>
              </a:tr>
              <a:tr h="676801"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Nausea, rash (D4)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Thrombocytopenia (D50)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Chronic pancreatitis (D134)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Depression (D248)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Renal failure (D621)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149654"/>
                  </a:ext>
                </a:extLst>
              </a:tr>
            </a:tbl>
          </a:graphicData>
        </a:graphic>
      </p:graphicFrame>
      <p:sp>
        <p:nvSpPr>
          <p:cNvPr id="21" name="Rectangle 3">
            <a:extLst>
              <a:ext uri="{FF2B5EF4-FFF2-40B4-BE49-F238E27FC236}">
                <a16:creationId xmlns:a16="http://schemas.microsoft.com/office/drawing/2014/main" id="{856B5904-B9BC-4CFA-8C49-8613FE88C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61699"/>
            <a:ext cx="8686800" cy="34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 eaLnBrk="1" hangingPunct="1">
              <a:buClrTx/>
            </a:pPr>
            <a:endParaRPr lang="fr-FR" sz="1600" b="1" kern="0" dirty="0">
              <a:solidFill>
                <a:srgbClr val="CC3300"/>
              </a:solidFill>
              <a:latin typeface="Arial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7A528C8-7837-4030-B2E8-A011D3DC4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74342"/>
              </p:ext>
            </p:extLst>
          </p:nvPr>
        </p:nvGraphicFramePr>
        <p:xfrm>
          <a:off x="762002" y="4329797"/>
          <a:ext cx="7626423" cy="1900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2141">
                  <a:extLst>
                    <a:ext uri="{9D8B030D-6E8A-4147-A177-3AD203B41FA5}">
                      <a16:colId xmlns:a16="http://schemas.microsoft.com/office/drawing/2014/main" val="3839212353"/>
                    </a:ext>
                  </a:extLst>
                </a:gridCol>
                <a:gridCol w="2542141">
                  <a:extLst>
                    <a:ext uri="{9D8B030D-6E8A-4147-A177-3AD203B41FA5}">
                      <a16:colId xmlns:a16="http://schemas.microsoft.com/office/drawing/2014/main" val="901261600"/>
                    </a:ext>
                  </a:extLst>
                </a:gridCol>
                <a:gridCol w="2542141">
                  <a:extLst>
                    <a:ext uri="{9D8B030D-6E8A-4147-A177-3AD203B41FA5}">
                      <a16:colId xmlns:a16="http://schemas.microsoft.com/office/drawing/2014/main" val="2692721247"/>
                    </a:ext>
                  </a:extLst>
                </a:gridCol>
              </a:tblGrid>
              <a:tr h="376486">
                <a:tc>
                  <a:txBody>
                    <a:bodyPr/>
                    <a:lstStyle/>
                    <a:p>
                      <a:pPr algn="l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chemeClr val="bg1"/>
                          </a:solidFill>
                        </a:rPr>
                        <a:t>BIC/F/TAF</a:t>
                      </a:r>
                      <a:r>
                        <a:rPr lang="en-US" sz="1400" b="1" baseline="0" noProof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="1" noProof="0">
                          <a:solidFill>
                            <a:schemeClr val="bg1"/>
                          </a:solidFill>
                        </a:rPr>
                        <a:t>(N = 314)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C1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FFFFFF"/>
                          </a:solidFill>
                        </a:rPr>
                        <a:t>DTG/3TC/ABC</a:t>
                      </a:r>
                      <a:r>
                        <a:rPr lang="en-US" sz="1400" b="1" baseline="0" noProof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1400" b="1" noProof="0">
                          <a:solidFill>
                            <a:srgbClr val="FFFFFF"/>
                          </a:solidFill>
                        </a:rPr>
                        <a:t>(N = 315)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114066"/>
                  </a:ext>
                </a:extLst>
              </a:tr>
              <a:tr h="221462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Nausea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11 *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24 *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610764"/>
                  </a:ext>
                </a:extLst>
              </a:tr>
              <a:tr h="221462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Headache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149654"/>
                  </a:ext>
                </a:extLst>
              </a:tr>
              <a:tr h="221462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Diarrhea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83849"/>
                  </a:ext>
                </a:extLst>
              </a:tr>
              <a:tr h="221462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Fatigue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447514"/>
                  </a:ext>
                </a:extLst>
              </a:tr>
              <a:tr h="221462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Insomnia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52151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32DCFB58-7737-44DE-ACF8-F607FBD8A7A9}"/>
              </a:ext>
            </a:extLst>
          </p:cNvPr>
          <p:cNvSpPr txBox="1"/>
          <p:nvPr/>
        </p:nvSpPr>
        <p:spPr>
          <a:xfrm>
            <a:off x="755576" y="6289575"/>
            <a:ext cx="1058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>
                <a:solidFill>
                  <a:srgbClr val="000066"/>
                </a:solidFill>
                <a:latin typeface="Arial" charset="0"/>
                <a:cs typeface="Arial" charset="0"/>
              </a:rPr>
              <a:t>* p &lt; 0.001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7D5ACEC-196F-4B05-8BCB-BB3D2C1F0F98}"/>
              </a:ext>
            </a:extLst>
          </p:cNvPr>
          <p:cNvSpPr txBox="1"/>
          <p:nvPr/>
        </p:nvSpPr>
        <p:spPr>
          <a:xfrm>
            <a:off x="3116925" y="1097055"/>
            <a:ext cx="3132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C3300"/>
                </a:solidFill>
                <a:latin typeface="Calibri"/>
                <a:cs typeface="Calibri"/>
              </a:rPr>
              <a:t>Adverse events at W96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3959469"/>
            <a:ext cx="8686800" cy="34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 eaLnBrk="1" hangingPunct="1">
              <a:buClrTx/>
            </a:pPr>
            <a:r>
              <a:rPr lang="en-US" sz="1800" b="1" kern="0">
                <a:latin typeface="Calibri"/>
                <a:cs typeface="Calibri"/>
              </a:rPr>
              <a:t>Adverse events all grades (%)</a:t>
            </a:r>
          </a:p>
        </p:txBody>
      </p:sp>
      <p:grpSp>
        <p:nvGrpSpPr>
          <p:cNvPr id="13" name="Grouper 25">
            <a:extLst>
              <a:ext uri="{FF2B5EF4-FFF2-40B4-BE49-F238E27FC236}">
                <a16:creationId xmlns:a16="http://schemas.microsoft.com/office/drawing/2014/main" id="{5A39AEC5-5277-4778-AF5D-2FE4225A50E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4" name="AutoShape 162">
              <a:extLst>
                <a:ext uri="{FF2B5EF4-FFF2-40B4-BE49-F238E27FC236}">
                  <a16:creationId xmlns:a16="http://schemas.microsoft.com/office/drawing/2014/main" id="{953E7FF9-84A8-499A-A77F-829F085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ZoneTexte 23">
              <a:extLst>
                <a:ext uri="{FF2B5EF4-FFF2-40B4-BE49-F238E27FC236}">
                  <a16:creationId xmlns:a16="http://schemas.microsoft.com/office/drawing/2014/main" id="{070FBAE1-FE15-477E-8D38-A47BF505B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 dirty="0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6" name="Rectangle 27">
            <a:extLst>
              <a:ext uri="{FF2B5EF4-FFF2-40B4-BE49-F238E27FC236}">
                <a16:creationId xmlns:a16="http://schemas.microsoft.com/office/drawing/2014/main" id="{5AEC8396-91E3-4493-AC8E-AF529BA7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1F1548-773C-4CE1-BDA1-864D4859AF7A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de-DE" altLang="fr-FR" sz="1200" i="1" dirty="0">
                <a:solidFill>
                  <a:srgbClr val="CC3300"/>
                </a:solidFill>
              </a:rPr>
              <a:t>Wohl DA Lancet HIV 2019 ; 6:e355-63</a:t>
            </a:r>
            <a:endParaRPr lang="fr-FR" altLang="fr-FR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30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686800" cy="343365"/>
          </a:xfrm>
        </p:spPr>
        <p:txBody>
          <a:bodyPr/>
          <a:lstStyle/>
          <a:p>
            <a:pPr eaLnBrk="1" hangingPunct="1"/>
            <a:r>
              <a:rPr lang="en-US" b="1"/>
              <a:t>Laboratory parameters (W96)</a:t>
            </a:r>
            <a:endParaRPr lang="en-US" sz="1800"/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B8211803-F3C5-4443-8431-0B0686BFB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857449"/>
              </p:ext>
            </p:extLst>
          </p:nvPr>
        </p:nvGraphicFramePr>
        <p:xfrm>
          <a:off x="892630" y="1603167"/>
          <a:ext cx="7919129" cy="286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7482">
                  <a:extLst>
                    <a:ext uri="{9D8B030D-6E8A-4147-A177-3AD203B41FA5}">
                      <a16:colId xmlns:a16="http://schemas.microsoft.com/office/drawing/2014/main" val="383921235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9012616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692721247"/>
                    </a:ext>
                  </a:extLst>
                </a:gridCol>
                <a:gridCol w="567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884">
                <a:tc>
                  <a:txBody>
                    <a:bodyPr/>
                    <a:lstStyle/>
                    <a:p>
                      <a:pPr algn="l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BIC/F/TAF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(N = 314)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C1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DTG/3TC/ABC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(N = 315)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2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114066"/>
                  </a:ext>
                </a:extLst>
              </a:tr>
              <a:tr h="291697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CK grade 3-4,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610764"/>
                  </a:ext>
                </a:extLst>
              </a:tr>
              <a:tr h="291697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LDL-cholesterol grade 3-4,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149654"/>
                  </a:ext>
                </a:extLst>
              </a:tr>
              <a:tr h="291697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Median change in eGFR</a:t>
                      </a:r>
                      <a:r>
                        <a:rPr lang="en-US" sz="1400" b="1" baseline="-25000" noProof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CG, mL/min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- 7.8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- 9.6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83849"/>
                  </a:ext>
                </a:extLst>
              </a:tr>
              <a:tr h="398526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Median % change in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urine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 albumine:creatinine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ratio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-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0.3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+ 5.2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138119"/>
                  </a:ext>
                </a:extLst>
              </a:tr>
              <a:tr h="495884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Median % change in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urine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 retinol binding protein:creatinine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ratio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+ 21.2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+ 22.1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0.91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884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Median % change in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urine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 beta-2-microglobulin:creatinine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ratio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- 30.8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- 29.4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0.96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29DBC3EE-0857-4156-9C0E-200A7CD77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989393"/>
              </p:ext>
            </p:extLst>
          </p:nvPr>
        </p:nvGraphicFramePr>
        <p:xfrm>
          <a:off x="892629" y="5305723"/>
          <a:ext cx="7657604" cy="1147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2472">
                  <a:extLst>
                    <a:ext uri="{9D8B030D-6E8A-4147-A177-3AD203B41FA5}">
                      <a16:colId xmlns:a16="http://schemas.microsoft.com/office/drawing/2014/main" val="3839212353"/>
                    </a:ext>
                  </a:extLst>
                </a:gridCol>
                <a:gridCol w="1615044">
                  <a:extLst>
                    <a:ext uri="{9D8B030D-6E8A-4147-A177-3AD203B41FA5}">
                      <a16:colId xmlns:a16="http://schemas.microsoft.com/office/drawing/2014/main" val="901261600"/>
                    </a:ext>
                  </a:extLst>
                </a:gridCol>
                <a:gridCol w="1615044">
                  <a:extLst>
                    <a:ext uri="{9D8B030D-6E8A-4147-A177-3AD203B41FA5}">
                      <a16:colId xmlns:a16="http://schemas.microsoft.com/office/drawing/2014/main" val="2692721247"/>
                    </a:ext>
                  </a:extLst>
                </a:gridCol>
                <a:gridCol w="1615044">
                  <a:extLst>
                    <a:ext uri="{9D8B030D-6E8A-4147-A177-3AD203B41FA5}">
                      <a16:colId xmlns:a16="http://schemas.microsoft.com/office/drawing/2014/main" val="3525275044"/>
                    </a:ext>
                  </a:extLst>
                </a:gridCol>
              </a:tblGrid>
              <a:tr h="416602">
                <a:tc>
                  <a:txBody>
                    <a:bodyPr/>
                    <a:lstStyle/>
                    <a:p>
                      <a:pPr algn="l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BIC/F/TAF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(N = 314)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C1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FFFFFF"/>
                          </a:solidFill>
                        </a:rPr>
                        <a:t>DTG/3TC/ABC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FFFFFF"/>
                          </a:solidFill>
                        </a:rPr>
                        <a:t>(N = 315)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2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114066"/>
                  </a:ext>
                </a:extLst>
              </a:tr>
              <a:tr h="314727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Spine,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- 0.71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- 0.22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610764"/>
                  </a:ext>
                </a:extLst>
              </a:tr>
              <a:tr h="314727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Hip,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- 1.13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- 1.26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0.59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149654"/>
                  </a:ext>
                </a:extLst>
              </a:tr>
            </a:tbl>
          </a:graphicData>
        </a:graphic>
      </p:graphicFrame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4869160"/>
            <a:ext cx="8686800" cy="34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 eaLnBrk="1" hangingPunct="1"/>
            <a:r>
              <a:rPr lang="en-US" b="1" kern="0">
                <a:latin typeface="+mj-lt"/>
              </a:rPr>
              <a:t>Bone DXA: mean % change in BMD between D0 and W96</a:t>
            </a:r>
          </a:p>
        </p:txBody>
      </p:sp>
      <p:grpSp>
        <p:nvGrpSpPr>
          <p:cNvPr id="7" name="Grouper 25">
            <a:extLst>
              <a:ext uri="{FF2B5EF4-FFF2-40B4-BE49-F238E27FC236}">
                <a16:creationId xmlns:a16="http://schemas.microsoft.com/office/drawing/2014/main" id="{5A39AEC5-5277-4778-AF5D-2FE4225A50E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8" name="AutoShape 162">
              <a:extLst>
                <a:ext uri="{FF2B5EF4-FFF2-40B4-BE49-F238E27FC236}">
                  <a16:creationId xmlns:a16="http://schemas.microsoft.com/office/drawing/2014/main" id="{953E7FF9-84A8-499A-A77F-829F085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ZoneTexte 23">
              <a:extLst>
                <a:ext uri="{FF2B5EF4-FFF2-40B4-BE49-F238E27FC236}">
                  <a16:creationId xmlns:a16="http://schemas.microsoft.com/office/drawing/2014/main" id="{070FBAE1-FE15-477E-8D38-A47BF505B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 dirty="0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1" name="Rectangle 27">
            <a:extLst>
              <a:ext uri="{FF2B5EF4-FFF2-40B4-BE49-F238E27FC236}">
                <a16:creationId xmlns:a16="http://schemas.microsoft.com/office/drawing/2014/main" id="{5AEC8396-91E3-4493-AC8E-AF529BA7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801C97-4A25-4D02-B18C-6AA898E68A59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de-DE" altLang="fr-FR" sz="1200" i="1" dirty="0">
                <a:solidFill>
                  <a:srgbClr val="CC3300"/>
                </a:solidFill>
              </a:rPr>
              <a:t>Wohl DA Lancet HIV 2019 ; 6:e355-63</a:t>
            </a:r>
            <a:endParaRPr lang="fr-FR" altLang="fr-FR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55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7D5ACEC-196F-4B05-8BCB-BB3D2C1F0F98}"/>
              </a:ext>
            </a:extLst>
          </p:cNvPr>
          <p:cNvSpPr txBox="1"/>
          <p:nvPr/>
        </p:nvSpPr>
        <p:spPr>
          <a:xfrm>
            <a:off x="1068075" y="1154235"/>
            <a:ext cx="5984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 changes in fasting lipids at W96, mg/dL</a:t>
            </a: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146302"/>
              </p:ext>
            </p:extLst>
          </p:nvPr>
        </p:nvGraphicFramePr>
        <p:xfrm>
          <a:off x="282193" y="5357487"/>
          <a:ext cx="860711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3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endParaRPr lang="en-US" sz="1400" b="1" noProof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chemeClr val="bg1"/>
                          </a:solidFill>
                        </a:rPr>
                        <a:t>BIC/FTC/TAF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C1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DTG/ABC/3TC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% of patients on lipid-lowering agents at baseline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3.8 %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2.2 %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% of patients initiating lipid-lowering agents during study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4.1%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3.8 %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547813" y="115888"/>
            <a:ext cx="7523162" cy="9366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FFFF66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FFFF66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FFFF66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FFFF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fr-FR" sz="2400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887001BF-F75A-4EE6-BE4C-04A4D627260F}"/>
              </a:ext>
            </a:extLst>
          </p:cNvPr>
          <p:cNvGrpSpPr/>
          <p:nvPr/>
        </p:nvGrpSpPr>
        <p:grpSpPr>
          <a:xfrm>
            <a:off x="200140" y="1739789"/>
            <a:ext cx="6394335" cy="3189048"/>
            <a:chOff x="200140" y="1739789"/>
            <a:chExt cx="6394335" cy="3189048"/>
          </a:xfrm>
        </p:grpSpPr>
        <p:sp>
          <p:nvSpPr>
            <p:cNvPr id="6" name="ZoneTexte 5"/>
            <p:cNvSpPr txBox="1"/>
            <p:nvPr/>
          </p:nvSpPr>
          <p:spPr>
            <a:xfrm>
              <a:off x="993713" y="1739789"/>
              <a:ext cx="1607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Total cholesterol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2558463" y="1739789"/>
              <a:ext cx="11424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LDL-</a:t>
              </a:r>
            </a:p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3965807" y="1739789"/>
              <a:ext cx="11424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HDL-</a:t>
              </a:r>
            </a:p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5272623" y="1739789"/>
              <a:ext cx="12923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Triglycerides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328457" y="2390332"/>
              <a:ext cx="938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p = 0.002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2660504" y="2390332"/>
              <a:ext cx="938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117773" y="2390332"/>
              <a:ext cx="8385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p = 0.17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5499543" y="2390332"/>
              <a:ext cx="8385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p = 0.28</a:t>
              </a:r>
            </a:p>
          </p:txBody>
        </p:sp>
        <p:sp>
          <p:nvSpPr>
            <p:cNvPr id="29" name="TextBox 6">
              <a:extLst>
                <a:ext uri="{FF2B5EF4-FFF2-40B4-BE49-F238E27FC236}">
                  <a16:creationId xmlns:a16="http://schemas.microsoft.com/office/drawing/2014/main" id="{A48C2A69-C5F8-461E-983C-17BA3107DCB5}"/>
                </a:ext>
              </a:extLst>
            </p:cNvPr>
            <p:cNvSpPr txBox="1"/>
            <p:nvPr/>
          </p:nvSpPr>
          <p:spPr>
            <a:xfrm>
              <a:off x="1381343" y="3143419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15</a:t>
              </a:r>
            </a:p>
          </p:txBody>
        </p:sp>
        <p:sp>
          <p:nvSpPr>
            <p:cNvPr id="48" name="Rectangle 26">
              <a:extLst>
                <a:ext uri="{FF2B5EF4-FFF2-40B4-BE49-F238E27FC236}">
                  <a16:creationId xmlns:a16="http://schemas.microsoft.com/office/drawing/2014/main" id="{592EAD5F-BEFD-4769-AD0F-975138B5A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368" y="4298191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9D42D74F-9454-4ACD-9A11-34925347C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982" y="367203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10</a:t>
              </a:r>
            </a:p>
          </p:txBody>
        </p: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0347E823-A748-4DB0-AEBC-EB3842B7519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108730" y="2562225"/>
              <a:ext cx="1" cy="18400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00014D43-C39A-4932-B0FC-5509E2AF0FB0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 flipV="1">
              <a:off x="1074987" y="3755441"/>
              <a:ext cx="1" cy="605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A4F1D71F-9EBB-4949-99FB-28CD97E423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982" y="3062850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20</a:t>
              </a:r>
            </a:p>
          </p:txBody>
        </p: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5EDC5566-8EA6-49D6-AD46-8A51176EC730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 flipV="1">
              <a:off x="1074987" y="3146252"/>
              <a:ext cx="1" cy="605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CF713374-0C46-4E2B-885E-5E2F5B7B37BE}"/>
                </a:ext>
              </a:extLst>
            </p:cNvPr>
            <p:cNvGrpSpPr/>
            <p:nvPr/>
          </p:nvGrpSpPr>
          <p:grpSpPr>
            <a:xfrm>
              <a:off x="778982" y="2452857"/>
              <a:ext cx="326293" cy="215444"/>
              <a:chOff x="778982" y="2452857"/>
              <a:chExt cx="326293" cy="215444"/>
            </a:xfrm>
          </p:grpSpPr>
          <p:sp>
            <p:nvSpPr>
              <p:cNvPr id="55" name="Rectangle 27">
                <a:extLst>
                  <a:ext uri="{FF2B5EF4-FFF2-40B4-BE49-F238E27FC236}">
                    <a16:creationId xmlns:a16="http://schemas.microsoft.com/office/drawing/2014/main" id="{5547A357-F262-46E3-B76D-87344F9F6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982" y="2452857"/>
                <a:ext cx="198772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1400" dirty="0">
                    <a:solidFill>
                      <a:srgbClr val="000066"/>
                    </a:solidFill>
                    <a:latin typeface="Arial" charset="0"/>
                    <a:cs typeface="Arial" charset="0"/>
                  </a:rPr>
                  <a:t>30</a:t>
                </a:r>
              </a:p>
            </p:txBody>
          </p: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1F8A6B72-2D07-444A-AE5C-0574D2AF11F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 flipH="1" flipV="1">
                <a:off x="1074987" y="2536259"/>
                <a:ext cx="1" cy="6057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8" name="Rectangle 63">
              <a:extLst>
                <a:ext uri="{FF2B5EF4-FFF2-40B4-BE49-F238E27FC236}">
                  <a16:creationId xmlns:a16="http://schemas.microsoft.com/office/drawing/2014/main" id="{676D7582-35EB-4487-BE25-B6FE36EB3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116" y="4197429"/>
              <a:ext cx="29951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dirty="0">
                  <a:solidFill>
                    <a:srgbClr val="000066"/>
                  </a:solidFill>
                  <a:latin typeface="Arial"/>
                  <a:cs typeface="Arial" charset="0"/>
                </a:rPr>
                <a:t>87,9</a:t>
              </a:r>
              <a:endParaRPr lang="fr-FR" sz="1200" dirty="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6A82D430-ECF7-4CE5-841C-AC572AEBA3E8}"/>
                </a:ext>
              </a:extLst>
            </p:cNvPr>
            <p:cNvSpPr/>
            <p:nvPr/>
          </p:nvSpPr>
          <p:spPr bwMode="auto">
            <a:xfrm>
              <a:off x="1356403" y="3490914"/>
              <a:ext cx="442936" cy="914200"/>
            </a:xfrm>
            <a:prstGeom prst="rect">
              <a:avLst/>
            </a:prstGeom>
            <a:solidFill>
              <a:srgbClr val="3AC1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B4EB159-B083-44D7-9ACD-98E0F82DC2DF}"/>
                </a:ext>
              </a:extLst>
            </p:cNvPr>
            <p:cNvSpPr/>
            <p:nvPr/>
          </p:nvSpPr>
          <p:spPr bwMode="auto">
            <a:xfrm>
              <a:off x="1797167" y="3919538"/>
              <a:ext cx="442936" cy="485575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solidFill>
                <a:srgbClr val="5B92C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38221858-D1B1-44CD-8BA8-E63059AFCB2F}"/>
                </a:ext>
              </a:extLst>
            </p:cNvPr>
            <p:cNvSpPr/>
            <p:nvPr/>
          </p:nvSpPr>
          <p:spPr bwMode="auto">
            <a:xfrm>
              <a:off x="2682812" y="3369470"/>
              <a:ext cx="442936" cy="1035644"/>
            </a:xfrm>
            <a:prstGeom prst="rect">
              <a:avLst/>
            </a:prstGeom>
            <a:solidFill>
              <a:srgbClr val="3AC1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FE05AB0-DF4D-4D35-982C-2EB42B3A04C4}"/>
                </a:ext>
              </a:extLst>
            </p:cNvPr>
            <p:cNvSpPr/>
            <p:nvPr/>
          </p:nvSpPr>
          <p:spPr bwMode="auto">
            <a:xfrm>
              <a:off x="3122977" y="3983831"/>
              <a:ext cx="442936" cy="421282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solidFill>
                <a:srgbClr val="5B92C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ED119EF9-A304-4CCB-AD0E-08F914E4191B}"/>
                </a:ext>
              </a:extLst>
            </p:cNvPr>
            <p:cNvSpPr/>
            <p:nvPr/>
          </p:nvSpPr>
          <p:spPr bwMode="auto">
            <a:xfrm>
              <a:off x="4114524" y="4167188"/>
              <a:ext cx="442936" cy="237926"/>
            </a:xfrm>
            <a:prstGeom prst="rect">
              <a:avLst/>
            </a:prstGeom>
            <a:solidFill>
              <a:srgbClr val="3AC1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68434D3-14BA-4774-AA02-DB2C78B55048}"/>
                </a:ext>
              </a:extLst>
            </p:cNvPr>
            <p:cNvSpPr/>
            <p:nvPr/>
          </p:nvSpPr>
          <p:spPr bwMode="auto">
            <a:xfrm>
              <a:off x="4558253" y="4099099"/>
              <a:ext cx="442936" cy="306013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solidFill>
                <a:srgbClr val="5B92C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76E0B69-8BAF-415C-8854-EE5BDE194F0D}"/>
                </a:ext>
              </a:extLst>
            </p:cNvPr>
            <p:cNvSpPr/>
            <p:nvPr/>
          </p:nvSpPr>
          <p:spPr bwMode="auto">
            <a:xfrm>
              <a:off x="5474004" y="3919538"/>
              <a:ext cx="442936" cy="485576"/>
            </a:xfrm>
            <a:prstGeom prst="rect">
              <a:avLst/>
            </a:prstGeom>
            <a:solidFill>
              <a:srgbClr val="3AC1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0FB23D8-7955-4627-93E6-B870807CF5FD}"/>
                </a:ext>
              </a:extLst>
            </p:cNvPr>
            <p:cNvSpPr/>
            <p:nvPr/>
          </p:nvSpPr>
          <p:spPr bwMode="auto">
            <a:xfrm>
              <a:off x="5924083" y="4045745"/>
              <a:ext cx="442936" cy="359368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solidFill>
                <a:srgbClr val="5B92C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70" name="TextBox 6">
              <a:extLst>
                <a:ext uri="{FF2B5EF4-FFF2-40B4-BE49-F238E27FC236}">
                  <a16:creationId xmlns:a16="http://schemas.microsoft.com/office/drawing/2014/main" id="{690FBCEF-2198-4986-80CC-D213A49ED2A9}"/>
                </a:ext>
              </a:extLst>
            </p:cNvPr>
            <p:cNvSpPr txBox="1"/>
            <p:nvPr/>
          </p:nvSpPr>
          <p:spPr>
            <a:xfrm>
              <a:off x="1869395" y="356855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</a:t>
              </a:r>
            </a:p>
          </p:txBody>
        </p:sp>
        <p:sp>
          <p:nvSpPr>
            <p:cNvPr id="71" name="TextBox 6">
              <a:extLst>
                <a:ext uri="{FF2B5EF4-FFF2-40B4-BE49-F238E27FC236}">
                  <a16:creationId xmlns:a16="http://schemas.microsoft.com/office/drawing/2014/main" id="{E7721D2F-4E89-44E2-B00F-A2100F12E0BC}"/>
                </a:ext>
              </a:extLst>
            </p:cNvPr>
            <p:cNvSpPr txBox="1"/>
            <p:nvPr/>
          </p:nvSpPr>
          <p:spPr>
            <a:xfrm>
              <a:off x="2707752" y="3022769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17</a:t>
              </a:r>
            </a:p>
          </p:txBody>
        </p:sp>
        <p:sp>
          <p:nvSpPr>
            <p:cNvPr id="72" name="TextBox 6">
              <a:extLst>
                <a:ext uri="{FF2B5EF4-FFF2-40B4-BE49-F238E27FC236}">
                  <a16:creationId xmlns:a16="http://schemas.microsoft.com/office/drawing/2014/main" id="{D705D83B-3D1C-40A0-A267-DF3550C0FECF}"/>
                </a:ext>
              </a:extLst>
            </p:cNvPr>
            <p:cNvSpPr txBox="1"/>
            <p:nvPr/>
          </p:nvSpPr>
          <p:spPr>
            <a:xfrm>
              <a:off x="3195205" y="363205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7</a:t>
              </a:r>
            </a:p>
          </p:txBody>
        </p:sp>
        <p:sp>
          <p:nvSpPr>
            <p:cNvPr id="73" name="TextBox 6">
              <a:extLst>
                <a:ext uri="{FF2B5EF4-FFF2-40B4-BE49-F238E27FC236}">
                  <a16:creationId xmlns:a16="http://schemas.microsoft.com/office/drawing/2014/main" id="{184499BC-EAB0-4A48-8EEA-08C16656F72C}"/>
                </a:ext>
              </a:extLst>
            </p:cNvPr>
            <p:cNvSpPr txBox="1"/>
            <p:nvPr/>
          </p:nvSpPr>
          <p:spPr>
            <a:xfrm>
              <a:off x="4186752" y="3828803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4</a:t>
              </a:r>
            </a:p>
          </p:txBody>
        </p:sp>
        <p:sp>
          <p:nvSpPr>
            <p:cNvPr id="74" name="TextBox 6">
              <a:extLst>
                <a:ext uri="{FF2B5EF4-FFF2-40B4-BE49-F238E27FC236}">
                  <a16:creationId xmlns:a16="http://schemas.microsoft.com/office/drawing/2014/main" id="{B07F0270-EEE6-4D8B-A1CC-B297B966807E}"/>
                </a:ext>
              </a:extLst>
            </p:cNvPr>
            <p:cNvSpPr txBox="1"/>
            <p:nvPr/>
          </p:nvSpPr>
          <p:spPr>
            <a:xfrm>
              <a:off x="4630481" y="375270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5</a:t>
              </a:r>
            </a:p>
          </p:txBody>
        </p:sp>
        <p:sp>
          <p:nvSpPr>
            <p:cNvPr id="75" name="TextBox 6">
              <a:extLst>
                <a:ext uri="{FF2B5EF4-FFF2-40B4-BE49-F238E27FC236}">
                  <a16:creationId xmlns:a16="http://schemas.microsoft.com/office/drawing/2014/main" id="{B76F0FC6-8495-46DE-A57C-639957C77DD8}"/>
                </a:ext>
              </a:extLst>
            </p:cNvPr>
            <p:cNvSpPr txBox="1"/>
            <p:nvPr/>
          </p:nvSpPr>
          <p:spPr>
            <a:xfrm>
              <a:off x="5546232" y="3575606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</a:t>
              </a:r>
            </a:p>
          </p:txBody>
        </p:sp>
        <p:sp>
          <p:nvSpPr>
            <p:cNvPr id="76" name="TextBox 6">
              <a:extLst>
                <a:ext uri="{FF2B5EF4-FFF2-40B4-BE49-F238E27FC236}">
                  <a16:creationId xmlns:a16="http://schemas.microsoft.com/office/drawing/2014/main" id="{FBB5D3EE-EEC3-4741-9CA5-5CECBA2CE8F0}"/>
                </a:ext>
              </a:extLst>
            </p:cNvPr>
            <p:cNvSpPr txBox="1"/>
            <p:nvPr/>
          </p:nvSpPr>
          <p:spPr>
            <a:xfrm>
              <a:off x="5996311" y="3696360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6</a:t>
              </a:r>
            </a:p>
          </p:txBody>
        </p:sp>
        <p:sp>
          <p:nvSpPr>
            <p:cNvPr id="77" name="Rectangle 26">
              <a:extLst>
                <a:ext uri="{FF2B5EF4-FFF2-40B4-BE49-F238E27FC236}">
                  <a16:creationId xmlns:a16="http://schemas.microsoft.com/office/drawing/2014/main" id="{65B5F975-E575-4CF5-BEE8-D8134AAFA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40" y="4559505"/>
              <a:ext cx="10091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66"/>
                  </a:solidFill>
                  <a:latin typeface="Arial" charset="0"/>
                  <a:cs typeface="Arial" charset="0"/>
                </a:rPr>
                <a:t>Mean baseline</a:t>
              </a:r>
            </a:p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66"/>
                  </a:solidFill>
                  <a:latin typeface="Arial" charset="0"/>
                  <a:cs typeface="Arial" charset="0"/>
                </a:rPr>
                <a:t>value, mg/dL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4A7BE58-84F9-4873-BA26-975B2751D53D}"/>
                </a:ext>
              </a:extLst>
            </p:cNvPr>
            <p:cNvSpPr/>
            <p:nvPr/>
          </p:nvSpPr>
          <p:spPr bwMode="auto">
            <a:xfrm>
              <a:off x="2682812" y="4587142"/>
              <a:ext cx="442936" cy="324583"/>
            </a:xfrm>
            <a:prstGeom prst="rect">
              <a:avLst/>
            </a:prstGeom>
            <a:solidFill>
              <a:srgbClr val="3AC1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01E6C790-3930-4710-8116-A69A76D62321}"/>
                </a:ext>
              </a:extLst>
            </p:cNvPr>
            <p:cNvSpPr/>
            <p:nvPr/>
          </p:nvSpPr>
          <p:spPr bwMode="auto">
            <a:xfrm>
              <a:off x="1804787" y="4587145"/>
              <a:ext cx="442936" cy="287997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C7745C80-E7C3-48FF-B694-4360AF3F9D62}"/>
                </a:ext>
              </a:extLst>
            </p:cNvPr>
            <p:cNvSpPr/>
            <p:nvPr/>
          </p:nvSpPr>
          <p:spPr bwMode="auto">
            <a:xfrm>
              <a:off x="3124247" y="4587142"/>
              <a:ext cx="442936" cy="324583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EBA42E6D-5D18-4EAC-9FB2-2CDEC299BC04}"/>
                </a:ext>
              </a:extLst>
            </p:cNvPr>
            <p:cNvSpPr/>
            <p:nvPr/>
          </p:nvSpPr>
          <p:spPr bwMode="auto">
            <a:xfrm>
              <a:off x="1356403" y="4587145"/>
              <a:ext cx="442936" cy="287997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D35B48AE-0BDD-48C3-8D21-43A8E4E29C49}"/>
                </a:ext>
              </a:extLst>
            </p:cNvPr>
            <p:cNvSpPr/>
            <p:nvPr/>
          </p:nvSpPr>
          <p:spPr bwMode="auto">
            <a:xfrm>
              <a:off x="4114524" y="4587142"/>
              <a:ext cx="442936" cy="324583"/>
            </a:xfrm>
            <a:prstGeom prst="rect">
              <a:avLst/>
            </a:prstGeom>
            <a:solidFill>
              <a:srgbClr val="3AC1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83D297F-84C4-4969-BFEE-9CD9D943F063}"/>
                </a:ext>
              </a:extLst>
            </p:cNvPr>
            <p:cNvSpPr/>
            <p:nvPr/>
          </p:nvSpPr>
          <p:spPr bwMode="auto">
            <a:xfrm>
              <a:off x="4558253" y="4587142"/>
              <a:ext cx="442936" cy="324583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2B9338D3-FAF9-46E1-BA95-983E2A3354E7}"/>
                </a:ext>
              </a:extLst>
            </p:cNvPr>
            <p:cNvSpPr/>
            <p:nvPr/>
          </p:nvSpPr>
          <p:spPr bwMode="auto">
            <a:xfrm>
              <a:off x="5480354" y="4587142"/>
              <a:ext cx="442936" cy="324583"/>
            </a:xfrm>
            <a:prstGeom prst="rect">
              <a:avLst/>
            </a:prstGeom>
            <a:solidFill>
              <a:srgbClr val="3AC1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F72ECCA-AE56-4794-912B-58AD2E2DF6FC}"/>
                </a:ext>
              </a:extLst>
            </p:cNvPr>
            <p:cNvSpPr/>
            <p:nvPr/>
          </p:nvSpPr>
          <p:spPr bwMode="auto">
            <a:xfrm>
              <a:off x="5924083" y="4587142"/>
              <a:ext cx="442936" cy="324583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80" name="TextBox 6">
              <a:extLst>
                <a:ext uri="{FF2B5EF4-FFF2-40B4-BE49-F238E27FC236}">
                  <a16:creationId xmlns:a16="http://schemas.microsoft.com/office/drawing/2014/main" id="{7053185A-987C-487E-9EB5-395A4F9F97BA}"/>
                </a:ext>
              </a:extLst>
            </p:cNvPr>
            <p:cNvSpPr txBox="1"/>
            <p:nvPr/>
          </p:nvSpPr>
          <p:spPr>
            <a:xfrm>
              <a:off x="1806483" y="4592877"/>
              <a:ext cx="439544" cy="276999"/>
            </a:xfrm>
            <a:prstGeom prst="rect">
              <a:avLst/>
            </a:prstGeom>
            <a:solidFill>
              <a:srgbClr val="5B92C9"/>
            </a:solidFill>
            <a:ln>
              <a:solidFill>
                <a:srgbClr val="5B92C9"/>
              </a:solidFill>
            </a:ln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162</a:t>
              </a:r>
            </a:p>
          </p:txBody>
        </p:sp>
        <p:sp>
          <p:nvSpPr>
            <p:cNvPr id="81" name="TextBox 6">
              <a:extLst>
                <a:ext uri="{FF2B5EF4-FFF2-40B4-BE49-F238E27FC236}">
                  <a16:creationId xmlns:a16="http://schemas.microsoft.com/office/drawing/2014/main" id="{9C22D349-B2F6-40AD-A816-936297E9F075}"/>
                </a:ext>
              </a:extLst>
            </p:cNvPr>
            <p:cNvSpPr txBox="1"/>
            <p:nvPr/>
          </p:nvSpPr>
          <p:spPr>
            <a:xfrm>
              <a:off x="1358099" y="4592877"/>
              <a:ext cx="439544" cy="276999"/>
            </a:xfrm>
            <a:prstGeom prst="rect">
              <a:avLst/>
            </a:prstGeom>
            <a:solidFill>
              <a:srgbClr val="3AC18A"/>
            </a:solidFill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159</a:t>
              </a:r>
            </a:p>
          </p:txBody>
        </p:sp>
        <p:sp>
          <p:nvSpPr>
            <p:cNvPr id="82" name="TextBox 6">
              <a:extLst>
                <a:ext uri="{FF2B5EF4-FFF2-40B4-BE49-F238E27FC236}">
                  <a16:creationId xmlns:a16="http://schemas.microsoft.com/office/drawing/2014/main" id="{3A10B3DD-AF79-48AD-9E4D-33AD54E67631}"/>
                </a:ext>
              </a:extLst>
            </p:cNvPr>
            <p:cNvSpPr txBox="1"/>
            <p:nvPr/>
          </p:nvSpPr>
          <p:spPr>
            <a:xfrm>
              <a:off x="3125943" y="4592877"/>
              <a:ext cx="439544" cy="276999"/>
            </a:xfrm>
            <a:prstGeom prst="rect">
              <a:avLst/>
            </a:prstGeom>
            <a:solidFill>
              <a:srgbClr val="5B92C9"/>
            </a:solidFill>
            <a:ln>
              <a:solidFill>
                <a:srgbClr val="5B92C9"/>
              </a:solidFill>
            </a:ln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101</a:t>
              </a:r>
            </a:p>
          </p:txBody>
        </p:sp>
        <p:sp>
          <p:nvSpPr>
            <p:cNvPr id="83" name="TextBox 6">
              <a:extLst>
                <a:ext uri="{FF2B5EF4-FFF2-40B4-BE49-F238E27FC236}">
                  <a16:creationId xmlns:a16="http://schemas.microsoft.com/office/drawing/2014/main" id="{03BE903D-F6F4-4752-8484-6732715886C1}"/>
                </a:ext>
              </a:extLst>
            </p:cNvPr>
            <p:cNvSpPr txBox="1"/>
            <p:nvPr/>
          </p:nvSpPr>
          <p:spPr>
            <a:xfrm>
              <a:off x="2684508" y="4592877"/>
              <a:ext cx="439544" cy="276999"/>
            </a:xfrm>
            <a:prstGeom prst="rect">
              <a:avLst/>
            </a:prstGeom>
            <a:solidFill>
              <a:srgbClr val="3AC18A"/>
            </a:solidFill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101</a:t>
              </a:r>
            </a:p>
          </p:txBody>
        </p:sp>
        <p:sp>
          <p:nvSpPr>
            <p:cNvPr id="84" name="TextBox 6">
              <a:extLst>
                <a:ext uri="{FF2B5EF4-FFF2-40B4-BE49-F238E27FC236}">
                  <a16:creationId xmlns:a16="http://schemas.microsoft.com/office/drawing/2014/main" id="{7CB8AE92-0FFA-4DBF-895B-25F701F25C16}"/>
                </a:ext>
              </a:extLst>
            </p:cNvPr>
            <p:cNvSpPr txBox="1"/>
            <p:nvPr/>
          </p:nvSpPr>
          <p:spPr>
            <a:xfrm>
              <a:off x="4602429" y="4592877"/>
              <a:ext cx="354584" cy="276999"/>
            </a:xfrm>
            <a:prstGeom prst="rect">
              <a:avLst/>
            </a:prstGeom>
            <a:noFill/>
            <a:ln>
              <a:solidFill>
                <a:srgbClr val="5B92C9"/>
              </a:solidFill>
            </a:ln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42</a:t>
              </a:r>
            </a:p>
          </p:txBody>
        </p:sp>
        <p:sp>
          <p:nvSpPr>
            <p:cNvPr id="85" name="TextBox 6">
              <a:extLst>
                <a:ext uri="{FF2B5EF4-FFF2-40B4-BE49-F238E27FC236}">
                  <a16:creationId xmlns:a16="http://schemas.microsoft.com/office/drawing/2014/main" id="{13A149CC-FA4A-4654-9E80-BAEBB2F950B9}"/>
                </a:ext>
              </a:extLst>
            </p:cNvPr>
            <p:cNvSpPr txBox="1"/>
            <p:nvPr/>
          </p:nvSpPr>
          <p:spPr>
            <a:xfrm>
              <a:off x="4158700" y="4592877"/>
              <a:ext cx="354584" cy="276999"/>
            </a:xfrm>
            <a:prstGeom prst="rect">
              <a:avLst/>
            </a:prstGeom>
            <a:solidFill>
              <a:srgbClr val="3AC18A"/>
            </a:solidFill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42</a:t>
              </a:r>
            </a:p>
          </p:txBody>
        </p:sp>
        <p:sp>
          <p:nvSpPr>
            <p:cNvPr id="86" name="TextBox 6">
              <a:extLst>
                <a:ext uri="{FF2B5EF4-FFF2-40B4-BE49-F238E27FC236}">
                  <a16:creationId xmlns:a16="http://schemas.microsoft.com/office/drawing/2014/main" id="{837E7C95-EA26-45A0-AA24-1AAEDF0C916F}"/>
                </a:ext>
              </a:extLst>
            </p:cNvPr>
            <p:cNvSpPr txBox="1"/>
            <p:nvPr/>
          </p:nvSpPr>
          <p:spPr>
            <a:xfrm>
              <a:off x="5968259" y="4592877"/>
              <a:ext cx="354584" cy="276999"/>
            </a:xfrm>
            <a:prstGeom prst="rect">
              <a:avLst/>
            </a:prstGeom>
            <a:solidFill>
              <a:srgbClr val="5B92C9"/>
            </a:solidFill>
            <a:ln>
              <a:solidFill>
                <a:srgbClr val="5B92C9"/>
              </a:solidFill>
            </a:ln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96</a:t>
              </a:r>
            </a:p>
          </p:txBody>
        </p:sp>
        <p:sp>
          <p:nvSpPr>
            <p:cNvPr id="87" name="TextBox 6">
              <a:extLst>
                <a:ext uri="{FF2B5EF4-FFF2-40B4-BE49-F238E27FC236}">
                  <a16:creationId xmlns:a16="http://schemas.microsoft.com/office/drawing/2014/main" id="{51806416-1B42-40FE-868A-33EFC6243D00}"/>
                </a:ext>
              </a:extLst>
            </p:cNvPr>
            <p:cNvSpPr txBox="1"/>
            <p:nvPr/>
          </p:nvSpPr>
          <p:spPr>
            <a:xfrm>
              <a:off x="5524530" y="4592877"/>
              <a:ext cx="354584" cy="276999"/>
            </a:xfrm>
            <a:prstGeom prst="rect">
              <a:avLst/>
            </a:prstGeom>
            <a:solidFill>
              <a:srgbClr val="3AC18A"/>
            </a:solidFill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93</a:t>
              </a:r>
            </a:p>
          </p:txBody>
        </p: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98DF383A-D57B-473C-A59A-B60AA5CBF3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44700" y="4408318"/>
              <a:ext cx="55497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EA263F71-6672-4611-8AB1-4B123298F5BF}"/>
              </a:ext>
            </a:extLst>
          </p:cNvPr>
          <p:cNvGrpSpPr/>
          <p:nvPr/>
        </p:nvGrpSpPr>
        <p:grpSpPr>
          <a:xfrm>
            <a:off x="6965680" y="1610216"/>
            <a:ext cx="1957129" cy="3272935"/>
            <a:chOff x="6965680" y="1610216"/>
            <a:chExt cx="1957129" cy="3272935"/>
          </a:xfrm>
        </p:grpSpPr>
        <p:sp>
          <p:nvSpPr>
            <p:cNvPr id="10" name="ZoneTexte 9"/>
            <p:cNvSpPr txBox="1"/>
            <p:nvPr/>
          </p:nvSpPr>
          <p:spPr>
            <a:xfrm>
              <a:off x="7255127" y="1610216"/>
              <a:ext cx="166768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Total cholesterol:</a:t>
              </a:r>
            </a:p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HDL-cholesterol</a:t>
              </a:r>
            </a:p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Ratio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7619766" y="2390332"/>
              <a:ext cx="938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p = 0.003</a:t>
              </a:r>
            </a:p>
          </p:txBody>
        </p:sp>
        <p:cxnSp>
          <p:nvCxnSpPr>
            <p:cNvPr id="95" name="Connecteur droit 94">
              <a:extLst>
                <a:ext uri="{FF2B5EF4-FFF2-40B4-BE49-F238E27FC236}">
                  <a16:creationId xmlns:a16="http://schemas.microsoft.com/office/drawing/2014/main" id="{D5F400E3-79A9-4999-B812-E862DAA60CD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406023" y="2641600"/>
              <a:ext cx="1" cy="18400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27">
              <a:extLst>
                <a:ext uri="{FF2B5EF4-FFF2-40B4-BE49-F238E27FC236}">
                  <a16:creationId xmlns:a16="http://schemas.microsoft.com/office/drawing/2014/main" id="{11B235E4-2D76-4514-AD2B-F64C792E5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5467" y="2866189"/>
              <a:ext cx="24958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0.5</a:t>
              </a:r>
            </a:p>
          </p:txBody>
        </p:sp>
        <p:cxnSp>
          <p:nvCxnSpPr>
            <p:cNvPr id="98" name="Connecteur droit 97">
              <a:extLst>
                <a:ext uri="{FF2B5EF4-FFF2-40B4-BE49-F238E27FC236}">
                  <a16:creationId xmlns:a16="http://schemas.microsoft.com/office/drawing/2014/main" id="{B9DE9436-1357-4148-8262-C5A1C56A482E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 flipV="1">
              <a:off x="7372280" y="2949591"/>
              <a:ext cx="1" cy="605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id="{6B5EABC6-430B-4BEC-951C-B9FC733AAFB6}"/>
                </a:ext>
              </a:extLst>
            </p:cNvPr>
            <p:cNvGrpSpPr/>
            <p:nvPr/>
          </p:nvGrpSpPr>
          <p:grpSpPr>
            <a:xfrm>
              <a:off x="6965680" y="3862928"/>
              <a:ext cx="436888" cy="215444"/>
              <a:chOff x="668387" y="2452857"/>
              <a:chExt cx="436888" cy="215444"/>
            </a:xfrm>
          </p:grpSpPr>
          <p:sp>
            <p:nvSpPr>
              <p:cNvPr id="101" name="Rectangle 27">
                <a:extLst>
                  <a:ext uri="{FF2B5EF4-FFF2-40B4-BE49-F238E27FC236}">
                    <a16:creationId xmlns:a16="http://schemas.microsoft.com/office/drawing/2014/main" id="{E0002F0B-E742-43E0-80F0-97FA4BC18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8387" y="2452857"/>
                <a:ext cx="309367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1400" dirty="0">
                    <a:solidFill>
                      <a:srgbClr val="000066"/>
                    </a:solidFill>
                    <a:latin typeface="Arial" charset="0"/>
                    <a:cs typeface="Arial" charset="0"/>
                  </a:rPr>
                  <a:t>-0.5</a:t>
                </a:r>
              </a:p>
            </p:txBody>
          </p:sp>
          <p:cxnSp>
            <p:nvCxnSpPr>
              <p:cNvPr id="102" name="Connecteur droit 101">
                <a:extLst>
                  <a:ext uri="{FF2B5EF4-FFF2-40B4-BE49-F238E27FC236}">
                    <a16:creationId xmlns:a16="http://schemas.microsoft.com/office/drawing/2014/main" id="{9EABC10D-653F-4C2C-8293-DAF8474782A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 flipH="1" flipV="1">
                <a:off x="1074987" y="2536259"/>
                <a:ext cx="1" cy="6057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3" name="Groupe 102">
              <a:extLst>
                <a:ext uri="{FF2B5EF4-FFF2-40B4-BE49-F238E27FC236}">
                  <a16:creationId xmlns:a16="http://schemas.microsoft.com/office/drawing/2014/main" id="{09DDAB96-FABB-49F6-A17F-07842FD24DB9}"/>
                </a:ext>
              </a:extLst>
            </p:cNvPr>
            <p:cNvGrpSpPr/>
            <p:nvPr/>
          </p:nvGrpSpPr>
          <p:grpSpPr>
            <a:xfrm>
              <a:off x="7116349" y="4363516"/>
              <a:ext cx="286219" cy="215444"/>
              <a:chOff x="819056" y="2452857"/>
              <a:chExt cx="286219" cy="215444"/>
            </a:xfrm>
          </p:grpSpPr>
          <p:sp>
            <p:nvSpPr>
              <p:cNvPr id="104" name="Rectangle 27">
                <a:extLst>
                  <a:ext uri="{FF2B5EF4-FFF2-40B4-BE49-F238E27FC236}">
                    <a16:creationId xmlns:a16="http://schemas.microsoft.com/office/drawing/2014/main" id="{2041C1E4-1434-496B-ACA5-F07E8EACDD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9056" y="2452857"/>
                <a:ext cx="15869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1400" dirty="0">
                    <a:solidFill>
                      <a:srgbClr val="000066"/>
                    </a:solidFill>
                    <a:latin typeface="Arial" charset="0"/>
                    <a:cs typeface="Arial" charset="0"/>
                  </a:rPr>
                  <a:t>-1</a:t>
                </a:r>
              </a:p>
            </p:txBody>
          </p:sp>
          <p:cxnSp>
            <p:nvCxnSpPr>
              <p:cNvPr id="105" name="Connecteur droit 104">
                <a:extLst>
                  <a:ext uri="{FF2B5EF4-FFF2-40B4-BE49-F238E27FC236}">
                    <a16:creationId xmlns:a16="http://schemas.microsoft.com/office/drawing/2014/main" id="{196D25FF-8D1E-417E-89B7-32186CD024D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 flipH="1" flipV="1">
                <a:off x="1074987" y="2536259"/>
                <a:ext cx="1" cy="6057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6" name="Rectangle 27">
              <a:extLst>
                <a:ext uri="{FF2B5EF4-FFF2-40B4-BE49-F238E27FC236}">
                  <a16:creationId xmlns:a16="http://schemas.microsoft.com/office/drawing/2014/main" id="{C6939A63-9552-4A72-8AAA-97AA27405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5661" y="3361323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68F07BA0-E401-48D0-BD6E-45E7C2D60F4D}"/>
                </a:ext>
              </a:extLst>
            </p:cNvPr>
            <p:cNvSpPr/>
            <p:nvPr/>
          </p:nvSpPr>
          <p:spPr bwMode="auto">
            <a:xfrm>
              <a:off x="7632327" y="4587143"/>
              <a:ext cx="442936" cy="296008"/>
            </a:xfrm>
            <a:prstGeom prst="rect">
              <a:avLst/>
            </a:prstGeom>
            <a:solidFill>
              <a:srgbClr val="3AC1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2B6EB4E9-3050-4784-8F59-E08014C5DCEB}"/>
                </a:ext>
              </a:extLst>
            </p:cNvPr>
            <p:cNvSpPr/>
            <p:nvPr/>
          </p:nvSpPr>
          <p:spPr bwMode="auto">
            <a:xfrm>
              <a:off x="8076056" y="4587143"/>
              <a:ext cx="442936" cy="296008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09" name="TextBox 6">
              <a:extLst>
                <a:ext uri="{FF2B5EF4-FFF2-40B4-BE49-F238E27FC236}">
                  <a16:creationId xmlns:a16="http://schemas.microsoft.com/office/drawing/2014/main" id="{941F8F05-3443-4161-8C58-8D3BE103939D}"/>
                </a:ext>
              </a:extLst>
            </p:cNvPr>
            <p:cNvSpPr txBox="1"/>
            <p:nvPr/>
          </p:nvSpPr>
          <p:spPr>
            <a:xfrm>
              <a:off x="8098228" y="4592877"/>
              <a:ext cx="398592" cy="276999"/>
            </a:xfrm>
            <a:prstGeom prst="rect">
              <a:avLst/>
            </a:prstGeom>
            <a:solidFill>
              <a:srgbClr val="5B92C9"/>
            </a:solidFill>
            <a:ln>
              <a:solidFill>
                <a:srgbClr val="5B92C9"/>
              </a:solidFill>
            </a:ln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3.7</a:t>
              </a:r>
            </a:p>
          </p:txBody>
        </p:sp>
        <p:sp>
          <p:nvSpPr>
            <p:cNvPr id="110" name="TextBox 6">
              <a:extLst>
                <a:ext uri="{FF2B5EF4-FFF2-40B4-BE49-F238E27FC236}">
                  <a16:creationId xmlns:a16="http://schemas.microsoft.com/office/drawing/2014/main" id="{9A860394-9953-4E7E-A376-8BDFC46FD8CD}"/>
                </a:ext>
              </a:extLst>
            </p:cNvPr>
            <p:cNvSpPr txBox="1"/>
            <p:nvPr/>
          </p:nvSpPr>
          <p:spPr>
            <a:xfrm>
              <a:off x="7654499" y="4592877"/>
              <a:ext cx="398592" cy="276999"/>
            </a:xfrm>
            <a:prstGeom prst="rect">
              <a:avLst/>
            </a:prstGeom>
            <a:solidFill>
              <a:srgbClr val="3AC18A"/>
            </a:solidFill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200" dirty="0">
                  <a:solidFill>
                    <a:schemeClr val="bg1"/>
                  </a:solidFill>
                  <a:latin typeface="Arial"/>
                  <a:cs typeface="Arial" charset="0"/>
                </a:rPr>
                <a:t>3.7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C73C6135-2901-4687-8D11-0C1F8B0ACD99}"/>
                </a:ext>
              </a:extLst>
            </p:cNvPr>
            <p:cNvSpPr/>
            <p:nvPr/>
          </p:nvSpPr>
          <p:spPr bwMode="auto">
            <a:xfrm>
              <a:off x="7632327" y="3469134"/>
              <a:ext cx="442936" cy="99423"/>
            </a:xfrm>
            <a:prstGeom prst="rect">
              <a:avLst/>
            </a:prstGeom>
            <a:solidFill>
              <a:srgbClr val="3AC1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2B858212-4DF0-4DE4-ACF9-09E816294A21}"/>
                </a:ext>
              </a:extLst>
            </p:cNvPr>
            <p:cNvSpPr/>
            <p:nvPr/>
          </p:nvSpPr>
          <p:spPr bwMode="auto">
            <a:xfrm>
              <a:off x="8076056" y="3469134"/>
              <a:ext cx="442936" cy="202905"/>
            </a:xfrm>
            <a:prstGeom prst="rect">
              <a:avLst/>
            </a:prstGeom>
            <a:solidFill>
              <a:srgbClr val="5B92C9"/>
            </a:solidFill>
            <a:ln w="9525" cap="flat" cmpd="sng" algn="ctr">
              <a:solidFill>
                <a:srgbClr val="5B92C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13" name="TextBox 6">
              <a:extLst>
                <a:ext uri="{FF2B5EF4-FFF2-40B4-BE49-F238E27FC236}">
                  <a16:creationId xmlns:a16="http://schemas.microsoft.com/office/drawing/2014/main" id="{9ADD46DC-E34C-45A7-90B2-86537D6F7DAE}"/>
                </a:ext>
              </a:extLst>
            </p:cNvPr>
            <p:cNvSpPr txBox="1"/>
            <p:nvPr/>
          </p:nvSpPr>
          <p:spPr>
            <a:xfrm>
              <a:off x="8062525" y="3672039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-0.2</a:t>
              </a:r>
            </a:p>
          </p:txBody>
        </p:sp>
        <p:sp>
          <p:nvSpPr>
            <p:cNvPr id="114" name="TextBox 6">
              <a:extLst>
                <a:ext uri="{FF2B5EF4-FFF2-40B4-BE49-F238E27FC236}">
                  <a16:creationId xmlns:a16="http://schemas.microsoft.com/office/drawing/2014/main" id="{CE1779EB-F71A-4288-8477-34486C24683E}"/>
                </a:ext>
              </a:extLst>
            </p:cNvPr>
            <p:cNvSpPr txBox="1"/>
            <p:nvPr/>
          </p:nvSpPr>
          <p:spPr>
            <a:xfrm>
              <a:off x="7598759" y="3573370"/>
              <a:ext cx="5100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- 0.1</a:t>
              </a:r>
            </a:p>
          </p:txBody>
        </p:sp>
        <p:cxnSp>
          <p:nvCxnSpPr>
            <p:cNvPr id="99" name="Connecteur droit 98">
              <a:extLst>
                <a:ext uri="{FF2B5EF4-FFF2-40B4-BE49-F238E27FC236}">
                  <a16:creationId xmlns:a16="http://schemas.microsoft.com/office/drawing/2014/main" id="{2204AED1-46BC-47D1-8270-C75D2AC692E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41993" y="3474868"/>
              <a:ext cx="152102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Grouper 25">
            <a:extLst>
              <a:ext uri="{FF2B5EF4-FFF2-40B4-BE49-F238E27FC236}">
                <a16:creationId xmlns:a16="http://schemas.microsoft.com/office/drawing/2014/main" id="{5A39AEC5-5277-4778-AF5D-2FE4225A50E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17" name="AutoShape 162">
              <a:extLst>
                <a:ext uri="{FF2B5EF4-FFF2-40B4-BE49-F238E27FC236}">
                  <a16:creationId xmlns:a16="http://schemas.microsoft.com/office/drawing/2014/main" id="{953E7FF9-84A8-499A-A77F-829F085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ZoneTexte 23">
              <a:extLst>
                <a:ext uri="{FF2B5EF4-FFF2-40B4-BE49-F238E27FC236}">
                  <a16:creationId xmlns:a16="http://schemas.microsoft.com/office/drawing/2014/main" id="{070FBAE1-FE15-477E-8D38-A47BF505B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 dirty="0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19" name="Rectangle 27">
            <a:extLst>
              <a:ext uri="{FF2B5EF4-FFF2-40B4-BE49-F238E27FC236}">
                <a16:creationId xmlns:a16="http://schemas.microsoft.com/office/drawing/2014/main" id="{5AEC8396-91E3-4493-AC8E-AF529BA7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E23A872-55B2-4DA2-9CA5-7BCE65BBA9B6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de-DE" altLang="fr-FR" sz="1200" i="1" dirty="0">
                <a:solidFill>
                  <a:srgbClr val="CC3300"/>
                </a:solidFill>
              </a:rPr>
              <a:t>Wohl DA Lancet HIV 2019 ; 6:e355-63</a:t>
            </a:r>
            <a:endParaRPr lang="fr-FR" altLang="fr-FR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19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>
            <a:extLst>
              <a:ext uri="{FF2B5EF4-FFF2-40B4-BE49-F238E27FC236}">
                <a16:creationId xmlns:a16="http://schemas.microsoft.com/office/drawing/2014/main" id="{5CE6983C-7670-4806-9694-E101777A45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150938"/>
            <a:ext cx="9036050" cy="530383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Summary of week 96 results</a:t>
            </a:r>
            <a:endParaRPr lang="en-US" altLang="fr-FR" sz="1800" dirty="0">
              <a:ea typeface="ＭＳ Ｐゴシック" panose="020B0600070205080204" pitchFamily="34" charset="-128"/>
            </a:endParaRP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Initial HIV-1 therapy with BIC/F/TAF was non inferior to DTG/ABC/3TC </a:t>
            </a:r>
            <a:br>
              <a:rPr lang="en-US" altLang="fr-FR" sz="2000" dirty="0">
                <a:ea typeface="ＭＳ Ｐゴシック" panose="020B0600070205080204" pitchFamily="34" charset="-128"/>
              </a:rPr>
            </a:br>
            <a:r>
              <a:rPr lang="en-US" altLang="fr-FR" sz="2000" dirty="0">
                <a:ea typeface="ＭＳ Ｐゴシック" panose="020B0600070205080204" pitchFamily="34" charset="-128"/>
              </a:rPr>
              <a:t>at W96 by snapshot algorithm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87.9% of patients on BIC/F/TAF and 89.8% of patients on DTG/ABC/3TC had HIV-1 RNA &lt; 50 copies/mL 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No treatment emergent resistance 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BIC/F/TAF was well tolerated, with no adverse events leading to discontinuation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Nausea was reported significantly more frequently in patients treated with DTG/ABC/3TC (p &lt; 0.001)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Gastrointestinal, neuropsychiatric, and sleep-related symptoms were reported more frequently in patients treated with DTG/ABC/3TC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Decrease in </a:t>
            </a:r>
            <a:r>
              <a:rPr lang="en-US" altLang="fr-FR" sz="1800" dirty="0" err="1">
                <a:ea typeface="ＭＳ Ｐゴシック" panose="020B0600070205080204" pitchFamily="34" charset="-128"/>
              </a:rPr>
              <a:t>eGFR</a:t>
            </a:r>
            <a:r>
              <a:rPr lang="en-US" altLang="fr-FR" sz="1800" dirty="0">
                <a:ea typeface="ＭＳ Ｐゴシック" panose="020B0600070205080204" pitchFamily="34" charset="-128"/>
              </a:rPr>
              <a:t> was significantly higher on DTG/ABC/3TC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Increase in total-cholesterol and LDL-cholesterol was significantly higher on BIC/F/TAF, but the proportion of participants initiating lipid-lowering agents was not different between arms</a:t>
            </a:r>
          </a:p>
          <a:p>
            <a:pPr lvl="1">
              <a:spcBef>
                <a:spcPts val="600"/>
              </a:spcBef>
            </a:pPr>
            <a:endParaRPr lang="en-US" altLang="fr-FR" sz="2000" dirty="0">
              <a:ea typeface="ＭＳ Ｐゴシック" panose="020B0600070205080204" pitchFamily="34" charset="-128"/>
            </a:endParaRPr>
          </a:p>
        </p:txBody>
      </p:sp>
      <p:grpSp>
        <p:nvGrpSpPr>
          <p:cNvPr id="15363" name="Grouper 25">
            <a:extLst>
              <a:ext uri="{FF2B5EF4-FFF2-40B4-BE49-F238E27FC236}">
                <a16:creationId xmlns:a16="http://schemas.microsoft.com/office/drawing/2014/main" id="{5A39AEC5-5277-4778-AF5D-2FE4225A50E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5365" name="AutoShape 162">
              <a:extLst>
                <a:ext uri="{FF2B5EF4-FFF2-40B4-BE49-F238E27FC236}">
                  <a16:creationId xmlns:a16="http://schemas.microsoft.com/office/drawing/2014/main" id="{953E7FF9-84A8-499A-A77F-829F085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66" name="ZoneTexte 23">
              <a:extLst>
                <a:ext uri="{FF2B5EF4-FFF2-40B4-BE49-F238E27FC236}">
                  <a16:creationId xmlns:a16="http://schemas.microsoft.com/office/drawing/2014/main" id="{070FBAE1-FE15-477E-8D38-A47BF505B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 dirty="0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5364" name="Rectangle 27">
            <a:extLst>
              <a:ext uri="{FF2B5EF4-FFF2-40B4-BE49-F238E27FC236}">
                <a16:creationId xmlns:a16="http://schemas.microsoft.com/office/drawing/2014/main" id="{5AEC8396-91E3-4493-AC8E-AF529BA7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196D03-0D50-4F29-9932-3948DE33B26E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de-DE" altLang="fr-FR" sz="1200" i="1" dirty="0">
                <a:solidFill>
                  <a:srgbClr val="CC3300"/>
                </a:solidFill>
              </a:rPr>
              <a:t>Wohl DA Lancet HIV 2019 ; 6:e355-63</a:t>
            </a:r>
            <a:endParaRPr lang="fr-FR" altLang="fr-FR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3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er 25">
            <a:extLst>
              <a:ext uri="{FF2B5EF4-FFF2-40B4-BE49-F238E27FC236}">
                <a16:creationId xmlns:a16="http://schemas.microsoft.com/office/drawing/2014/main" id="{25FA8251-8439-41B3-9F9F-2A99E5C11BF8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5157" name="AutoShape 162">
              <a:extLst>
                <a:ext uri="{FF2B5EF4-FFF2-40B4-BE49-F238E27FC236}">
                  <a16:creationId xmlns:a16="http://schemas.microsoft.com/office/drawing/2014/main" id="{2C3322CE-49F3-42A0-AEBA-E28055B35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8" name="ZoneTexte 23">
              <a:extLst>
                <a:ext uri="{FF2B5EF4-FFF2-40B4-BE49-F238E27FC236}">
                  <a16:creationId xmlns:a16="http://schemas.microsoft.com/office/drawing/2014/main" id="{7E01F723-F80B-4CBC-A907-101139B186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4D9B783-A600-47BF-9D20-F7FC5E38B864}"/>
              </a:ext>
            </a:extLst>
          </p:cNvPr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4" name="Connecteur droit 66">
            <a:extLst>
              <a:ext uri="{FF2B5EF4-FFF2-40B4-BE49-F238E27FC236}">
                <a16:creationId xmlns:a16="http://schemas.microsoft.com/office/drawing/2014/main" id="{B1E46591-2152-44AF-BF04-34521816E58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810744" y="248240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125" name="Espace réservé du contenu 2">
            <a:extLst>
              <a:ext uri="{FF2B5EF4-FFF2-40B4-BE49-F238E27FC236}">
                <a16:creationId xmlns:a16="http://schemas.microsoft.com/office/drawing/2014/main" id="{53738C8F-8E2B-4574-BA2E-47BF31DE2D07}"/>
              </a:ext>
            </a:extLst>
          </p:cNvPr>
          <p:cNvSpPr>
            <a:spLocks/>
          </p:cNvSpPr>
          <p:nvPr/>
        </p:nvSpPr>
        <p:spPr bwMode="auto">
          <a:xfrm>
            <a:off x="34925" y="5128220"/>
            <a:ext cx="91090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GB" altLang="fr-FR" sz="2800" b="1" dirty="0">
                <a:solidFill>
                  <a:srgbClr val="CC3300"/>
                </a:solidFill>
                <a:latin typeface="Calibri" panose="020F0502020204030204" pitchFamily="34" charset="0"/>
              </a:rPr>
              <a:t>Objective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Non inferiority of BIC/F/TAF at W48: % HIV RNA &lt; 50 c/mL by intention to treat, snapshot analysis (lower margin of the 2-sided 95.002% CI for the </a:t>
            </a:r>
            <a:br>
              <a:rPr lang="en-GB" altLang="fr-FR" sz="1800" dirty="0">
                <a:solidFill>
                  <a:srgbClr val="000066"/>
                </a:solidFill>
              </a:rPr>
            </a:br>
            <a:r>
              <a:rPr lang="en-GB" altLang="fr-FR" sz="1800" dirty="0">
                <a:solidFill>
                  <a:srgbClr val="000066"/>
                </a:solidFill>
              </a:rPr>
              <a:t>difference= -12%, 95% power)</a:t>
            </a:r>
            <a:endParaRPr lang="en-GB" altLang="fr-FR" sz="1800" b="1" dirty="0">
              <a:solidFill>
                <a:srgbClr val="000066"/>
              </a:solidFill>
            </a:endParaRPr>
          </a:p>
        </p:txBody>
      </p:sp>
      <p:graphicFrame>
        <p:nvGraphicFramePr>
          <p:cNvPr id="207880" name="Group 8">
            <a:extLst>
              <a:ext uri="{FF2B5EF4-FFF2-40B4-BE49-F238E27FC236}">
                <a16:creationId xmlns:a16="http://schemas.microsoft.com/office/drawing/2014/main" id="{BDB70FC5-7E6D-4A12-AC79-E4E686137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066505"/>
              </p:ext>
            </p:extLst>
          </p:nvPr>
        </p:nvGraphicFramePr>
        <p:xfrm>
          <a:off x="3862388" y="2420938"/>
          <a:ext cx="3533775" cy="908050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DTG/ABC/3TC placebo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>
            <a:extLst>
              <a:ext uri="{FF2B5EF4-FFF2-40B4-BE49-F238E27FC236}">
                <a16:creationId xmlns:a16="http://schemas.microsoft.com/office/drawing/2014/main" id="{7D59314A-94AF-4E2F-AA2C-75FDD80B5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318563"/>
              </p:ext>
            </p:extLst>
          </p:nvPr>
        </p:nvGraphicFramePr>
        <p:xfrm>
          <a:off x="3862388" y="3433763"/>
          <a:ext cx="3533775" cy="733425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DTG/ABC/3TC QD</a:t>
                      </a: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 placebo QD</a:t>
                      </a: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42" name="Oval 170">
            <a:extLst>
              <a:ext uri="{FF2B5EF4-FFF2-40B4-BE49-F238E27FC236}">
                <a16:creationId xmlns:a16="http://schemas.microsoft.com/office/drawing/2014/main" id="{BCF4B183-19B9-4CBC-9AF2-3ACB72BB2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0037" y="126876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2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Randomisation*</a:t>
            </a:r>
          </a:p>
          <a:p>
            <a:pPr algn="ctr" defTabSz="914400" eaLnBrk="1" hangingPunct="1"/>
            <a:r>
              <a:rPr lang="en-GB" altLang="fr-FR" sz="12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/>
            <a:r>
              <a:rPr lang="en-GB" altLang="fr-FR" sz="12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5143" name="AutoShape 162">
            <a:extLst>
              <a:ext uri="{FF2B5EF4-FFF2-40B4-BE49-F238E27FC236}">
                <a16:creationId xmlns:a16="http://schemas.microsoft.com/office/drawing/2014/main" id="{84700851-B3E1-4351-A652-3CB339B81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542" y="2280007"/>
            <a:ext cx="2006266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400" b="1" u="sng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18 years, ARV-naïve </a:t>
            </a:r>
          </a:p>
          <a:p>
            <a:pPr algn="ctr" defTabSz="914400" eaLnBrk="1" hangingPunct="1"/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</a:t>
            </a:r>
            <a:r>
              <a:rPr lang="en-GB" altLang="fr-FR" sz="1400" b="1" u="sng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500 c/mL</a:t>
            </a:r>
          </a:p>
          <a:p>
            <a:pPr algn="ctr" defTabSz="914400" eaLnBrk="1" hangingPunct="1"/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 cell count</a:t>
            </a:r>
          </a:p>
          <a:p>
            <a:pPr algn="ctr" defTabSz="914400" eaLnBrk="1" hangingPunct="1"/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HLA B*5701 negative</a:t>
            </a:r>
          </a:p>
          <a:p>
            <a:pPr algn="ctr" defTabSz="914400" eaLnBrk="1" hangingPunct="1"/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≥ 50 mL/min</a:t>
            </a:r>
          </a:p>
          <a:p>
            <a:pPr algn="ctr" defTabSz="914400" eaLnBrk="1" hangingPunct="1"/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HBs Ag negative</a:t>
            </a:r>
          </a:p>
          <a:p>
            <a:pPr algn="ctr" defTabSz="914400" eaLnBrk="1" hangingPunct="1"/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resistance to </a:t>
            </a:r>
          </a:p>
          <a:p>
            <a:pPr algn="ctr" defTabSz="914400" eaLnBrk="1" hangingPunct="1"/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FTC/3TC, TDF or ABC</a:t>
            </a:r>
          </a:p>
        </p:txBody>
      </p:sp>
      <p:sp>
        <p:nvSpPr>
          <p:cNvPr id="5145" name="Rectangle 27">
            <a:extLst>
              <a:ext uri="{FF2B5EF4-FFF2-40B4-BE49-F238E27FC236}">
                <a16:creationId xmlns:a16="http://schemas.microsoft.com/office/drawing/2014/main" id="{46115D8D-2EFD-4654-9F19-F1AA324D2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cxnSp>
        <p:nvCxnSpPr>
          <p:cNvPr id="5146" name="AutoShape 60">
            <a:extLst>
              <a:ext uri="{FF2B5EF4-FFF2-40B4-BE49-F238E27FC236}">
                <a16:creationId xmlns:a16="http://schemas.microsoft.com/office/drawing/2014/main" id="{AB44F1C9-C040-4449-8DA0-01A7D521843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3400630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147" name="Line 63">
            <a:extLst>
              <a:ext uri="{FF2B5EF4-FFF2-40B4-BE49-F238E27FC236}">
                <a16:creationId xmlns:a16="http://schemas.microsoft.com/office/drawing/2014/main" id="{FA8432DD-AE55-4262-93C4-82B8715E9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2" y="3284538"/>
            <a:ext cx="72128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48" name="Rectangle 9">
            <a:extLst>
              <a:ext uri="{FF2B5EF4-FFF2-40B4-BE49-F238E27FC236}">
                <a16:creationId xmlns:a16="http://schemas.microsoft.com/office/drawing/2014/main" id="{E192125A-89E4-4F39-A04A-6B9A26D3C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378904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315</a:t>
            </a:r>
          </a:p>
        </p:txBody>
      </p:sp>
      <p:sp>
        <p:nvSpPr>
          <p:cNvPr id="5149" name="Rectangle 8">
            <a:extLst>
              <a:ext uri="{FF2B5EF4-FFF2-40B4-BE49-F238E27FC236}">
                <a16:creationId xmlns:a16="http://schemas.microsoft.com/office/drawing/2014/main" id="{65E48419-AD16-4DA6-A85E-66CE2E427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246697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314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id="{6EC5CE61-B68A-4CE7-9F96-DD040FE64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>
            <a:extLst>
              <a:ext uri="{FF2B5EF4-FFF2-40B4-BE49-F238E27FC236}">
                <a16:creationId xmlns:a16="http://schemas.microsoft.com/office/drawing/2014/main" id="{D6A7D1AD-48F3-4338-9FE2-4D22D099F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W144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52" name="Line 172">
            <a:extLst>
              <a:ext uri="{FF2B5EF4-FFF2-40B4-BE49-F238E27FC236}">
                <a16:creationId xmlns:a16="http://schemas.microsoft.com/office/drawing/2014/main" id="{9876FB3D-4689-4D87-A1A3-9F16628B8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3" name="Line 172">
            <a:extLst>
              <a:ext uri="{FF2B5EF4-FFF2-40B4-BE49-F238E27FC236}">
                <a16:creationId xmlns:a16="http://schemas.microsoft.com/office/drawing/2014/main" id="{EC2E5E52-2A20-40B0-8DE4-0469BA645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5154" name="Group 37">
            <a:extLst>
              <a:ext uri="{FF2B5EF4-FFF2-40B4-BE49-F238E27FC236}">
                <a16:creationId xmlns:a16="http://schemas.microsoft.com/office/drawing/2014/main" id="{B08B95EC-411E-44E5-A2F0-DB4042051E41}"/>
              </a:ext>
            </a:extLst>
          </p:cNvPr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5155" name="Line 31">
              <a:extLst>
                <a:ext uri="{FF2B5EF4-FFF2-40B4-BE49-F238E27FC236}">
                  <a16:creationId xmlns:a16="http://schemas.microsoft.com/office/drawing/2014/main" id="{B74826FF-F94D-4FA8-8550-43047964C1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56" name="Line 31">
              <a:extLst>
                <a:ext uri="{FF2B5EF4-FFF2-40B4-BE49-F238E27FC236}">
                  <a16:creationId xmlns:a16="http://schemas.microsoft.com/office/drawing/2014/main" id="{D2BA452D-12E3-4DC5-A206-45AC05B122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6" name="ZoneTexte 71">
            <a:extLst>
              <a:ext uri="{FF2B5EF4-FFF2-40B4-BE49-F238E27FC236}">
                <a16:creationId xmlns:a16="http://schemas.microsoft.com/office/drawing/2014/main" id="{1EB75909-EB94-491A-AC1A-FBEADD2C1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4345940"/>
            <a:ext cx="87137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400" dirty="0">
                <a:solidFill>
                  <a:srgbClr val="000066"/>
                </a:solidFill>
              </a:rPr>
              <a:t>* Randomisation was stratified by HIV RNA (</a:t>
            </a:r>
            <a:r>
              <a:rPr lang="en-GB" altLang="fr-FR" sz="1400" u="sng" dirty="0">
                <a:solidFill>
                  <a:srgbClr val="000066"/>
                </a:solidFill>
              </a:rPr>
              <a:t>&lt;</a:t>
            </a:r>
            <a:r>
              <a:rPr lang="en-GB" altLang="fr-FR" sz="1400" dirty="0">
                <a:solidFill>
                  <a:srgbClr val="000066"/>
                </a:solidFill>
              </a:rPr>
              <a:t> 100 000 c/mL, 100 000-4000 000 c/mL or &gt; 100 000 c/mL), CD4 (&lt; 50/mm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, 50-199/mm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 or ≥ 200/mm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) at screening and geographic region (USA vs non-USA)</a:t>
            </a:r>
            <a:endParaRPr lang="en-GB" altLang="fr-FR" sz="1400" baseline="30000" dirty="0">
              <a:solidFill>
                <a:srgbClr val="000066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12542" y="4874983"/>
            <a:ext cx="2967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BIC/F/TAF: 50/200/25 mg, as STR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9A37B1E-1CC1-4C05-9D62-DCA9B7EA0A2F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 ; </a:t>
            </a:r>
            <a:r>
              <a:rPr lang="de-DE" altLang="fr-FR" sz="1200" i="1" dirty="0">
                <a:solidFill>
                  <a:srgbClr val="CC3300"/>
                </a:solidFill>
              </a:rPr>
              <a:t>Wohl DA Lancet HIV 2019 ; 6:e355-63</a:t>
            </a:r>
            <a:endParaRPr lang="fr-FR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>
            <a:extLst>
              <a:ext uri="{FF2B5EF4-FFF2-40B4-BE49-F238E27FC236}">
                <a16:creationId xmlns:a16="http://schemas.microsoft.com/office/drawing/2014/main" id="{47F9F36C-858F-43EF-80C2-2A5A05D377F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03852287"/>
              </p:ext>
            </p:extLst>
          </p:nvPr>
        </p:nvGraphicFramePr>
        <p:xfrm>
          <a:off x="395288" y="1709739"/>
          <a:ext cx="8353427" cy="4371914"/>
        </p:xfrm>
        <a:graphic>
          <a:graphicData uri="http://schemas.openxmlformats.org/drawingml/2006/table">
            <a:tbl>
              <a:tblPr/>
              <a:tblGrid>
                <a:gridCol w="293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2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2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0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07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314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315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4.42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4.51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&gt; 100 000 c/mL, %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443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Discontinuations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W48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W48-W96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W48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W48-W96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discontinuations, N (%)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 (6%)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 (5.8%)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(5%)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(5%)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efficacy, N</a:t>
                      </a:r>
                    </a:p>
                  </a:txBody>
                  <a:tcPr marL="90000" marR="90000" marT="46465" marB="46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event, N</a:t>
                      </a:r>
                    </a:p>
                  </a:txBody>
                  <a:tcPr marL="90000" marR="90000" marT="46465" marB="46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follow-up, N</a:t>
                      </a:r>
                    </a:p>
                  </a:txBody>
                  <a:tcPr marL="90000" marR="90000" marT="46465" marB="46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 / Other, N</a:t>
                      </a:r>
                    </a:p>
                  </a:txBody>
                  <a:tcPr marL="90000" marR="90000" marT="46465" marB="46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9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8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5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6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227" name="Rectangle 6">
            <a:extLst>
              <a:ext uri="{FF2B5EF4-FFF2-40B4-BE49-F238E27FC236}">
                <a16:creationId xmlns:a16="http://schemas.microsoft.com/office/drawing/2014/main" id="{DA27C1D0-B7B1-4758-B322-045FAE432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75" y="1295400"/>
            <a:ext cx="7162800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grpSp>
        <p:nvGrpSpPr>
          <p:cNvPr id="7229" name="Grouper 25">
            <a:extLst>
              <a:ext uri="{FF2B5EF4-FFF2-40B4-BE49-F238E27FC236}">
                <a16:creationId xmlns:a16="http://schemas.microsoft.com/office/drawing/2014/main" id="{71D6BC98-CBA6-4F86-859D-1E6ABDB4A78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7231" name="AutoShape 162">
              <a:extLst>
                <a:ext uri="{FF2B5EF4-FFF2-40B4-BE49-F238E27FC236}">
                  <a16:creationId xmlns:a16="http://schemas.microsoft.com/office/drawing/2014/main" id="{B3E630CE-6852-4A15-A12A-3D78A6986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32" name="ZoneTexte 23">
              <a:extLst>
                <a:ext uri="{FF2B5EF4-FFF2-40B4-BE49-F238E27FC236}">
                  <a16:creationId xmlns:a16="http://schemas.microsoft.com/office/drawing/2014/main" id="{E12D0588-E938-4DDF-8307-39D9C46310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7230" name="Rectangle 27">
            <a:extLst>
              <a:ext uri="{FF2B5EF4-FFF2-40B4-BE49-F238E27FC236}">
                <a16:creationId xmlns:a16="http://schemas.microsoft.com/office/drawing/2014/main" id="{CC6131B2-A282-4B24-BD94-1281AEC6E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EE751B-E3F6-452A-BEB1-E41C2157AEFD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 ; </a:t>
            </a:r>
            <a:r>
              <a:rPr lang="de-DE" altLang="fr-FR" sz="1200" i="1" dirty="0">
                <a:solidFill>
                  <a:srgbClr val="CC3300"/>
                </a:solidFill>
              </a:rPr>
              <a:t>Wohl DA Lancet HIV 2019 ; 6:e355-63</a:t>
            </a:r>
            <a:endParaRPr lang="fr-FR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>
            <a:extLst>
              <a:ext uri="{FF2B5EF4-FFF2-40B4-BE49-F238E27FC236}">
                <a16:creationId xmlns:a16="http://schemas.microsoft.com/office/drawing/2014/main" id="{3A735FDC-BC4F-4A3B-94BE-26AF640BC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275" y="1128713"/>
            <a:ext cx="3962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Virologic outcome at week 48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63117706-FA97-43D7-8F14-37D9AE5E8136}"/>
              </a:ext>
            </a:extLst>
          </p:cNvPr>
          <p:cNvGrpSpPr/>
          <p:nvPr/>
        </p:nvGrpSpPr>
        <p:grpSpPr>
          <a:xfrm>
            <a:off x="4948238" y="1916113"/>
            <a:ext cx="3546475" cy="2530475"/>
            <a:chOff x="4948238" y="1916113"/>
            <a:chExt cx="3546475" cy="2530475"/>
          </a:xfrm>
        </p:grpSpPr>
        <p:sp>
          <p:nvSpPr>
            <p:cNvPr id="43" name="AutoShape 106">
              <a:extLst>
                <a:ext uri="{FF2B5EF4-FFF2-40B4-BE49-F238E27FC236}">
                  <a16:creationId xmlns:a16="http://schemas.microsoft.com/office/drawing/2014/main" id="{6356B02F-C75A-40D1-BF69-76538D9C2C8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159375" y="2281238"/>
              <a:ext cx="1555750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5B92C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fr-FR" sz="16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DTG/ABC/3TC</a:t>
              </a:r>
            </a:p>
          </p:txBody>
        </p:sp>
        <p:sp>
          <p:nvSpPr>
            <p:cNvPr id="44" name="AutoShape 106">
              <a:extLst>
                <a:ext uri="{FF2B5EF4-FFF2-40B4-BE49-F238E27FC236}">
                  <a16:creationId xmlns:a16="http://schemas.microsoft.com/office/drawing/2014/main" id="{E8BE9F77-0CE1-49ED-9CD5-3837D9019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5125" y="2281238"/>
              <a:ext cx="1552575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45BD8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fr-FR" sz="1600" b="1" kern="0" dirty="0">
                  <a:solidFill>
                    <a:prstClr val="white"/>
                  </a:solidFill>
                  <a:latin typeface="+mj-lt"/>
                  <a:ea typeface="MS PGothic"/>
                  <a:cs typeface="Arial" pitchFamily="34" charset="0"/>
                </a:rPr>
                <a:t>BIC/F/TAF</a:t>
              </a:r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id="{FDB6C994-ABC1-4DEA-B5CE-2C38455537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4950" y="2987675"/>
              <a:ext cx="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6" name="Line 92">
              <a:extLst>
                <a:ext uri="{FF2B5EF4-FFF2-40B4-BE49-F238E27FC236}">
                  <a16:creationId xmlns:a16="http://schemas.microsoft.com/office/drawing/2014/main" id="{75DC12DC-02A4-4AFF-B57F-C4355924F5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1950" y="2987675"/>
              <a:ext cx="3175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7" name="Line 94">
              <a:extLst>
                <a:ext uri="{FF2B5EF4-FFF2-40B4-BE49-F238E27FC236}">
                  <a16:creationId xmlns:a16="http://schemas.microsoft.com/office/drawing/2014/main" id="{8297E25B-855D-436C-8079-EFD672E3B8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29588" y="2987675"/>
              <a:ext cx="635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8" name="Text Box 10">
              <a:extLst>
                <a:ext uri="{FF2B5EF4-FFF2-40B4-BE49-F238E27FC236}">
                  <a16:creationId xmlns:a16="http://schemas.microsoft.com/office/drawing/2014/main" id="{6096509C-9CA6-49F1-AA8F-321835B3F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5900" y="3963988"/>
              <a:ext cx="295275" cy="482600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kern="0" dirty="0">
                  <a:solidFill>
                    <a:srgbClr val="000066"/>
                  </a:solidFill>
                  <a:ea typeface="MS PGothic"/>
                </a:rPr>
                <a:t>0 </a:t>
              </a:r>
            </a:p>
          </p:txBody>
        </p:sp>
        <p:sp>
          <p:nvSpPr>
            <p:cNvPr id="9225" name="TextBox 70">
              <a:extLst>
                <a:ext uri="{FF2B5EF4-FFF2-40B4-BE49-F238E27FC236}">
                  <a16:creationId xmlns:a16="http://schemas.microsoft.com/office/drawing/2014/main" id="{185700A7-1440-466D-8AA5-A310AA2C49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8238" y="3963988"/>
              <a:ext cx="731837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‒ 12%</a:t>
              </a:r>
            </a:p>
          </p:txBody>
        </p:sp>
        <p:sp>
          <p:nvSpPr>
            <p:cNvPr id="9226" name="TextBox 70">
              <a:extLst>
                <a:ext uri="{FF2B5EF4-FFF2-40B4-BE49-F238E27FC236}">
                  <a16:creationId xmlns:a16="http://schemas.microsoft.com/office/drawing/2014/main" id="{0F540E43-5324-4D84-AA99-195A2BCD1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4463" y="3963988"/>
              <a:ext cx="730250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 dirty="0">
                  <a:solidFill>
                    <a:srgbClr val="000066"/>
                  </a:solidFill>
                </a:rPr>
                <a:t>+ 12%</a:t>
              </a:r>
            </a:p>
          </p:txBody>
        </p:sp>
        <p:sp>
          <p:nvSpPr>
            <p:cNvPr id="51" name="Text Box 99">
              <a:extLst>
                <a:ext uri="{FF2B5EF4-FFF2-40B4-BE49-F238E27FC236}">
                  <a16:creationId xmlns:a16="http://schemas.microsoft.com/office/drawing/2014/main" id="{95B533DF-CBEF-464F-8E14-B2DB66589B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8488" y="3532188"/>
              <a:ext cx="519112" cy="307975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3.6</a:t>
              </a:r>
            </a:p>
          </p:txBody>
        </p:sp>
        <p:sp>
          <p:nvSpPr>
            <p:cNvPr id="52" name="Text Box 98">
              <a:extLst>
                <a:ext uri="{FF2B5EF4-FFF2-40B4-BE49-F238E27FC236}">
                  <a16:creationId xmlns:a16="http://schemas.microsoft.com/office/drawing/2014/main" id="{3B9FEDD1-A28E-48ED-98DA-B2BD05C5C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0425" y="3384550"/>
              <a:ext cx="360363" cy="523875"/>
            </a:xfrm>
            <a:prstGeom prst="rect">
              <a:avLst/>
            </a:prstGeom>
            <a:noFill/>
            <a:ln>
              <a:noFill/>
            </a:ln>
          </p:spPr>
          <p:txBody>
            <a:bodyPr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- 4.8</a:t>
              </a:r>
              <a:endParaRPr lang="en-GB" sz="14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sp>
          <p:nvSpPr>
            <p:cNvPr id="53" name="Text Box 99">
              <a:extLst>
                <a:ext uri="{FF2B5EF4-FFF2-40B4-BE49-F238E27FC236}">
                  <a16:creationId xmlns:a16="http://schemas.microsoft.com/office/drawing/2014/main" id="{AA7555D9-D5C5-4B5B-87E4-3E0DD619C3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0638" y="3027363"/>
              <a:ext cx="585787" cy="338137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- 0.6</a:t>
              </a:r>
              <a:endParaRPr lang="en-GB" sz="16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cxnSp>
          <p:nvCxnSpPr>
            <p:cNvPr id="54" name="Straight Connector 28">
              <a:extLst>
                <a:ext uri="{FF2B5EF4-FFF2-40B4-BE49-F238E27FC236}">
                  <a16:creationId xmlns:a16="http://schemas.microsoft.com/office/drawing/2014/main" id="{14D26867-0ABF-45BD-96D0-E4BE5E75D803}"/>
                </a:ext>
              </a:extLst>
            </p:cNvPr>
            <p:cNvCxnSpPr/>
            <p:nvPr/>
          </p:nvCxnSpPr>
          <p:spPr bwMode="auto">
            <a:xfrm>
              <a:off x="6084888" y="3482975"/>
              <a:ext cx="1150937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9">
              <a:extLst>
                <a:ext uri="{FF2B5EF4-FFF2-40B4-BE49-F238E27FC236}">
                  <a16:creationId xmlns:a16="http://schemas.microsoft.com/office/drawing/2014/main" id="{B7E832CF-EA37-4F07-A1C6-ED256E583E66}"/>
                </a:ext>
              </a:extLst>
            </p:cNvPr>
            <p:cNvCxnSpPr/>
            <p:nvPr/>
          </p:nvCxnSpPr>
          <p:spPr bwMode="auto">
            <a:xfrm rot="16200000">
              <a:off x="6561931" y="3482182"/>
              <a:ext cx="239713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Line 92">
              <a:extLst>
                <a:ext uri="{FF2B5EF4-FFF2-40B4-BE49-F238E27FC236}">
                  <a16:creationId xmlns:a16="http://schemas.microsoft.com/office/drawing/2014/main" id="{4975D95C-482A-42BA-8E3E-5AA5D743DB2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6711950" y="2482850"/>
              <a:ext cx="3175" cy="31083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" name="Rectangle 6">
              <a:extLst>
                <a:ext uri="{FF2B5EF4-FFF2-40B4-BE49-F238E27FC236}">
                  <a16:creationId xmlns:a16="http://schemas.microsoft.com/office/drawing/2014/main" id="{3E296A7B-BA48-4AED-B933-10D4B3D23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288" y="1916113"/>
              <a:ext cx="3022600" cy="36512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Difference (95 % CI)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973AF0DA-D719-4BBC-B749-BF52B0D98DC4}"/>
              </a:ext>
            </a:extLst>
          </p:cNvPr>
          <p:cNvGrpSpPr/>
          <p:nvPr/>
        </p:nvGrpSpPr>
        <p:grpSpPr>
          <a:xfrm>
            <a:off x="615950" y="1557338"/>
            <a:ext cx="3841750" cy="3661807"/>
            <a:chOff x="615950" y="1557338"/>
            <a:chExt cx="3841750" cy="3661807"/>
          </a:xfrm>
        </p:grpSpPr>
        <p:grpSp>
          <p:nvGrpSpPr>
            <p:cNvPr id="9218" name="Grouper 2">
              <a:extLst>
                <a:ext uri="{FF2B5EF4-FFF2-40B4-BE49-F238E27FC236}">
                  <a16:creationId xmlns:a16="http://schemas.microsoft.com/office/drawing/2014/main" id="{066CF0A4-1A53-4AAF-A34B-72326D15EB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6176" y="1868488"/>
              <a:ext cx="1801622" cy="623887"/>
              <a:chOff x="6821313" y="1737990"/>
              <a:chExt cx="1801505" cy="624749"/>
            </a:xfrm>
          </p:grpSpPr>
          <p:sp>
            <p:nvSpPr>
              <p:cNvPr id="9270" name="AutoShape 165">
                <a:extLst>
                  <a:ext uri="{FF2B5EF4-FFF2-40B4-BE49-F238E27FC236}">
                    <a16:creationId xmlns:a16="http://schemas.microsoft.com/office/drawing/2014/main" id="{F2457DDE-F01A-445F-94BC-5E90E1A80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1313" y="1760218"/>
                <a:ext cx="1801504" cy="59222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71" name="Rectangle 3">
                <a:extLst>
                  <a:ext uri="{FF2B5EF4-FFF2-40B4-BE49-F238E27FC236}">
                    <a16:creationId xmlns:a16="http://schemas.microsoft.com/office/drawing/2014/main" id="{85D14240-1F33-4035-8A31-D5353D78A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2097636"/>
                <a:ext cx="177782" cy="144483"/>
              </a:xfrm>
              <a:prstGeom prst="rect">
                <a:avLst/>
              </a:prstGeom>
              <a:solidFill>
                <a:srgbClr val="5B92C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272" name="Rectangle 4">
                <a:extLst>
                  <a:ext uri="{FF2B5EF4-FFF2-40B4-BE49-F238E27FC236}">
                    <a16:creationId xmlns:a16="http://schemas.microsoft.com/office/drawing/2014/main" id="{04E13E32-3940-495F-8D82-072554883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1863918"/>
                <a:ext cx="177782" cy="144484"/>
              </a:xfrm>
              <a:prstGeom prst="rect">
                <a:avLst/>
              </a:prstGeom>
              <a:solidFill>
                <a:srgbClr val="45BD8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273" name="ZoneTexte 84">
                <a:extLst>
                  <a:ext uri="{FF2B5EF4-FFF2-40B4-BE49-F238E27FC236}">
                    <a16:creationId xmlns:a16="http://schemas.microsoft.com/office/drawing/2014/main" id="{2C04CD3C-890F-487B-A5EB-ECC08C527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737990"/>
                <a:ext cx="1162135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BIC/F/TAF</a:t>
                </a:r>
              </a:p>
            </p:txBody>
          </p:sp>
          <p:sp>
            <p:nvSpPr>
              <p:cNvPr id="9274" name="ZoneTexte 85">
                <a:extLst>
                  <a:ext uri="{FF2B5EF4-FFF2-40B4-BE49-F238E27FC236}">
                    <a16:creationId xmlns:a16="http://schemas.microsoft.com/office/drawing/2014/main" id="{EDDC6BCB-C792-439F-A118-45271C8A44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993407"/>
                <a:ext cx="153483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DTG/ABC/3TC</a:t>
                </a:r>
              </a:p>
            </p:txBody>
          </p:sp>
        </p:grpSp>
        <p:sp>
          <p:nvSpPr>
            <p:cNvPr id="59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642" y="1801813"/>
              <a:ext cx="32220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92.4</a:t>
              </a:r>
            </a:p>
          </p:txBody>
        </p:sp>
        <p:sp>
          <p:nvSpPr>
            <p:cNvPr id="60" name="Rectangle 41">
              <a:extLst>
                <a:ext uri="{FF2B5EF4-FFF2-40B4-BE49-F238E27FC236}">
                  <a16:creationId xmlns:a16="http://schemas.microsoft.com/office/drawing/2014/main" id="{BF86AB68-E302-4AF1-BD1B-43935B75C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8709" y="4394200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1.0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1" name="Rectangle 42">
              <a:extLst>
                <a:ext uri="{FF2B5EF4-FFF2-40B4-BE49-F238E27FC236}">
                  <a16:creationId xmlns:a16="http://schemas.microsoft.com/office/drawing/2014/main" id="{96D19205-AAAA-47D5-99D8-D229AEEAF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553" y="4176713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6.7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2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442" y="1758950"/>
              <a:ext cx="32220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93.0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3" name="Rectangle 44">
              <a:extLst>
                <a:ext uri="{FF2B5EF4-FFF2-40B4-BE49-F238E27FC236}">
                  <a16:creationId xmlns:a16="http://schemas.microsoft.com/office/drawing/2014/main" id="{F84F11F4-75FF-4F02-A173-B4467ACD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7809" y="4321175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2.5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4" name="Rectangle 45">
              <a:extLst>
                <a:ext uri="{FF2B5EF4-FFF2-40B4-BE49-F238E27FC236}">
                  <a16:creationId xmlns:a16="http://schemas.microsoft.com/office/drawing/2014/main" id="{6B200BE6-1CB6-4F56-B6A0-565D6CF91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846" y="4238625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4.4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9240" name="Rectangle 46">
              <a:extLst>
                <a:ext uri="{FF2B5EF4-FFF2-40B4-BE49-F238E27FC236}">
                  <a16:creationId xmlns:a16="http://schemas.microsoft.com/office/drawing/2014/main" id="{8CB832DA-9468-4108-8586-1E496AF4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813" y="4635500"/>
              <a:ext cx="84137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1" name="Rectangle 47">
              <a:extLst>
                <a:ext uri="{FF2B5EF4-FFF2-40B4-BE49-F238E27FC236}">
                  <a16:creationId xmlns:a16="http://schemas.microsoft.com/office/drawing/2014/main" id="{99190C0C-E26D-41F6-A7D4-26B22268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407352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2" name="Rectangle 48">
              <a:extLst>
                <a:ext uri="{FF2B5EF4-FFF2-40B4-BE49-F238E27FC236}">
                  <a16:creationId xmlns:a16="http://schemas.microsoft.com/office/drawing/2014/main" id="{E8E6D08B-0E2C-4D70-B85B-703B45DC9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3513138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3" name="Rectangle 49">
              <a:extLst>
                <a:ext uri="{FF2B5EF4-FFF2-40B4-BE49-F238E27FC236}">
                  <a16:creationId xmlns:a16="http://schemas.microsoft.com/office/drawing/2014/main" id="{2AD020F8-EC13-4E38-B463-2E4829AD1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951163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4" name="Rectangle 50">
              <a:extLst>
                <a:ext uri="{FF2B5EF4-FFF2-40B4-BE49-F238E27FC236}">
                  <a16:creationId xmlns:a16="http://schemas.microsoft.com/office/drawing/2014/main" id="{81024ECD-569A-4213-9C2B-470C7240A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39077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5" name="Rectangle 51">
              <a:extLst>
                <a:ext uri="{FF2B5EF4-FFF2-40B4-BE49-F238E27FC236}">
                  <a16:creationId xmlns:a16="http://schemas.microsoft.com/office/drawing/2014/main" id="{E79DA96C-D609-4EDE-B570-409B6058B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950" y="1817688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6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338" y="4849813"/>
              <a:ext cx="70532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200" b="1" dirty="0">
                  <a:solidFill>
                    <a:srgbClr val="000066"/>
                  </a:solidFill>
                </a:rPr>
                <a:t>HIV RNA</a:t>
              </a:r>
            </a:p>
            <a:p>
              <a:pPr eaLnBrk="1" hangingPunct="1"/>
              <a:r>
                <a:rPr lang="en-US" altLang="fr-FR" sz="1200" b="1" dirty="0">
                  <a:solidFill>
                    <a:srgbClr val="000066"/>
                  </a:solidFill>
                </a:rPr>
                <a:t>&lt; 50 c/mL</a:t>
              </a:r>
              <a:endParaRPr lang="en-US" altLang="fr-FR" sz="1600" b="1" dirty="0">
                <a:solidFill>
                  <a:srgbClr val="000066"/>
                </a:solidFill>
              </a:endParaRPr>
            </a:p>
          </p:txBody>
        </p:sp>
        <p:sp>
          <p:nvSpPr>
            <p:cNvPr id="9247" name="Rectangle 53">
              <a:extLst>
                <a:ext uri="{FF2B5EF4-FFF2-40B4-BE49-F238E27FC236}">
                  <a16:creationId xmlns:a16="http://schemas.microsoft.com/office/drawing/2014/main" id="{8082E554-A3A4-4829-8668-59892AB98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6594" y="4849813"/>
              <a:ext cx="7005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200" b="1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200" b="1">
                  <a:solidFill>
                    <a:srgbClr val="000066"/>
                  </a:solidFill>
                </a:rPr>
                <a:t>≥ 50 c/mL</a:t>
              </a:r>
              <a:endParaRPr lang="en-US" altLang="fr-FR" sz="1600" b="1">
                <a:solidFill>
                  <a:srgbClr val="000066"/>
                </a:solidFill>
              </a:endParaRPr>
            </a:p>
          </p:txBody>
        </p:sp>
        <p:sp>
          <p:nvSpPr>
            <p:cNvPr id="9248" name="Rectangle 54">
              <a:extLst>
                <a:ext uri="{FF2B5EF4-FFF2-40B4-BE49-F238E27FC236}">
                  <a16:creationId xmlns:a16="http://schemas.microsoft.com/office/drawing/2014/main" id="{6DC448A8-9C24-485F-ADFE-E67CEFA23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9946" y="4865688"/>
              <a:ext cx="56425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200" b="1">
                  <a:solidFill>
                    <a:srgbClr val="000066"/>
                  </a:solidFill>
                </a:rPr>
                <a:t>No data</a:t>
              </a:r>
              <a:endParaRPr lang="en-US" altLang="fr-FR" sz="1600" b="1">
                <a:solidFill>
                  <a:srgbClr val="000066"/>
                </a:solidFill>
              </a:endParaRPr>
            </a:p>
          </p:txBody>
        </p:sp>
        <p:sp>
          <p:nvSpPr>
            <p:cNvPr id="9249" name="ZoneTexte 75">
              <a:extLst>
                <a:ext uri="{FF2B5EF4-FFF2-40B4-BE49-F238E27FC236}">
                  <a16:creationId xmlns:a16="http://schemas.microsoft.com/office/drawing/2014/main" id="{9B331514-5A99-4910-A4AC-E3D79299D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925" y="1557338"/>
              <a:ext cx="3667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50" name="Freeform 8">
              <a:extLst>
                <a:ext uri="{FF2B5EF4-FFF2-40B4-BE49-F238E27FC236}">
                  <a16:creationId xmlns:a16="http://schemas.microsoft.com/office/drawing/2014/main" id="{5F037D5C-5B00-4FF1-BF37-C4949EA2E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475" y="1912938"/>
              <a:ext cx="3451225" cy="2846387"/>
            </a:xfrm>
            <a:custGeom>
              <a:avLst/>
              <a:gdLst>
                <a:gd name="T0" fmla="*/ 2147483647 w 3239"/>
                <a:gd name="T1" fmla="*/ 2147483647 h 2671"/>
                <a:gd name="T2" fmla="*/ 0 w 3239"/>
                <a:gd name="T3" fmla="*/ 2147483647 h 2671"/>
                <a:gd name="T4" fmla="*/ 0 w 3239"/>
                <a:gd name="T5" fmla="*/ 0 h 26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1" name="Line 9">
              <a:extLst>
                <a:ext uri="{FF2B5EF4-FFF2-40B4-BE49-F238E27FC236}">
                  <a16:creationId xmlns:a16="http://schemas.microsoft.com/office/drawing/2014/main" id="{9AF80EA6-25D1-44EE-8140-112EB127D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24892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2" name="Line 10">
              <a:extLst>
                <a:ext uri="{FF2B5EF4-FFF2-40B4-BE49-F238E27FC236}">
                  <a16:creationId xmlns:a16="http://schemas.microsoft.com/office/drawing/2014/main" id="{654A3037-851C-4EA7-A011-70F90677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0543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3" name="Line 11">
              <a:extLst>
                <a:ext uri="{FF2B5EF4-FFF2-40B4-BE49-F238E27FC236}">
                  <a16:creationId xmlns:a16="http://schemas.microsoft.com/office/drawing/2014/main" id="{38AE6A8C-893A-40FC-8D13-EE751A59A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6195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4" name="Line 12">
              <a:extLst>
                <a:ext uri="{FF2B5EF4-FFF2-40B4-BE49-F238E27FC236}">
                  <a16:creationId xmlns:a16="http://schemas.microsoft.com/office/drawing/2014/main" id="{38FDDF1F-E21C-4464-8966-49576A62B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1846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5" name="Line 13">
              <a:extLst>
                <a:ext uri="{FF2B5EF4-FFF2-40B4-BE49-F238E27FC236}">
                  <a16:creationId xmlns:a16="http://schemas.microsoft.com/office/drawing/2014/main" id="{72E617F9-A754-4726-A9F7-2A29ED245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7434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6" name="Line 14">
              <a:extLst>
                <a:ext uri="{FF2B5EF4-FFF2-40B4-BE49-F238E27FC236}">
                  <a16:creationId xmlns:a16="http://schemas.microsoft.com/office/drawing/2014/main" id="{CA46CF8F-35D0-4F5A-93D3-430A906C1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19240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7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125" y="2114550"/>
              <a:ext cx="442913" cy="2627313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8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5438" y="2078038"/>
              <a:ext cx="442912" cy="2663825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5B92C9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59" name="Rectangle 17">
              <a:extLst>
                <a:ext uri="{FF2B5EF4-FFF2-40B4-BE49-F238E27FC236}">
                  <a16:creationId xmlns:a16="http://schemas.microsoft.com/office/drawing/2014/main" id="{92104CEC-FCF3-4F18-A2B7-51247D489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3188" y="4529138"/>
              <a:ext cx="442912" cy="212725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60" name="Rectangle 18">
              <a:extLst>
                <a:ext uri="{FF2B5EF4-FFF2-40B4-BE49-F238E27FC236}">
                  <a16:creationId xmlns:a16="http://schemas.microsoft.com/office/drawing/2014/main" id="{5669FABB-3760-43DD-AE4A-EFB60BD86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3288" y="4454525"/>
              <a:ext cx="444500" cy="287338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61" name="Rectangle 19">
              <a:extLst>
                <a:ext uri="{FF2B5EF4-FFF2-40B4-BE49-F238E27FC236}">
                  <a16:creationId xmlns:a16="http://schemas.microsoft.com/office/drawing/2014/main" id="{4DB0BEE4-0C66-4756-BE3F-C6F183498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375" y="4598988"/>
              <a:ext cx="442913" cy="142875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62" name="Rectangle 20">
              <a:extLst>
                <a:ext uri="{FF2B5EF4-FFF2-40B4-BE49-F238E27FC236}">
                  <a16:creationId xmlns:a16="http://schemas.microsoft.com/office/drawing/2014/main" id="{A3383DFF-9FD1-4A9F-950F-F772D56F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063" y="4670425"/>
              <a:ext cx="442912" cy="71438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</p:grpSp>
      <p:sp>
        <p:nvSpPr>
          <p:cNvPr id="9263" name="Espace réservé du contenu 2">
            <a:extLst>
              <a:ext uri="{FF2B5EF4-FFF2-40B4-BE49-F238E27FC236}">
                <a16:creationId xmlns:a16="http://schemas.microsoft.com/office/drawing/2014/main" id="{5695B8B0-0910-41CF-882D-80EB665F07FE}"/>
              </a:ext>
            </a:extLst>
          </p:cNvPr>
          <p:cNvSpPr>
            <a:spLocks/>
          </p:cNvSpPr>
          <p:nvPr/>
        </p:nvSpPr>
        <p:spPr bwMode="auto">
          <a:xfrm>
            <a:off x="5291137" y="4365625"/>
            <a:ext cx="3833813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 indent="-1825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450850" indent="-1841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Met criteria for resistance testing (HIV RNA ≥ 200 c/mL)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600" dirty="0">
                <a:solidFill>
                  <a:srgbClr val="000066"/>
                </a:solidFill>
              </a:rPr>
              <a:t>BIC/F/TAF: 1 vs</a:t>
            </a:r>
            <a:r>
              <a:rPr lang="en-GB" altLang="fr-FR" sz="1600" baseline="30000" dirty="0">
                <a:solidFill>
                  <a:srgbClr val="000066"/>
                </a:solidFill>
              </a:rPr>
              <a:t> </a:t>
            </a:r>
            <a:r>
              <a:rPr lang="en-GB" altLang="fr-FR" sz="1600" dirty="0">
                <a:solidFill>
                  <a:srgbClr val="000066"/>
                </a:solidFill>
              </a:rPr>
              <a:t>DTG/ABC/3TC: 4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600" dirty="0">
                <a:solidFill>
                  <a:srgbClr val="000066"/>
                </a:solidFill>
              </a:rPr>
              <a:t> </a:t>
            </a:r>
            <a:r>
              <a:rPr lang="fr-FR" altLang="fr-FR" sz="1600" dirty="0">
                <a:solidFill>
                  <a:srgbClr val="000066"/>
                </a:solidFill>
              </a:rPr>
              <a:t>No </a:t>
            </a:r>
            <a:r>
              <a:rPr lang="en-US" altLang="fr-FR" sz="1600" dirty="0">
                <a:solidFill>
                  <a:srgbClr val="000066"/>
                </a:solidFill>
              </a:rPr>
              <a:t>resistance emergence</a:t>
            </a:r>
            <a:endParaRPr lang="en-US" altLang="fr-FR" sz="2000" b="1" dirty="0">
              <a:solidFill>
                <a:srgbClr val="CC3300"/>
              </a:solidFill>
              <a:latin typeface="Calibri" panose="020F0502020204030204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Mean CD4 increase at W48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600" dirty="0">
                <a:solidFill>
                  <a:srgbClr val="000066"/>
                </a:solidFill>
              </a:rPr>
              <a:t>BIC/F/TAF: + 233/mm</a:t>
            </a:r>
            <a:r>
              <a:rPr lang="en-GB" altLang="fr-FR" sz="1600" baseline="30000" dirty="0">
                <a:solidFill>
                  <a:srgbClr val="000066"/>
                </a:solidFill>
              </a:rPr>
              <a:t>3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600" dirty="0">
                <a:solidFill>
                  <a:srgbClr val="000066"/>
                </a:solidFill>
              </a:rPr>
              <a:t>DTG/ABC/3TC: + 229/mm</a:t>
            </a:r>
            <a:r>
              <a:rPr lang="en-GB" altLang="fr-FR" sz="1600" baseline="30000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9264" name="ZoneTexte 3">
            <a:extLst>
              <a:ext uri="{FF2B5EF4-FFF2-40B4-BE49-F238E27FC236}">
                <a16:creationId xmlns:a16="http://schemas.microsoft.com/office/drawing/2014/main" id="{D58A6CDB-DD0B-4533-8E3E-54F59B36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213" y="5445125"/>
            <a:ext cx="40281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HIV RNA &lt; 50 c/mL (per-protocol)</a:t>
            </a:r>
          </a:p>
          <a:p>
            <a:pPr marL="450850" lvl="1" indent="-1841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altLang="fr-FR" sz="1800" dirty="0">
                <a:solidFill>
                  <a:srgbClr val="000066"/>
                </a:solidFill>
              </a:rPr>
              <a:t>	BIC/F/TAF: 99.3%</a:t>
            </a:r>
          </a:p>
          <a:p>
            <a:pPr marL="450850" lvl="1" indent="-1841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altLang="fr-FR" sz="1800" dirty="0">
                <a:solidFill>
                  <a:srgbClr val="000066"/>
                </a:solidFill>
              </a:rPr>
              <a:t>	DTG/ABC/3TC: 98.6%</a:t>
            </a:r>
          </a:p>
        </p:txBody>
      </p:sp>
      <p:grpSp>
        <p:nvGrpSpPr>
          <p:cNvPr id="9266" name="Grouper 25">
            <a:extLst>
              <a:ext uri="{FF2B5EF4-FFF2-40B4-BE49-F238E27FC236}">
                <a16:creationId xmlns:a16="http://schemas.microsoft.com/office/drawing/2014/main" id="{CB365561-C2CB-4EC0-BF8A-45E570B8973B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9268" name="AutoShape 162">
              <a:extLst>
                <a:ext uri="{FF2B5EF4-FFF2-40B4-BE49-F238E27FC236}">
                  <a16:creationId xmlns:a16="http://schemas.microsoft.com/office/drawing/2014/main" id="{3416FDE0-6C2C-4FFC-8BAB-A2F35A62E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9" name="ZoneTexte 23">
              <a:extLst>
                <a:ext uri="{FF2B5EF4-FFF2-40B4-BE49-F238E27FC236}">
                  <a16:creationId xmlns:a16="http://schemas.microsoft.com/office/drawing/2014/main" id="{D5AC3090-B4BB-4639-BB6B-4AFF68351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9267" name="Rectangle 27">
            <a:extLst>
              <a:ext uri="{FF2B5EF4-FFF2-40B4-BE49-F238E27FC236}">
                <a16:creationId xmlns:a16="http://schemas.microsoft.com/office/drawing/2014/main" id="{83CEB00D-AFE4-43F1-91D8-7DC6B74E3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7DFB50E-1A4C-4F71-A8C3-D85083CF1274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Box 2">
            <a:extLst>
              <a:ext uri="{FF2B5EF4-FFF2-40B4-BE49-F238E27FC236}">
                <a16:creationId xmlns:a16="http://schemas.microsoft.com/office/drawing/2014/main" id="{CE271407-A84C-6B4F-9F20-1D7F58D09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169" y="1196752"/>
            <a:ext cx="813929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b="1">
                <a:solidFill>
                  <a:srgbClr val="CC3300"/>
                </a:solidFill>
                <a:latin typeface="Calibri" pitchFamily="34" charset="0"/>
              </a:rPr>
              <a:t>HIV RNA &lt; 50 c/mL at W48 according to baseline CD4 and HIV RNA, ITT-E snapshot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65652C4-0F22-417E-B364-A4A2C6E55EE8}"/>
              </a:ext>
            </a:extLst>
          </p:cNvPr>
          <p:cNvGrpSpPr/>
          <p:nvPr/>
        </p:nvGrpSpPr>
        <p:grpSpPr>
          <a:xfrm>
            <a:off x="323528" y="1772816"/>
            <a:ext cx="8303877" cy="4824536"/>
            <a:chOff x="323528" y="1772816"/>
            <a:chExt cx="8303877" cy="4824536"/>
          </a:xfrm>
        </p:grpSpPr>
        <p:sp>
          <p:nvSpPr>
            <p:cNvPr id="4" name="Rectangle 16"/>
            <p:cNvSpPr>
              <a:spLocks noChangeArrowheads="1"/>
            </p:cNvSpPr>
            <p:nvPr/>
          </p:nvSpPr>
          <p:spPr bwMode="auto">
            <a:xfrm>
              <a:off x="1783709" y="2929813"/>
              <a:ext cx="495547" cy="2952000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 dirty="0">
                <a:solidFill>
                  <a:srgbClr val="000066"/>
                </a:solidFill>
              </a:endParaRPr>
            </a:p>
          </p:txBody>
        </p:sp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5521345" y="2893813"/>
              <a:ext cx="495547" cy="2988000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6016892" y="2893813"/>
              <a:ext cx="495547" cy="2988000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7" name="Rectangle 19"/>
            <p:cNvSpPr>
              <a:spLocks noChangeArrowheads="1"/>
            </p:cNvSpPr>
            <p:nvPr/>
          </p:nvSpPr>
          <p:spPr bwMode="auto">
            <a:xfrm>
              <a:off x="2279256" y="2920864"/>
              <a:ext cx="495547" cy="2960949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3280060" y="3073813"/>
              <a:ext cx="495547" cy="2808000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7011218" y="3253813"/>
              <a:ext cx="495547" cy="2628000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10" name="Rectangle 22"/>
            <p:cNvSpPr>
              <a:spLocks noChangeArrowheads="1"/>
            </p:cNvSpPr>
            <p:nvPr/>
          </p:nvSpPr>
          <p:spPr bwMode="auto">
            <a:xfrm>
              <a:off x="3775605" y="3046813"/>
              <a:ext cx="495547" cy="2834999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11" name="Rectangle 23"/>
            <p:cNvSpPr>
              <a:spLocks noChangeArrowheads="1"/>
            </p:cNvSpPr>
            <p:nvPr/>
          </p:nvSpPr>
          <p:spPr bwMode="auto">
            <a:xfrm>
              <a:off x="7506762" y="3289813"/>
              <a:ext cx="505261" cy="2592000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flipV="1">
              <a:off x="1158612" y="2733133"/>
              <a:ext cx="0" cy="3148680"/>
            </a:xfrm>
            <a:prstGeom prst="line">
              <a:avLst/>
            </a:prstGeom>
            <a:noFill/>
            <a:ln w="14288" cap="flat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13" name="Freeform 25"/>
            <p:cNvSpPr>
              <a:spLocks noEditPoints="1"/>
            </p:cNvSpPr>
            <p:nvPr/>
          </p:nvSpPr>
          <p:spPr bwMode="auto">
            <a:xfrm>
              <a:off x="1058207" y="2733133"/>
              <a:ext cx="100405" cy="3148680"/>
            </a:xfrm>
            <a:custGeom>
              <a:avLst/>
              <a:gdLst>
                <a:gd name="T0" fmla="*/ 0 w 31"/>
                <a:gd name="T1" fmla="*/ 1325 h 1325"/>
                <a:gd name="T2" fmla="*/ 31 w 31"/>
                <a:gd name="T3" fmla="*/ 1325 h 1325"/>
                <a:gd name="T4" fmla="*/ 0 w 31"/>
                <a:gd name="T5" fmla="*/ 1061 h 1325"/>
                <a:gd name="T6" fmla="*/ 31 w 31"/>
                <a:gd name="T7" fmla="*/ 1061 h 1325"/>
                <a:gd name="T8" fmla="*/ 0 w 31"/>
                <a:gd name="T9" fmla="*/ 795 h 1325"/>
                <a:gd name="T10" fmla="*/ 31 w 31"/>
                <a:gd name="T11" fmla="*/ 795 h 1325"/>
                <a:gd name="T12" fmla="*/ 0 w 31"/>
                <a:gd name="T13" fmla="*/ 530 h 1325"/>
                <a:gd name="T14" fmla="*/ 31 w 31"/>
                <a:gd name="T15" fmla="*/ 530 h 1325"/>
                <a:gd name="T16" fmla="*/ 0 w 31"/>
                <a:gd name="T17" fmla="*/ 264 h 1325"/>
                <a:gd name="T18" fmla="*/ 31 w 31"/>
                <a:gd name="T19" fmla="*/ 264 h 1325"/>
                <a:gd name="T20" fmla="*/ 0 w 31"/>
                <a:gd name="T21" fmla="*/ 0 h 1325"/>
                <a:gd name="T22" fmla="*/ 31 w 31"/>
                <a:gd name="T23" fmla="*/ 0 h 1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1325">
                  <a:moveTo>
                    <a:pt x="0" y="1325"/>
                  </a:moveTo>
                  <a:lnTo>
                    <a:pt x="31" y="1325"/>
                  </a:lnTo>
                  <a:moveTo>
                    <a:pt x="0" y="1061"/>
                  </a:moveTo>
                  <a:lnTo>
                    <a:pt x="31" y="1061"/>
                  </a:lnTo>
                  <a:moveTo>
                    <a:pt x="0" y="795"/>
                  </a:moveTo>
                  <a:lnTo>
                    <a:pt x="31" y="795"/>
                  </a:lnTo>
                  <a:moveTo>
                    <a:pt x="0" y="530"/>
                  </a:moveTo>
                  <a:lnTo>
                    <a:pt x="31" y="530"/>
                  </a:lnTo>
                  <a:moveTo>
                    <a:pt x="0" y="264"/>
                  </a:moveTo>
                  <a:lnTo>
                    <a:pt x="31" y="264"/>
                  </a:lnTo>
                  <a:moveTo>
                    <a:pt x="0" y="0"/>
                  </a:moveTo>
                  <a:lnTo>
                    <a:pt x="31" y="0"/>
                  </a:lnTo>
                </a:path>
              </a:pathLst>
            </a:custGeom>
            <a:noFill/>
            <a:ln w="14288" cap="flat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14" name="Line 26"/>
            <p:cNvSpPr>
              <a:spLocks noChangeShapeType="1"/>
            </p:cNvSpPr>
            <p:nvPr/>
          </p:nvSpPr>
          <p:spPr bwMode="auto">
            <a:xfrm>
              <a:off x="1158612" y="5881813"/>
              <a:ext cx="7468793" cy="0"/>
            </a:xfrm>
            <a:prstGeom prst="line">
              <a:avLst/>
            </a:prstGeom>
            <a:noFill/>
            <a:ln w="14288" cap="flat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15" name="TextBox 6">
              <a:extLst>
                <a:ext uri="{FF2B5EF4-FFF2-40B4-BE49-F238E27FC236}">
                  <a16:creationId xmlns:a16="http://schemas.microsoft.com/office/drawing/2014/main" id="{484882F5-7911-4B95-BDA9-AEF7709216A7}"/>
                </a:ext>
              </a:extLst>
            </p:cNvPr>
            <p:cNvSpPr txBox="1"/>
            <p:nvPr/>
          </p:nvSpPr>
          <p:spPr>
            <a:xfrm>
              <a:off x="3151757" y="5904600"/>
              <a:ext cx="1103187" cy="338554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600">
                  <a:solidFill>
                    <a:srgbClr val="000066"/>
                  </a:solidFill>
                </a:rPr>
                <a:t>&gt; 100 000</a:t>
              </a:r>
            </a:p>
          </p:txBody>
        </p:sp>
        <p:sp>
          <p:nvSpPr>
            <p:cNvPr id="16" name="TextBox 50">
              <a:extLst>
                <a:ext uri="{FF2B5EF4-FFF2-40B4-BE49-F238E27FC236}">
                  <a16:creationId xmlns:a16="http://schemas.microsoft.com/office/drawing/2014/main" id="{D2927C05-B583-4384-9114-B43CED35EF55}"/>
                </a:ext>
              </a:extLst>
            </p:cNvPr>
            <p:cNvSpPr txBox="1"/>
            <p:nvPr/>
          </p:nvSpPr>
          <p:spPr>
            <a:xfrm>
              <a:off x="1642208" y="5904600"/>
              <a:ext cx="1095973" cy="338554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600">
                  <a:solidFill>
                    <a:srgbClr val="000066"/>
                  </a:solidFill>
                </a:rPr>
                <a:t>≤ 100 000</a:t>
              </a:r>
            </a:p>
          </p:txBody>
        </p:sp>
        <p:sp>
          <p:nvSpPr>
            <p:cNvPr id="17" name="TextBox 52">
              <a:extLst>
                <a:ext uri="{FF2B5EF4-FFF2-40B4-BE49-F238E27FC236}">
                  <a16:creationId xmlns:a16="http://schemas.microsoft.com/office/drawing/2014/main" id="{ECB67FB3-FD37-47F4-A712-C7096D1D3313}"/>
                </a:ext>
              </a:extLst>
            </p:cNvPr>
            <p:cNvSpPr txBox="1"/>
            <p:nvPr/>
          </p:nvSpPr>
          <p:spPr>
            <a:xfrm>
              <a:off x="5622970" y="5904600"/>
              <a:ext cx="703839" cy="338554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600">
                  <a:solidFill>
                    <a:srgbClr val="000066"/>
                  </a:solidFill>
                </a:rPr>
                <a:t>&gt; 200</a:t>
              </a:r>
            </a:p>
          </p:txBody>
        </p:sp>
        <p:sp>
          <p:nvSpPr>
            <p:cNvPr id="18" name="TextBox 54">
              <a:extLst>
                <a:ext uri="{FF2B5EF4-FFF2-40B4-BE49-F238E27FC236}">
                  <a16:creationId xmlns:a16="http://schemas.microsoft.com/office/drawing/2014/main" id="{39986B3D-EBA9-4F60-B0B3-1DFD5B6F23C5}"/>
                </a:ext>
              </a:extLst>
            </p:cNvPr>
            <p:cNvSpPr txBox="1"/>
            <p:nvPr/>
          </p:nvSpPr>
          <p:spPr>
            <a:xfrm>
              <a:off x="7139834" y="5904600"/>
              <a:ext cx="6966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600" dirty="0">
                  <a:solidFill>
                    <a:srgbClr val="000066"/>
                  </a:solidFill>
                </a:rPr>
                <a:t>≤ 200 </a:t>
              </a:r>
            </a:p>
          </p:txBody>
        </p:sp>
        <p:cxnSp>
          <p:nvCxnSpPr>
            <p:cNvPr id="19" name="Straight Connector 8">
              <a:extLst>
                <a:ext uri="{FF2B5EF4-FFF2-40B4-BE49-F238E27FC236}">
                  <a16:creationId xmlns:a16="http://schemas.microsoft.com/office/drawing/2014/main" id="{30197F04-928F-4DB8-A8E5-D2BAF2A9CF37}"/>
                </a:ext>
              </a:extLst>
            </p:cNvPr>
            <p:cNvCxnSpPr>
              <a:cxnSpLocks/>
            </p:cNvCxnSpPr>
            <p:nvPr/>
          </p:nvCxnSpPr>
          <p:spPr>
            <a:xfrm>
              <a:off x="1486345" y="6236194"/>
              <a:ext cx="2895325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61">
              <a:extLst>
                <a:ext uri="{FF2B5EF4-FFF2-40B4-BE49-F238E27FC236}">
                  <a16:creationId xmlns:a16="http://schemas.microsoft.com/office/drawing/2014/main" id="{BC3F82C7-5C3C-4C72-9BC4-8E467D892360}"/>
                </a:ext>
              </a:extLst>
            </p:cNvPr>
            <p:cNvCxnSpPr>
              <a:cxnSpLocks/>
            </p:cNvCxnSpPr>
            <p:nvPr/>
          </p:nvCxnSpPr>
          <p:spPr>
            <a:xfrm>
              <a:off x="5465440" y="6241429"/>
              <a:ext cx="2619883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62">
              <a:extLst>
                <a:ext uri="{FF2B5EF4-FFF2-40B4-BE49-F238E27FC236}">
                  <a16:creationId xmlns:a16="http://schemas.microsoft.com/office/drawing/2014/main" id="{F7A5D7A1-1003-4B3E-AF38-C9819C4A0F09}"/>
                </a:ext>
              </a:extLst>
            </p:cNvPr>
            <p:cNvSpPr txBox="1"/>
            <p:nvPr/>
          </p:nvSpPr>
          <p:spPr>
            <a:xfrm>
              <a:off x="2250804" y="6258798"/>
              <a:ext cx="15070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600" dirty="0">
                  <a:solidFill>
                    <a:srgbClr val="000066"/>
                  </a:solidFill>
                </a:rPr>
                <a:t>HIV RNA, c/ml</a:t>
              </a:r>
            </a:p>
          </p:txBody>
        </p:sp>
        <p:sp>
          <p:nvSpPr>
            <p:cNvPr id="22" name="TextBox 63">
              <a:extLst>
                <a:ext uri="{FF2B5EF4-FFF2-40B4-BE49-F238E27FC236}">
                  <a16:creationId xmlns:a16="http://schemas.microsoft.com/office/drawing/2014/main" id="{09192547-C96D-4B62-A1EC-064D91E8E3D5}"/>
                </a:ext>
              </a:extLst>
            </p:cNvPr>
            <p:cNvSpPr txBox="1"/>
            <p:nvPr/>
          </p:nvSpPr>
          <p:spPr>
            <a:xfrm>
              <a:off x="6240574" y="6258798"/>
              <a:ext cx="10700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600" dirty="0">
                  <a:solidFill>
                    <a:srgbClr val="000066"/>
                  </a:solidFill>
                </a:rPr>
                <a:t>CD4/mm</a:t>
              </a:r>
              <a:r>
                <a:rPr lang="en-US" sz="1600" baseline="300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880878" y="5722929"/>
              <a:ext cx="28451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0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23528" y="5065439"/>
              <a:ext cx="7698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fr-FR" sz="1400" dirty="0"/>
                <a:t>20</a:t>
              </a:r>
              <a:endParaRPr 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09020" y="4470405"/>
              <a:ext cx="38436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40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09020" y="3844142"/>
              <a:ext cx="38436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60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09020" y="3217880"/>
              <a:ext cx="38436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80</a:t>
              </a:r>
              <a:endParaRPr 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09169" y="2591618"/>
              <a:ext cx="48421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  <a:endParaRPr 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1829981" y="2600448"/>
              <a:ext cx="39305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2342296" y="2585242"/>
              <a:ext cx="39305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600" b="1">
                  <a:solidFill>
                    <a:srgbClr val="333399"/>
                  </a:solidFill>
                  <a:latin typeface="+mj-lt"/>
                </a:rPr>
                <a:t>94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327984" y="2744464"/>
              <a:ext cx="39305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87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823437" y="2728258"/>
              <a:ext cx="39305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600" b="1">
                  <a:solidFill>
                    <a:srgbClr val="333399"/>
                  </a:solidFill>
                  <a:latin typeface="+mj-lt"/>
                </a:rPr>
                <a:t>90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5595088" y="2548185"/>
              <a:ext cx="39305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050458" y="2548185"/>
              <a:ext cx="39305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037769" y="2908225"/>
              <a:ext cx="39305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83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590621" y="2960488"/>
              <a:ext cx="39305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964683" y="2267580"/>
              <a:ext cx="389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329584" y="5553728"/>
              <a:ext cx="4187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N=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A3593558-9300-48BB-8104-3CA6AC7DB858}"/>
                </a:ext>
              </a:extLst>
            </p:cNvPr>
            <p:cNvSpPr txBox="1"/>
            <p:nvPr/>
          </p:nvSpPr>
          <p:spPr>
            <a:xfrm>
              <a:off x="1674598" y="5548834"/>
              <a:ext cx="7067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261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0FE16FF0-01DC-4143-9A74-5FF3651128DA}"/>
                </a:ext>
              </a:extLst>
            </p:cNvPr>
            <p:cNvSpPr txBox="1"/>
            <p:nvPr/>
          </p:nvSpPr>
          <p:spPr>
            <a:xfrm>
              <a:off x="2167108" y="5548834"/>
              <a:ext cx="7067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265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90431F78-DD7A-4B2C-83D8-428F5CFC01B3}"/>
                </a:ext>
              </a:extLst>
            </p:cNvPr>
            <p:cNvSpPr txBox="1"/>
            <p:nvPr/>
          </p:nvSpPr>
          <p:spPr>
            <a:xfrm>
              <a:off x="3180933" y="5548834"/>
              <a:ext cx="7067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53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62F1171E-5997-4295-BAC6-BF16762F911C}"/>
                </a:ext>
              </a:extLst>
            </p:cNvPr>
            <p:cNvSpPr txBox="1"/>
            <p:nvPr/>
          </p:nvSpPr>
          <p:spPr>
            <a:xfrm>
              <a:off x="3673443" y="5548834"/>
              <a:ext cx="7067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50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3C58A61E-F577-4F68-9939-ABB87CDF8FAE}"/>
                </a:ext>
              </a:extLst>
            </p:cNvPr>
            <p:cNvSpPr txBox="1"/>
            <p:nvPr/>
          </p:nvSpPr>
          <p:spPr>
            <a:xfrm>
              <a:off x="5406436" y="5548834"/>
              <a:ext cx="7067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278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FB1C2308-7616-414A-B247-0AA3D96E4CE7}"/>
                </a:ext>
              </a:extLst>
            </p:cNvPr>
            <p:cNvSpPr txBox="1"/>
            <p:nvPr/>
          </p:nvSpPr>
          <p:spPr>
            <a:xfrm>
              <a:off x="5918674" y="5548834"/>
              <a:ext cx="7067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283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CB8AF381-3348-4C9F-83EA-40C18256FF8A}"/>
                </a:ext>
              </a:extLst>
            </p:cNvPr>
            <p:cNvSpPr txBox="1"/>
            <p:nvPr/>
          </p:nvSpPr>
          <p:spPr>
            <a:xfrm>
              <a:off x="6877027" y="5548834"/>
              <a:ext cx="7067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36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D766A699-B986-4233-AEFB-65068F4AF84C}"/>
                </a:ext>
              </a:extLst>
            </p:cNvPr>
            <p:cNvSpPr txBox="1"/>
            <p:nvPr/>
          </p:nvSpPr>
          <p:spPr>
            <a:xfrm>
              <a:off x="7448414" y="5548834"/>
              <a:ext cx="7067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32</a:t>
              </a:r>
            </a:p>
          </p:txBody>
        </p:sp>
        <p:grpSp>
          <p:nvGrpSpPr>
            <p:cNvPr id="51" name="Grouper 2">
              <a:extLst>
                <a:ext uri="{FF2B5EF4-FFF2-40B4-BE49-F238E27FC236}">
                  <a16:creationId xmlns:a16="http://schemas.microsoft.com/office/drawing/2014/main" id="{066CF0A4-1A53-4AAF-A34B-72326D15EB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5656" y="1772816"/>
              <a:ext cx="1801622" cy="623887"/>
              <a:chOff x="6821313" y="1737990"/>
              <a:chExt cx="1801505" cy="624749"/>
            </a:xfrm>
          </p:grpSpPr>
          <p:sp>
            <p:nvSpPr>
              <p:cNvPr id="52" name="AutoShape 165">
                <a:extLst>
                  <a:ext uri="{FF2B5EF4-FFF2-40B4-BE49-F238E27FC236}">
                    <a16:creationId xmlns:a16="http://schemas.microsoft.com/office/drawing/2014/main" id="{F2457DDE-F01A-445F-94BC-5E90E1A80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1313" y="1760218"/>
                <a:ext cx="1801504" cy="59222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Rectangle 3">
                <a:extLst>
                  <a:ext uri="{FF2B5EF4-FFF2-40B4-BE49-F238E27FC236}">
                    <a16:creationId xmlns:a16="http://schemas.microsoft.com/office/drawing/2014/main" id="{85D14240-1F33-4035-8A31-D5353D78A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2097636"/>
                <a:ext cx="177782" cy="144483"/>
              </a:xfrm>
              <a:prstGeom prst="rect">
                <a:avLst/>
              </a:prstGeom>
              <a:solidFill>
                <a:srgbClr val="5B92C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Rectangle 4">
                <a:extLst>
                  <a:ext uri="{FF2B5EF4-FFF2-40B4-BE49-F238E27FC236}">
                    <a16:creationId xmlns:a16="http://schemas.microsoft.com/office/drawing/2014/main" id="{04E13E32-3940-495F-8D82-072554883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1863918"/>
                <a:ext cx="177782" cy="144484"/>
              </a:xfrm>
              <a:prstGeom prst="rect">
                <a:avLst/>
              </a:prstGeom>
              <a:solidFill>
                <a:srgbClr val="45BD8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ZoneTexte 84">
                <a:extLst>
                  <a:ext uri="{FF2B5EF4-FFF2-40B4-BE49-F238E27FC236}">
                    <a16:creationId xmlns:a16="http://schemas.microsoft.com/office/drawing/2014/main" id="{2C04CD3C-890F-487B-A5EB-ECC08C527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737990"/>
                <a:ext cx="1162135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BIC/F/TAF</a:t>
                </a:r>
              </a:p>
            </p:txBody>
          </p:sp>
          <p:sp>
            <p:nvSpPr>
              <p:cNvPr id="56" name="ZoneTexte 85">
                <a:extLst>
                  <a:ext uri="{FF2B5EF4-FFF2-40B4-BE49-F238E27FC236}">
                    <a16:creationId xmlns:a16="http://schemas.microsoft.com/office/drawing/2014/main" id="{EDDC6BCB-C792-439F-A118-45271C8A44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993407"/>
                <a:ext cx="153483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DTG/ABC/3TC</a:t>
                </a:r>
              </a:p>
            </p:txBody>
          </p:sp>
        </p:grpSp>
      </p:grpSp>
      <p:grpSp>
        <p:nvGrpSpPr>
          <p:cNvPr id="57" name="Grouper 25">
            <a:extLst>
              <a:ext uri="{FF2B5EF4-FFF2-40B4-BE49-F238E27FC236}">
                <a16:creationId xmlns:a16="http://schemas.microsoft.com/office/drawing/2014/main" id="{CB365561-C2CB-4EC0-BF8A-45E570B8973B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58" name="AutoShape 162">
              <a:extLst>
                <a:ext uri="{FF2B5EF4-FFF2-40B4-BE49-F238E27FC236}">
                  <a16:creationId xmlns:a16="http://schemas.microsoft.com/office/drawing/2014/main" id="{3416FDE0-6C2C-4FFC-8BAB-A2F35A62E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ZoneTexte 23">
              <a:extLst>
                <a:ext uri="{FF2B5EF4-FFF2-40B4-BE49-F238E27FC236}">
                  <a16:creationId xmlns:a16="http://schemas.microsoft.com/office/drawing/2014/main" id="{D5AC3090-B4BB-4639-BB6B-4AFF68351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60" name="Rectangle 27">
            <a:extLst>
              <a:ext uri="{FF2B5EF4-FFF2-40B4-BE49-F238E27FC236}">
                <a16:creationId xmlns:a16="http://schemas.microsoft.com/office/drawing/2014/main" id="{83CEB00D-AFE4-43F1-91D8-7DC6B74E3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F8B6ABF-E1CE-4A1E-A3AB-BDA51D42E147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</a:p>
        </p:txBody>
      </p:sp>
    </p:spTree>
    <p:extLst>
      <p:ext uri="{BB962C8B-B14F-4D97-AF65-F5344CB8AC3E}">
        <p14:creationId xmlns:p14="http://schemas.microsoft.com/office/powerpoint/2010/main" val="294529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id="{E8DECCB4-32A5-4DC2-B2DA-1D36D58E20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94371"/>
              </p:ext>
            </p:extLst>
          </p:nvPr>
        </p:nvGraphicFramePr>
        <p:xfrm>
          <a:off x="468313" y="1484313"/>
          <a:ext cx="8207375" cy="4577948"/>
        </p:xfrm>
        <a:graphic>
          <a:graphicData uri="http://schemas.openxmlformats.org/drawingml/2006/table">
            <a:tbl>
              <a:tblPr/>
              <a:tblGrid>
                <a:gridCol w="5111750">
                  <a:extLst>
                    <a:ext uri="{9D8B030D-6E8A-4147-A177-3AD203B41FA5}">
                      <a16:colId xmlns:a16="http://schemas.microsoft.com/office/drawing/2014/main" val="9724120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959260652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1605139327"/>
                    </a:ext>
                  </a:extLst>
                </a:gridCol>
              </a:tblGrid>
              <a:tr h="413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N = 314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N = 315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6001"/>
                  </a:ext>
                </a:extLst>
              </a:tr>
              <a:tr h="238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Adverse events leading to study drug discontinuation, N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 *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638092"/>
                  </a:ext>
                </a:extLst>
              </a:tr>
              <a:tr h="23484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Adverse event ≥ 5% in either group,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Diarrhea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Nasopharyngitis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Cough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Syphilis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Vomiting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Bronchitis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Abdominal pain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12.7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11.5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10.2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7.3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6.4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6.1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3.8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3.5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3.8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3.2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2.9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13.0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13.7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22.9 **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9.2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10.8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8.6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7.9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5.1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5.1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83519"/>
                  </a:ext>
                </a:extLst>
              </a:tr>
              <a:tr h="8879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Grade 3-4 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CK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LDL-cholesterol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Amylase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Neutropenia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1.6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3.2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91952"/>
                  </a:ext>
                </a:extLst>
              </a:tr>
            </a:tbl>
          </a:graphicData>
        </a:graphic>
      </p:graphicFrame>
      <p:sp>
        <p:nvSpPr>
          <p:cNvPr id="11287" name="Espace réservé du contenu 2">
            <a:extLst>
              <a:ext uri="{FF2B5EF4-FFF2-40B4-BE49-F238E27FC236}">
                <a16:creationId xmlns:a16="http://schemas.microsoft.com/office/drawing/2014/main" id="{A87F4D06-53C1-4269-AF1B-68C887F3E7D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76600" y="1150938"/>
            <a:ext cx="3238500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Adverse events at W48</a:t>
            </a:r>
            <a:endParaRPr lang="en-GB" altLang="fr-FR" sz="1800" dirty="0">
              <a:ea typeface="ＭＳ Ｐゴシック" panose="020B0600070205080204" pitchFamily="34" charset="-128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10A671D-A0F2-443E-81C5-12D96DF64129}"/>
              </a:ext>
            </a:extLst>
          </p:cNvPr>
          <p:cNvSpPr txBox="1"/>
          <p:nvPr/>
        </p:nvSpPr>
        <p:spPr>
          <a:xfrm>
            <a:off x="395536" y="6024439"/>
            <a:ext cx="668137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rgbClr val="000066"/>
                </a:solidFill>
                <a:latin typeface="+mn-lt"/>
                <a:ea typeface="ＭＳ Ｐゴシック" charset="0"/>
              </a:rPr>
              <a:t>* </a:t>
            </a:r>
            <a:r>
              <a:rPr lang="en-GB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Nausea, rash ; thrombocytopenia ; chronic pancreatitis, </a:t>
            </a:r>
            <a:r>
              <a:rPr lang="en-GB" sz="1400" dirty="0" err="1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steatorrhea</a:t>
            </a:r>
            <a:r>
              <a:rPr lang="en-GB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 ; depression</a:t>
            </a:r>
          </a:p>
          <a:p>
            <a:pPr lvl="0">
              <a:defRPr/>
            </a:pPr>
            <a:r>
              <a:rPr lang="en-GB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** </a:t>
            </a:r>
            <a:r>
              <a:rPr lang="mr-IN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p &lt; 0.001</a:t>
            </a:r>
          </a:p>
        </p:txBody>
      </p:sp>
      <p:grpSp>
        <p:nvGrpSpPr>
          <p:cNvPr id="11290" name="Grouper 25">
            <a:extLst>
              <a:ext uri="{FF2B5EF4-FFF2-40B4-BE49-F238E27FC236}">
                <a16:creationId xmlns:a16="http://schemas.microsoft.com/office/drawing/2014/main" id="{6129E84B-E6A4-4D3F-9C45-859E0536AB18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1292" name="AutoShape 162">
              <a:extLst>
                <a:ext uri="{FF2B5EF4-FFF2-40B4-BE49-F238E27FC236}">
                  <a16:creationId xmlns:a16="http://schemas.microsoft.com/office/drawing/2014/main" id="{118BF162-0E82-4BBA-996D-CDE117D44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93" name="ZoneTexte 23">
              <a:extLst>
                <a:ext uri="{FF2B5EF4-FFF2-40B4-BE49-F238E27FC236}">
                  <a16:creationId xmlns:a16="http://schemas.microsoft.com/office/drawing/2014/main" id="{40846612-9207-43E4-9C6D-9B1E815010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1291" name="Rectangle 27">
            <a:extLst>
              <a:ext uri="{FF2B5EF4-FFF2-40B4-BE49-F238E27FC236}">
                <a16:creationId xmlns:a16="http://schemas.microsoft.com/office/drawing/2014/main" id="{F48758B1-898A-4B5D-9186-D974B647B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787D17-E7C6-4687-95E4-C9E8BCDC8B50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id="{727D1726-0D68-4B5B-99E0-5062FC635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448085"/>
              </p:ext>
            </p:extLst>
          </p:nvPr>
        </p:nvGraphicFramePr>
        <p:xfrm>
          <a:off x="468313" y="1773238"/>
          <a:ext cx="8207375" cy="3790950"/>
        </p:xfrm>
        <a:graphic>
          <a:graphicData uri="http://schemas.openxmlformats.org/drawingml/2006/table">
            <a:tbl>
              <a:tblPr/>
              <a:tblGrid>
                <a:gridCol w="51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314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315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Median change in eGFR (Cockroft-Gault), mL/min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- 10.5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- 10.8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Median percent changes in quantitative proteinuria,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Urine albumin: creatinine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Retinol binding protein : creatinine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Beta2-microglobulin : creatinine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0.6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14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- 23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- 18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Mean % changes in bone mineral density,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Hip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Spine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- 0.6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- 0.78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- 0.83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- 1.02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Mean changes in fasting lipids, mg/</a:t>
                      </a: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dL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LDL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HDL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Triglycerides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339" name="Espace réservé du contenu 2">
            <a:extLst>
              <a:ext uri="{FF2B5EF4-FFF2-40B4-BE49-F238E27FC236}">
                <a16:creationId xmlns:a16="http://schemas.microsoft.com/office/drawing/2014/main" id="{2F7132C7-8923-4B17-870F-B38F648622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7950" y="1233488"/>
            <a:ext cx="8928100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Renal parameters, bone mineral density and lipid changes at W48</a:t>
            </a:r>
            <a:endParaRPr lang="en-GB" altLang="fr-FR" sz="1800" dirty="0">
              <a:ea typeface="ＭＳ Ｐゴシック" panose="020B0600070205080204" pitchFamily="34" charset="-128"/>
            </a:endParaRPr>
          </a:p>
        </p:txBody>
      </p:sp>
      <p:sp>
        <p:nvSpPr>
          <p:cNvPr id="13340" name="ZoneTexte 1">
            <a:extLst>
              <a:ext uri="{FF2B5EF4-FFF2-40B4-BE49-F238E27FC236}">
                <a16:creationId xmlns:a16="http://schemas.microsoft.com/office/drawing/2014/main" id="{CE20732E-436F-4195-9EF8-EECB12ABF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5562600"/>
            <a:ext cx="82216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None of the differences between groups were significant</a:t>
            </a:r>
          </a:p>
          <a:p>
            <a:pPr marL="285750" indent="-285750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No discontinuations due to renal adverse events and no proximal tubulopathy in either arm </a:t>
            </a:r>
          </a:p>
        </p:txBody>
      </p:sp>
      <p:grpSp>
        <p:nvGrpSpPr>
          <p:cNvPr id="13342" name="Grouper 25">
            <a:extLst>
              <a:ext uri="{FF2B5EF4-FFF2-40B4-BE49-F238E27FC236}">
                <a16:creationId xmlns:a16="http://schemas.microsoft.com/office/drawing/2014/main" id="{FCEC88A3-9E59-49AE-81F9-DCC8FF1AB235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3344" name="AutoShape 162">
              <a:extLst>
                <a:ext uri="{FF2B5EF4-FFF2-40B4-BE49-F238E27FC236}">
                  <a16:creationId xmlns:a16="http://schemas.microsoft.com/office/drawing/2014/main" id="{1857A091-87A6-40B3-A824-874CD85E9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45" name="ZoneTexte 23">
              <a:extLst>
                <a:ext uri="{FF2B5EF4-FFF2-40B4-BE49-F238E27FC236}">
                  <a16:creationId xmlns:a16="http://schemas.microsoft.com/office/drawing/2014/main" id="{44F9083E-5C40-49BA-8FAE-86ECCC5CB8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3343" name="Rectangle 27">
            <a:extLst>
              <a:ext uri="{FF2B5EF4-FFF2-40B4-BE49-F238E27FC236}">
                <a16:creationId xmlns:a16="http://schemas.microsoft.com/office/drawing/2014/main" id="{D8DAAFD7-E813-48F8-9BE5-6310548ED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DAAA10-9B9C-4E2D-9345-B5C97CEB6C4D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25">
            <a:extLst>
              <a:ext uri="{FF2B5EF4-FFF2-40B4-BE49-F238E27FC236}">
                <a16:creationId xmlns:a16="http://schemas.microsoft.com/office/drawing/2014/main" id="{5A39AEC5-5277-4778-AF5D-2FE4225A50E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6" name="AutoShape 162">
              <a:extLst>
                <a:ext uri="{FF2B5EF4-FFF2-40B4-BE49-F238E27FC236}">
                  <a16:creationId xmlns:a16="http://schemas.microsoft.com/office/drawing/2014/main" id="{953E7FF9-84A8-499A-A77F-829F085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ZoneTexte 23">
              <a:extLst>
                <a:ext uri="{FF2B5EF4-FFF2-40B4-BE49-F238E27FC236}">
                  <a16:creationId xmlns:a16="http://schemas.microsoft.com/office/drawing/2014/main" id="{070FBAE1-FE15-477E-8D38-A47BF505B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 dirty="0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8" name="Rectangle 27">
            <a:extLst>
              <a:ext uri="{FF2B5EF4-FFF2-40B4-BE49-F238E27FC236}">
                <a16:creationId xmlns:a16="http://schemas.microsoft.com/office/drawing/2014/main" id="{5AEC8396-91E3-4493-AC8E-AF529BA7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graphicFrame>
        <p:nvGraphicFramePr>
          <p:cNvPr id="9" name="Group 98">
            <a:extLst>
              <a:ext uri="{FF2B5EF4-FFF2-40B4-BE49-F238E27FC236}">
                <a16:creationId xmlns:a16="http://schemas.microsoft.com/office/drawing/2014/main" id="{BCECEF51-A1ED-464D-9D0A-CE261BDA9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294085"/>
              </p:ext>
            </p:extLst>
          </p:nvPr>
        </p:nvGraphicFramePr>
        <p:xfrm>
          <a:off x="251520" y="1795228"/>
          <a:ext cx="8712967" cy="3990672"/>
        </p:xfrm>
        <a:graphic>
          <a:graphicData uri="http://schemas.openxmlformats.org/drawingml/2006/table">
            <a:tbl>
              <a:tblPr/>
              <a:tblGrid>
                <a:gridCol w="2177040">
                  <a:extLst>
                    <a:ext uri="{9D8B030D-6E8A-4147-A177-3AD203B41FA5}">
                      <a16:colId xmlns:a16="http://schemas.microsoft.com/office/drawing/2014/main" val="2416499864"/>
                    </a:ext>
                  </a:extLst>
                </a:gridCol>
                <a:gridCol w="2180260">
                  <a:extLst>
                    <a:ext uri="{9D8B030D-6E8A-4147-A177-3AD203B41FA5}">
                      <a16:colId xmlns:a16="http://schemas.microsoft.com/office/drawing/2014/main" val="1945924218"/>
                    </a:ext>
                  </a:extLst>
                </a:gridCol>
                <a:gridCol w="2327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8391">
                  <a:extLst>
                    <a:ext uri="{9D8B030D-6E8A-4147-A177-3AD203B41FA5}">
                      <a16:colId xmlns:a16="http://schemas.microsoft.com/office/drawing/2014/main" val="3854589377"/>
                    </a:ext>
                  </a:extLst>
                </a:gridCol>
              </a:tblGrid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Bictegravir</a:t>
                      </a: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FTC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TAF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631865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AUC</a:t>
                      </a:r>
                      <a:r>
                        <a:rPr lang="fr-FR" sz="1400" b="1" i="0" u="none" strike="noStrike" kern="1200" baseline="-2500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tau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hr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*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)</a:t>
                      </a: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Mean (% CV ; min-max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96 181.5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(33.5 ; 36 194-154 317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10 896.4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(29.8 ; 5 602.3-20 773.3)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206.0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(51.2 ; 101.5-458.4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568082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C</a:t>
                      </a:r>
                      <a:r>
                        <a:rPr lang="fr-FR" sz="1400" b="1" i="0" u="none" strike="noStrike" kern="1200" baseline="-2500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max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6 704.7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(27.5 ; 3 550-9 550)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1 868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(34.5 ; 822-3 220)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225.5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(68.3 ; 73.3-713)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75696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C</a:t>
                      </a:r>
                      <a:r>
                        <a:rPr lang="fr-FR" sz="1400" b="1" i="0" u="none" strike="noStrike" kern="1200" baseline="-2500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tau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)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endParaRPr lang="en-GB" altLang="fr-FR" sz="1100" b="1" dirty="0">
                        <a:solidFill>
                          <a:srgbClr val="000066"/>
                        </a:solidFill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2 311.7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(40.7 ; 429-4 030)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80.9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(37.1 ; 39.5-172.0)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507909"/>
                  </a:ext>
                </a:extLst>
              </a:tr>
              <a:tr h="6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T</a:t>
                      </a:r>
                      <a:r>
                        <a:rPr lang="mr-IN" sz="1400" b="1" i="0" u="none" strike="noStrike" kern="1200" baseline="-2500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max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(h)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Arial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Median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(Q1-Q3)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1.53 (1.00-2.07)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1.50 (1.00-1.55)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0.53 (0.50-1.03)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t</a:t>
                      </a:r>
                      <a:r>
                        <a:rPr lang="mr-IN" sz="1400" b="1" i="0" u="none" strike="noStrike" kern="1200" baseline="-2500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1/2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(h)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Arial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Median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(Q1-Q3)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15.93 (14.50-17.78)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6.66 (6.32-7.17)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0.42 (0.36-0.49)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4FB095DD-C166-4A86-9BBB-EFCD51A892EF}"/>
              </a:ext>
            </a:extLst>
          </p:cNvPr>
          <p:cNvSpPr txBox="1">
            <a:spLocks/>
          </p:cNvSpPr>
          <p:nvPr/>
        </p:nvSpPr>
        <p:spPr bwMode="auto">
          <a:xfrm>
            <a:off x="539551" y="1245358"/>
            <a:ext cx="8424935" cy="45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Steady-state pharmacokinetic parameters of BIC/F/TAF (N = 17)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51520" y="5883031"/>
            <a:ext cx="8209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BIC mean </a:t>
            </a:r>
            <a:r>
              <a:rPr lang="en-US" sz="1400" dirty="0" err="1">
                <a:solidFill>
                  <a:srgbClr val="000066"/>
                </a:solidFill>
              </a:rPr>
              <a:t>C</a:t>
            </a:r>
            <a:r>
              <a:rPr lang="en-US" sz="1400" baseline="-25000" dirty="0" err="1">
                <a:solidFill>
                  <a:srgbClr val="000066"/>
                </a:solidFill>
              </a:rPr>
              <a:t>tau</a:t>
            </a:r>
            <a:r>
              <a:rPr lang="en-US" sz="1400" dirty="0">
                <a:solidFill>
                  <a:srgbClr val="000066"/>
                </a:solidFill>
              </a:rPr>
              <a:t> about 14 times higher than the protein adjusted effective concentration (162 ng/mL) against wild type HIV-1 virus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5E735E-2DDE-4F0D-A775-3743186D0389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</a:p>
        </p:txBody>
      </p:sp>
    </p:spTree>
    <p:extLst>
      <p:ext uri="{BB962C8B-B14F-4D97-AF65-F5344CB8AC3E}">
        <p14:creationId xmlns:p14="http://schemas.microsoft.com/office/powerpoint/2010/main" val="287883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>
            <a:extLst>
              <a:ext uri="{FF2B5EF4-FFF2-40B4-BE49-F238E27FC236}">
                <a16:creationId xmlns:a16="http://schemas.microsoft.com/office/drawing/2014/main" id="{5CE6983C-7670-4806-9694-E101777A45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150938"/>
            <a:ext cx="9036050" cy="530383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Summary of week 48 results</a:t>
            </a:r>
            <a:endParaRPr lang="en-US" altLang="fr-FR" sz="1800" dirty="0">
              <a:ea typeface="ＭＳ Ｐゴシック" panose="020B0600070205080204" pitchFamily="34" charset="-128"/>
            </a:endParaRP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Initial HIV-1 therapy with BIC/F/TAF was non inferior to DTG/ABC/3TC </a:t>
            </a:r>
            <a:br>
              <a:rPr lang="en-US" altLang="fr-FR" sz="2000" dirty="0">
                <a:ea typeface="ＭＳ Ｐゴシック" panose="020B0600070205080204" pitchFamily="34" charset="-128"/>
              </a:rPr>
            </a:br>
            <a:r>
              <a:rPr lang="en-US" altLang="fr-FR" sz="2000" dirty="0">
                <a:ea typeface="ＭＳ Ｐゴシック" panose="020B0600070205080204" pitchFamily="34" charset="-128"/>
              </a:rPr>
              <a:t>at W48 by snapshot algorithm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92.4% of patients on BIC/F/TAF and 93.0% of patients on DTG/ABC/3TC had HIV-1 RNA &lt; 50 copies/mL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Sensitivity analyses confirmed non inferiority 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No treatment emergent resistance 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BIC/F/TAF was well tolerated, with no adverse events leading to discontinuation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Nausea was reported significantly more frequently in patients treated with DTG/ABC/3TC (p &lt; 0.001)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Gastrointestinal, neuropsychiatric, and sleep-related symptoms were reported more frequently in patients treated with DTG/ABC/3TC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panose="020B0600070205080204" pitchFamily="34" charset="-128"/>
              </a:rPr>
              <a:t>Changes from baseline in bone mineral density, lipid parameters and renal markers were comparable between treatment arms </a:t>
            </a:r>
          </a:p>
          <a:p>
            <a:pPr lvl="1">
              <a:spcBef>
                <a:spcPts val="600"/>
              </a:spcBef>
            </a:pPr>
            <a:endParaRPr lang="en-US" altLang="fr-FR" sz="2000" dirty="0">
              <a:ea typeface="ＭＳ Ｐゴシック" panose="020B0600070205080204" pitchFamily="34" charset="-128"/>
            </a:endParaRPr>
          </a:p>
        </p:txBody>
      </p:sp>
      <p:grpSp>
        <p:nvGrpSpPr>
          <p:cNvPr id="15363" name="Grouper 25">
            <a:extLst>
              <a:ext uri="{FF2B5EF4-FFF2-40B4-BE49-F238E27FC236}">
                <a16:creationId xmlns:a16="http://schemas.microsoft.com/office/drawing/2014/main" id="{5A39AEC5-5277-4778-AF5D-2FE4225A50E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5365" name="AutoShape 162">
              <a:extLst>
                <a:ext uri="{FF2B5EF4-FFF2-40B4-BE49-F238E27FC236}">
                  <a16:creationId xmlns:a16="http://schemas.microsoft.com/office/drawing/2014/main" id="{953E7FF9-84A8-499A-A77F-829F085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66" name="ZoneTexte 23">
              <a:extLst>
                <a:ext uri="{FF2B5EF4-FFF2-40B4-BE49-F238E27FC236}">
                  <a16:creationId xmlns:a16="http://schemas.microsoft.com/office/drawing/2014/main" id="{070FBAE1-FE15-477E-8D38-A47BF505B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 dirty="0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5364" name="Rectangle 27">
            <a:extLst>
              <a:ext uri="{FF2B5EF4-FFF2-40B4-BE49-F238E27FC236}">
                <a16:creationId xmlns:a16="http://schemas.microsoft.com/office/drawing/2014/main" id="{5AEC8396-91E3-4493-AC8E-AF529BA7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918181-6D8A-4A7F-A379-F652ACBBA526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1940</Words>
  <Application>Microsoft Office PowerPoint</Application>
  <PresentationFormat>Affichage à l'écran (4:3)</PresentationFormat>
  <Paragraphs>544</Paragraphs>
  <Slides>14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</vt:lpstr>
      <vt:lpstr>Trebuchet MS</vt:lpstr>
      <vt:lpstr>Wingdings</vt:lpstr>
      <vt:lpstr>ARV_trials_2017</vt:lpstr>
      <vt:lpstr>Comparison of INSTI vs INSTI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creator>www.arv-trial.com</dc:creator>
  <cp:lastModifiedBy>Yannick Darrats</cp:lastModifiedBy>
  <cp:revision>153</cp:revision>
  <dcterms:created xsi:type="dcterms:W3CDTF">2014-10-03T08:25:11Z</dcterms:created>
  <dcterms:modified xsi:type="dcterms:W3CDTF">2019-06-17T10:02:51Z</dcterms:modified>
</cp:coreProperties>
</file>