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69" r:id="rId2"/>
    <p:sldId id="257" r:id="rId3"/>
    <p:sldId id="258" r:id="rId4"/>
    <p:sldId id="272" r:id="rId5"/>
    <p:sldId id="259" r:id="rId6"/>
    <p:sldId id="261" r:id="rId7"/>
    <p:sldId id="273" r:id="rId8"/>
    <p:sldId id="270" r:id="rId9"/>
    <p:sldId id="271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zniak, Anton" initials="PA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333399"/>
    <a:srgbClr val="DDDDDD"/>
    <a:srgbClr val="FFFFFF"/>
    <a:srgbClr val="CC3300"/>
    <a:srgbClr val="45BD83"/>
    <a:srgbClr val="C0C0C0"/>
    <a:srgbClr val="00206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0"/>
  </p:normalViewPr>
  <p:slideViewPr>
    <p:cSldViewPr snapToObjects="1" showGuides="1">
      <p:cViewPr>
        <p:scale>
          <a:sx n="66" d="100"/>
          <a:sy n="66" d="100"/>
        </p:scale>
        <p:origin x="1422" y="42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D407EA9C-5311-4448-AB37-127AB0751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A07701-D603-45D3-B0CE-7ABED974B4E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F090FA0-0CA6-4499-BD2E-7C4DFF5EAFAD}" type="datetimeFigureOut">
              <a:rPr lang="fr-FR" altLang="fr-FR"/>
              <a:pPr/>
              <a:t>17/06/2019</a:t>
            </a:fld>
            <a:endParaRPr lang="fr-FR" alt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F13344AC-DF8C-48C7-9F1A-E15B5BDCC9B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723A3168-DC94-49CC-8EA4-F65B57C39D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4410E3-EBEC-4D01-948F-DE3C9AFB233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43B2B6-8E6A-4BB8-8501-384A055918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23EFA0C-6519-4A33-BB45-2FA18E9E9B7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90696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>
            <a:extLst>
              <a:ext uri="{FF2B5EF4-FFF2-40B4-BE49-F238E27FC236}">
                <a16:creationId xmlns:a16="http://schemas.microsoft.com/office/drawing/2014/main" id="{A28C9847-70B6-479B-A5DC-41E598D298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8" name="Rectangle 3">
            <a:extLst>
              <a:ext uri="{FF2B5EF4-FFF2-40B4-BE49-F238E27FC236}">
                <a16:creationId xmlns:a16="http://schemas.microsoft.com/office/drawing/2014/main" id="{8E3DFCFB-A2B6-4D59-ADD2-0ED60D5F9C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anose="020B0600070205080204" pitchFamily="34" charset="-128"/>
            </a:endParaRPr>
          </a:p>
        </p:txBody>
      </p:sp>
      <p:sp>
        <p:nvSpPr>
          <p:cNvPr id="4099" name="Rectangle 8">
            <a:extLst>
              <a:ext uri="{FF2B5EF4-FFF2-40B4-BE49-F238E27FC236}">
                <a16:creationId xmlns:a16="http://schemas.microsoft.com/office/drawing/2014/main" id="{2539628D-6FF5-48C2-8618-E087201B395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 dirty="0"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4100" name="Rectangle 7">
            <a:extLst>
              <a:ext uri="{FF2B5EF4-FFF2-40B4-BE49-F238E27FC236}">
                <a16:creationId xmlns:a16="http://schemas.microsoft.com/office/drawing/2014/main" id="{5E0CB8DC-DB99-49C1-8A59-D0C7AD495DA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60E9FDBA-DB91-4378-B904-BA2657C6BB63}" type="slidenum">
              <a:rPr lang="fr-FR" altLang="fr-FR" sz="1200"/>
              <a:pPr algn="r" eaLnBrk="1" hangingPunct="1"/>
              <a:t>1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8F773606-9368-4DDD-B909-6605F93649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966439E9-C5EE-4B44-B90D-C57E811FEF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387" name="Rectangle 8">
            <a:extLst>
              <a:ext uri="{FF2B5EF4-FFF2-40B4-BE49-F238E27FC236}">
                <a16:creationId xmlns:a16="http://schemas.microsoft.com/office/drawing/2014/main" id="{CC7DFB84-CAE1-47DA-A3E2-2FC2E259D9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6388" name="Rectangle 7">
            <a:extLst>
              <a:ext uri="{FF2B5EF4-FFF2-40B4-BE49-F238E27FC236}">
                <a16:creationId xmlns:a16="http://schemas.microsoft.com/office/drawing/2014/main" id="{D4278F58-F617-4EE7-9728-130B6EC028C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FFAFDAEB-5582-401C-94E0-D58711E7C047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10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>
            <a:extLst>
              <a:ext uri="{FF2B5EF4-FFF2-40B4-BE49-F238E27FC236}">
                <a16:creationId xmlns:a16="http://schemas.microsoft.com/office/drawing/2014/main" id="{B04D9239-D5C7-4567-86CD-0A233B400E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D773E16F-4A30-4FFA-B4E0-82BDC76797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147" name="Rectangle 8">
            <a:extLst>
              <a:ext uri="{FF2B5EF4-FFF2-40B4-BE49-F238E27FC236}">
                <a16:creationId xmlns:a16="http://schemas.microsoft.com/office/drawing/2014/main" id="{427DB73B-19EC-43B3-A123-E1F5724E9C9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6148" name="Rectangle 7">
            <a:extLst>
              <a:ext uri="{FF2B5EF4-FFF2-40B4-BE49-F238E27FC236}">
                <a16:creationId xmlns:a16="http://schemas.microsoft.com/office/drawing/2014/main" id="{03D5BC65-A158-4F7E-B997-972F9BA487F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0DDD8DE1-AC10-49F6-BAC9-41EB9FF5E57C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2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>
            <a:extLst>
              <a:ext uri="{FF2B5EF4-FFF2-40B4-BE49-F238E27FC236}">
                <a16:creationId xmlns:a16="http://schemas.microsoft.com/office/drawing/2014/main" id="{93B93E12-AD61-46A3-9BBA-7846B6ED0A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Rectangle 3">
            <a:extLst>
              <a:ext uri="{FF2B5EF4-FFF2-40B4-BE49-F238E27FC236}">
                <a16:creationId xmlns:a16="http://schemas.microsoft.com/office/drawing/2014/main" id="{19FCD67C-1128-4C69-AFDD-786446A449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195" name="Rectangle 8">
            <a:extLst>
              <a:ext uri="{FF2B5EF4-FFF2-40B4-BE49-F238E27FC236}">
                <a16:creationId xmlns:a16="http://schemas.microsoft.com/office/drawing/2014/main" id="{3F8B1085-2FF2-4D22-92F0-638552DC606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8196" name="Rectangle 7">
            <a:extLst>
              <a:ext uri="{FF2B5EF4-FFF2-40B4-BE49-F238E27FC236}">
                <a16:creationId xmlns:a16="http://schemas.microsoft.com/office/drawing/2014/main" id="{2C249964-7AB0-4E5D-945D-875DE232F24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388D3C3F-A85E-4F03-BCAB-16477036371C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3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>
            <a:extLst>
              <a:ext uri="{FF2B5EF4-FFF2-40B4-BE49-F238E27FC236}">
                <a16:creationId xmlns:a16="http://schemas.microsoft.com/office/drawing/2014/main" id="{94E621BC-C904-4B0B-B62B-3E4B1DCCEF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2" name="Rectangle 3">
            <a:extLst>
              <a:ext uri="{FF2B5EF4-FFF2-40B4-BE49-F238E27FC236}">
                <a16:creationId xmlns:a16="http://schemas.microsoft.com/office/drawing/2014/main" id="{62642DD3-E019-4F97-AF61-740B9F3B6A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243" name="Rectangle 8">
            <a:extLst>
              <a:ext uri="{FF2B5EF4-FFF2-40B4-BE49-F238E27FC236}">
                <a16:creationId xmlns:a16="http://schemas.microsoft.com/office/drawing/2014/main" id="{EA9ED90C-1DAA-49C5-94E6-542406457DC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0244" name="Rectangle 7">
            <a:extLst>
              <a:ext uri="{FF2B5EF4-FFF2-40B4-BE49-F238E27FC236}">
                <a16:creationId xmlns:a16="http://schemas.microsoft.com/office/drawing/2014/main" id="{B9220319-888A-41D7-B38D-C11608CF1F8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5221E63A-239E-44F2-A26C-8E948D9274E4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4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>
            <a:extLst>
              <a:ext uri="{FF2B5EF4-FFF2-40B4-BE49-F238E27FC236}">
                <a16:creationId xmlns:a16="http://schemas.microsoft.com/office/drawing/2014/main" id="{94E621BC-C904-4B0B-B62B-3E4B1DCCEF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2" name="Rectangle 3">
            <a:extLst>
              <a:ext uri="{FF2B5EF4-FFF2-40B4-BE49-F238E27FC236}">
                <a16:creationId xmlns:a16="http://schemas.microsoft.com/office/drawing/2014/main" id="{62642DD3-E019-4F97-AF61-740B9F3B6A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243" name="Rectangle 8">
            <a:extLst>
              <a:ext uri="{FF2B5EF4-FFF2-40B4-BE49-F238E27FC236}">
                <a16:creationId xmlns:a16="http://schemas.microsoft.com/office/drawing/2014/main" id="{EA9ED90C-1DAA-49C5-94E6-542406457DC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0244" name="Rectangle 7">
            <a:extLst>
              <a:ext uri="{FF2B5EF4-FFF2-40B4-BE49-F238E27FC236}">
                <a16:creationId xmlns:a16="http://schemas.microsoft.com/office/drawing/2014/main" id="{B9220319-888A-41D7-B38D-C11608CF1F8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5221E63A-239E-44F2-A26C-8E948D9274E4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5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>
            <a:extLst>
              <a:ext uri="{FF2B5EF4-FFF2-40B4-BE49-F238E27FC236}">
                <a16:creationId xmlns:a16="http://schemas.microsoft.com/office/drawing/2014/main" id="{45424D56-F10F-4851-A5D9-EDD9968095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0" name="Rectangle 3">
            <a:extLst>
              <a:ext uri="{FF2B5EF4-FFF2-40B4-BE49-F238E27FC236}">
                <a16:creationId xmlns:a16="http://schemas.microsoft.com/office/drawing/2014/main" id="{288601D3-25EE-4BC3-9BBF-8D8B762D65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291" name="Rectangle 8">
            <a:extLst>
              <a:ext uri="{FF2B5EF4-FFF2-40B4-BE49-F238E27FC236}">
                <a16:creationId xmlns:a16="http://schemas.microsoft.com/office/drawing/2014/main" id="{C7A88400-FCB3-47C3-9C48-2929CCABBE1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2292" name="Rectangle 7">
            <a:extLst>
              <a:ext uri="{FF2B5EF4-FFF2-40B4-BE49-F238E27FC236}">
                <a16:creationId xmlns:a16="http://schemas.microsoft.com/office/drawing/2014/main" id="{029C748C-6311-433B-B806-3932AB5F94A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3ECA97E1-5955-4C2C-9062-C194E1AB85D6}" type="slidenum"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/>
              <a:t>6</a:t>
            </a:fld>
            <a:endParaRPr lang="fr-FR" altLang="fr-F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E4EE4C2-B5E2-4A5F-9B49-9607B37B767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 dirty="0"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35150B3-EB4F-41D0-BE88-7152D0AC51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60E9FDBA-DB91-4378-B904-BA2657C6BB63}" type="slidenum">
              <a:rPr lang="fr-FR" altLang="fr-FR" sz="1200"/>
              <a:pPr algn="r" eaLnBrk="1" hangingPunct="1"/>
              <a:t>7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3224805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DC4CB475-14C6-43E6-A5FC-DE4AEBA6B2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E83D8C27-FA13-446A-AEFB-310424335C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339" name="Rectangle 8">
            <a:extLst>
              <a:ext uri="{FF2B5EF4-FFF2-40B4-BE49-F238E27FC236}">
                <a16:creationId xmlns:a16="http://schemas.microsoft.com/office/drawing/2014/main" id="{7D236C5A-1E9A-4F6A-9334-D5A7D4B44CE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4340" name="Rectangle 7">
            <a:extLst>
              <a:ext uri="{FF2B5EF4-FFF2-40B4-BE49-F238E27FC236}">
                <a16:creationId xmlns:a16="http://schemas.microsoft.com/office/drawing/2014/main" id="{E2D1601D-9F66-410B-8043-72DE4CDE4B0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CB5070E2-C7FC-41B8-AF7A-D2D01C788D23}" type="slidenum"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/>
              <a:t>8</a:t>
            </a:fld>
            <a:endParaRPr lang="fr-FR" altLang="fr-F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609FC28-3CE8-428C-BA97-8CE8562E327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 dirty="0"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E51206A-E35A-487A-BF88-A7AB3D766A0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60E9FDBA-DB91-4378-B904-BA2657C6BB63}" type="slidenum">
              <a:rPr lang="fr-FR" altLang="fr-FR" sz="1200"/>
              <a:pPr algn="r" eaLnBrk="1" hangingPunct="1"/>
              <a:t>9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3060088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290422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79797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159D970-AED0-4A8F-A985-FAC8D2C7B7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8E606AE-6246-4598-9178-327BB6DF40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anose="05000000000000000000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re 1">
            <a:extLst>
              <a:ext uri="{FF2B5EF4-FFF2-40B4-BE49-F238E27FC236}">
                <a16:creationId xmlns:a16="http://schemas.microsoft.com/office/drawing/2014/main" id="{754E0470-1921-47FB-9B4E-E22FA43B2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Comparison of INSTI vs INSTI</a:t>
            </a:r>
          </a:p>
        </p:txBody>
      </p:sp>
      <p:sp>
        <p:nvSpPr>
          <p:cNvPr id="3074" name="Espace réservé du contenu 2">
            <a:extLst>
              <a:ext uri="{FF2B5EF4-FFF2-40B4-BE49-F238E27FC236}">
                <a16:creationId xmlns:a16="http://schemas.microsoft.com/office/drawing/2014/main" id="{5FA19144-4DE1-45C4-A096-5CC614587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>
                <a:solidFill>
                  <a:srgbClr val="C0C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QDMRK</a:t>
            </a:r>
          </a:p>
          <a:p>
            <a:r>
              <a:rPr lang="fr-FR" altLang="fr-FR" sz="2800" b="1">
                <a:solidFill>
                  <a:srgbClr val="C0C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SPRING-2</a:t>
            </a:r>
          </a:p>
          <a:p>
            <a:r>
              <a:rPr lang="fr-FR" altLang="fr-FR" sz="2800" b="1">
                <a:solidFill>
                  <a:srgbClr val="C0C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ONCEMRK</a:t>
            </a:r>
          </a:p>
          <a:p>
            <a:r>
              <a:rPr lang="fr-FR" altLang="fr-FR" sz="2800" b="1">
                <a:solidFill>
                  <a:srgbClr val="C0C0C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GS-US-380-1489</a:t>
            </a:r>
          </a:p>
          <a:p>
            <a:r>
              <a:rPr lang="fr-FR" altLang="fr-FR" sz="2800" b="1">
                <a:latin typeface="Calibri" panose="020F0502020204030204" pitchFamily="34" charset="0"/>
                <a:ea typeface="ＭＳ Ｐゴシック" panose="020B0600070205080204" pitchFamily="34" charset="-128"/>
              </a:rPr>
              <a:t>GS-US-380-1490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contenu 2">
            <a:extLst>
              <a:ext uri="{FF2B5EF4-FFF2-40B4-BE49-F238E27FC236}">
                <a16:creationId xmlns:a16="http://schemas.microsoft.com/office/drawing/2014/main" id="{2DB23A03-8889-4BE3-A6D3-0CA991AB8BC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150938"/>
            <a:ext cx="8928496" cy="5303837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altLang="fr-FR" sz="24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Summary of week 96 results</a:t>
            </a:r>
            <a:endParaRPr lang="en-US" altLang="fr-FR" sz="1800" dirty="0">
              <a:ea typeface="ＭＳ Ｐゴシック" panose="020B0600070205080204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altLang="fr-FR" sz="2000" dirty="0">
                <a:ea typeface="ＭＳ Ｐゴシック" panose="020B0600070205080204" pitchFamily="34" charset="-128"/>
              </a:rPr>
              <a:t>Virologic suppression at W48 and W96 was high in both arms, with BIC/F/TAF being non inferior to DTG + F/TAF in treatment-naïve adults</a:t>
            </a:r>
          </a:p>
          <a:p>
            <a:pPr lvl="2">
              <a:spcBef>
                <a:spcPts val="300"/>
              </a:spcBef>
            </a:pPr>
            <a:r>
              <a:rPr lang="en-US" altLang="fr-FR" sz="2000" dirty="0">
                <a:ea typeface="ＭＳ Ｐゴシック" panose="020B0600070205080204" pitchFamily="34" charset="-128"/>
              </a:rPr>
              <a:t>Sensitivity analyses confirmed BIC/F/TAF was non inferior to DTG </a:t>
            </a:r>
            <a:br>
              <a:rPr lang="en-US" altLang="fr-FR" sz="2000" dirty="0">
                <a:ea typeface="ＭＳ Ｐゴシック" panose="020B0600070205080204" pitchFamily="34" charset="-128"/>
              </a:rPr>
            </a:br>
            <a:r>
              <a:rPr lang="en-US" altLang="fr-FR" sz="2000" dirty="0">
                <a:ea typeface="ＭＳ Ｐゴシック" panose="020B0600070205080204" pitchFamily="34" charset="-128"/>
              </a:rPr>
              <a:t>+ F/TAF</a:t>
            </a:r>
          </a:p>
          <a:p>
            <a:pPr lvl="2">
              <a:spcBef>
                <a:spcPts val="300"/>
              </a:spcBef>
            </a:pPr>
            <a:r>
              <a:rPr lang="en-US" altLang="fr-FR" sz="2000" dirty="0">
                <a:ea typeface="ＭＳ Ｐゴシック" panose="020B0600070205080204" pitchFamily="34" charset="-128"/>
              </a:rPr>
              <a:t>No patient discontinued either treatment arm due to lack of efficacy</a:t>
            </a:r>
          </a:p>
          <a:p>
            <a:pPr lvl="1">
              <a:spcBef>
                <a:spcPts val="300"/>
              </a:spcBef>
            </a:pPr>
            <a:r>
              <a:rPr lang="en-US" altLang="fr-FR" sz="2000" dirty="0">
                <a:ea typeface="ＭＳ Ｐゴシック" panose="020B0600070205080204" pitchFamily="34" charset="-128"/>
              </a:rPr>
              <a:t>No treatment-emergent resistance to any study medication was observed in either arm</a:t>
            </a:r>
          </a:p>
          <a:p>
            <a:pPr lvl="1">
              <a:spcBef>
                <a:spcPts val="300"/>
              </a:spcBef>
            </a:pPr>
            <a:r>
              <a:rPr lang="en-US" altLang="fr-FR" sz="2000" dirty="0">
                <a:ea typeface="ＭＳ Ｐゴシック" panose="020B0600070205080204" pitchFamily="34" charset="-128"/>
              </a:rPr>
              <a:t>BIC/F/TAF was safe and well tolerated</a:t>
            </a:r>
          </a:p>
          <a:p>
            <a:pPr lvl="2">
              <a:spcBef>
                <a:spcPts val="300"/>
              </a:spcBef>
            </a:pPr>
            <a:r>
              <a:rPr lang="en-US" altLang="fr-FR" sz="2000" dirty="0">
                <a:ea typeface="ＭＳ Ｐゴシック" panose="020B0600070205080204" pitchFamily="34" charset="-128"/>
              </a:rPr>
              <a:t>Less decrease in </a:t>
            </a:r>
            <a:r>
              <a:rPr lang="en-US" altLang="fr-FR" sz="2000" dirty="0" err="1">
                <a:ea typeface="ＭＳ Ｐゴシック" panose="020B0600070205080204" pitchFamily="34" charset="-128"/>
              </a:rPr>
              <a:t>eGFR</a:t>
            </a:r>
            <a:r>
              <a:rPr lang="en-US" altLang="fr-FR" sz="2000" baseline="-25000" dirty="0" err="1">
                <a:ea typeface="ＭＳ Ｐゴシック" panose="020B0600070205080204" pitchFamily="34" charset="-128"/>
              </a:rPr>
              <a:t>CG</a:t>
            </a:r>
            <a:r>
              <a:rPr lang="en-US" altLang="fr-FR" sz="2000" dirty="0">
                <a:ea typeface="ＭＳ Ｐゴシック" panose="020B0600070205080204" pitchFamily="34" charset="-128"/>
              </a:rPr>
              <a:t> was observed with BIC/F/TAF </a:t>
            </a:r>
            <a:br>
              <a:rPr lang="en-US" altLang="fr-FR" sz="2000" dirty="0">
                <a:ea typeface="ＭＳ Ｐゴシック" panose="020B0600070205080204" pitchFamily="34" charset="-128"/>
              </a:rPr>
            </a:br>
            <a:r>
              <a:rPr lang="en-US" altLang="fr-FR" sz="2000" dirty="0">
                <a:ea typeface="ＭＳ Ｐゴシック" panose="020B0600070205080204" pitchFamily="34" charset="-128"/>
              </a:rPr>
              <a:t>vs DTG + F/TAF at W48</a:t>
            </a:r>
          </a:p>
          <a:p>
            <a:pPr lvl="2">
              <a:spcBef>
                <a:spcPts val="300"/>
              </a:spcBef>
            </a:pPr>
            <a:r>
              <a:rPr lang="en-US" altLang="fr-FR" sz="2000" dirty="0">
                <a:ea typeface="ＭＳ Ｐゴシック" panose="020B0600070205080204" pitchFamily="34" charset="-128"/>
              </a:rPr>
              <a:t>There were no discontinuations due to renal adverse events and no cases of renal tubulopathy, including Fanconi syndrome, in either treatment group</a:t>
            </a:r>
          </a:p>
          <a:p>
            <a:pPr lvl="2">
              <a:spcBef>
                <a:spcPts val="300"/>
              </a:spcBef>
            </a:pPr>
            <a:r>
              <a:rPr lang="en-US" altLang="fr-FR" sz="2000" dirty="0">
                <a:ea typeface="ＭＳ Ｐゴシック" panose="020B0600070205080204" pitchFamily="34" charset="-128"/>
              </a:rPr>
              <a:t>Changes from baseline in lipid parameters were equivalent</a:t>
            </a:r>
          </a:p>
        </p:txBody>
      </p:sp>
      <p:grpSp>
        <p:nvGrpSpPr>
          <p:cNvPr id="15363" name="Grouper 25">
            <a:extLst>
              <a:ext uri="{FF2B5EF4-FFF2-40B4-BE49-F238E27FC236}">
                <a16:creationId xmlns:a16="http://schemas.microsoft.com/office/drawing/2014/main" id="{5AEA6F67-9B52-43B4-9D38-20C9E841427C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5365" name="AutoShape 162">
              <a:extLst>
                <a:ext uri="{FF2B5EF4-FFF2-40B4-BE49-F238E27FC236}">
                  <a16:creationId xmlns:a16="http://schemas.microsoft.com/office/drawing/2014/main" id="{8EA2EEF9-96BC-41B1-88FC-813890DE3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66" name="ZoneTexte 23">
              <a:extLst>
                <a:ext uri="{FF2B5EF4-FFF2-40B4-BE49-F238E27FC236}">
                  <a16:creationId xmlns:a16="http://schemas.microsoft.com/office/drawing/2014/main" id="{A0DF0CD5-2A30-46F9-87F9-A94F34BAD2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GS-US-380-1490</a:t>
              </a:r>
            </a:p>
          </p:txBody>
        </p:sp>
      </p:grpSp>
      <p:sp>
        <p:nvSpPr>
          <p:cNvPr id="15364" name="Rectangle 27">
            <a:extLst>
              <a:ext uri="{FF2B5EF4-FFF2-40B4-BE49-F238E27FC236}">
                <a16:creationId xmlns:a16="http://schemas.microsoft.com/office/drawing/2014/main" id="{FD3D14ED-7BDF-4FEA-8429-4EF4B5493D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Study GS-US-380-1490: BIC/F/TAF QD vs DTG + F/TAF QD</a:t>
            </a:r>
          </a:p>
        </p:txBody>
      </p:sp>
      <p:sp>
        <p:nvSpPr>
          <p:cNvPr id="8" name="ZoneTexte 69">
            <a:extLst>
              <a:ext uri="{FF2B5EF4-FFF2-40B4-BE49-F238E27FC236}">
                <a16:creationId xmlns:a16="http://schemas.microsoft.com/office/drawing/2014/main" id="{5AC95112-E681-418B-9B29-95918AD4D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5708" y="6570663"/>
            <a:ext cx="633670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0"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Sax PE. Lancet. 2017 ;390:2073-82 ; </a:t>
            </a:r>
            <a:r>
              <a:rPr lang="fr-FR" altLang="fr-FR" sz="1200" i="1" dirty="0" err="1">
                <a:solidFill>
                  <a:srgbClr val="CC3300"/>
                </a:solidFill>
              </a:rPr>
              <a:t>Stellbrink</a:t>
            </a:r>
            <a:r>
              <a:rPr lang="fr-FR" altLang="fr-FR" sz="1200" i="1" dirty="0">
                <a:solidFill>
                  <a:srgbClr val="CC3300"/>
                </a:solidFill>
              </a:rPr>
              <a:t> HJ. Lancet HIV 2019 ; 6:e364-72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er 25">
            <a:extLst>
              <a:ext uri="{FF2B5EF4-FFF2-40B4-BE49-F238E27FC236}">
                <a16:creationId xmlns:a16="http://schemas.microsoft.com/office/drawing/2014/main" id="{1A9123DD-E3BF-4B38-9846-D9E6174874DE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5157" name="AutoShape 162">
              <a:extLst>
                <a:ext uri="{FF2B5EF4-FFF2-40B4-BE49-F238E27FC236}">
                  <a16:creationId xmlns:a16="http://schemas.microsoft.com/office/drawing/2014/main" id="{4229197B-A535-4CA5-B4EC-61372D508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58" name="ZoneTexte 23">
              <a:extLst>
                <a:ext uri="{FF2B5EF4-FFF2-40B4-BE49-F238E27FC236}">
                  <a16:creationId xmlns:a16="http://schemas.microsoft.com/office/drawing/2014/main" id="{09D9DEC8-BBBB-4512-9BF1-23993F45FA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GS-US-380-1490</a:t>
              </a:r>
            </a:p>
          </p:txBody>
        </p:sp>
      </p:grp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F795EE56-59AB-4456-8D50-7AB9C740DFBA}"/>
              </a:ext>
            </a:extLst>
          </p:cNvPr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5124" name="Connecteur droit 66">
            <a:extLst>
              <a:ext uri="{FF2B5EF4-FFF2-40B4-BE49-F238E27FC236}">
                <a16:creationId xmlns:a16="http://schemas.microsoft.com/office/drawing/2014/main" id="{98E8C38F-6831-4834-AB53-2DD22EB2BE9E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622427" y="2410396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125" name="Espace réservé du contenu 2">
            <a:extLst>
              <a:ext uri="{FF2B5EF4-FFF2-40B4-BE49-F238E27FC236}">
                <a16:creationId xmlns:a16="http://schemas.microsoft.com/office/drawing/2014/main" id="{6143DBF6-53A7-4541-8A14-D2B08F0534E8}"/>
              </a:ext>
            </a:extLst>
          </p:cNvPr>
          <p:cNvSpPr>
            <a:spLocks/>
          </p:cNvSpPr>
          <p:nvPr/>
        </p:nvSpPr>
        <p:spPr bwMode="auto">
          <a:xfrm>
            <a:off x="34925" y="5157192"/>
            <a:ext cx="91090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GB" altLang="fr-FR" sz="2800" b="1" dirty="0">
                <a:solidFill>
                  <a:srgbClr val="CC3300"/>
                </a:solidFill>
                <a:latin typeface="Calibri" panose="020F0502020204030204" pitchFamily="34" charset="0"/>
              </a:rPr>
              <a:t>Objective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800" dirty="0">
                <a:solidFill>
                  <a:srgbClr val="000066"/>
                </a:solidFill>
              </a:rPr>
              <a:t>Non inferiority of BIC/F/TAF at W48: % HIV RNA &lt; 50 c/mL by intention </a:t>
            </a:r>
            <a:br>
              <a:rPr lang="en-GB" altLang="fr-FR" sz="1800" dirty="0">
                <a:solidFill>
                  <a:srgbClr val="000066"/>
                </a:solidFill>
              </a:rPr>
            </a:br>
            <a:r>
              <a:rPr lang="en-GB" altLang="fr-FR" sz="1800" dirty="0">
                <a:solidFill>
                  <a:srgbClr val="000066"/>
                </a:solidFill>
              </a:rPr>
              <a:t>to treat, snapshot analysis (lower margin of the 2-sided 95.002% CI for </a:t>
            </a:r>
            <a:br>
              <a:rPr lang="en-GB" altLang="fr-FR" sz="1800" dirty="0">
                <a:solidFill>
                  <a:srgbClr val="000066"/>
                </a:solidFill>
              </a:rPr>
            </a:br>
            <a:r>
              <a:rPr lang="en-GB" altLang="fr-FR" sz="1800" dirty="0">
                <a:solidFill>
                  <a:srgbClr val="000066"/>
                </a:solidFill>
              </a:rPr>
              <a:t>the difference= -12%, 95% power)</a:t>
            </a:r>
            <a:endParaRPr lang="en-GB" altLang="fr-FR" sz="1800" b="1" dirty="0">
              <a:solidFill>
                <a:srgbClr val="000066"/>
              </a:solidFill>
            </a:endParaRPr>
          </a:p>
        </p:txBody>
      </p:sp>
      <p:graphicFrame>
        <p:nvGraphicFramePr>
          <p:cNvPr id="207880" name="Group 8">
            <a:extLst>
              <a:ext uri="{FF2B5EF4-FFF2-40B4-BE49-F238E27FC236}">
                <a16:creationId xmlns:a16="http://schemas.microsoft.com/office/drawing/2014/main" id="{CFE88D7C-131C-40A4-87B2-AA490DA69E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401328"/>
              </p:ext>
            </p:extLst>
          </p:nvPr>
        </p:nvGraphicFramePr>
        <p:xfrm>
          <a:off x="3862388" y="2246090"/>
          <a:ext cx="3533775" cy="908050"/>
        </p:xfrm>
        <a:graphic>
          <a:graphicData uri="http://schemas.openxmlformats.org/drawingml/2006/table">
            <a:tbl>
              <a:tblPr/>
              <a:tblGrid>
                <a:gridCol w="353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0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BIC/F/TAF QD</a:t>
                      </a:r>
                    </a:p>
                  </a:txBody>
                  <a:tcPr marL="91450" marR="91450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BD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+ F/TAF placebo QD</a:t>
                      </a:r>
                    </a:p>
                  </a:txBody>
                  <a:tcPr marL="91450" marR="91450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7888" name="Group 16">
            <a:extLst>
              <a:ext uri="{FF2B5EF4-FFF2-40B4-BE49-F238E27FC236}">
                <a16:creationId xmlns:a16="http://schemas.microsoft.com/office/drawing/2014/main" id="{7F90A56E-6C92-4F5B-A499-FD7F4F50E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835792"/>
              </p:ext>
            </p:extLst>
          </p:nvPr>
        </p:nvGraphicFramePr>
        <p:xfrm>
          <a:off x="3862388" y="3258915"/>
          <a:ext cx="3533775" cy="733425"/>
        </p:xfrm>
        <a:graphic>
          <a:graphicData uri="http://schemas.openxmlformats.org/drawingml/2006/table">
            <a:tbl>
              <a:tblPr/>
              <a:tblGrid>
                <a:gridCol w="353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+ F/TAF QD</a:t>
                      </a:r>
                    </a:p>
                  </a:txBody>
                  <a:tcPr marL="91450" marR="9145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BIC/F/TAF placebo QD</a:t>
                      </a:r>
                    </a:p>
                  </a:txBody>
                  <a:tcPr marL="91450" marR="9145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42" name="Oval 170">
            <a:extLst>
              <a:ext uri="{FF2B5EF4-FFF2-40B4-BE49-F238E27FC236}">
                <a16:creationId xmlns:a16="http://schemas.microsoft.com/office/drawing/2014/main" id="{2D3D0EB2-BE04-4139-8EF3-56C6755C7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720" y="1196752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GB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Randomisation*</a:t>
            </a:r>
          </a:p>
          <a:p>
            <a:pPr algn="ctr" defTabSz="914400" eaLnBrk="1" hangingPunct="1"/>
            <a:r>
              <a:rPr lang="en-GB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algn="ctr" defTabSz="914400" eaLnBrk="1" hangingPunct="1"/>
            <a:r>
              <a:rPr lang="en-GB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Double-blind</a:t>
            </a:r>
          </a:p>
        </p:txBody>
      </p:sp>
      <p:sp>
        <p:nvSpPr>
          <p:cNvPr id="5143" name="AutoShape 162">
            <a:extLst>
              <a:ext uri="{FF2B5EF4-FFF2-40B4-BE49-F238E27FC236}">
                <a16:creationId xmlns:a16="http://schemas.microsoft.com/office/drawing/2014/main" id="{54D2384A-B01F-41AF-B4FE-096B01A91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2030264"/>
            <a:ext cx="2088000" cy="223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GB" altLang="fr-FR" sz="1600" b="1" u="sng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18 years</a:t>
            </a:r>
          </a:p>
          <a:p>
            <a:pPr algn="ctr" defTabSz="914400" eaLnBrk="1" hangingPunct="1"/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ARV-naïve </a:t>
            </a:r>
          </a:p>
          <a:p>
            <a:pPr algn="ctr" defTabSz="914400" eaLnBrk="1" hangingPunct="1"/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 RNA </a:t>
            </a:r>
            <a:r>
              <a:rPr lang="en-GB" altLang="fr-FR" sz="1600" b="1" u="sng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500 c/mL</a:t>
            </a:r>
          </a:p>
          <a:p>
            <a:pPr algn="ctr" defTabSz="914400" eaLnBrk="1" hangingPunct="1"/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Any CD4 cell count</a:t>
            </a:r>
          </a:p>
          <a:p>
            <a:pPr algn="ctr" defTabSz="914400" eaLnBrk="1" hangingPunct="1"/>
            <a:r>
              <a:rPr lang="en-GB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eGFR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≥ 30 mL/min</a:t>
            </a:r>
          </a:p>
          <a:p>
            <a:pPr algn="ctr" defTabSz="914400" eaLnBrk="1" hangingPunct="1"/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resistance to FTC or TDF</a:t>
            </a:r>
          </a:p>
          <a:p>
            <a:pPr algn="ctr" defTabSz="914400" eaLnBrk="1" hangingPunct="1"/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HBV or HCV co-infection allowed</a:t>
            </a:r>
          </a:p>
        </p:txBody>
      </p:sp>
      <p:sp>
        <p:nvSpPr>
          <p:cNvPr id="5144" name="ZoneTexte 71">
            <a:extLst>
              <a:ext uri="{FF2B5EF4-FFF2-40B4-BE49-F238E27FC236}">
                <a16:creationId xmlns:a16="http://schemas.microsoft.com/office/drawing/2014/main" id="{1EB75909-EB94-491A-AC1A-FBEADD2C1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38" y="4314329"/>
            <a:ext cx="87137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400" dirty="0">
                <a:solidFill>
                  <a:srgbClr val="000066"/>
                </a:solidFill>
              </a:rPr>
              <a:t>* Randomisation was stratified by HIV RNA (</a:t>
            </a:r>
            <a:r>
              <a:rPr lang="en-GB" altLang="fr-FR" sz="1400" u="sng" dirty="0">
                <a:solidFill>
                  <a:srgbClr val="000066"/>
                </a:solidFill>
              </a:rPr>
              <a:t>&lt;</a:t>
            </a:r>
            <a:r>
              <a:rPr lang="en-GB" altLang="fr-FR" sz="1400" dirty="0">
                <a:solidFill>
                  <a:srgbClr val="000066"/>
                </a:solidFill>
              </a:rPr>
              <a:t> 100 000 c/mL, 100 000-4000 000 c/mL or &gt; 100 000 c/mL), CD4 (&lt; 50/mm</a:t>
            </a:r>
            <a:r>
              <a:rPr lang="en-GB" altLang="fr-FR" sz="1400" baseline="30000" dirty="0">
                <a:solidFill>
                  <a:srgbClr val="000066"/>
                </a:solidFill>
              </a:rPr>
              <a:t>3</a:t>
            </a:r>
            <a:r>
              <a:rPr lang="en-GB" altLang="fr-FR" sz="1400" dirty="0">
                <a:solidFill>
                  <a:srgbClr val="000066"/>
                </a:solidFill>
              </a:rPr>
              <a:t>, 50-199/mm</a:t>
            </a:r>
            <a:r>
              <a:rPr lang="en-GB" altLang="fr-FR" sz="1400" baseline="30000" dirty="0">
                <a:solidFill>
                  <a:srgbClr val="000066"/>
                </a:solidFill>
              </a:rPr>
              <a:t>3</a:t>
            </a:r>
            <a:r>
              <a:rPr lang="en-GB" altLang="fr-FR" sz="1400" dirty="0">
                <a:solidFill>
                  <a:srgbClr val="000066"/>
                </a:solidFill>
              </a:rPr>
              <a:t> or ≥ 200/mm</a:t>
            </a:r>
            <a:r>
              <a:rPr lang="en-GB" altLang="fr-FR" sz="1400" baseline="30000" dirty="0">
                <a:solidFill>
                  <a:srgbClr val="000066"/>
                </a:solidFill>
              </a:rPr>
              <a:t>3</a:t>
            </a:r>
            <a:r>
              <a:rPr lang="en-GB" altLang="fr-FR" sz="1400" dirty="0">
                <a:solidFill>
                  <a:srgbClr val="000066"/>
                </a:solidFill>
              </a:rPr>
              <a:t>) at screening and geographic region (USA vs non-USA)</a:t>
            </a:r>
            <a:endParaRPr lang="en-GB" altLang="fr-FR" sz="1400" baseline="30000" dirty="0">
              <a:solidFill>
                <a:srgbClr val="000066"/>
              </a:solidFill>
            </a:endParaRPr>
          </a:p>
        </p:txBody>
      </p:sp>
      <p:sp>
        <p:nvSpPr>
          <p:cNvPr id="5145" name="Rectangle 27">
            <a:extLst>
              <a:ext uri="{FF2B5EF4-FFF2-40B4-BE49-F238E27FC236}">
                <a16:creationId xmlns:a16="http://schemas.microsoft.com/office/drawing/2014/main" id="{FD2618D7-22EF-4F23-BB78-FACADDD7B7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Study GS-US-380-1490: BIC/F/TAF QD vs DTG + F/TAF QD</a:t>
            </a:r>
          </a:p>
        </p:txBody>
      </p:sp>
      <p:cxnSp>
        <p:nvCxnSpPr>
          <p:cNvPr id="5146" name="AutoShape 60">
            <a:extLst>
              <a:ext uri="{FF2B5EF4-FFF2-40B4-BE49-F238E27FC236}">
                <a16:creationId xmlns:a16="http://schemas.microsoft.com/office/drawing/2014/main" id="{9F52D994-7AC0-47C9-8A2B-EB37F47D370A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 flipV="1">
            <a:off x="3814763" y="2619152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147" name="Line 63">
            <a:extLst>
              <a:ext uri="{FF2B5EF4-FFF2-40B4-BE49-F238E27FC236}">
                <a16:creationId xmlns:a16="http://schemas.microsoft.com/office/drawing/2014/main" id="{70899EE9-CE57-4E7F-B1B6-96C4A17721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7511" y="3109690"/>
            <a:ext cx="79328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48" name="Rectangle 9">
            <a:extLst>
              <a:ext uri="{FF2B5EF4-FFF2-40B4-BE49-F238E27FC236}">
                <a16:creationId xmlns:a16="http://schemas.microsoft.com/office/drawing/2014/main" id="{FF64EFE0-339A-463D-B1E0-5F7318A0B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6888" y="3285902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GB" altLang="fr-FR" sz="1600" b="1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325</a:t>
            </a:r>
          </a:p>
        </p:txBody>
      </p:sp>
      <p:sp>
        <p:nvSpPr>
          <p:cNvPr id="5149" name="Rectangle 8">
            <a:extLst>
              <a:ext uri="{FF2B5EF4-FFF2-40B4-BE49-F238E27FC236}">
                <a16:creationId xmlns:a16="http://schemas.microsoft.com/office/drawing/2014/main" id="{06344B24-2FB4-412C-AB2A-C84301ABC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6888" y="2292127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GB" altLang="fr-FR" sz="1600" b="1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320</a:t>
            </a:r>
          </a:p>
        </p:txBody>
      </p:sp>
      <p:sp>
        <p:nvSpPr>
          <p:cNvPr id="28781" name="Oval 109">
            <a:extLst>
              <a:ext uri="{FF2B5EF4-FFF2-40B4-BE49-F238E27FC236}">
                <a16:creationId xmlns:a16="http://schemas.microsoft.com/office/drawing/2014/main" id="{9CF04E38-53F1-4D7C-9841-A40EA7AB3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1272952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>
            <a:extLst>
              <a:ext uri="{FF2B5EF4-FFF2-40B4-BE49-F238E27FC236}">
                <a16:creationId xmlns:a16="http://schemas.microsoft.com/office/drawing/2014/main" id="{8ABB6918-6EAE-437C-9265-5FF003495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88" y="1272952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W144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152" name="Line 172">
            <a:extLst>
              <a:ext uri="{FF2B5EF4-FFF2-40B4-BE49-F238E27FC236}">
                <a16:creationId xmlns:a16="http://schemas.microsoft.com/office/drawing/2014/main" id="{0BE7AE9B-6A4E-4B7D-8D6F-C4ECBEA084BB}"/>
              </a:ext>
            </a:extLst>
          </p:cNvPr>
          <p:cNvSpPr>
            <a:spLocks noChangeShapeType="1"/>
          </p:cNvSpPr>
          <p:nvPr/>
        </p:nvSpPr>
        <p:spPr bwMode="auto">
          <a:xfrm>
            <a:off x="8720138" y="1812702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53" name="Line 172">
            <a:extLst>
              <a:ext uri="{FF2B5EF4-FFF2-40B4-BE49-F238E27FC236}">
                <a16:creationId xmlns:a16="http://schemas.microsoft.com/office/drawing/2014/main" id="{F8CBBF22-EEDD-42E5-BC15-4E2BC9A7AF3E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5213" y="1812702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5154" name="Group 37">
            <a:extLst>
              <a:ext uri="{FF2B5EF4-FFF2-40B4-BE49-F238E27FC236}">
                <a16:creationId xmlns:a16="http://schemas.microsoft.com/office/drawing/2014/main" id="{CAF3714E-0C72-4C94-B995-EAC0C5E4EEAC}"/>
              </a:ext>
            </a:extLst>
          </p:cNvPr>
          <p:cNvGrpSpPr>
            <a:grpSpLocks/>
          </p:cNvGrpSpPr>
          <p:nvPr/>
        </p:nvGrpSpPr>
        <p:grpSpPr bwMode="auto">
          <a:xfrm>
            <a:off x="7396163" y="2625502"/>
            <a:ext cx="1303337" cy="974725"/>
            <a:chOff x="4502" y="1764"/>
            <a:chExt cx="646" cy="614"/>
          </a:xfrm>
        </p:grpSpPr>
        <p:sp>
          <p:nvSpPr>
            <p:cNvPr id="5155" name="Line 31">
              <a:extLst>
                <a:ext uri="{FF2B5EF4-FFF2-40B4-BE49-F238E27FC236}">
                  <a16:creationId xmlns:a16="http://schemas.microsoft.com/office/drawing/2014/main" id="{2C3DBA08-73E4-4CBC-9DC6-4E16640CFC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56" name="Line 31">
              <a:extLst>
                <a:ext uri="{FF2B5EF4-FFF2-40B4-BE49-F238E27FC236}">
                  <a16:creationId xmlns:a16="http://schemas.microsoft.com/office/drawing/2014/main" id="{461AC1AA-663E-41A2-8F8E-91855D574E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683568" y="4941168"/>
            <a:ext cx="2967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BIC/F/TAF: 50/200/25 mg, as STR</a:t>
            </a:r>
          </a:p>
        </p:txBody>
      </p:sp>
      <p:sp>
        <p:nvSpPr>
          <p:cNvPr id="3" name="Rectangle 2"/>
          <p:cNvSpPr/>
          <p:nvPr/>
        </p:nvSpPr>
        <p:spPr>
          <a:xfrm>
            <a:off x="6475167" y="6570663"/>
            <a:ext cx="26611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Sax PE. Lancet. 2017 ;390:2073-82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>
            <a:extLst>
              <a:ext uri="{FF2B5EF4-FFF2-40B4-BE49-F238E27FC236}">
                <a16:creationId xmlns:a16="http://schemas.microsoft.com/office/drawing/2014/main" id="{198301C2-9386-4887-8A4C-90E0AE54C4FB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16269656"/>
              </p:ext>
            </p:extLst>
          </p:nvPr>
        </p:nvGraphicFramePr>
        <p:xfrm>
          <a:off x="395288" y="1687869"/>
          <a:ext cx="8353425" cy="4799505"/>
        </p:xfrm>
        <a:graphic>
          <a:graphicData uri="http://schemas.openxmlformats.org/drawingml/2006/table">
            <a:tbl>
              <a:tblPr/>
              <a:tblGrid>
                <a:gridCol w="4378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2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320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B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+ 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325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4.43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4.45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44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&gt; 100 000 c/mL, %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440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441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44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200/mm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%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HBV/HCV co-infection, %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/ 2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 /2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869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by W48,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lack of efficacy,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adverse event,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Lost to follow-up,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Non-compliance,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Patient decision / investigator discretion,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Other, N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 (9 %)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/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 (6 %)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/ 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5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W48-W96,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lack of efficacy,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adverse event, N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 (6 %)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 (5 %)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241" name="Rectangle 6">
            <a:extLst>
              <a:ext uri="{FF2B5EF4-FFF2-40B4-BE49-F238E27FC236}">
                <a16:creationId xmlns:a16="http://schemas.microsoft.com/office/drawing/2014/main" id="{D2CEAE7C-226B-4D9F-BA92-D1056A067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075" y="1295400"/>
            <a:ext cx="7162800" cy="317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spcBef>
                <a:spcPct val="20000"/>
              </a:spcBef>
            </a:pPr>
            <a:r>
              <a:rPr lang="en-GB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Baseline characteristics and patient disposition</a:t>
            </a:r>
          </a:p>
        </p:txBody>
      </p:sp>
      <p:grpSp>
        <p:nvGrpSpPr>
          <p:cNvPr id="7243" name="Grouper 25">
            <a:extLst>
              <a:ext uri="{FF2B5EF4-FFF2-40B4-BE49-F238E27FC236}">
                <a16:creationId xmlns:a16="http://schemas.microsoft.com/office/drawing/2014/main" id="{77B0C864-3214-47B1-B3E0-0AD2A1996D5F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7245" name="AutoShape 162">
              <a:extLst>
                <a:ext uri="{FF2B5EF4-FFF2-40B4-BE49-F238E27FC236}">
                  <a16:creationId xmlns:a16="http://schemas.microsoft.com/office/drawing/2014/main" id="{3F987BB2-8495-457D-9BC7-4BCAC1EB8B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46" name="ZoneTexte 23">
              <a:extLst>
                <a:ext uri="{FF2B5EF4-FFF2-40B4-BE49-F238E27FC236}">
                  <a16:creationId xmlns:a16="http://schemas.microsoft.com/office/drawing/2014/main" id="{9AB938BC-DA1D-465D-9D59-71719AD9FE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GS-US-380-1490</a:t>
              </a:r>
            </a:p>
          </p:txBody>
        </p:sp>
      </p:grpSp>
      <p:sp>
        <p:nvSpPr>
          <p:cNvPr id="7244" name="Rectangle 27">
            <a:extLst>
              <a:ext uri="{FF2B5EF4-FFF2-40B4-BE49-F238E27FC236}">
                <a16:creationId xmlns:a16="http://schemas.microsoft.com/office/drawing/2014/main" id="{8A89E30F-4DB2-46D8-AF13-97A17FD6C2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Study GS-US-380-1490: BIC/F/TAF QD vs DTG + F/TAF QD</a:t>
            </a:r>
          </a:p>
        </p:txBody>
      </p:sp>
      <p:sp>
        <p:nvSpPr>
          <p:cNvPr id="9" name="ZoneTexte 69">
            <a:extLst>
              <a:ext uri="{FF2B5EF4-FFF2-40B4-BE49-F238E27FC236}">
                <a16:creationId xmlns:a16="http://schemas.microsoft.com/office/drawing/2014/main" id="{5AC95112-E681-418B-9B29-95918AD4D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5748" y="6593720"/>
            <a:ext cx="59766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Sax PE. Lancet. 2017 ;390:2073-82 ; </a:t>
            </a:r>
            <a:r>
              <a:rPr lang="fr-FR" altLang="fr-FR" sz="1200" i="1" dirty="0" err="1">
                <a:solidFill>
                  <a:srgbClr val="CC3300"/>
                </a:solidFill>
              </a:rPr>
              <a:t>Stellbrink</a:t>
            </a:r>
            <a:r>
              <a:rPr lang="fr-FR" altLang="fr-FR" sz="1200" i="1" dirty="0">
                <a:solidFill>
                  <a:srgbClr val="CC3300"/>
                </a:solidFill>
              </a:rPr>
              <a:t> HJ. Lancet HIV 2019 ; 6:e364-72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>
            <a:extLst>
              <a:ext uri="{FF2B5EF4-FFF2-40B4-BE49-F238E27FC236}">
                <a16:creationId xmlns:a16="http://schemas.microsoft.com/office/drawing/2014/main" id="{D8032237-8F42-4399-BB3E-2C38E93B2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5037" y="1128713"/>
            <a:ext cx="39812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GB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Virologic outcome at week 48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084521E6-DCFF-4A15-8B74-BFCEC7033ECD}"/>
              </a:ext>
            </a:extLst>
          </p:cNvPr>
          <p:cNvGrpSpPr/>
          <p:nvPr/>
        </p:nvGrpSpPr>
        <p:grpSpPr>
          <a:xfrm>
            <a:off x="4948238" y="1771551"/>
            <a:ext cx="3546475" cy="2530475"/>
            <a:chOff x="4948238" y="1916113"/>
            <a:chExt cx="3546475" cy="2530475"/>
          </a:xfrm>
        </p:grpSpPr>
        <p:sp>
          <p:nvSpPr>
            <p:cNvPr id="43" name="AutoShape 106">
              <a:extLst>
                <a:ext uri="{FF2B5EF4-FFF2-40B4-BE49-F238E27FC236}">
                  <a16:creationId xmlns:a16="http://schemas.microsoft.com/office/drawing/2014/main" id="{176383E2-1D7A-4F82-B2E7-63CC4ED93EF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159375" y="2281238"/>
              <a:ext cx="1555750" cy="78740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5B92C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fr-FR" sz="1600" b="1" kern="0" dirty="0">
                  <a:solidFill>
                    <a:schemeClr val="bg1"/>
                  </a:solidFill>
                  <a:latin typeface="+mj-lt"/>
                  <a:ea typeface="MS PGothic"/>
                  <a:cs typeface="Arial" pitchFamily="34" charset="0"/>
                </a:rPr>
                <a:t>DTG + F/TAF</a:t>
              </a:r>
            </a:p>
          </p:txBody>
        </p:sp>
        <p:sp>
          <p:nvSpPr>
            <p:cNvPr id="44" name="AutoShape 106">
              <a:extLst>
                <a:ext uri="{FF2B5EF4-FFF2-40B4-BE49-F238E27FC236}">
                  <a16:creationId xmlns:a16="http://schemas.microsoft.com/office/drawing/2014/main" id="{58D3D4C3-DD7E-4829-BDB1-B0FBA438FF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5125" y="2281238"/>
              <a:ext cx="1552575" cy="78740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45BD8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fr-FR" sz="1600" b="1" kern="0" dirty="0">
                  <a:solidFill>
                    <a:prstClr val="white"/>
                  </a:solidFill>
                  <a:latin typeface="+mj-lt"/>
                  <a:ea typeface="MS PGothic"/>
                  <a:cs typeface="Arial" pitchFamily="34" charset="0"/>
                </a:rPr>
                <a:t>BIC/F/TAF</a:t>
              </a:r>
            </a:p>
          </p:txBody>
        </p:sp>
        <p:sp>
          <p:nvSpPr>
            <p:cNvPr id="45" name="Line 14">
              <a:extLst>
                <a:ext uri="{FF2B5EF4-FFF2-40B4-BE49-F238E27FC236}">
                  <a16:creationId xmlns:a16="http://schemas.microsoft.com/office/drawing/2014/main" id="{26D5C345-21D2-4B63-8B36-911C32FFA9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14950" y="2987675"/>
              <a:ext cx="0" cy="11160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46" name="Line 92">
              <a:extLst>
                <a:ext uri="{FF2B5EF4-FFF2-40B4-BE49-F238E27FC236}">
                  <a16:creationId xmlns:a16="http://schemas.microsoft.com/office/drawing/2014/main" id="{758D7158-ED5A-4B70-9876-0D5BC35C85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11950" y="2987675"/>
              <a:ext cx="3175" cy="11160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47" name="Line 94">
              <a:extLst>
                <a:ext uri="{FF2B5EF4-FFF2-40B4-BE49-F238E27FC236}">
                  <a16:creationId xmlns:a16="http://schemas.microsoft.com/office/drawing/2014/main" id="{D2015AE1-9A80-4A39-B18F-4CB2E058A2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29588" y="2987675"/>
              <a:ext cx="6350" cy="11160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48" name="Text Box 10">
              <a:extLst>
                <a:ext uri="{FF2B5EF4-FFF2-40B4-BE49-F238E27FC236}">
                  <a16:creationId xmlns:a16="http://schemas.microsoft.com/office/drawing/2014/main" id="{D6DDCD22-9B3A-484C-A2EA-71BF9C50C5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5900" y="3963988"/>
              <a:ext cx="295275" cy="482600"/>
            </a:xfrm>
            <a:prstGeom prst="rect">
              <a:avLst/>
            </a:prstGeom>
            <a:noFill/>
            <a:ln>
              <a:noFill/>
            </a:ln>
          </p:spPr>
          <p:txBody>
            <a:bodyPr tIns="9144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kern="0" dirty="0">
                  <a:solidFill>
                    <a:srgbClr val="000066"/>
                  </a:solidFill>
                  <a:ea typeface="MS PGothic"/>
                </a:rPr>
                <a:t>0 </a:t>
              </a:r>
            </a:p>
          </p:txBody>
        </p:sp>
        <p:sp>
          <p:nvSpPr>
            <p:cNvPr id="9225" name="TextBox 70">
              <a:extLst>
                <a:ext uri="{FF2B5EF4-FFF2-40B4-BE49-F238E27FC236}">
                  <a16:creationId xmlns:a16="http://schemas.microsoft.com/office/drawing/2014/main" id="{E9123C79-272F-4866-8343-84EC0CB2F8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8238" y="3963988"/>
              <a:ext cx="731837" cy="48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 anchor="ctr"/>
            <a:lstStyle>
              <a:lvl1pPr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GB" altLang="fr-FR" sz="1400">
                  <a:solidFill>
                    <a:srgbClr val="000066"/>
                  </a:solidFill>
                </a:rPr>
                <a:t>‒ 12%</a:t>
              </a:r>
            </a:p>
          </p:txBody>
        </p:sp>
        <p:sp>
          <p:nvSpPr>
            <p:cNvPr id="9226" name="TextBox 70">
              <a:extLst>
                <a:ext uri="{FF2B5EF4-FFF2-40B4-BE49-F238E27FC236}">
                  <a16:creationId xmlns:a16="http://schemas.microsoft.com/office/drawing/2014/main" id="{CA126612-0238-490D-BAFE-611B63C0D0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64463" y="3963988"/>
              <a:ext cx="730250" cy="48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 anchor="ctr"/>
            <a:lstStyle>
              <a:lvl1pPr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GB" altLang="fr-FR" sz="1400">
                  <a:solidFill>
                    <a:srgbClr val="000066"/>
                  </a:solidFill>
                </a:rPr>
                <a:t>+ 12%</a:t>
              </a:r>
            </a:p>
          </p:txBody>
        </p:sp>
        <p:sp>
          <p:nvSpPr>
            <p:cNvPr id="51" name="Text Box 99">
              <a:extLst>
                <a:ext uri="{FF2B5EF4-FFF2-40B4-BE49-F238E27FC236}">
                  <a16:creationId xmlns:a16="http://schemas.microsoft.com/office/drawing/2014/main" id="{307D82AD-0758-4A41-8FCD-25F4372FB3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45275" y="3532188"/>
              <a:ext cx="519113" cy="307975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1.0</a:t>
              </a:r>
            </a:p>
          </p:txBody>
        </p:sp>
        <p:sp>
          <p:nvSpPr>
            <p:cNvPr id="52" name="Text Box 98">
              <a:extLst>
                <a:ext uri="{FF2B5EF4-FFF2-40B4-BE49-F238E27FC236}">
                  <a16:creationId xmlns:a16="http://schemas.microsoft.com/office/drawing/2014/main" id="{E1B55EB6-C8BF-4376-8967-95E0F7BE34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80063" y="3492500"/>
              <a:ext cx="360362" cy="307975"/>
            </a:xfrm>
            <a:prstGeom prst="rect">
              <a:avLst/>
            </a:prstGeom>
            <a:noFill/>
            <a:ln>
              <a:noFill/>
            </a:ln>
          </p:spPr>
          <p:txBody>
            <a:bodyPr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- 7.9</a:t>
              </a:r>
              <a:endParaRPr lang="en-GB" sz="14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sp>
          <p:nvSpPr>
            <p:cNvPr id="53" name="Text Box 99">
              <a:extLst>
                <a:ext uri="{FF2B5EF4-FFF2-40B4-BE49-F238E27FC236}">
                  <a16:creationId xmlns:a16="http://schemas.microsoft.com/office/drawing/2014/main" id="{AFAF1FDF-C1C4-4239-B52A-F25F7A5889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10275" y="3027363"/>
              <a:ext cx="585788" cy="338137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- 3.5</a:t>
              </a:r>
              <a:endParaRPr lang="en-GB" sz="16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cxnSp>
          <p:nvCxnSpPr>
            <p:cNvPr id="54" name="Straight Connector 28">
              <a:extLst>
                <a:ext uri="{FF2B5EF4-FFF2-40B4-BE49-F238E27FC236}">
                  <a16:creationId xmlns:a16="http://schemas.microsoft.com/office/drawing/2014/main" id="{3DAC101E-DE30-48A3-BF31-75C378209767}"/>
                </a:ext>
              </a:extLst>
            </p:cNvPr>
            <p:cNvCxnSpPr/>
            <p:nvPr/>
          </p:nvCxnSpPr>
          <p:spPr bwMode="auto">
            <a:xfrm>
              <a:off x="5724525" y="3482975"/>
              <a:ext cx="1150938" cy="0"/>
            </a:xfrm>
            <a:prstGeom prst="line">
              <a:avLst/>
            </a:prstGeom>
            <a:ln w="31750">
              <a:solidFill>
                <a:srgbClr val="0070C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9">
              <a:extLst>
                <a:ext uri="{FF2B5EF4-FFF2-40B4-BE49-F238E27FC236}">
                  <a16:creationId xmlns:a16="http://schemas.microsoft.com/office/drawing/2014/main" id="{A58FE412-6739-4873-84FD-4076F6F1B921}"/>
                </a:ext>
              </a:extLst>
            </p:cNvPr>
            <p:cNvCxnSpPr/>
            <p:nvPr/>
          </p:nvCxnSpPr>
          <p:spPr bwMode="auto">
            <a:xfrm rot="16200000">
              <a:off x="6201568" y="3482182"/>
              <a:ext cx="239713" cy="0"/>
            </a:xfrm>
            <a:prstGeom prst="line">
              <a:avLst/>
            </a:prstGeom>
            <a:ln w="31750">
              <a:solidFill>
                <a:srgbClr val="0070C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92">
              <a:extLst>
                <a:ext uri="{FF2B5EF4-FFF2-40B4-BE49-F238E27FC236}">
                  <a16:creationId xmlns:a16="http://schemas.microsoft.com/office/drawing/2014/main" id="{A581C0D1-509D-4F91-8141-B0B1BDF572C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6711950" y="2482850"/>
              <a:ext cx="3175" cy="31083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57" name="Rectangle 6">
              <a:extLst>
                <a:ext uri="{FF2B5EF4-FFF2-40B4-BE49-F238E27FC236}">
                  <a16:creationId xmlns:a16="http://schemas.microsoft.com/office/drawing/2014/main" id="{DD9F3187-7E79-4246-8446-F7BD5B0C8C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288" y="1916113"/>
              <a:ext cx="3022600" cy="36512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tIns="0" bIns="0"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sz="1600" b="1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Difference (95 % CI)</a:t>
              </a:r>
            </a:p>
          </p:txBody>
        </p:sp>
      </p:grpSp>
      <p:sp>
        <p:nvSpPr>
          <p:cNvPr id="9263" name="Espace réservé du contenu 2">
            <a:extLst>
              <a:ext uri="{FF2B5EF4-FFF2-40B4-BE49-F238E27FC236}">
                <a16:creationId xmlns:a16="http://schemas.microsoft.com/office/drawing/2014/main" id="{7B9834FC-A71E-4FF7-AD81-F640066A4DC8}"/>
              </a:ext>
            </a:extLst>
          </p:cNvPr>
          <p:cNvSpPr>
            <a:spLocks/>
          </p:cNvSpPr>
          <p:nvPr/>
        </p:nvSpPr>
        <p:spPr bwMode="auto">
          <a:xfrm>
            <a:off x="5130800" y="4148534"/>
            <a:ext cx="4011613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450850" indent="-1841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altLang="fr-FR" sz="2000" b="1" dirty="0">
                <a:solidFill>
                  <a:srgbClr val="CC3300"/>
                </a:solidFill>
                <a:latin typeface="Calibri" panose="020F0502020204030204" pitchFamily="34" charset="0"/>
              </a:rPr>
              <a:t>Met criteria for resistance testing (HIV RNA ≥ 200 c/mL)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800" dirty="0">
                <a:solidFill>
                  <a:srgbClr val="000066"/>
                </a:solidFill>
                <a:latin typeface="+mn-lt"/>
              </a:rPr>
              <a:t>BIC/F/TAF: 7 vs</a:t>
            </a:r>
            <a:r>
              <a:rPr lang="en-GB" altLang="fr-FR" sz="1800" baseline="30000" dirty="0">
                <a:solidFill>
                  <a:srgbClr val="000066"/>
                </a:solidFill>
                <a:latin typeface="+mn-lt"/>
              </a:rPr>
              <a:t> </a:t>
            </a:r>
            <a:r>
              <a:rPr lang="en-GB" altLang="fr-FR" sz="1800" dirty="0">
                <a:solidFill>
                  <a:srgbClr val="000066"/>
                </a:solidFill>
                <a:latin typeface="+mn-lt"/>
              </a:rPr>
              <a:t>DTG + F/TAF: 5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fr-FR" altLang="fr-FR" sz="1800" dirty="0">
                <a:solidFill>
                  <a:srgbClr val="000066"/>
                </a:solidFill>
                <a:latin typeface="+mn-lt"/>
              </a:rPr>
              <a:t>No </a:t>
            </a:r>
            <a:r>
              <a:rPr lang="en-US" altLang="fr-FR" sz="1800" dirty="0">
                <a:solidFill>
                  <a:srgbClr val="000066"/>
                </a:solidFill>
                <a:latin typeface="+mn-lt"/>
              </a:rPr>
              <a:t>resistance emergence</a:t>
            </a:r>
            <a:endParaRPr lang="en-US" altLang="fr-FR" sz="1800" b="1" dirty="0">
              <a:solidFill>
                <a:srgbClr val="CC3300"/>
              </a:solidFill>
              <a:latin typeface="+mn-lt"/>
            </a:endParaRPr>
          </a:p>
          <a:p>
            <a:pPr defTabSz="914400" eaLnBrk="1" hangingPunct="1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altLang="fr-FR" sz="2000" b="1" dirty="0">
                <a:solidFill>
                  <a:srgbClr val="CC3300"/>
                </a:solidFill>
                <a:latin typeface="Calibri" panose="020F0502020204030204" pitchFamily="34" charset="0"/>
              </a:rPr>
              <a:t>Mean CD4 increase at W48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800" dirty="0">
                <a:solidFill>
                  <a:srgbClr val="000066"/>
                </a:solidFill>
              </a:rPr>
              <a:t>BIC/F/TAF: + 180/mm</a:t>
            </a:r>
            <a:r>
              <a:rPr lang="en-GB" altLang="fr-FR" sz="1800" baseline="30000" dirty="0">
                <a:solidFill>
                  <a:srgbClr val="000066"/>
                </a:solidFill>
              </a:rPr>
              <a:t>3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800" dirty="0">
                <a:solidFill>
                  <a:srgbClr val="000066"/>
                </a:solidFill>
              </a:rPr>
              <a:t>DTG + F/TAF: + 201/mm</a:t>
            </a:r>
            <a:r>
              <a:rPr lang="en-GB" altLang="fr-FR" sz="1800" baseline="30000" dirty="0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9264" name="ZoneTexte 3">
            <a:extLst>
              <a:ext uri="{FF2B5EF4-FFF2-40B4-BE49-F238E27FC236}">
                <a16:creationId xmlns:a16="http://schemas.microsoft.com/office/drawing/2014/main" id="{4FBE4191-7B23-412B-A5E3-D68A733C5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213" y="5300563"/>
            <a:ext cx="402815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 eaLnBrk="1" hangingPunct="1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altLang="fr-FR" sz="2000" b="1" dirty="0">
                <a:solidFill>
                  <a:srgbClr val="CC3300"/>
                </a:solidFill>
                <a:latin typeface="+mj-lt"/>
              </a:rPr>
              <a:t>HIV RNA &lt; 50 c/</a:t>
            </a:r>
            <a:r>
              <a:rPr lang="fr-FR" altLang="fr-FR" sz="2000" b="1" dirty="0" err="1">
                <a:solidFill>
                  <a:srgbClr val="CC3300"/>
                </a:solidFill>
                <a:latin typeface="+mj-lt"/>
              </a:rPr>
              <a:t>mL</a:t>
            </a:r>
            <a:r>
              <a:rPr lang="fr-FR" altLang="fr-FR" sz="2000" b="1" dirty="0">
                <a:solidFill>
                  <a:srgbClr val="CC3300"/>
                </a:solidFill>
                <a:latin typeface="+mj-lt"/>
              </a:rPr>
              <a:t> (per-</a:t>
            </a:r>
            <a:r>
              <a:rPr lang="fr-FR" altLang="fr-FR" sz="2000" b="1" dirty="0" err="1">
                <a:solidFill>
                  <a:srgbClr val="CC3300"/>
                </a:solidFill>
                <a:latin typeface="+mj-lt"/>
              </a:rPr>
              <a:t>protocol</a:t>
            </a:r>
            <a:r>
              <a:rPr lang="fr-FR" altLang="fr-FR" sz="2000" b="1" dirty="0">
                <a:solidFill>
                  <a:srgbClr val="CC3300"/>
                </a:solidFill>
                <a:latin typeface="+mj-lt"/>
              </a:rPr>
              <a:t>)</a:t>
            </a:r>
          </a:p>
          <a:p>
            <a:pPr marL="285750" eaLnBrk="1" hangingPunct="1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altLang="fr-FR" sz="1800" dirty="0">
                <a:solidFill>
                  <a:srgbClr val="000066"/>
                </a:solidFill>
              </a:rPr>
              <a:t>	BIC/F/TAF: 98.9%</a:t>
            </a:r>
          </a:p>
          <a:p>
            <a:pPr marL="285750" eaLnBrk="1" hangingPunct="1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altLang="fr-FR" sz="1800" dirty="0">
                <a:solidFill>
                  <a:srgbClr val="000066"/>
                </a:solidFill>
              </a:rPr>
              <a:t>	DTG + F/TAF: 99.7%</a:t>
            </a:r>
          </a:p>
        </p:txBody>
      </p:sp>
      <p:grpSp>
        <p:nvGrpSpPr>
          <p:cNvPr id="9266" name="Grouper 25">
            <a:extLst>
              <a:ext uri="{FF2B5EF4-FFF2-40B4-BE49-F238E27FC236}">
                <a16:creationId xmlns:a16="http://schemas.microsoft.com/office/drawing/2014/main" id="{8964C80E-5595-46AA-9006-B6428E66708A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9268" name="AutoShape 162">
              <a:extLst>
                <a:ext uri="{FF2B5EF4-FFF2-40B4-BE49-F238E27FC236}">
                  <a16:creationId xmlns:a16="http://schemas.microsoft.com/office/drawing/2014/main" id="{E129AF7A-EEE1-46F7-AA31-79A38A70C4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69" name="ZoneTexte 23">
              <a:extLst>
                <a:ext uri="{FF2B5EF4-FFF2-40B4-BE49-F238E27FC236}">
                  <a16:creationId xmlns:a16="http://schemas.microsoft.com/office/drawing/2014/main" id="{62DA9951-871D-4CE0-B599-AAF10E6D1A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GS-US-380-1490</a:t>
              </a:r>
            </a:p>
          </p:txBody>
        </p:sp>
      </p:grpSp>
      <p:sp>
        <p:nvSpPr>
          <p:cNvPr id="9267" name="Rectangle 27">
            <a:extLst>
              <a:ext uri="{FF2B5EF4-FFF2-40B4-BE49-F238E27FC236}">
                <a16:creationId xmlns:a16="http://schemas.microsoft.com/office/drawing/2014/main" id="{B066FDFD-7539-48CD-B64C-ECE26D5BD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Study GS-US-380-1490: BIC/F/TAF QD vs DTG + F/TAF QD</a:t>
            </a:r>
          </a:p>
        </p:txBody>
      </p:sp>
      <p:sp>
        <p:nvSpPr>
          <p:cNvPr id="66" name="ZoneTexte 69">
            <a:extLst>
              <a:ext uri="{FF2B5EF4-FFF2-40B4-BE49-F238E27FC236}">
                <a16:creationId xmlns:a16="http://schemas.microsoft.com/office/drawing/2014/main" id="{98BCB506-EF7F-4561-980C-972DD70AA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5567" y="6581745"/>
            <a:ext cx="38884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Sax PE. Lancet. 2017 ;390:2073-82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72402CF9-B5A6-46CA-8E1D-2A377270E724}"/>
              </a:ext>
            </a:extLst>
          </p:cNvPr>
          <p:cNvGrpSpPr/>
          <p:nvPr/>
        </p:nvGrpSpPr>
        <p:grpSpPr>
          <a:xfrm>
            <a:off x="615950" y="1412776"/>
            <a:ext cx="4259552" cy="3724275"/>
            <a:chOff x="615950" y="1412776"/>
            <a:chExt cx="4259552" cy="3724275"/>
          </a:xfrm>
        </p:grpSpPr>
        <p:grpSp>
          <p:nvGrpSpPr>
            <p:cNvPr id="65" name="Groupe 2">
              <a:extLst>
                <a:ext uri="{FF2B5EF4-FFF2-40B4-BE49-F238E27FC236}">
                  <a16:creationId xmlns:a16="http://schemas.microsoft.com/office/drawing/2014/main" id="{FD81B33E-FED1-4EF3-B06F-0204AE3BBA3A}"/>
                </a:ext>
              </a:extLst>
            </p:cNvPr>
            <p:cNvGrpSpPr/>
            <p:nvPr/>
          </p:nvGrpSpPr>
          <p:grpSpPr>
            <a:xfrm>
              <a:off x="615950" y="1412776"/>
              <a:ext cx="3841750" cy="3724275"/>
              <a:chOff x="615950" y="1557338"/>
              <a:chExt cx="3841750" cy="3724275"/>
            </a:xfrm>
          </p:grpSpPr>
          <p:sp>
            <p:nvSpPr>
              <p:cNvPr id="68" name="Rectangle 40">
                <a:extLst>
                  <a:ext uri="{FF2B5EF4-FFF2-40B4-BE49-F238E27FC236}">
                    <a16:creationId xmlns:a16="http://schemas.microsoft.com/office/drawing/2014/main" id="{5F42A161-AD62-4E93-B63A-7E64CB4888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5388" y="1885950"/>
                <a:ext cx="366712" cy="2476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fr-FR" sz="1600" b="1" dirty="0">
                    <a:solidFill>
                      <a:srgbClr val="333399"/>
                    </a:solidFill>
                    <a:latin typeface="+mj-lt"/>
                    <a:ea typeface="ＭＳ Ｐゴシック" charset="0"/>
                  </a:rPr>
                  <a:t>89.4</a:t>
                </a:r>
              </a:p>
            </p:txBody>
          </p:sp>
          <p:sp>
            <p:nvSpPr>
              <p:cNvPr id="69" name="Rectangle 41">
                <a:extLst>
                  <a:ext uri="{FF2B5EF4-FFF2-40B4-BE49-F238E27FC236}">
                    <a16:creationId xmlns:a16="http://schemas.microsoft.com/office/drawing/2014/main" id="{F6BDE674-35C0-429D-8D3F-B613FDDF93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1738" y="4221163"/>
                <a:ext cx="104775" cy="2460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fr-FR" sz="1600" b="1" dirty="0">
                    <a:solidFill>
                      <a:srgbClr val="333399"/>
                    </a:solidFill>
                    <a:latin typeface="+mj-lt"/>
                    <a:ea typeface="ＭＳ Ｐゴシック" charset="0"/>
                  </a:rPr>
                  <a:t>4</a:t>
                </a:r>
                <a:endParaRPr lang="fr-FR" sz="2000" dirty="0">
                  <a:solidFill>
                    <a:srgbClr val="333399"/>
                  </a:solidFill>
                  <a:latin typeface="+mj-lt"/>
                  <a:ea typeface="ＭＳ Ｐゴシック" charset="0"/>
                </a:endParaRPr>
              </a:p>
            </p:txBody>
          </p:sp>
          <p:sp>
            <p:nvSpPr>
              <p:cNvPr id="70" name="Rectangle 42">
                <a:extLst>
                  <a:ext uri="{FF2B5EF4-FFF2-40B4-BE49-F238E27FC236}">
                    <a16:creationId xmlns:a16="http://schemas.microsoft.com/office/drawing/2014/main" id="{BF8BB533-6535-4151-A5A9-DB630D7D0D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5375" y="4176713"/>
                <a:ext cx="103188" cy="2460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fr-FR" sz="1600" b="1" dirty="0">
                    <a:solidFill>
                      <a:srgbClr val="333399"/>
                    </a:solidFill>
                    <a:latin typeface="+mj-lt"/>
                    <a:ea typeface="ＭＳ Ｐゴシック" charset="0"/>
                  </a:rPr>
                  <a:t>6</a:t>
                </a:r>
                <a:endParaRPr lang="fr-FR" sz="2000" dirty="0">
                  <a:solidFill>
                    <a:srgbClr val="333399"/>
                  </a:solidFill>
                  <a:latin typeface="+mj-lt"/>
                  <a:ea typeface="ＭＳ Ｐゴシック" charset="0"/>
                </a:endParaRPr>
              </a:p>
            </p:txBody>
          </p:sp>
          <p:sp>
            <p:nvSpPr>
              <p:cNvPr id="71" name="Rectangle 43">
                <a:extLst>
                  <a:ext uri="{FF2B5EF4-FFF2-40B4-BE49-F238E27FC236}">
                    <a16:creationId xmlns:a16="http://schemas.microsoft.com/office/drawing/2014/main" id="{F804DDE6-D9BC-4D9D-BA4A-935A278D05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7188" y="1843088"/>
                <a:ext cx="366712" cy="2476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fr-FR" sz="1600" b="1" dirty="0">
                    <a:solidFill>
                      <a:srgbClr val="333399"/>
                    </a:solidFill>
                    <a:latin typeface="+mj-lt"/>
                    <a:ea typeface="ＭＳ Ｐゴシック" charset="0"/>
                  </a:rPr>
                  <a:t>92.9</a:t>
                </a:r>
                <a:endParaRPr lang="fr-FR" sz="2000" dirty="0">
                  <a:solidFill>
                    <a:srgbClr val="333399"/>
                  </a:solidFill>
                  <a:latin typeface="+mj-lt"/>
                  <a:ea typeface="ＭＳ Ｐゴシック" charset="0"/>
                </a:endParaRPr>
              </a:p>
            </p:txBody>
          </p:sp>
          <p:sp>
            <p:nvSpPr>
              <p:cNvPr id="72" name="Rectangle 44">
                <a:extLst>
                  <a:ext uri="{FF2B5EF4-FFF2-40B4-BE49-F238E27FC236}">
                    <a16:creationId xmlns:a16="http://schemas.microsoft.com/office/drawing/2014/main" id="{73C34E0C-66D1-42AC-ABC4-5BACC460F0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0838" y="4406900"/>
                <a:ext cx="104775" cy="2460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fr-FR" sz="1600" b="1" dirty="0">
                    <a:solidFill>
                      <a:srgbClr val="333399"/>
                    </a:solidFill>
                    <a:latin typeface="+mj-lt"/>
                    <a:ea typeface="ＭＳ Ｐゴシック" charset="0"/>
                  </a:rPr>
                  <a:t>1</a:t>
                </a:r>
                <a:endParaRPr lang="fr-FR" sz="2000" dirty="0">
                  <a:solidFill>
                    <a:srgbClr val="333399"/>
                  </a:solidFill>
                  <a:latin typeface="+mj-lt"/>
                  <a:ea typeface="ＭＳ Ｐゴシック" charset="0"/>
                </a:endParaRPr>
              </a:p>
            </p:txBody>
          </p:sp>
          <p:sp>
            <p:nvSpPr>
              <p:cNvPr id="73" name="Rectangle 45">
                <a:extLst>
                  <a:ext uri="{FF2B5EF4-FFF2-40B4-BE49-F238E27FC236}">
                    <a16:creationId xmlns:a16="http://schemas.microsoft.com/office/drawing/2014/main" id="{B1A8F92F-CD7E-4569-958F-79FB933D39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9875" y="4176713"/>
                <a:ext cx="104775" cy="2460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fr-FR" sz="1600" b="1" dirty="0">
                    <a:solidFill>
                      <a:srgbClr val="333399"/>
                    </a:solidFill>
                    <a:latin typeface="+mj-lt"/>
                    <a:ea typeface="ＭＳ Ｐゴシック" charset="0"/>
                  </a:rPr>
                  <a:t>6</a:t>
                </a:r>
                <a:endParaRPr lang="fr-FR" sz="2000" dirty="0">
                  <a:solidFill>
                    <a:srgbClr val="333399"/>
                  </a:solidFill>
                  <a:latin typeface="+mj-lt"/>
                  <a:ea typeface="ＭＳ Ｐゴシック" charset="0"/>
                </a:endParaRPr>
              </a:p>
            </p:txBody>
          </p:sp>
          <p:sp>
            <p:nvSpPr>
              <p:cNvPr id="74" name="Rectangle 46">
                <a:extLst>
                  <a:ext uri="{FF2B5EF4-FFF2-40B4-BE49-F238E27FC236}">
                    <a16:creationId xmlns:a16="http://schemas.microsoft.com/office/drawing/2014/main" id="{E51F2C1C-C09C-42C6-B8E4-6D104A2A80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813" y="4635500"/>
                <a:ext cx="84137" cy="1857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r" eaLnBrk="1" hangingPunct="1"/>
                <a:r>
                  <a:rPr lang="fr-FR" altLang="fr-FR" sz="1200">
                    <a:solidFill>
                      <a:srgbClr val="000066"/>
                    </a:solidFill>
                  </a:rPr>
                  <a:t>0</a:t>
                </a:r>
                <a:endParaRPr lang="fr-FR" alt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75" name="Rectangle 47">
                <a:extLst>
                  <a:ext uri="{FF2B5EF4-FFF2-40B4-BE49-F238E27FC236}">
                    <a16:creationId xmlns:a16="http://schemas.microsoft.com/office/drawing/2014/main" id="{9DC739E4-0882-4DC5-AC72-7471B6C346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0088" y="4073525"/>
                <a:ext cx="169862" cy="1857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r" eaLnBrk="1" hangingPunct="1"/>
                <a:r>
                  <a:rPr lang="fr-FR" altLang="fr-FR" sz="1200">
                    <a:solidFill>
                      <a:srgbClr val="000066"/>
                    </a:solidFill>
                  </a:rPr>
                  <a:t>20</a:t>
                </a:r>
                <a:endParaRPr lang="fr-FR" alt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76" name="Rectangle 48">
                <a:extLst>
                  <a:ext uri="{FF2B5EF4-FFF2-40B4-BE49-F238E27FC236}">
                    <a16:creationId xmlns:a16="http://schemas.microsoft.com/office/drawing/2014/main" id="{5A7753F6-9864-4693-90BD-C1BD5F339E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0088" y="3513138"/>
                <a:ext cx="169862" cy="1857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r" eaLnBrk="1" hangingPunct="1"/>
                <a:r>
                  <a:rPr lang="fr-FR" altLang="fr-FR" sz="1200">
                    <a:solidFill>
                      <a:srgbClr val="000066"/>
                    </a:solidFill>
                  </a:rPr>
                  <a:t>40</a:t>
                </a:r>
                <a:endParaRPr lang="fr-FR" alt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77" name="Rectangle 49">
                <a:extLst>
                  <a:ext uri="{FF2B5EF4-FFF2-40B4-BE49-F238E27FC236}">
                    <a16:creationId xmlns:a16="http://schemas.microsoft.com/office/drawing/2014/main" id="{10449085-B077-4C8F-B219-3503385977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0088" y="2951163"/>
                <a:ext cx="169862" cy="1857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r" eaLnBrk="1" hangingPunct="1"/>
                <a:r>
                  <a:rPr lang="fr-FR" altLang="fr-FR" sz="1200">
                    <a:solidFill>
                      <a:srgbClr val="000066"/>
                    </a:solidFill>
                  </a:rPr>
                  <a:t>60</a:t>
                </a:r>
                <a:endParaRPr lang="fr-FR" alt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78" name="Rectangle 50">
                <a:extLst>
                  <a:ext uri="{FF2B5EF4-FFF2-40B4-BE49-F238E27FC236}">
                    <a16:creationId xmlns:a16="http://schemas.microsoft.com/office/drawing/2014/main" id="{D3728019-9E72-401E-B66D-F4CA8BDC4B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0088" y="2390775"/>
                <a:ext cx="169862" cy="1857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r" eaLnBrk="1" hangingPunct="1"/>
                <a:r>
                  <a:rPr lang="fr-FR" altLang="fr-FR" sz="1200">
                    <a:solidFill>
                      <a:srgbClr val="000066"/>
                    </a:solidFill>
                  </a:rPr>
                  <a:t>80</a:t>
                </a:r>
                <a:endParaRPr lang="fr-FR" alt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79" name="Rectangle 51">
                <a:extLst>
                  <a:ext uri="{FF2B5EF4-FFF2-40B4-BE49-F238E27FC236}">
                    <a16:creationId xmlns:a16="http://schemas.microsoft.com/office/drawing/2014/main" id="{F5C6F735-55C0-456B-AC66-462A128364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950" y="1817688"/>
                <a:ext cx="25400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r" eaLnBrk="1" hangingPunct="1"/>
                <a:r>
                  <a:rPr lang="fr-FR" altLang="fr-FR" sz="1200">
                    <a:solidFill>
                      <a:srgbClr val="000066"/>
                    </a:solidFill>
                  </a:rPr>
                  <a:t>100</a:t>
                </a:r>
                <a:endParaRPr lang="fr-FR" alt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80" name="Rectangle 52">
                <a:extLst>
                  <a:ext uri="{FF2B5EF4-FFF2-40B4-BE49-F238E27FC236}">
                    <a16:creationId xmlns:a16="http://schemas.microsoft.com/office/drawing/2014/main" id="{E5EE2912-6269-467C-87A1-F5CF4AC9EF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6338" y="4849813"/>
                <a:ext cx="823912" cy="431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fr-FR" sz="1400" b="1">
                    <a:solidFill>
                      <a:srgbClr val="000066"/>
                    </a:solidFill>
                  </a:rPr>
                  <a:t>HIV RNA</a:t>
                </a:r>
              </a:p>
              <a:p>
                <a:pPr eaLnBrk="1" hangingPunct="1"/>
                <a:r>
                  <a:rPr lang="en-US" altLang="fr-FR" sz="1400" b="1">
                    <a:solidFill>
                      <a:srgbClr val="000066"/>
                    </a:solidFill>
                  </a:rPr>
                  <a:t>&lt; 50 c/mL</a:t>
                </a:r>
                <a:endParaRPr lang="en-US" altLang="fr-FR" sz="1800" b="1">
                  <a:solidFill>
                    <a:srgbClr val="000066"/>
                  </a:solidFill>
                </a:endParaRPr>
              </a:p>
            </p:txBody>
          </p:sp>
          <p:sp>
            <p:nvSpPr>
              <p:cNvPr id="81" name="Rectangle 53">
                <a:extLst>
                  <a:ext uri="{FF2B5EF4-FFF2-40B4-BE49-F238E27FC236}">
                    <a16:creationId xmlns:a16="http://schemas.microsoft.com/office/drawing/2014/main" id="{C76B7896-C259-4575-95A1-DFCB6FF99F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8863" y="4849813"/>
                <a:ext cx="815975" cy="431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fr-FR" sz="1400" b="1">
                    <a:solidFill>
                      <a:srgbClr val="000066"/>
                    </a:solidFill>
                  </a:rPr>
                  <a:t>HIV RNA</a:t>
                </a:r>
              </a:p>
              <a:p>
                <a:pPr algn="ctr" eaLnBrk="1" hangingPunct="1"/>
                <a:r>
                  <a:rPr lang="en-US" altLang="fr-FR" sz="1400" b="1">
                    <a:solidFill>
                      <a:srgbClr val="000066"/>
                    </a:solidFill>
                  </a:rPr>
                  <a:t>≥ 50 c/mL</a:t>
                </a:r>
                <a:endParaRPr lang="en-US" altLang="fr-FR" sz="1800" b="1">
                  <a:solidFill>
                    <a:srgbClr val="000066"/>
                  </a:solidFill>
                </a:endParaRPr>
              </a:p>
            </p:txBody>
          </p:sp>
          <p:sp>
            <p:nvSpPr>
              <p:cNvPr id="82" name="Rectangle 54">
                <a:extLst>
                  <a:ext uri="{FF2B5EF4-FFF2-40B4-BE49-F238E27FC236}">
                    <a16:creationId xmlns:a16="http://schemas.microsoft.com/office/drawing/2014/main" id="{4C95106B-7573-4101-9A8D-FA4F6D0BDB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8700" y="4865688"/>
                <a:ext cx="666750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fr-FR" sz="1400" b="1">
                    <a:solidFill>
                      <a:srgbClr val="000066"/>
                    </a:solidFill>
                  </a:rPr>
                  <a:t>No data</a:t>
                </a:r>
                <a:endParaRPr lang="en-US" altLang="fr-FR" sz="1800" b="1">
                  <a:solidFill>
                    <a:srgbClr val="000066"/>
                  </a:solidFill>
                </a:endParaRPr>
              </a:p>
            </p:txBody>
          </p:sp>
          <p:sp>
            <p:nvSpPr>
              <p:cNvPr id="83" name="ZoneTexte 75">
                <a:extLst>
                  <a:ext uri="{FF2B5EF4-FFF2-40B4-BE49-F238E27FC236}">
                    <a16:creationId xmlns:a16="http://schemas.microsoft.com/office/drawing/2014/main" id="{A08AF3C9-4E42-418E-BB99-5CAC4E8684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6925" y="1557338"/>
                <a:ext cx="366713" cy="338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fr-FR" altLang="fr-FR" sz="1600">
                    <a:solidFill>
                      <a:srgbClr val="000066"/>
                    </a:solidFill>
                  </a:rPr>
                  <a:t>%</a:t>
                </a:r>
              </a:p>
            </p:txBody>
          </p:sp>
          <p:sp>
            <p:nvSpPr>
              <p:cNvPr id="84" name="Freeform 8">
                <a:extLst>
                  <a:ext uri="{FF2B5EF4-FFF2-40B4-BE49-F238E27FC236}">
                    <a16:creationId xmlns:a16="http://schemas.microsoft.com/office/drawing/2014/main" id="{D5F95DC4-59E7-44C4-8EBD-AF87F3AB49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6475" y="1912938"/>
                <a:ext cx="3451225" cy="2846387"/>
              </a:xfrm>
              <a:custGeom>
                <a:avLst/>
                <a:gdLst>
                  <a:gd name="T0" fmla="*/ 2147483647 w 3239"/>
                  <a:gd name="T1" fmla="*/ 2147483647 h 2671"/>
                  <a:gd name="T2" fmla="*/ 0 w 3239"/>
                  <a:gd name="T3" fmla="*/ 2147483647 h 2671"/>
                  <a:gd name="T4" fmla="*/ 0 w 3239"/>
                  <a:gd name="T5" fmla="*/ 0 h 267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239" h="2671">
                    <a:moveTo>
                      <a:pt x="3239" y="2671"/>
                    </a:moveTo>
                    <a:lnTo>
                      <a:pt x="0" y="267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id="{90FDF042-A0BC-42AA-B509-61E85E4AB8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31863" y="2489200"/>
                <a:ext cx="74612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id="{0F12957D-A986-49D0-99F1-0366477471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31863" y="3054350"/>
                <a:ext cx="74612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id="{95BFD0F6-EAA5-41FD-B0F6-DF89014736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31863" y="3619500"/>
                <a:ext cx="74612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id="{9D761333-A77D-4B00-9B6E-54DE820184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31863" y="4184650"/>
                <a:ext cx="74612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3F8FCF53-A5E5-4691-A8DE-C561A05C9E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31863" y="4743450"/>
                <a:ext cx="74612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70C16981-3030-41C6-8963-46882433D7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31863" y="1924050"/>
                <a:ext cx="74612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1" name="Freeform 15">
                <a:extLst>
                  <a:ext uri="{FF2B5EF4-FFF2-40B4-BE49-F238E27FC236}">
                    <a16:creationId xmlns:a16="http://schemas.microsoft.com/office/drawing/2014/main" id="{6EF7346C-8DA0-4538-AA2B-05290CCB83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7125" y="2185988"/>
                <a:ext cx="442913" cy="2555875"/>
              </a:xfrm>
              <a:custGeom>
                <a:avLst/>
                <a:gdLst>
                  <a:gd name="T0" fmla="*/ 2147483647 w 415"/>
                  <a:gd name="T1" fmla="*/ 0 h 2575"/>
                  <a:gd name="T2" fmla="*/ 0 w 415"/>
                  <a:gd name="T3" fmla="*/ 0 h 2575"/>
                  <a:gd name="T4" fmla="*/ 0 w 415"/>
                  <a:gd name="T5" fmla="*/ 2147483647 h 2575"/>
                  <a:gd name="T6" fmla="*/ 2147483647 w 415"/>
                  <a:gd name="T7" fmla="*/ 2147483647 h 2575"/>
                  <a:gd name="T8" fmla="*/ 2147483647 w 415"/>
                  <a:gd name="T9" fmla="*/ 0 h 2575"/>
                  <a:gd name="T10" fmla="*/ 2147483647 w 415"/>
                  <a:gd name="T11" fmla="*/ 0 h 25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15" h="2575">
                    <a:moveTo>
                      <a:pt x="415" y="0"/>
                    </a:moveTo>
                    <a:lnTo>
                      <a:pt x="0" y="0"/>
                    </a:lnTo>
                    <a:lnTo>
                      <a:pt x="0" y="2575"/>
                    </a:lnTo>
                    <a:lnTo>
                      <a:pt x="415" y="2575"/>
                    </a:lnTo>
                    <a:lnTo>
                      <a:pt x="415" y="0"/>
                    </a:lnTo>
                    <a:close/>
                  </a:path>
                </a:pathLst>
              </a:custGeom>
              <a:solidFill>
                <a:srgbClr val="45BD8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2" name="Freeform 16">
                <a:extLst>
                  <a:ext uri="{FF2B5EF4-FFF2-40B4-BE49-F238E27FC236}">
                    <a16:creationId xmlns:a16="http://schemas.microsoft.com/office/drawing/2014/main" id="{6FC64170-086E-4C24-A96C-1CAB28C652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5438" y="2149475"/>
                <a:ext cx="442912" cy="2592388"/>
              </a:xfrm>
              <a:custGeom>
                <a:avLst/>
                <a:gdLst>
                  <a:gd name="T0" fmla="*/ 2147483647 w 416"/>
                  <a:gd name="T1" fmla="*/ 2147483647 h 2463"/>
                  <a:gd name="T2" fmla="*/ 2147483647 w 416"/>
                  <a:gd name="T3" fmla="*/ 0 h 2463"/>
                  <a:gd name="T4" fmla="*/ 0 w 416"/>
                  <a:gd name="T5" fmla="*/ 0 h 2463"/>
                  <a:gd name="T6" fmla="*/ 0 w 416"/>
                  <a:gd name="T7" fmla="*/ 2147483647 h 2463"/>
                  <a:gd name="T8" fmla="*/ 2147483647 w 416"/>
                  <a:gd name="T9" fmla="*/ 2147483647 h 2463"/>
                  <a:gd name="T10" fmla="*/ 2147483647 w 416"/>
                  <a:gd name="T11" fmla="*/ 2147483647 h 24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16" h="2463">
                    <a:moveTo>
                      <a:pt x="416" y="2463"/>
                    </a:moveTo>
                    <a:lnTo>
                      <a:pt x="416" y="0"/>
                    </a:lnTo>
                    <a:lnTo>
                      <a:pt x="0" y="0"/>
                    </a:lnTo>
                    <a:lnTo>
                      <a:pt x="0" y="2463"/>
                    </a:lnTo>
                    <a:lnTo>
                      <a:pt x="416" y="2463"/>
                    </a:lnTo>
                    <a:close/>
                  </a:path>
                </a:pathLst>
              </a:custGeom>
              <a:solidFill>
                <a:srgbClr val="5B92C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3" name="Rectangle 17">
                <a:extLst>
                  <a:ext uri="{FF2B5EF4-FFF2-40B4-BE49-F238E27FC236}">
                    <a16:creationId xmlns:a16="http://schemas.microsoft.com/office/drawing/2014/main" id="{15B108F6-F52D-4006-9E17-F71F6AFD50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3188" y="4457700"/>
                <a:ext cx="442912" cy="284163"/>
              </a:xfrm>
              <a:prstGeom prst="rect">
                <a:avLst/>
              </a:prstGeom>
              <a:solidFill>
                <a:srgbClr val="5B92C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fr-FR" altLang="fr-FR" sz="1800">
                  <a:solidFill>
                    <a:srgbClr val="000066"/>
                  </a:solidFill>
                </a:endParaRPr>
              </a:p>
            </p:txBody>
          </p:sp>
          <p:sp>
            <p:nvSpPr>
              <p:cNvPr id="94" name="Rectangle 18">
                <a:extLst>
                  <a:ext uri="{FF2B5EF4-FFF2-40B4-BE49-F238E27FC236}">
                    <a16:creationId xmlns:a16="http://schemas.microsoft.com/office/drawing/2014/main" id="{D01A9599-DB24-479C-980A-FD9BA6E213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3288" y="4454525"/>
                <a:ext cx="444500" cy="287338"/>
              </a:xfrm>
              <a:prstGeom prst="rect">
                <a:avLst/>
              </a:prstGeom>
              <a:solidFill>
                <a:srgbClr val="45BD8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fr-FR" altLang="fr-FR" sz="1800">
                  <a:solidFill>
                    <a:srgbClr val="000066"/>
                  </a:solidFill>
                </a:endParaRPr>
              </a:p>
            </p:txBody>
          </p:sp>
          <p:sp>
            <p:nvSpPr>
              <p:cNvPr id="95" name="Rectangle 19">
                <a:extLst>
                  <a:ext uri="{FF2B5EF4-FFF2-40B4-BE49-F238E27FC236}">
                    <a16:creationId xmlns:a16="http://schemas.microsoft.com/office/drawing/2014/main" id="{FD831431-8583-4416-9F4F-AB46251968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6375" y="4670425"/>
                <a:ext cx="442913" cy="71438"/>
              </a:xfrm>
              <a:prstGeom prst="rect">
                <a:avLst/>
              </a:prstGeom>
              <a:solidFill>
                <a:srgbClr val="5B92C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fr-FR" altLang="fr-FR" sz="1800">
                  <a:solidFill>
                    <a:srgbClr val="000066"/>
                  </a:solidFill>
                </a:endParaRPr>
              </a:p>
            </p:txBody>
          </p:sp>
          <p:sp>
            <p:nvSpPr>
              <p:cNvPr id="96" name="Rectangle 20">
                <a:extLst>
                  <a:ext uri="{FF2B5EF4-FFF2-40B4-BE49-F238E27FC236}">
                    <a16:creationId xmlns:a16="http://schemas.microsoft.com/office/drawing/2014/main" id="{22FEA499-C57A-43C1-A70B-DEFCD62362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8063" y="4525963"/>
                <a:ext cx="442912" cy="215900"/>
              </a:xfrm>
              <a:prstGeom prst="rect">
                <a:avLst/>
              </a:prstGeom>
              <a:solidFill>
                <a:srgbClr val="45BD8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fr-FR" altLang="fr-FR" sz="1800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62" name="AutoShape 165">
              <a:extLst>
                <a:ext uri="{FF2B5EF4-FFF2-40B4-BE49-F238E27FC236}">
                  <a16:creationId xmlns:a16="http://schemas.microsoft.com/office/drawing/2014/main" id="{7ACA7B1D-5928-4565-8E4C-C4A88AC6C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485" y="1695305"/>
              <a:ext cx="2532062" cy="59092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endParaRPr lang="en-GB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63" name="Rectangle 3">
              <a:extLst>
                <a:ext uri="{FF2B5EF4-FFF2-40B4-BE49-F238E27FC236}">
                  <a16:creationId xmlns:a16="http://schemas.microsoft.com/office/drawing/2014/main" id="{8D28F604-1FD0-41B5-AA44-A414ABCD33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2016" y="2031983"/>
              <a:ext cx="177794" cy="144166"/>
            </a:xfrm>
            <a:prstGeom prst="rect">
              <a:avLst/>
            </a:prstGeom>
            <a:solidFill>
              <a:srgbClr val="5B92C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endParaRPr lang="en-GB" altLang="fr-FR">
                <a:solidFill>
                  <a:srgbClr val="000066"/>
                </a:solidFill>
              </a:endParaRPr>
            </a:p>
          </p:txBody>
        </p:sp>
        <p:sp>
          <p:nvSpPr>
            <p:cNvPr id="64" name="Rectangle 4">
              <a:extLst>
                <a:ext uri="{FF2B5EF4-FFF2-40B4-BE49-F238E27FC236}">
                  <a16:creationId xmlns:a16="http://schemas.microsoft.com/office/drawing/2014/main" id="{252FC576-0F6A-463A-AED1-E740E93C57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2016" y="1798778"/>
              <a:ext cx="177794" cy="144167"/>
            </a:xfrm>
            <a:prstGeom prst="rect">
              <a:avLst/>
            </a:prstGeom>
            <a:solidFill>
              <a:srgbClr val="45BD8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endParaRPr lang="en-GB" altLang="fr-FR">
                <a:solidFill>
                  <a:srgbClr val="000066"/>
                </a:solidFill>
              </a:endParaRPr>
            </a:p>
          </p:txBody>
        </p:sp>
        <p:sp>
          <p:nvSpPr>
            <p:cNvPr id="102" name="ZoneTexte 84">
              <a:extLst>
                <a:ext uri="{FF2B5EF4-FFF2-40B4-BE49-F238E27FC236}">
                  <a16:creationId xmlns:a16="http://schemas.microsoft.com/office/drawing/2014/main" id="{C3D83E44-1EA3-4293-BCB2-32801DEFE4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9173" y="1673126"/>
              <a:ext cx="205240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8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BIC/F/TAF (N = 320)</a:t>
              </a:r>
            </a:p>
          </p:txBody>
        </p:sp>
        <p:sp>
          <p:nvSpPr>
            <p:cNvPr id="103" name="ZoneTexte 85">
              <a:extLst>
                <a:ext uri="{FF2B5EF4-FFF2-40B4-BE49-F238E27FC236}">
                  <a16:creationId xmlns:a16="http://schemas.microsoft.com/office/drawing/2014/main" id="{B8B63CFF-BF8A-4770-960E-919E673E13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9173" y="1927982"/>
              <a:ext cx="226632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8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DTG + F/TAF (N = 325)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6930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>
            <a:extLst>
              <a:ext uri="{FF2B5EF4-FFF2-40B4-BE49-F238E27FC236}">
                <a16:creationId xmlns:a16="http://schemas.microsoft.com/office/drawing/2014/main" id="{D8032237-8F42-4399-BB3E-2C38E93B2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5037" y="1128713"/>
            <a:ext cx="39812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GB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Virologic outcome at week 96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084521E6-DCFF-4A15-8B74-BFCEC7033ECD}"/>
              </a:ext>
            </a:extLst>
          </p:cNvPr>
          <p:cNvGrpSpPr/>
          <p:nvPr/>
        </p:nvGrpSpPr>
        <p:grpSpPr>
          <a:xfrm>
            <a:off x="4948238" y="1771551"/>
            <a:ext cx="3546475" cy="2530475"/>
            <a:chOff x="4948238" y="1916113"/>
            <a:chExt cx="3546475" cy="2530475"/>
          </a:xfrm>
        </p:grpSpPr>
        <p:sp>
          <p:nvSpPr>
            <p:cNvPr id="43" name="AutoShape 106">
              <a:extLst>
                <a:ext uri="{FF2B5EF4-FFF2-40B4-BE49-F238E27FC236}">
                  <a16:creationId xmlns:a16="http://schemas.microsoft.com/office/drawing/2014/main" id="{176383E2-1D7A-4F82-B2E7-63CC4ED93EF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159375" y="2281238"/>
              <a:ext cx="1555750" cy="78740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5B92C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fr-FR" sz="1600" b="1" kern="0" dirty="0">
                  <a:solidFill>
                    <a:schemeClr val="bg1"/>
                  </a:solidFill>
                  <a:latin typeface="+mj-lt"/>
                  <a:ea typeface="MS PGothic"/>
                  <a:cs typeface="Arial" pitchFamily="34" charset="0"/>
                </a:rPr>
                <a:t>DTG + F/TAF</a:t>
              </a:r>
            </a:p>
          </p:txBody>
        </p:sp>
        <p:sp>
          <p:nvSpPr>
            <p:cNvPr id="44" name="AutoShape 106">
              <a:extLst>
                <a:ext uri="{FF2B5EF4-FFF2-40B4-BE49-F238E27FC236}">
                  <a16:creationId xmlns:a16="http://schemas.microsoft.com/office/drawing/2014/main" id="{58D3D4C3-DD7E-4829-BDB1-B0FBA438FF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5125" y="2281238"/>
              <a:ext cx="1552575" cy="78740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45BD8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fr-FR" sz="1600" b="1" kern="0" dirty="0">
                  <a:solidFill>
                    <a:prstClr val="white"/>
                  </a:solidFill>
                  <a:latin typeface="+mj-lt"/>
                  <a:ea typeface="MS PGothic"/>
                  <a:cs typeface="Arial" pitchFamily="34" charset="0"/>
                </a:rPr>
                <a:t>BIC/F/TAF</a:t>
              </a:r>
            </a:p>
          </p:txBody>
        </p:sp>
        <p:sp>
          <p:nvSpPr>
            <p:cNvPr id="45" name="Line 14">
              <a:extLst>
                <a:ext uri="{FF2B5EF4-FFF2-40B4-BE49-F238E27FC236}">
                  <a16:creationId xmlns:a16="http://schemas.microsoft.com/office/drawing/2014/main" id="{26D5C345-21D2-4B63-8B36-911C32FFA9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14950" y="2987675"/>
              <a:ext cx="0" cy="11160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46" name="Line 92">
              <a:extLst>
                <a:ext uri="{FF2B5EF4-FFF2-40B4-BE49-F238E27FC236}">
                  <a16:creationId xmlns:a16="http://schemas.microsoft.com/office/drawing/2014/main" id="{758D7158-ED5A-4B70-9876-0D5BC35C85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11950" y="2987675"/>
              <a:ext cx="3175" cy="11160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47" name="Line 94">
              <a:extLst>
                <a:ext uri="{FF2B5EF4-FFF2-40B4-BE49-F238E27FC236}">
                  <a16:creationId xmlns:a16="http://schemas.microsoft.com/office/drawing/2014/main" id="{D2015AE1-9A80-4A39-B18F-4CB2E058A2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29588" y="2987675"/>
              <a:ext cx="6350" cy="11160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48" name="Text Box 10">
              <a:extLst>
                <a:ext uri="{FF2B5EF4-FFF2-40B4-BE49-F238E27FC236}">
                  <a16:creationId xmlns:a16="http://schemas.microsoft.com/office/drawing/2014/main" id="{D6DDCD22-9B3A-484C-A2EA-71BF9C50C5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5900" y="3963988"/>
              <a:ext cx="295275" cy="482600"/>
            </a:xfrm>
            <a:prstGeom prst="rect">
              <a:avLst/>
            </a:prstGeom>
            <a:noFill/>
            <a:ln>
              <a:noFill/>
            </a:ln>
          </p:spPr>
          <p:txBody>
            <a:bodyPr tIns="9144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kern="0" dirty="0">
                  <a:solidFill>
                    <a:srgbClr val="000066"/>
                  </a:solidFill>
                  <a:ea typeface="MS PGothic"/>
                </a:rPr>
                <a:t>0 </a:t>
              </a:r>
            </a:p>
          </p:txBody>
        </p:sp>
        <p:sp>
          <p:nvSpPr>
            <p:cNvPr id="9225" name="TextBox 70">
              <a:extLst>
                <a:ext uri="{FF2B5EF4-FFF2-40B4-BE49-F238E27FC236}">
                  <a16:creationId xmlns:a16="http://schemas.microsoft.com/office/drawing/2014/main" id="{E9123C79-272F-4866-8343-84EC0CB2F8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8238" y="3963988"/>
              <a:ext cx="731837" cy="48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 anchor="ctr"/>
            <a:lstStyle>
              <a:lvl1pPr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GB" altLang="fr-FR" sz="1400">
                  <a:solidFill>
                    <a:srgbClr val="000066"/>
                  </a:solidFill>
                </a:rPr>
                <a:t>‒ 12%</a:t>
              </a:r>
            </a:p>
          </p:txBody>
        </p:sp>
        <p:sp>
          <p:nvSpPr>
            <p:cNvPr id="9226" name="TextBox 70">
              <a:extLst>
                <a:ext uri="{FF2B5EF4-FFF2-40B4-BE49-F238E27FC236}">
                  <a16:creationId xmlns:a16="http://schemas.microsoft.com/office/drawing/2014/main" id="{CA126612-0238-490D-BAFE-611B63C0D0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64463" y="3963988"/>
              <a:ext cx="730250" cy="48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 anchor="ctr"/>
            <a:lstStyle>
              <a:lvl1pPr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GB" altLang="fr-FR" sz="1400">
                  <a:solidFill>
                    <a:srgbClr val="000066"/>
                  </a:solidFill>
                </a:rPr>
                <a:t>+ 12%</a:t>
              </a:r>
            </a:p>
          </p:txBody>
        </p:sp>
        <p:sp>
          <p:nvSpPr>
            <p:cNvPr id="51" name="Text Box 99">
              <a:extLst>
                <a:ext uri="{FF2B5EF4-FFF2-40B4-BE49-F238E27FC236}">
                  <a16:creationId xmlns:a16="http://schemas.microsoft.com/office/drawing/2014/main" id="{307D82AD-0758-4A41-8FCD-25F4372FB3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8264" y="3532188"/>
              <a:ext cx="519113" cy="307975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3.2</a:t>
              </a:r>
            </a:p>
          </p:txBody>
        </p:sp>
        <p:sp>
          <p:nvSpPr>
            <p:cNvPr id="52" name="Text Box 98">
              <a:extLst>
                <a:ext uri="{FF2B5EF4-FFF2-40B4-BE49-F238E27FC236}">
                  <a16:creationId xmlns:a16="http://schemas.microsoft.com/office/drawing/2014/main" id="{E1B55EB6-C8BF-4376-8967-95E0F7BE34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80063" y="3492500"/>
              <a:ext cx="360362" cy="307975"/>
            </a:xfrm>
            <a:prstGeom prst="rect">
              <a:avLst/>
            </a:prstGeom>
            <a:noFill/>
            <a:ln>
              <a:noFill/>
            </a:ln>
          </p:spPr>
          <p:txBody>
            <a:bodyPr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- 7.9</a:t>
              </a:r>
              <a:endParaRPr lang="en-GB" sz="14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sp>
          <p:nvSpPr>
            <p:cNvPr id="53" name="Text Box 99">
              <a:extLst>
                <a:ext uri="{FF2B5EF4-FFF2-40B4-BE49-F238E27FC236}">
                  <a16:creationId xmlns:a16="http://schemas.microsoft.com/office/drawing/2014/main" id="{AFAF1FDF-C1C4-4239-B52A-F25F7A5889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6476" y="3027363"/>
              <a:ext cx="585788" cy="338137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- 2.3</a:t>
              </a:r>
              <a:endParaRPr lang="en-GB" sz="16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cxnSp>
          <p:nvCxnSpPr>
            <p:cNvPr id="54" name="Straight Connector 28">
              <a:extLst>
                <a:ext uri="{FF2B5EF4-FFF2-40B4-BE49-F238E27FC236}">
                  <a16:creationId xmlns:a16="http://schemas.microsoft.com/office/drawing/2014/main" id="{3DAC101E-DE30-48A3-BF31-75C378209767}"/>
                </a:ext>
              </a:extLst>
            </p:cNvPr>
            <p:cNvCxnSpPr/>
            <p:nvPr/>
          </p:nvCxnSpPr>
          <p:spPr bwMode="auto">
            <a:xfrm>
              <a:off x="5724525" y="3482975"/>
              <a:ext cx="1511771" cy="0"/>
            </a:xfrm>
            <a:prstGeom prst="line">
              <a:avLst/>
            </a:prstGeom>
            <a:ln w="31750">
              <a:solidFill>
                <a:srgbClr val="0070C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9">
              <a:extLst>
                <a:ext uri="{FF2B5EF4-FFF2-40B4-BE49-F238E27FC236}">
                  <a16:creationId xmlns:a16="http://schemas.microsoft.com/office/drawing/2014/main" id="{A58FE412-6739-4873-84FD-4076F6F1B921}"/>
                </a:ext>
              </a:extLst>
            </p:cNvPr>
            <p:cNvCxnSpPr/>
            <p:nvPr/>
          </p:nvCxnSpPr>
          <p:spPr bwMode="auto">
            <a:xfrm rot="16200000">
              <a:off x="6396360" y="3482182"/>
              <a:ext cx="239713" cy="0"/>
            </a:xfrm>
            <a:prstGeom prst="line">
              <a:avLst/>
            </a:prstGeom>
            <a:ln w="31750">
              <a:solidFill>
                <a:srgbClr val="0070C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92">
              <a:extLst>
                <a:ext uri="{FF2B5EF4-FFF2-40B4-BE49-F238E27FC236}">
                  <a16:creationId xmlns:a16="http://schemas.microsoft.com/office/drawing/2014/main" id="{A581C0D1-509D-4F91-8141-B0B1BDF572C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6711950" y="2482850"/>
              <a:ext cx="3175" cy="31083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57" name="Rectangle 6">
              <a:extLst>
                <a:ext uri="{FF2B5EF4-FFF2-40B4-BE49-F238E27FC236}">
                  <a16:creationId xmlns:a16="http://schemas.microsoft.com/office/drawing/2014/main" id="{DD9F3187-7E79-4246-8446-F7BD5B0C8C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288" y="1916113"/>
              <a:ext cx="3022600" cy="36512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tIns="0" bIns="0"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sz="1600" b="1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Difference (95 % CI)</a:t>
              </a:r>
            </a:p>
          </p:txBody>
        </p:sp>
      </p:grpSp>
      <p:sp>
        <p:nvSpPr>
          <p:cNvPr id="9263" name="Espace réservé du contenu 2">
            <a:extLst>
              <a:ext uri="{FF2B5EF4-FFF2-40B4-BE49-F238E27FC236}">
                <a16:creationId xmlns:a16="http://schemas.microsoft.com/office/drawing/2014/main" id="{7B9834FC-A71E-4FF7-AD81-F640066A4DC8}"/>
              </a:ext>
            </a:extLst>
          </p:cNvPr>
          <p:cNvSpPr>
            <a:spLocks/>
          </p:cNvSpPr>
          <p:nvPr/>
        </p:nvSpPr>
        <p:spPr bwMode="auto">
          <a:xfrm>
            <a:off x="4860032" y="4148534"/>
            <a:ext cx="4011613" cy="243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450850" indent="-1841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altLang="fr-FR" sz="2000" b="1" dirty="0">
                <a:solidFill>
                  <a:srgbClr val="CC3300"/>
                </a:solidFill>
                <a:latin typeface="Calibri" panose="020F0502020204030204" pitchFamily="34" charset="0"/>
              </a:rPr>
              <a:t>Met criteria for resistance testing (HIV RNA ≥ 200 c/mL)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800" dirty="0">
                <a:solidFill>
                  <a:srgbClr val="000066"/>
                </a:solidFill>
                <a:latin typeface="+mn-lt"/>
              </a:rPr>
              <a:t>BIC/F/TAF: 7 vs</a:t>
            </a:r>
            <a:r>
              <a:rPr lang="en-GB" altLang="fr-FR" sz="1800" baseline="30000" dirty="0">
                <a:solidFill>
                  <a:srgbClr val="000066"/>
                </a:solidFill>
                <a:latin typeface="+mn-lt"/>
              </a:rPr>
              <a:t> </a:t>
            </a:r>
            <a:r>
              <a:rPr lang="en-GB" altLang="fr-FR" sz="1800" dirty="0">
                <a:solidFill>
                  <a:srgbClr val="000066"/>
                </a:solidFill>
                <a:latin typeface="+mn-lt"/>
              </a:rPr>
              <a:t>DTG + F/TAF: 6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fr-FR" altLang="fr-FR" sz="1800" dirty="0">
                <a:solidFill>
                  <a:srgbClr val="000066"/>
                </a:solidFill>
                <a:latin typeface="+mn-lt"/>
              </a:rPr>
              <a:t>No </a:t>
            </a:r>
            <a:r>
              <a:rPr lang="en-US" altLang="fr-FR" sz="1800" dirty="0">
                <a:solidFill>
                  <a:srgbClr val="000066"/>
                </a:solidFill>
                <a:latin typeface="+mn-lt"/>
              </a:rPr>
              <a:t>resistance emergence</a:t>
            </a:r>
            <a:endParaRPr lang="en-US" altLang="fr-FR" sz="1800" b="1" dirty="0">
              <a:solidFill>
                <a:srgbClr val="CC3300"/>
              </a:solidFill>
              <a:latin typeface="+mn-lt"/>
            </a:endParaRPr>
          </a:p>
          <a:p>
            <a:pPr defTabSz="914400" eaLnBrk="1" hangingPunct="1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altLang="fr-FR" sz="2000" b="1" dirty="0">
                <a:solidFill>
                  <a:srgbClr val="CC3300"/>
                </a:solidFill>
                <a:latin typeface="Calibri" panose="020F0502020204030204" pitchFamily="34" charset="0"/>
              </a:rPr>
              <a:t>Mean CD4 increase at W96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800" dirty="0">
                <a:solidFill>
                  <a:srgbClr val="000066"/>
                </a:solidFill>
              </a:rPr>
              <a:t>BIC/F/TAF: + 237/mm</a:t>
            </a:r>
            <a:r>
              <a:rPr lang="en-GB" altLang="fr-FR" sz="1800" baseline="30000" dirty="0">
                <a:solidFill>
                  <a:srgbClr val="000066"/>
                </a:solidFill>
              </a:rPr>
              <a:t>3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800" dirty="0">
                <a:solidFill>
                  <a:srgbClr val="000066"/>
                </a:solidFill>
              </a:rPr>
              <a:t>DTG + F/TAF: + 281/mm</a:t>
            </a:r>
            <a:r>
              <a:rPr lang="en-GB" altLang="fr-FR" sz="1800" baseline="30000" dirty="0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9264" name="ZoneTexte 3">
            <a:extLst>
              <a:ext uri="{FF2B5EF4-FFF2-40B4-BE49-F238E27FC236}">
                <a16:creationId xmlns:a16="http://schemas.microsoft.com/office/drawing/2014/main" id="{4FBE4191-7B23-412B-A5E3-D68A733C5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5300563"/>
            <a:ext cx="402815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 eaLnBrk="1" hangingPunct="1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altLang="fr-FR" sz="2000" b="1">
                <a:solidFill>
                  <a:srgbClr val="CC3300"/>
                </a:solidFill>
                <a:latin typeface="+mj-lt"/>
              </a:rPr>
              <a:t>HIV RNA &lt; 50 c/mL (per-protocol)</a:t>
            </a:r>
          </a:p>
          <a:p>
            <a:pPr marL="285750" eaLnBrk="1" hangingPunct="1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altLang="fr-FR" sz="1800">
                <a:solidFill>
                  <a:srgbClr val="000066"/>
                </a:solidFill>
              </a:rPr>
              <a:t>	BIC/F/TAF: 100%</a:t>
            </a:r>
          </a:p>
          <a:p>
            <a:pPr marL="285750" eaLnBrk="1" hangingPunct="1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altLang="fr-FR" sz="1800">
                <a:solidFill>
                  <a:srgbClr val="000066"/>
                </a:solidFill>
              </a:rPr>
              <a:t>	DTG + F/TAF: 98.2%</a:t>
            </a:r>
          </a:p>
        </p:txBody>
      </p:sp>
      <p:grpSp>
        <p:nvGrpSpPr>
          <p:cNvPr id="9266" name="Grouper 25">
            <a:extLst>
              <a:ext uri="{FF2B5EF4-FFF2-40B4-BE49-F238E27FC236}">
                <a16:creationId xmlns:a16="http://schemas.microsoft.com/office/drawing/2014/main" id="{8964C80E-5595-46AA-9006-B6428E66708A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9268" name="AutoShape 162">
              <a:extLst>
                <a:ext uri="{FF2B5EF4-FFF2-40B4-BE49-F238E27FC236}">
                  <a16:creationId xmlns:a16="http://schemas.microsoft.com/office/drawing/2014/main" id="{E129AF7A-EEE1-46F7-AA31-79A38A70C4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69" name="ZoneTexte 23">
              <a:extLst>
                <a:ext uri="{FF2B5EF4-FFF2-40B4-BE49-F238E27FC236}">
                  <a16:creationId xmlns:a16="http://schemas.microsoft.com/office/drawing/2014/main" id="{62DA9951-871D-4CE0-B599-AAF10E6D1A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GS-US-380-1490</a:t>
              </a:r>
            </a:p>
          </p:txBody>
        </p:sp>
      </p:grpSp>
      <p:sp>
        <p:nvSpPr>
          <p:cNvPr id="9267" name="Rectangle 27">
            <a:extLst>
              <a:ext uri="{FF2B5EF4-FFF2-40B4-BE49-F238E27FC236}">
                <a16:creationId xmlns:a16="http://schemas.microsoft.com/office/drawing/2014/main" id="{B066FDFD-7539-48CD-B64C-ECE26D5BD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>
                <a:ea typeface="ＭＳ Ｐゴシック" panose="020B0600070205080204" pitchFamily="34" charset="-128"/>
              </a:rPr>
              <a:t>Study GS-US-380-1490: BIC/F/TAF QD vs DTG + F/TAF QD</a:t>
            </a:r>
          </a:p>
        </p:txBody>
      </p:sp>
      <p:sp>
        <p:nvSpPr>
          <p:cNvPr id="6" name="Rectangle 5"/>
          <p:cNvSpPr/>
          <p:nvPr/>
        </p:nvSpPr>
        <p:spPr>
          <a:xfrm>
            <a:off x="8100392" y="6001543"/>
            <a:ext cx="9384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p = 0.008</a:t>
            </a:r>
          </a:p>
        </p:txBody>
      </p:sp>
      <p:grpSp>
        <p:nvGrpSpPr>
          <p:cNvPr id="65" name="Groupe 2">
            <a:extLst>
              <a:ext uri="{FF2B5EF4-FFF2-40B4-BE49-F238E27FC236}">
                <a16:creationId xmlns:a16="http://schemas.microsoft.com/office/drawing/2014/main" id="{FD81B33E-FED1-4EF3-B06F-0204AE3BBA3A}"/>
              </a:ext>
            </a:extLst>
          </p:cNvPr>
          <p:cNvGrpSpPr/>
          <p:nvPr/>
        </p:nvGrpSpPr>
        <p:grpSpPr>
          <a:xfrm>
            <a:off x="573604" y="1598513"/>
            <a:ext cx="4333243" cy="3724275"/>
            <a:chOff x="615950" y="1557338"/>
            <a:chExt cx="4333243" cy="3724275"/>
          </a:xfrm>
        </p:grpSpPr>
        <p:grpSp>
          <p:nvGrpSpPr>
            <p:cNvPr id="67" name="Grouper 2">
              <a:extLst>
                <a:ext uri="{FF2B5EF4-FFF2-40B4-BE49-F238E27FC236}">
                  <a16:creationId xmlns:a16="http://schemas.microsoft.com/office/drawing/2014/main" id="{398DCB11-21AB-41C4-B122-24D8B036C9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16176" y="1868487"/>
              <a:ext cx="2533017" cy="624188"/>
              <a:chOff x="6821314" y="1737990"/>
              <a:chExt cx="2532853" cy="625561"/>
            </a:xfrm>
          </p:grpSpPr>
          <p:sp>
            <p:nvSpPr>
              <p:cNvPr id="97" name="AutoShape 165">
                <a:extLst>
                  <a:ext uri="{FF2B5EF4-FFF2-40B4-BE49-F238E27FC236}">
                    <a16:creationId xmlns:a16="http://schemas.microsoft.com/office/drawing/2014/main" id="{7ACA7B1D-5928-4565-8E4C-C4A88AC6CB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1314" y="1760218"/>
                <a:ext cx="2531898" cy="59222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98" name="Rectangle 3">
                <a:extLst>
                  <a:ext uri="{FF2B5EF4-FFF2-40B4-BE49-F238E27FC236}">
                    <a16:creationId xmlns:a16="http://schemas.microsoft.com/office/drawing/2014/main" id="{8D28F604-1FD0-41B5-AA44-A414ABCD33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0838" y="2097636"/>
                <a:ext cx="177782" cy="144483"/>
              </a:xfrm>
              <a:prstGeom prst="rect">
                <a:avLst/>
              </a:prstGeom>
              <a:solidFill>
                <a:srgbClr val="5B92C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9" name="Rectangle 4">
                <a:extLst>
                  <a:ext uri="{FF2B5EF4-FFF2-40B4-BE49-F238E27FC236}">
                    <a16:creationId xmlns:a16="http://schemas.microsoft.com/office/drawing/2014/main" id="{252FC576-0F6A-463A-AED1-E740E93C57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0838" y="1863918"/>
                <a:ext cx="177782" cy="144484"/>
              </a:xfrm>
              <a:prstGeom prst="rect">
                <a:avLst/>
              </a:prstGeom>
              <a:solidFill>
                <a:srgbClr val="45BD8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0" name="ZoneTexte 84">
                <a:extLst>
                  <a:ext uri="{FF2B5EF4-FFF2-40B4-BE49-F238E27FC236}">
                    <a16:creationId xmlns:a16="http://schemas.microsoft.com/office/drawing/2014/main" id="{C3D83E44-1EA3-4293-BCB2-32801DEFE4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7985" y="1737990"/>
                <a:ext cx="2052270" cy="370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en-GB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BIC/F/TAF (N = 320)</a:t>
                </a:r>
              </a:p>
            </p:txBody>
          </p:sp>
          <p:sp>
            <p:nvSpPr>
              <p:cNvPr id="101" name="ZoneTexte 85">
                <a:extLst>
                  <a:ext uri="{FF2B5EF4-FFF2-40B4-BE49-F238E27FC236}">
                    <a16:creationId xmlns:a16="http://schemas.microsoft.com/office/drawing/2014/main" id="{B8B63CFF-BF8A-4770-960E-919E673E13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7985" y="1993407"/>
                <a:ext cx="2266182" cy="370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en-GB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DTG + F/TAF (N = 325)</a:t>
                </a:r>
              </a:p>
            </p:txBody>
          </p:sp>
        </p:grpSp>
        <p:sp>
          <p:nvSpPr>
            <p:cNvPr id="68" name="Rectangle 40">
              <a:extLst>
                <a:ext uri="{FF2B5EF4-FFF2-40B4-BE49-F238E27FC236}">
                  <a16:creationId xmlns:a16="http://schemas.microsoft.com/office/drawing/2014/main" id="{5F42A161-AD62-4E93-B63A-7E64CB4888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749" y="2103205"/>
              <a:ext cx="20799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84</a:t>
              </a:r>
            </a:p>
          </p:txBody>
        </p:sp>
        <p:sp>
          <p:nvSpPr>
            <p:cNvPr id="69" name="Rectangle 41">
              <a:extLst>
                <a:ext uri="{FF2B5EF4-FFF2-40B4-BE49-F238E27FC236}">
                  <a16:creationId xmlns:a16="http://schemas.microsoft.com/office/drawing/2014/main" id="{F6BDE674-35C0-429D-8D3F-B613FDDF93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1738" y="4221163"/>
              <a:ext cx="10477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4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70" name="Rectangle 42">
              <a:extLst>
                <a:ext uri="{FF2B5EF4-FFF2-40B4-BE49-F238E27FC236}">
                  <a16:creationId xmlns:a16="http://schemas.microsoft.com/office/drawing/2014/main" id="{BF8BB533-6535-4151-A5A9-DB630D7D0D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2975" y="4077618"/>
              <a:ext cx="20799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12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71" name="Rectangle 43">
              <a:extLst>
                <a:ext uri="{FF2B5EF4-FFF2-40B4-BE49-F238E27FC236}">
                  <a16:creationId xmlns:a16="http://schemas.microsoft.com/office/drawing/2014/main" id="{F804DDE6-D9BC-4D9D-BA4A-935A278D0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6549" y="2031197"/>
              <a:ext cx="20799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86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72" name="Rectangle 44">
              <a:extLst>
                <a:ext uri="{FF2B5EF4-FFF2-40B4-BE49-F238E27FC236}">
                  <a16:creationId xmlns:a16="http://schemas.microsoft.com/office/drawing/2014/main" id="{73C34E0C-66D1-42AC-ABC4-5BACC460F0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1228" y="4335453"/>
              <a:ext cx="10399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3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73" name="Rectangle 45">
              <a:extLst>
                <a:ext uri="{FF2B5EF4-FFF2-40B4-BE49-F238E27FC236}">
                  <a16:creationId xmlns:a16="http://schemas.microsoft.com/office/drawing/2014/main" id="{B1A8F92F-CD7E-4569-958F-79FB933D39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8268" y="4077618"/>
              <a:ext cx="20799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11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74" name="Rectangle 46">
              <a:extLst>
                <a:ext uri="{FF2B5EF4-FFF2-40B4-BE49-F238E27FC236}">
                  <a16:creationId xmlns:a16="http://schemas.microsoft.com/office/drawing/2014/main" id="{E51F2C1C-C09C-42C6-B8E4-6D104A2A8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813" y="4635500"/>
              <a:ext cx="84137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75" name="Rectangle 47">
              <a:extLst>
                <a:ext uri="{FF2B5EF4-FFF2-40B4-BE49-F238E27FC236}">
                  <a16:creationId xmlns:a16="http://schemas.microsoft.com/office/drawing/2014/main" id="{9DC739E4-0882-4DC5-AC72-7471B6C34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4073525"/>
              <a:ext cx="1698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20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76" name="Rectangle 48">
              <a:extLst>
                <a:ext uri="{FF2B5EF4-FFF2-40B4-BE49-F238E27FC236}">
                  <a16:creationId xmlns:a16="http://schemas.microsoft.com/office/drawing/2014/main" id="{5A7753F6-9864-4693-90BD-C1BD5F339E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3513138"/>
              <a:ext cx="169862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40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77" name="Rectangle 49">
              <a:extLst>
                <a:ext uri="{FF2B5EF4-FFF2-40B4-BE49-F238E27FC236}">
                  <a16:creationId xmlns:a16="http://schemas.microsoft.com/office/drawing/2014/main" id="{10449085-B077-4C8F-B219-350338597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2951163"/>
              <a:ext cx="169862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60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78" name="Rectangle 50">
              <a:extLst>
                <a:ext uri="{FF2B5EF4-FFF2-40B4-BE49-F238E27FC236}">
                  <a16:creationId xmlns:a16="http://schemas.microsoft.com/office/drawing/2014/main" id="{D3728019-9E72-401E-B66D-F4CA8BDC4B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2390775"/>
              <a:ext cx="1698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80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79" name="Rectangle 51">
              <a:extLst>
                <a:ext uri="{FF2B5EF4-FFF2-40B4-BE49-F238E27FC236}">
                  <a16:creationId xmlns:a16="http://schemas.microsoft.com/office/drawing/2014/main" id="{F5C6F735-55C0-456B-AC66-462A12836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950" y="1817688"/>
              <a:ext cx="2540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100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80" name="Rectangle 52">
              <a:extLst>
                <a:ext uri="{FF2B5EF4-FFF2-40B4-BE49-F238E27FC236}">
                  <a16:creationId xmlns:a16="http://schemas.microsoft.com/office/drawing/2014/main" id="{E5EE2912-6269-467C-87A1-F5CF4AC9EF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338" y="4849813"/>
              <a:ext cx="823912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b="1">
                  <a:solidFill>
                    <a:srgbClr val="000066"/>
                  </a:solidFill>
                </a:rPr>
                <a:t>HIV RNA</a:t>
              </a:r>
            </a:p>
            <a:p>
              <a:pPr eaLnBrk="1" hangingPunct="1"/>
              <a:r>
                <a:rPr lang="en-US" altLang="fr-FR" sz="1400" b="1">
                  <a:solidFill>
                    <a:srgbClr val="000066"/>
                  </a:solidFill>
                </a:rPr>
                <a:t>&lt; 50 c/mL</a:t>
              </a:r>
              <a:endParaRPr lang="en-US" altLang="fr-FR" sz="1800" b="1">
                <a:solidFill>
                  <a:srgbClr val="000066"/>
                </a:solidFill>
              </a:endParaRPr>
            </a:p>
          </p:txBody>
        </p:sp>
        <p:sp>
          <p:nvSpPr>
            <p:cNvPr id="81" name="Rectangle 53">
              <a:extLst>
                <a:ext uri="{FF2B5EF4-FFF2-40B4-BE49-F238E27FC236}">
                  <a16:creationId xmlns:a16="http://schemas.microsoft.com/office/drawing/2014/main" id="{C76B7896-C259-4575-95A1-DFCB6FF99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8863" y="4849813"/>
              <a:ext cx="81597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fr-FR" sz="1400" b="1">
                  <a:solidFill>
                    <a:srgbClr val="000066"/>
                  </a:solidFill>
                </a:rPr>
                <a:t>HIV RNA</a:t>
              </a:r>
            </a:p>
            <a:p>
              <a:pPr algn="ctr" eaLnBrk="1" hangingPunct="1"/>
              <a:r>
                <a:rPr lang="en-US" altLang="fr-FR" sz="1400" b="1">
                  <a:solidFill>
                    <a:srgbClr val="000066"/>
                  </a:solidFill>
                </a:rPr>
                <a:t>≥ 50 c/mL</a:t>
              </a:r>
              <a:endParaRPr lang="en-US" altLang="fr-FR" sz="1800" b="1">
                <a:solidFill>
                  <a:srgbClr val="000066"/>
                </a:solidFill>
              </a:endParaRPr>
            </a:p>
          </p:txBody>
        </p:sp>
        <p:sp>
          <p:nvSpPr>
            <p:cNvPr id="82" name="Rectangle 54">
              <a:extLst>
                <a:ext uri="{FF2B5EF4-FFF2-40B4-BE49-F238E27FC236}">
                  <a16:creationId xmlns:a16="http://schemas.microsoft.com/office/drawing/2014/main" id="{4C95106B-7573-4101-9A8D-FA4F6D0BDB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8700" y="4865688"/>
              <a:ext cx="6667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fr-FR" sz="1400" b="1">
                  <a:solidFill>
                    <a:srgbClr val="000066"/>
                  </a:solidFill>
                </a:rPr>
                <a:t>No data</a:t>
              </a:r>
              <a:endParaRPr lang="en-US" altLang="fr-FR" sz="1800" b="1">
                <a:solidFill>
                  <a:srgbClr val="000066"/>
                </a:solidFill>
              </a:endParaRPr>
            </a:p>
          </p:txBody>
        </p:sp>
        <p:sp>
          <p:nvSpPr>
            <p:cNvPr id="83" name="ZoneTexte 75">
              <a:extLst>
                <a:ext uri="{FF2B5EF4-FFF2-40B4-BE49-F238E27FC236}">
                  <a16:creationId xmlns:a16="http://schemas.microsoft.com/office/drawing/2014/main" id="{A08AF3C9-4E42-418E-BB99-5CAC4E8684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925" y="1557338"/>
              <a:ext cx="366713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84" name="Freeform 8">
              <a:extLst>
                <a:ext uri="{FF2B5EF4-FFF2-40B4-BE49-F238E27FC236}">
                  <a16:creationId xmlns:a16="http://schemas.microsoft.com/office/drawing/2014/main" id="{D5F95DC4-59E7-44C4-8EBD-AF87F3AB49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6475" y="1912938"/>
              <a:ext cx="3451225" cy="2846387"/>
            </a:xfrm>
            <a:custGeom>
              <a:avLst/>
              <a:gdLst>
                <a:gd name="T0" fmla="*/ 2147483647 w 3239"/>
                <a:gd name="T1" fmla="*/ 2147483647 h 2671"/>
                <a:gd name="T2" fmla="*/ 0 w 3239"/>
                <a:gd name="T3" fmla="*/ 2147483647 h 2671"/>
                <a:gd name="T4" fmla="*/ 0 w 3239"/>
                <a:gd name="T5" fmla="*/ 0 h 26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5" name="Line 9">
              <a:extLst>
                <a:ext uri="{FF2B5EF4-FFF2-40B4-BE49-F238E27FC236}">
                  <a16:creationId xmlns:a16="http://schemas.microsoft.com/office/drawing/2014/main" id="{90FDF042-A0BC-42AA-B509-61E85E4AB8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248920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6" name="Line 10">
              <a:extLst>
                <a:ext uri="{FF2B5EF4-FFF2-40B4-BE49-F238E27FC236}">
                  <a16:creationId xmlns:a16="http://schemas.microsoft.com/office/drawing/2014/main" id="{0F12957D-A986-49D0-99F1-0366477471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30543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7" name="Line 11">
              <a:extLst>
                <a:ext uri="{FF2B5EF4-FFF2-40B4-BE49-F238E27FC236}">
                  <a16:creationId xmlns:a16="http://schemas.microsoft.com/office/drawing/2014/main" id="{95BFD0F6-EAA5-41FD-B0F6-DF89014736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361950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8" name="Line 12">
              <a:extLst>
                <a:ext uri="{FF2B5EF4-FFF2-40B4-BE49-F238E27FC236}">
                  <a16:creationId xmlns:a16="http://schemas.microsoft.com/office/drawing/2014/main" id="{9D761333-A77D-4B00-9B6E-54DE820184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41846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9" name="Line 13">
              <a:extLst>
                <a:ext uri="{FF2B5EF4-FFF2-40B4-BE49-F238E27FC236}">
                  <a16:creationId xmlns:a16="http://schemas.microsoft.com/office/drawing/2014/main" id="{3F8FCF53-A5E5-4691-A8DE-C561A05C9E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47434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0" name="Line 14">
              <a:extLst>
                <a:ext uri="{FF2B5EF4-FFF2-40B4-BE49-F238E27FC236}">
                  <a16:creationId xmlns:a16="http://schemas.microsoft.com/office/drawing/2014/main" id="{70C16981-3030-41C6-8963-46882433D7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19240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1" name="Freeform 15">
              <a:extLst>
                <a:ext uri="{FF2B5EF4-FFF2-40B4-BE49-F238E27FC236}">
                  <a16:creationId xmlns:a16="http://schemas.microsoft.com/office/drawing/2014/main" id="{6EF7346C-8DA0-4538-AA2B-05290CCB8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7125" y="2371510"/>
              <a:ext cx="442913" cy="2387815"/>
            </a:xfrm>
            <a:custGeom>
              <a:avLst/>
              <a:gdLst>
                <a:gd name="T0" fmla="*/ 2147483647 w 415"/>
                <a:gd name="T1" fmla="*/ 0 h 2575"/>
                <a:gd name="T2" fmla="*/ 0 w 415"/>
                <a:gd name="T3" fmla="*/ 0 h 2575"/>
                <a:gd name="T4" fmla="*/ 0 w 415"/>
                <a:gd name="T5" fmla="*/ 2147483647 h 2575"/>
                <a:gd name="T6" fmla="*/ 2147483647 w 415"/>
                <a:gd name="T7" fmla="*/ 2147483647 h 2575"/>
                <a:gd name="T8" fmla="*/ 2147483647 w 415"/>
                <a:gd name="T9" fmla="*/ 0 h 2575"/>
                <a:gd name="T10" fmla="*/ 2147483647 w 415"/>
                <a:gd name="T11" fmla="*/ 0 h 25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45BD8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" name="Freeform 16">
              <a:extLst>
                <a:ext uri="{FF2B5EF4-FFF2-40B4-BE49-F238E27FC236}">
                  <a16:creationId xmlns:a16="http://schemas.microsoft.com/office/drawing/2014/main" id="{6FC64170-086E-4C24-A96C-1CAB28C652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5438" y="2349425"/>
              <a:ext cx="442912" cy="2409899"/>
            </a:xfrm>
            <a:custGeom>
              <a:avLst/>
              <a:gdLst>
                <a:gd name="T0" fmla="*/ 2147483647 w 416"/>
                <a:gd name="T1" fmla="*/ 2147483647 h 2463"/>
                <a:gd name="T2" fmla="*/ 2147483647 w 416"/>
                <a:gd name="T3" fmla="*/ 0 h 2463"/>
                <a:gd name="T4" fmla="*/ 0 w 416"/>
                <a:gd name="T5" fmla="*/ 0 h 2463"/>
                <a:gd name="T6" fmla="*/ 0 w 416"/>
                <a:gd name="T7" fmla="*/ 2147483647 h 2463"/>
                <a:gd name="T8" fmla="*/ 2147483647 w 416"/>
                <a:gd name="T9" fmla="*/ 2147483647 h 2463"/>
                <a:gd name="T10" fmla="*/ 2147483647 w 416"/>
                <a:gd name="T11" fmla="*/ 2147483647 h 2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5B92C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3" name="Rectangle 17">
              <a:extLst>
                <a:ext uri="{FF2B5EF4-FFF2-40B4-BE49-F238E27FC236}">
                  <a16:creationId xmlns:a16="http://schemas.microsoft.com/office/drawing/2014/main" id="{15B108F6-F52D-4006-9E17-F71F6AFD50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188" y="4365650"/>
              <a:ext cx="442912" cy="393675"/>
            </a:xfrm>
            <a:prstGeom prst="rect">
              <a:avLst/>
            </a:prstGeom>
            <a:solidFill>
              <a:srgbClr val="5B92C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4" name="Rectangle 18">
              <a:extLst>
                <a:ext uri="{FF2B5EF4-FFF2-40B4-BE49-F238E27FC236}">
                  <a16:creationId xmlns:a16="http://schemas.microsoft.com/office/drawing/2014/main" id="{D01A9599-DB24-479C-980A-FD9BA6E213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3288" y="4365650"/>
              <a:ext cx="444500" cy="393675"/>
            </a:xfrm>
            <a:prstGeom prst="rect">
              <a:avLst/>
            </a:prstGeom>
            <a:solidFill>
              <a:srgbClr val="45BD8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5" name="Rectangle 19">
              <a:extLst>
                <a:ext uri="{FF2B5EF4-FFF2-40B4-BE49-F238E27FC236}">
                  <a16:creationId xmlns:a16="http://schemas.microsoft.com/office/drawing/2014/main" id="{FD831431-8583-4416-9F4F-AB4625196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6375" y="4579888"/>
              <a:ext cx="442913" cy="179437"/>
            </a:xfrm>
            <a:prstGeom prst="rect">
              <a:avLst/>
            </a:prstGeom>
            <a:solidFill>
              <a:srgbClr val="5B92C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6" name="Rectangle 20">
              <a:extLst>
                <a:ext uri="{FF2B5EF4-FFF2-40B4-BE49-F238E27FC236}">
                  <a16:creationId xmlns:a16="http://schemas.microsoft.com/office/drawing/2014/main" id="{22FEA499-C57A-43C1-A70B-DEFCD62362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8063" y="4543425"/>
              <a:ext cx="442912" cy="215900"/>
            </a:xfrm>
            <a:prstGeom prst="rect">
              <a:avLst/>
            </a:prstGeom>
            <a:solidFill>
              <a:srgbClr val="45BD8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4570413" y="659045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 defTabSz="914400"/>
            <a:r>
              <a:rPr lang="fr-FR" altLang="fr-FR" sz="1200" i="1" dirty="0" err="1">
                <a:solidFill>
                  <a:srgbClr val="CC3300"/>
                </a:solidFill>
              </a:rPr>
              <a:t>Stellbrink</a:t>
            </a:r>
            <a:r>
              <a:rPr lang="fr-FR" altLang="fr-FR" sz="1200" i="1" dirty="0">
                <a:solidFill>
                  <a:srgbClr val="CC3300"/>
                </a:solidFill>
              </a:rPr>
              <a:t> HJ. Lancet HIV 2019 ; 6:e364-72</a:t>
            </a:r>
            <a:endParaRPr lang="is-IS" sz="1200" i="1" dirty="0">
              <a:solidFill>
                <a:srgbClr val="CC3300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>
            <a:extLst>
              <a:ext uri="{FF2B5EF4-FFF2-40B4-BE49-F238E27FC236}">
                <a16:creationId xmlns:a16="http://schemas.microsoft.com/office/drawing/2014/main" id="{BCECEF51-A1ED-464D-9D0A-CE261BDA9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636594"/>
              </p:ext>
            </p:extLst>
          </p:nvPr>
        </p:nvGraphicFramePr>
        <p:xfrm>
          <a:off x="161703" y="1782756"/>
          <a:ext cx="8207375" cy="4731556"/>
        </p:xfrm>
        <a:graphic>
          <a:graphicData uri="http://schemas.openxmlformats.org/drawingml/2006/table">
            <a:tbl>
              <a:tblPr/>
              <a:tblGrid>
                <a:gridCol w="3600400">
                  <a:extLst>
                    <a:ext uri="{9D8B030D-6E8A-4147-A177-3AD203B41FA5}">
                      <a16:colId xmlns:a16="http://schemas.microsoft.com/office/drawing/2014/main" val="2416499864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1945924218"/>
                    </a:ext>
                  </a:extLst>
                </a:gridCol>
                <a:gridCol w="2302719">
                  <a:extLst>
                    <a:ext uri="{9D8B030D-6E8A-4147-A177-3AD203B41FA5}">
                      <a16:colId xmlns:a16="http://schemas.microsoft.com/office/drawing/2014/main" val="3854589377"/>
                    </a:ext>
                  </a:extLst>
                </a:gridCol>
              </a:tblGrid>
              <a:tr h="3469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BIC/F/TAF, N = 320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BD8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DTG + F/TAF, N = 325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631865"/>
                  </a:ext>
                </a:extLst>
              </a:tr>
              <a:tr h="31150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Adverse event ≥ 5% in either group,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Diarrhea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Nasopharyngitis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Influenza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Lymphadenopathy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Arthralgia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Insomnia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Upper respiratory tract infection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Pyrexia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Back pain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12.5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11.6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7.8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6.9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5.9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5.3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5.3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5.0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5.0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4.7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4.4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3.4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12.3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12.0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8.9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9.5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8.0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3.1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5.5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2.8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4.3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7.1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6.5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6.2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75696"/>
                  </a:ext>
                </a:extLst>
              </a:tr>
              <a:tr h="126961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Grade 3-4 laboratory abnormalities,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CK elevation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LDL-cholesterol elevation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ALT / AST elevation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Hyperglycemia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3.5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3.0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2.2 / 1.3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0.3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2.2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3.5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0.9 / 2.5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2.2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507909"/>
                  </a:ext>
                </a:extLst>
              </a:tr>
            </a:tbl>
          </a:graphicData>
        </a:graphic>
      </p:graphicFrame>
      <p:sp>
        <p:nvSpPr>
          <p:cNvPr id="11289" name="ZoneTexte 69">
            <a:extLst>
              <a:ext uri="{FF2B5EF4-FFF2-40B4-BE49-F238E27FC236}">
                <a16:creationId xmlns:a16="http://schemas.microsoft.com/office/drawing/2014/main" id="{48670981-119F-4412-9A55-EB2A31DA4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1232" y="6581745"/>
            <a:ext cx="69127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Sax PE. Lancet. 2017 ;390:2073-82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  <p:grpSp>
        <p:nvGrpSpPr>
          <p:cNvPr id="11290" name="Grouper 25">
            <a:extLst>
              <a:ext uri="{FF2B5EF4-FFF2-40B4-BE49-F238E27FC236}">
                <a16:creationId xmlns:a16="http://schemas.microsoft.com/office/drawing/2014/main" id="{3ECEC2DE-7539-4082-B727-A33B50D8B5A0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1292" name="AutoShape 162">
              <a:extLst>
                <a:ext uri="{FF2B5EF4-FFF2-40B4-BE49-F238E27FC236}">
                  <a16:creationId xmlns:a16="http://schemas.microsoft.com/office/drawing/2014/main" id="{2EE98E98-9074-4F5B-B024-0B7F18055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93" name="ZoneTexte 23">
              <a:extLst>
                <a:ext uri="{FF2B5EF4-FFF2-40B4-BE49-F238E27FC236}">
                  <a16:creationId xmlns:a16="http://schemas.microsoft.com/office/drawing/2014/main" id="{D164E030-C0F2-4AF1-8C12-249E3B66FB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GS-US-380-1490</a:t>
              </a:r>
            </a:p>
          </p:txBody>
        </p:sp>
      </p:grpSp>
      <p:sp>
        <p:nvSpPr>
          <p:cNvPr id="11291" name="Rectangle 27">
            <a:extLst>
              <a:ext uri="{FF2B5EF4-FFF2-40B4-BE49-F238E27FC236}">
                <a16:creationId xmlns:a16="http://schemas.microsoft.com/office/drawing/2014/main" id="{7DFBC5D1-6671-47C6-8A59-6EDC8E1194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anose="020B0600070205080204" pitchFamily="34" charset="-128"/>
              </a:rPr>
              <a:t>Study GS-US-380-1490: BIC/F/TAF QD vs DTG + F/TAF QD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4FB095DD-C166-4A86-9BBB-EFCD51A892EF}"/>
              </a:ext>
            </a:extLst>
          </p:cNvPr>
          <p:cNvSpPr txBox="1">
            <a:spLocks/>
          </p:cNvSpPr>
          <p:nvPr/>
        </p:nvSpPr>
        <p:spPr bwMode="auto">
          <a:xfrm>
            <a:off x="1979712" y="1233484"/>
            <a:ext cx="511256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indent="0" algn="ctr">
              <a:lnSpc>
                <a:spcPts val="2275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GB" altLang="fr-FR" sz="24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Adverse events at W48</a:t>
            </a:r>
            <a:endParaRPr lang="en-GB" altLang="fr-FR" sz="18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956837"/>
              </p:ext>
            </p:extLst>
          </p:nvPr>
        </p:nvGraphicFramePr>
        <p:xfrm>
          <a:off x="251520" y="3389601"/>
          <a:ext cx="8568953" cy="3249414"/>
        </p:xfrm>
        <a:graphic>
          <a:graphicData uri="http://schemas.openxmlformats.org/drawingml/2006/table">
            <a:tbl>
              <a:tblPr/>
              <a:tblGrid>
                <a:gridCol w="2255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3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9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7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BIC/F/TAF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N = 320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BD8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DTG + 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N = 325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5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N total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6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5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5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Between D0 and W48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Atypical chest pain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Sleep disorder/tension headache/depressed mood/insomnia/dyspepsia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Cardiac arrest (sepsis/appendicitis)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Paranoia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Abdominal distension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Erythema/pruritus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7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Between W48 and W96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Depression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</a:endParaRP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4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Depression (n = 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Lipoatrophy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Supraventricular tachycardia</a:t>
                      </a:r>
                    </a:p>
                  </a:txBody>
                  <a:tcPr marL="90000" marR="90000" marT="46806" marB="4680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4FB095DD-C166-4A86-9BBB-EFCD51A892E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7544" y="2962275"/>
            <a:ext cx="8496944" cy="466725"/>
          </a:xfrm>
        </p:spPr>
        <p:txBody>
          <a:bodyPr/>
          <a:lstStyle/>
          <a:p>
            <a:pPr marL="0" indent="0" algn="ctr">
              <a:lnSpc>
                <a:spcPts val="2275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GB" altLang="fr-FR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Adverse events leading to study drug discontinuation, D0-W96, N</a:t>
            </a:r>
            <a:endParaRPr lang="en-GB" altLang="fr-FR" sz="1600" dirty="0">
              <a:ea typeface="ＭＳ Ｐゴシック" panose="020B0600070205080204" pitchFamily="34" charset="-128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4FB095DD-C166-4A86-9BBB-EFCD51A892E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403648" y="1179343"/>
            <a:ext cx="6624736" cy="466725"/>
          </a:xfrm>
        </p:spPr>
        <p:txBody>
          <a:bodyPr/>
          <a:lstStyle/>
          <a:p>
            <a:pPr marL="0" indent="0" algn="ctr">
              <a:lnSpc>
                <a:spcPts val="2275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GB" altLang="fr-FR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Drug-related adverse events at W96, %</a:t>
            </a:r>
            <a:endParaRPr lang="en-GB" altLang="fr-FR" sz="1600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332068"/>
              </p:ext>
            </p:extLst>
          </p:nvPr>
        </p:nvGraphicFramePr>
        <p:xfrm>
          <a:off x="251520" y="1586847"/>
          <a:ext cx="8207375" cy="1347636"/>
        </p:xfrm>
        <a:graphic>
          <a:graphicData uri="http://schemas.openxmlformats.org/drawingml/2006/table">
            <a:tbl>
              <a:tblPr/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2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7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BIC/F/TAF, N = 320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BD8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DTG + F/TAF, N = 325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Any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20 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28 ( p = 0.02)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Nausea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Diarrhea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Headache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4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5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</a:rPr>
                        <a:t>3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572000" y="658100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 defTabSz="914400"/>
            <a:r>
              <a:rPr lang="fr-FR" altLang="fr-FR" sz="1200" i="1" dirty="0" err="1">
                <a:solidFill>
                  <a:srgbClr val="CC3300"/>
                </a:solidFill>
              </a:rPr>
              <a:t>Stellbrink</a:t>
            </a:r>
            <a:r>
              <a:rPr lang="fr-FR" altLang="fr-FR" sz="1200" i="1" dirty="0">
                <a:solidFill>
                  <a:srgbClr val="CC3300"/>
                </a:solidFill>
              </a:rPr>
              <a:t> HJ. Lancet HIV 2019 ; 6:e364-72</a:t>
            </a:r>
            <a:endParaRPr lang="is-IS" sz="1200" i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9" name="Rectangle 27">
            <a:extLst>
              <a:ext uri="{FF2B5EF4-FFF2-40B4-BE49-F238E27FC236}">
                <a16:creationId xmlns:a16="http://schemas.microsoft.com/office/drawing/2014/main" id="{7DFBC5D1-6671-47C6-8A59-6EDC8E1194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anose="020B0600070205080204" pitchFamily="34" charset="-128"/>
              </a:rPr>
              <a:t>Study GS-US-380-1490: BIC/F/TAF QD vs DTG + F/TAF QD</a:t>
            </a:r>
          </a:p>
        </p:txBody>
      </p:sp>
    </p:spTree>
    <p:extLst>
      <p:ext uri="{BB962C8B-B14F-4D97-AF65-F5344CB8AC3E}">
        <p14:creationId xmlns:p14="http://schemas.microsoft.com/office/powerpoint/2010/main" val="3064221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>
            <a:extLst>
              <a:ext uri="{FF2B5EF4-FFF2-40B4-BE49-F238E27FC236}">
                <a16:creationId xmlns:a16="http://schemas.microsoft.com/office/drawing/2014/main" id="{20423308-7901-43F3-80EF-A712A35774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310210"/>
              </p:ext>
            </p:extLst>
          </p:nvPr>
        </p:nvGraphicFramePr>
        <p:xfrm>
          <a:off x="323850" y="1874839"/>
          <a:ext cx="8207375" cy="3389694"/>
        </p:xfrm>
        <a:graphic>
          <a:graphicData uri="http://schemas.openxmlformats.org/drawingml/2006/table">
            <a:tbl>
              <a:tblPr/>
              <a:tblGrid>
                <a:gridCol w="4608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0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BIC/F/TAF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N = 314</a:t>
                      </a: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B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DTG + 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N = 315</a:t>
                      </a: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eGFR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 (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Cockroft-Gault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), mL/min, D0 to W48</a:t>
                      </a: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- 7.3</a:t>
                      </a: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- 10.8</a:t>
                      </a: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0.0181</a:t>
                      </a: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77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Fasting lipids, mg/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dL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, D0 to W48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Total 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LDL 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HDL 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Triglycerides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Fasting lipids, mg/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dL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, D0 to W96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Total 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LDL 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HDL 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Triglycerides</a:t>
                      </a:r>
                    </a:p>
                  </a:txBody>
                  <a:tcPr marL="90000" marR="90000" marT="46789" marB="4678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12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L="90000" marR="90000" marT="46789" marB="4678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15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12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L="90000" marR="90000" marT="46789" marB="4678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89" marB="4678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335" name="Espace réservé du contenu 2">
            <a:extLst>
              <a:ext uri="{FF2B5EF4-FFF2-40B4-BE49-F238E27FC236}">
                <a16:creationId xmlns:a16="http://schemas.microsoft.com/office/drawing/2014/main" id="{FA3C0A0F-1B5C-4457-9237-A496FBFBEB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7950" y="1335088"/>
            <a:ext cx="8928100" cy="466725"/>
          </a:xfrm>
        </p:spPr>
        <p:txBody>
          <a:bodyPr/>
          <a:lstStyle/>
          <a:p>
            <a:pPr marL="0" indent="0" algn="ctr">
              <a:lnSpc>
                <a:spcPts val="2275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GB" altLang="fr-FR" sz="24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Median change from baseline in </a:t>
            </a:r>
            <a:r>
              <a:rPr lang="en-GB" altLang="fr-FR" sz="2400" b="1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eGFR</a:t>
            </a:r>
            <a:r>
              <a:rPr lang="en-GB" altLang="fr-FR" sz="24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and lipids</a:t>
            </a:r>
            <a:endParaRPr lang="en-GB" altLang="fr-FR" sz="1800" dirty="0">
              <a:ea typeface="ＭＳ Ｐゴシック" panose="020B0600070205080204" pitchFamily="34" charset="-128"/>
            </a:endParaRPr>
          </a:p>
        </p:txBody>
      </p:sp>
      <p:sp>
        <p:nvSpPr>
          <p:cNvPr id="13336" name="ZoneTexte 1">
            <a:extLst>
              <a:ext uri="{FF2B5EF4-FFF2-40B4-BE49-F238E27FC236}">
                <a16:creationId xmlns:a16="http://schemas.microsoft.com/office/drawing/2014/main" id="{9E6CA74B-D2CB-4F52-824D-64404F810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501414"/>
            <a:ext cx="8712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altLang="fr-FR" sz="2000" b="1">
                <a:solidFill>
                  <a:srgbClr val="CC3300"/>
                </a:solidFill>
                <a:latin typeface="+mj-lt"/>
              </a:rPr>
              <a:t>No discontinuations due to renal adverse events and no proximal tubulopathy in either arm </a:t>
            </a:r>
          </a:p>
        </p:txBody>
      </p:sp>
      <p:grpSp>
        <p:nvGrpSpPr>
          <p:cNvPr id="13338" name="Grouper 25">
            <a:extLst>
              <a:ext uri="{FF2B5EF4-FFF2-40B4-BE49-F238E27FC236}">
                <a16:creationId xmlns:a16="http://schemas.microsoft.com/office/drawing/2014/main" id="{5F0BA0D1-EFDF-480F-8A0A-786C70391174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3340" name="AutoShape 162">
              <a:extLst>
                <a:ext uri="{FF2B5EF4-FFF2-40B4-BE49-F238E27FC236}">
                  <a16:creationId xmlns:a16="http://schemas.microsoft.com/office/drawing/2014/main" id="{D96032BD-F381-4B2C-BDC6-76155838E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41" name="ZoneTexte 23">
              <a:extLst>
                <a:ext uri="{FF2B5EF4-FFF2-40B4-BE49-F238E27FC236}">
                  <a16:creationId xmlns:a16="http://schemas.microsoft.com/office/drawing/2014/main" id="{B353041D-00FF-458B-ABEC-42FA9CCFD4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GS-US-380-1490</a:t>
              </a:r>
            </a:p>
          </p:txBody>
        </p:sp>
      </p:grpSp>
      <p:sp>
        <p:nvSpPr>
          <p:cNvPr id="13339" name="Rectangle 27">
            <a:extLst>
              <a:ext uri="{FF2B5EF4-FFF2-40B4-BE49-F238E27FC236}">
                <a16:creationId xmlns:a16="http://schemas.microsoft.com/office/drawing/2014/main" id="{A5F7D604-6A8F-46D5-A27B-B09FC7B958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anose="020B0600070205080204" pitchFamily="34" charset="-128"/>
              </a:rPr>
              <a:t>Study GS-US-380-1490: BIC/F/TAF QD vs DTG + F/TAF QD</a:t>
            </a:r>
          </a:p>
        </p:txBody>
      </p:sp>
      <p:sp>
        <p:nvSpPr>
          <p:cNvPr id="11" name="ZoneTexte 69">
            <a:extLst>
              <a:ext uri="{FF2B5EF4-FFF2-40B4-BE49-F238E27FC236}">
                <a16:creationId xmlns:a16="http://schemas.microsoft.com/office/drawing/2014/main" id="{3BAAD454-384D-41C8-93B5-C382E4B7C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3700" y="6581745"/>
            <a:ext cx="64087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Sax PE. Lancet. 2017 ;390:2073-82 ; </a:t>
            </a:r>
            <a:r>
              <a:rPr lang="fr-FR" altLang="fr-FR" sz="1200" i="1" dirty="0" err="1">
                <a:solidFill>
                  <a:srgbClr val="CC3300"/>
                </a:solidFill>
              </a:rPr>
              <a:t>Stellbrink</a:t>
            </a:r>
            <a:r>
              <a:rPr lang="fr-FR" altLang="fr-FR" sz="1200" i="1" dirty="0">
                <a:solidFill>
                  <a:srgbClr val="CC3300"/>
                </a:solidFill>
              </a:rPr>
              <a:t> HJ. Lancet HIV 2019 ; 6:e364-72</a:t>
            </a:r>
            <a:endParaRPr lang="en-GB" sz="1200" b="1" dirty="0">
              <a:solidFill>
                <a:srgbClr val="000066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98">
            <a:extLst>
              <a:ext uri="{FF2B5EF4-FFF2-40B4-BE49-F238E27FC236}">
                <a16:creationId xmlns:a16="http://schemas.microsoft.com/office/drawing/2014/main" id="{BCECEF51-A1ED-464D-9D0A-CE261BDA9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473164"/>
              </p:ext>
            </p:extLst>
          </p:nvPr>
        </p:nvGraphicFramePr>
        <p:xfrm>
          <a:off x="179513" y="1729249"/>
          <a:ext cx="8697498" cy="3990672"/>
        </p:xfrm>
        <a:graphic>
          <a:graphicData uri="http://schemas.openxmlformats.org/drawingml/2006/table">
            <a:tbl>
              <a:tblPr/>
              <a:tblGrid>
                <a:gridCol w="2232247">
                  <a:extLst>
                    <a:ext uri="{9D8B030D-6E8A-4147-A177-3AD203B41FA5}">
                      <a16:colId xmlns:a16="http://schemas.microsoft.com/office/drawing/2014/main" val="2416499864"/>
                    </a:ext>
                  </a:extLst>
                </a:gridCol>
                <a:gridCol w="2336878">
                  <a:extLst>
                    <a:ext uri="{9D8B030D-6E8A-4147-A177-3AD203B41FA5}">
                      <a16:colId xmlns:a16="http://schemas.microsoft.com/office/drawing/2014/main" val="1945924218"/>
                    </a:ext>
                  </a:extLst>
                </a:gridCol>
                <a:gridCol w="2285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3024">
                  <a:extLst>
                    <a:ext uri="{9D8B030D-6E8A-4147-A177-3AD203B41FA5}">
                      <a16:colId xmlns:a16="http://schemas.microsoft.com/office/drawing/2014/main" val="3854589377"/>
                    </a:ext>
                  </a:extLst>
                </a:gridCol>
              </a:tblGrid>
              <a:tr h="6651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Bictegravir</a:t>
                      </a:r>
                      <a:endParaRPr kumimoji="0" lang="en-GB" alt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FTC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TAF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631865"/>
                  </a:ext>
                </a:extLst>
              </a:tr>
              <a:tr h="6651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AUC</a:t>
                      </a:r>
                      <a:r>
                        <a:rPr lang="fr-FR" sz="1400" b="1" i="0" u="none" strike="noStrike" kern="1200" baseline="-2500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tau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 (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hr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*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ng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/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mL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)</a:t>
                      </a:r>
                      <a:r>
                        <a:rPr lang="en-GB" altLang="fr-FR" sz="1400" b="1" dirty="0">
                          <a:solidFill>
                            <a:srgbClr val="000066"/>
                          </a:solidFill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fr-FR" sz="1400" b="1" dirty="0">
                          <a:solidFill>
                            <a:srgbClr val="000066"/>
                          </a:solidFill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Mean (% CV ; min-max)</a:t>
                      </a:r>
                      <a:endParaRPr lang="fr-FR" sz="1400" b="1" i="0" u="none" strike="noStrike" kern="1200" baseline="0" dirty="0">
                        <a:solidFill>
                          <a:srgbClr val="000066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101 120.5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(43.8 ; 55 065.7</a:t>
                      </a:r>
                      <a:r>
                        <a:rPr kumimoji="0" lang="fr-FR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216 295)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11 238.1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(28.4 ; 5 621.6-18 876.7)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259.4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(59.9 ; 63.1</a:t>
                      </a:r>
                      <a:r>
                        <a:rPr kumimoji="0" lang="fr-FR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710.2)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568082"/>
                  </a:ext>
                </a:extLst>
              </a:tr>
              <a:tr h="6651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C</a:t>
                      </a:r>
                      <a:r>
                        <a:rPr lang="fr-FR" sz="1400" b="1" i="0" u="none" strike="noStrike" kern="1200" baseline="-2500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max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 (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ng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/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mL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fr-FR" sz="1400" b="1" dirty="0">
                          <a:solidFill>
                            <a:srgbClr val="000066"/>
                          </a:solidFill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Mean (% CV ; min-max)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	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7 339.4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(37.3 ; 4 170</a:t>
                      </a:r>
                      <a:r>
                        <a:rPr kumimoji="0" lang="fr-FR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13 300)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1 920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(20.7 ; 1 380</a:t>
                      </a:r>
                      <a:r>
                        <a:rPr kumimoji="0" lang="fr-FR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2 820)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309.4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(59.9 ; 63.3</a:t>
                      </a:r>
                      <a:r>
                        <a:rPr kumimoji="0" lang="fr-FR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764)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75696"/>
                  </a:ext>
                </a:extLst>
              </a:tr>
              <a:tr h="6651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C</a:t>
                      </a:r>
                      <a:r>
                        <a:rPr lang="fr-FR" sz="1400" b="1" i="0" u="none" strike="noStrike" kern="1200" baseline="-2500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tau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 (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ng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/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mL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) 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fr-FR" sz="1400" b="1" dirty="0">
                          <a:solidFill>
                            <a:srgbClr val="000066"/>
                          </a:solidFill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Mean (% CV ; min-max)</a:t>
                      </a:r>
                      <a:endParaRPr lang="en-GB" altLang="fr-FR" sz="1100" b="1" dirty="0">
                        <a:solidFill>
                          <a:srgbClr val="000066"/>
                        </a:solidFill>
                        <a:latin typeface="Arial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2 576.0 **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(52.0 ; 800</a:t>
                      </a:r>
                      <a:r>
                        <a:rPr kumimoji="0" lang="fr-FR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5 690)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97.7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(38.4 ; 47</a:t>
                      </a:r>
                      <a:r>
                        <a:rPr kumimoji="0" lang="fr-FR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169)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507909"/>
                  </a:ext>
                </a:extLst>
              </a:tr>
              <a:tr h="665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T</a:t>
                      </a:r>
                      <a:r>
                        <a:rPr lang="mr-IN" sz="1400" b="1" i="0" u="none" strike="noStrike" kern="1200" baseline="-2500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max</a:t>
                      </a: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(h)</a:t>
                      </a: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endParaRPr lang="fr-FR" sz="1400" b="1" i="0" u="none" strike="noStrike" kern="1200" baseline="0" dirty="0">
                        <a:solidFill>
                          <a:srgbClr val="000066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Median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 (Q1-Q3)</a:t>
                      </a: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	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1.02 (1.00</a:t>
                      </a:r>
                      <a:r>
                        <a:rPr kumimoji="0" lang="fr-FR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2.97)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1.02 (1.00</a:t>
                      </a:r>
                      <a:r>
                        <a:rPr kumimoji="0" lang="fr-FR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1.50)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0.50 (0.50</a:t>
                      </a:r>
                      <a:r>
                        <a:rPr kumimoji="0" lang="fr-FR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1.02)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5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t</a:t>
                      </a:r>
                      <a:r>
                        <a:rPr lang="mr-IN" sz="1400" b="1" i="0" u="none" strike="noStrike" kern="1200" baseline="-2500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1/2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 (h)</a:t>
                      </a: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endParaRPr lang="fr-FR" sz="1400" b="1" i="0" u="none" strike="noStrike" kern="1200" baseline="0" dirty="0">
                        <a:solidFill>
                          <a:srgbClr val="000066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Median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(Q1-Q3)</a:t>
                      </a: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	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18.56 (15.51</a:t>
                      </a:r>
                      <a:r>
                        <a:rPr kumimoji="0" lang="fr-FR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20.14)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7.05 (6.39</a:t>
                      </a:r>
                      <a:r>
                        <a:rPr kumimoji="0" lang="fr-FR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7.35)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0.43 (0.31</a:t>
                      </a:r>
                      <a:r>
                        <a:rPr kumimoji="0" lang="fr-FR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0.56)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4FB095DD-C166-4A86-9BBB-EFCD51A892E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9512" y="1245358"/>
            <a:ext cx="8568952" cy="455450"/>
          </a:xfrm>
        </p:spPr>
        <p:txBody>
          <a:bodyPr/>
          <a:lstStyle/>
          <a:p>
            <a:pPr marL="0" indent="0" algn="ctr">
              <a:lnSpc>
                <a:spcPts val="2275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GB" altLang="fr-FR" sz="24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Steady-state pharmacokinetic parameters of BIC/F/TAF (N = 17)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59218" y="5930696"/>
            <a:ext cx="82095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N = 15</a:t>
            </a:r>
          </a:p>
          <a:p>
            <a:r>
              <a:rPr lang="en-US" sz="1400" dirty="0">
                <a:solidFill>
                  <a:srgbClr val="000066"/>
                </a:solidFill>
              </a:rPr>
              <a:t>** BIC mean </a:t>
            </a:r>
            <a:r>
              <a:rPr lang="en-US" sz="1400" dirty="0" err="1">
                <a:solidFill>
                  <a:srgbClr val="000066"/>
                </a:solidFill>
              </a:rPr>
              <a:t>C</a:t>
            </a:r>
            <a:r>
              <a:rPr lang="en-US" sz="1400" baseline="-25000" dirty="0" err="1">
                <a:solidFill>
                  <a:srgbClr val="000066"/>
                </a:solidFill>
              </a:rPr>
              <a:t>tau</a:t>
            </a:r>
            <a:r>
              <a:rPr lang="en-US" sz="1400" dirty="0">
                <a:solidFill>
                  <a:srgbClr val="000066"/>
                </a:solidFill>
              </a:rPr>
              <a:t> about 16 times higher than the protein adjusted effective concentration (162 ng/mL) against wild type HIV-1 virus</a:t>
            </a:r>
          </a:p>
        </p:txBody>
      </p:sp>
      <p:sp>
        <p:nvSpPr>
          <p:cNvPr id="8" name="Rectangle 27">
            <a:extLst>
              <a:ext uri="{FF2B5EF4-FFF2-40B4-BE49-F238E27FC236}">
                <a16:creationId xmlns:a16="http://schemas.microsoft.com/office/drawing/2014/main" id="{A5F7D604-6A8F-46D5-A27B-B09FC7B958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anose="020B0600070205080204" pitchFamily="34" charset="-128"/>
              </a:rPr>
              <a:t>Study GS-US-380-1490: BIC/F/TAF QD vs DTG + F/TAF QD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-324544" y="50851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9" name="ZoneTexte 69">
            <a:extLst>
              <a:ext uri="{FF2B5EF4-FFF2-40B4-BE49-F238E27FC236}">
                <a16:creationId xmlns:a16="http://schemas.microsoft.com/office/drawing/2014/main" id="{4AE0FC34-9581-4AD3-A809-86BC2EE18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00" y="6579414"/>
            <a:ext cx="38884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Sax PE. Lancet. 2017 ;390:2073-82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8395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9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1471</Words>
  <Application>Microsoft Office PowerPoint</Application>
  <PresentationFormat>Affichage à l'écran (4:3)</PresentationFormat>
  <Paragraphs>359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</vt:lpstr>
      <vt:lpstr>Trebuchet MS</vt:lpstr>
      <vt:lpstr>Wingdings</vt:lpstr>
      <vt:lpstr>ARV_trials_2019</vt:lpstr>
      <vt:lpstr>Comparison of INSTI vs INSTI</vt:lpstr>
      <vt:lpstr>Study GS-US-380-1490: BIC/F/TAF QD vs DTG + F/TAF QD</vt:lpstr>
      <vt:lpstr>Study GS-US-380-1490: BIC/F/TAF QD vs DTG + F/TAF QD</vt:lpstr>
      <vt:lpstr>Study GS-US-380-1490: BIC/F/TAF QD vs DTG + F/TAF QD</vt:lpstr>
      <vt:lpstr>Study GS-US-380-1490: BIC/F/TAF QD vs DTG + F/TAF QD</vt:lpstr>
      <vt:lpstr>Study GS-US-380-1490: BIC/F/TAF QD vs DTG + F/TAF QD</vt:lpstr>
      <vt:lpstr>Study GS-US-380-1490: BIC/F/TAF QD vs DTG + F/TAF QD</vt:lpstr>
      <vt:lpstr>Study GS-US-380-1490: BIC/F/TAF QD vs DTG + F/TAF QD</vt:lpstr>
      <vt:lpstr>Study GS-US-380-1490: BIC/F/TAF QD vs DTG + F/TAF QD</vt:lpstr>
      <vt:lpstr>Study GS-US-380-1490: BIC/F/TAF QD vs DTG + F/TAF QD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2019</dc:title>
  <dc:creator>www.arv-trial.com</dc:creator>
  <cp:lastModifiedBy>Yannick Darrats</cp:lastModifiedBy>
  <cp:revision>143</cp:revision>
  <dcterms:created xsi:type="dcterms:W3CDTF">2014-10-03T08:25:11Z</dcterms:created>
  <dcterms:modified xsi:type="dcterms:W3CDTF">2019-06-17T09:55:53Z</dcterms:modified>
</cp:coreProperties>
</file>