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721" r:id="rId2"/>
    <p:sldId id="715" r:id="rId3"/>
    <p:sldId id="716" r:id="rId4"/>
    <p:sldId id="717" r:id="rId5"/>
    <p:sldId id="718" r:id="rId6"/>
    <p:sldId id="719" r:id="rId7"/>
    <p:sldId id="720" r:id="rId8"/>
  </p:sldIdLst>
  <p:sldSz cx="9144000" cy="6858000" type="screen4x3"/>
  <p:notesSz cx="7099300" cy="10234613"/>
  <p:custDataLst>
    <p:tags r:id="rId11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C0C0C0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2370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01238F2-1E5E-48DF-8CBD-39E80EB27B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741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i="0" smtClean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1067961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69A3951C-DFE9-40C1-BB87-0CB1B961B2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22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i="0" smtClean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89281854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506B5BB-7890-4A42-863B-382A4714F7CE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A8ACF835-1514-4A8C-A343-0A782AC44EAC}" type="slidenum">
              <a:rPr 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BF4C7C90-D5DE-4A6E-91BF-E49A5BD23FE7}" type="slidenum">
              <a:rPr 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D929F538-28B5-4C61-94E7-DC8857EEFBAE}" type="slidenum">
              <a:rPr 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EFB521FE-76F1-48B9-9B49-9241D637C9A5}" type="slidenum">
              <a:rPr 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4F0C31D0-338B-42CD-A286-600C79E1B3D1}" type="slidenum">
              <a:rPr lang="fr-FR" sz="1300" i="0">
                <a:solidFill>
                  <a:schemeClr val="tx1"/>
                </a:solidFill>
              </a:rPr>
              <a:pPr algn="r" eaLnBrk="1" hangingPunct="1"/>
              <a:t>6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79F27B2B-1135-4A54-8307-52F1062A1044}" type="slidenum">
              <a:rPr lang="fr-FR" sz="1300" i="0">
                <a:solidFill>
                  <a:schemeClr val="tx1"/>
                </a:solidFill>
              </a:rPr>
              <a:pPr algn="r" eaLnBrk="1" hangingPunct="1"/>
              <a:t>7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12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15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39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07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076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0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81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68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61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5947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151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Comparison of NRTI combinations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ZDV/3TC </a:t>
            </a:r>
            <a:r>
              <a:rPr lang="en-GB" sz="2800" b="1" dirty="0" err="1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 TDF + FTC</a:t>
            </a:r>
          </a:p>
          <a:p>
            <a:pPr lvl="1" eaLnBrk="1" hangingPunct="1">
              <a:defRPr/>
            </a:pP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Study 934</a:t>
            </a:r>
          </a:p>
          <a:p>
            <a:pPr eaLnBrk="1" hangingPunct="1">
              <a:defRPr/>
            </a:pPr>
            <a:endParaRPr lang="en-GB" sz="2800" dirty="0" smtClean="0">
              <a:solidFill>
                <a:srgbClr val="000066"/>
              </a:solidFill>
              <a:latin typeface="+mj-lt"/>
              <a:ea typeface="ＭＳ Ｐゴシック" charset="-128"/>
            </a:endParaRPr>
          </a:p>
          <a:p>
            <a:pPr eaLnBrk="1" hangingPunct="1">
              <a:defRPr/>
            </a:pPr>
            <a:r>
              <a:rPr lang="en-GB" sz="2800" b="1" dirty="0" smtClean="0">
                <a:latin typeface="+mj-lt"/>
                <a:ea typeface="ＭＳ Ｐゴシック" charset="-128"/>
              </a:rPr>
              <a:t>ABC/3TC </a:t>
            </a:r>
            <a:r>
              <a:rPr lang="en-GB" sz="2800" b="1" dirty="0" err="1" smtClean="0">
                <a:latin typeface="+mj-lt"/>
                <a:ea typeface="ＭＳ Ｐゴシック" charset="-128"/>
              </a:rPr>
              <a:t>vs</a:t>
            </a:r>
            <a:r>
              <a:rPr lang="en-GB" sz="2800" b="1" dirty="0" smtClean="0">
                <a:latin typeface="+mj-lt"/>
                <a:ea typeface="ＭＳ Ｐゴシック" charset="-128"/>
              </a:rPr>
              <a:t> TDF/FTC</a:t>
            </a:r>
          </a:p>
          <a:p>
            <a:pPr lvl="1" eaLnBrk="1" hangingPunct="1">
              <a:defRPr/>
            </a:pPr>
            <a:r>
              <a:rPr lang="en-GB" sz="2400" dirty="0" smtClean="0">
                <a:latin typeface="+mj-lt"/>
                <a:ea typeface="ＭＳ Ｐゴシック" charset="-128"/>
              </a:rPr>
              <a:t>HEAT Study</a:t>
            </a:r>
          </a:p>
          <a:p>
            <a:pPr lvl="1" eaLnBrk="1" hangingPunct="1">
              <a:defRPr/>
            </a:pP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ACTG A5202 Study</a:t>
            </a:r>
          </a:p>
          <a:p>
            <a:pPr lvl="1" eaLnBrk="1" hangingPunct="1">
              <a:defRPr/>
            </a:pP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ASSERT Study</a:t>
            </a:r>
          </a:p>
          <a:p>
            <a:pPr eaLnBrk="1" hangingPunct="1">
              <a:defRPr/>
            </a:pPr>
            <a:endParaRPr lang="en-GB" dirty="0">
              <a:solidFill>
                <a:srgbClr val="C0C0C0"/>
              </a:solidFill>
              <a:latin typeface="+mj-lt"/>
              <a:ea typeface="ＭＳ Ｐゴシック" charset="-128"/>
            </a:endParaRPr>
          </a:p>
          <a:p>
            <a:pPr eaLnBrk="1" hangingPunct="1">
              <a:defRPr/>
            </a:pPr>
            <a:r>
              <a:rPr lang="en-US" sz="2800" b="1" dirty="0">
                <a:solidFill>
                  <a:srgbClr val="C0C0C0"/>
                </a:solidFill>
                <a:latin typeface="Calibri"/>
                <a:ea typeface="ＭＳ Ｐゴシック" charset="-128"/>
              </a:rPr>
              <a:t>FTC/TDF </a:t>
            </a:r>
            <a:r>
              <a:rPr lang="en-US" sz="2800" b="1" dirty="0" err="1">
                <a:solidFill>
                  <a:srgbClr val="C0C0C0"/>
                </a:solidFill>
                <a:latin typeface="Calibri"/>
                <a:ea typeface="ＭＳ Ｐゴシック" charset="-128"/>
              </a:rPr>
              <a:t>vs</a:t>
            </a:r>
            <a:r>
              <a:rPr lang="en-US" sz="2800" b="1">
                <a:solidFill>
                  <a:srgbClr val="C0C0C0"/>
                </a:solidFill>
                <a:latin typeface="Calibri"/>
                <a:ea typeface="ＭＳ Ｐゴシック" charset="-128"/>
              </a:rPr>
              <a:t> FTC/TAF</a:t>
            </a:r>
            <a:endParaRPr lang="en-GB" sz="2800" b="1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Calibri"/>
                <a:ea typeface="ＭＳ Ｐゴシック" charset="-128"/>
              </a:rPr>
              <a:t>Studies GS-US-292-0104 and GS-US-292-0111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HEAT Study: ABC/3TC vs TDF/FTC</a:t>
            </a:r>
          </a:p>
        </p:txBody>
      </p:sp>
      <p:sp>
        <p:nvSpPr>
          <p:cNvPr id="3075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182688"/>
            <a:ext cx="1857375" cy="523875"/>
          </a:xfrm>
        </p:spPr>
        <p:txBody>
          <a:bodyPr/>
          <a:lstStyle/>
          <a:p>
            <a:pPr eaLnBrk="1" hangingPunct="1"/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Design</a:t>
            </a:r>
          </a:p>
        </p:txBody>
      </p:sp>
      <p:cxnSp>
        <p:nvCxnSpPr>
          <p:cNvPr id="3076" name="Connecteur droit 66"/>
          <p:cNvCxnSpPr>
            <a:cxnSpLocks noChangeShapeType="1"/>
          </p:cNvCxnSpPr>
          <p:nvPr/>
        </p:nvCxnSpPr>
        <p:spPr bwMode="auto">
          <a:xfrm rot="5400000">
            <a:off x="2610644" y="2801144"/>
            <a:ext cx="847725" cy="158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7" name="ZoneTexte 69"/>
          <p:cNvSpPr txBox="1">
            <a:spLocks noChangeArrowheads="1"/>
          </p:cNvSpPr>
          <p:nvPr/>
        </p:nvSpPr>
        <p:spPr bwMode="auto">
          <a:xfrm>
            <a:off x="6559550" y="6545263"/>
            <a:ext cx="24495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Smith KY. AIDS 2009;23:1547-56</a:t>
            </a:r>
          </a:p>
        </p:txBody>
      </p:sp>
      <p:graphicFrame>
        <p:nvGraphicFramePr>
          <p:cNvPr id="38980" name="Group 68"/>
          <p:cNvGraphicFramePr>
            <a:graphicFrameLocks noGrp="1"/>
          </p:cNvGraphicFramePr>
          <p:nvPr/>
        </p:nvGraphicFramePr>
        <p:xfrm>
          <a:off x="4056063" y="2487613"/>
          <a:ext cx="3670300" cy="669925"/>
        </p:xfrm>
        <a:graphic>
          <a:graphicData uri="http://schemas.openxmlformats.org/drawingml/2006/table">
            <a:tbl>
              <a:tblPr/>
              <a:tblGrid>
                <a:gridCol w="3151187"/>
                <a:gridCol w="519113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+ TDF/FTC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LPV/r 800/200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9" name="Espace réservé du contenu 2"/>
          <p:cNvSpPr>
            <a:spLocks/>
          </p:cNvSpPr>
          <p:nvPr/>
        </p:nvSpPr>
        <p:spPr bwMode="auto">
          <a:xfrm>
            <a:off x="50800" y="4648200"/>
            <a:ext cx="9024938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 sz="2000" i="0">
                <a:solidFill>
                  <a:srgbClr val="000066"/>
                </a:solidFill>
              </a:rPr>
              <a:t>Non inferiority of the 2 fixed dose NRTI combinations at W48: </a:t>
            </a:r>
            <a:br>
              <a:rPr lang="en-GB" sz="2000" i="0">
                <a:solidFill>
                  <a:srgbClr val="000066"/>
                </a:solidFill>
              </a:rPr>
            </a:br>
            <a:r>
              <a:rPr lang="en-GB" sz="2000" i="0">
                <a:solidFill>
                  <a:srgbClr val="000066"/>
                </a:solidFill>
              </a:rPr>
              <a:t>% HIV RNA &lt; 50 c/mL, ITT-exposed, missing = failure [ITT-E, M = F] (lower margin of the 95% CI for the difference = - 12%, 90% power)</a:t>
            </a:r>
          </a:p>
          <a:p>
            <a:pPr marL="800100" lvl="1" indent="-3429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 sz="2000" i="0">
                <a:solidFill>
                  <a:srgbClr val="000066"/>
                </a:solidFill>
              </a:rPr>
              <a:t>Primary safety endpoint: incidence of adverse events at W96</a:t>
            </a:r>
          </a:p>
        </p:txBody>
      </p:sp>
      <p:sp>
        <p:nvSpPr>
          <p:cNvPr id="3090" name="Oval 105"/>
          <p:cNvSpPr>
            <a:spLocks noChangeArrowheads="1"/>
          </p:cNvSpPr>
          <p:nvPr/>
        </p:nvSpPr>
        <p:spPr bwMode="auto">
          <a:xfrm>
            <a:off x="1908175" y="1320800"/>
            <a:ext cx="2103438" cy="1093788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sz="1400" b="1" i="0">
                <a:solidFill>
                  <a:srgbClr val="000066"/>
                </a:solidFill>
                <a:cs typeface="Arial" pitchFamily="34" charset="0"/>
              </a:rPr>
              <a:t>Randomisation*</a:t>
            </a:r>
          </a:p>
          <a:p>
            <a:pPr algn="ctr"/>
            <a:r>
              <a:rPr lang="en-GB" sz="1400" b="1" i="0">
                <a:solidFill>
                  <a:srgbClr val="000066"/>
                </a:solidFill>
                <a:cs typeface="Arial" pitchFamily="34" charset="0"/>
              </a:rPr>
              <a:t>1 : 1</a:t>
            </a:r>
          </a:p>
          <a:p>
            <a:pPr algn="ctr"/>
            <a:r>
              <a:rPr lang="en-GB" sz="1400" b="1" i="0">
                <a:solidFill>
                  <a:srgbClr val="000066"/>
                </a:solidFill>
                <a:cs typeface="Arial" pitchFamily="34" charset="0"/>
              </a:rPr>
              <a:t>Double-blind</a:t>
            </a:r>
          </a:p>
          <a:p>
            <a:pPr algn="ctr"/>
            <a:r>
              <a:rPr lang="en-GB" sz="1400" b="1" i="0">
                <a:solidFill>
                  <a:srgbClr val="000066"/>
                </a:solidFill>
                <a:cs typeface="Arial" pitchFamily="34" charset="0"/>
              </a:rPr>
              <a:t>placebo-matched</a:t>
            </a:r>
          </a:p>
        </p:txBody>
      </p:sp>
      <p:sp>
        <p:nvSpPr>
          <p:cNvPr id="3091" name="AutoShape 106"/>
          <p:cNvSpPr>
            <a:spLocks noChangeArrowheads="1"/>
          </p:cNvSpPr>
          <p:nvPr/>
        </p:nvSpPr>
        <p:spPr bwMode="auto">
          <a:xfrm>
            <a:off x="179388" y="2695575"/>
            <a:ext cx="2663825" cy="11779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694 ARV-naïve patients</a:t>
            </a:r>
          </a:p>
          <a:p>
            <a:pPr algn="ctr"/>
            <a:r>
              <a:rPr lang="en-GB" sz="16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/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GB" sz="16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1,000 c/mL</a:t>
            </a:r>
          </a:p>
          <a:p>
            <a:pPr algn="ctr"/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  <a:p>
            <a:pPr algn="ctr"/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No HLA-B*5701 screening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44537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34" charset="0"/>
                <a:ea typeface="ＭＳ Ｐゴシック" charset="-128"/>
              </a:rPr>
              <a:t>W48</a:t>
            </a:r>
            <a:endParaRPr lang="en-GB" sz="1600" i="0">
              <a:solidFill>
                <a:srgbClr val="0066FF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597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34" charset="0"/>
                <a:ea typeface="ＭＳ Ｐゴシック" charset="-128"/>
              </a:rPr>
              <a:t>W96</a:t>
            </a:r>
            <a:endParaRPr lang="en-GB" sz="1600" i="0">
              <a:solidFill>
                <a:srgbClr val="0066FF"/>
              </a:solidFill>
              <a:latin typeface="Calibri" pitchFamily="34" charset="0"/>
              <a:ea typeface="ＭＳ Ｐゴシック" charset="-128"/>
            </a:endParaRPr>
          </a:p>
        </p:txBody>
      </p:sp>
      <p:graphicFrame>
        <p:nvGraphicFramePr>
          <p:cNvPr id="38981" name="Group 69"/>
          <p:cNvGraphicFramePr>
            <a:graphicFrameLocks noGrp="1"/>
          </p:cNvGraphicFramePr>
          <p:nvPr/>
        </p:nvGraphicFramePr>
        <p:xfrm>
          <a:off x="4070350" y="3465513"/>
          <a:ext cx="3670300" cy="669925"/>
        </p:xfrm>
        <a:graphic>
          <a:graphicData uri="http://schemas.openxmlformats.org/drawingml/2006/table">
            <a:tbl>
              <a:tblPr/>
              <a:tblGrid>
                <a:gridCol w="3151188"/>
                <a:gridCol w="519112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+ ABC/3TC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LPV/r 800/200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05" name="ZoneTexte 71"/>
          <p:cNvSpPr txBox="1">
            <a:spLocks noChangeArrowheads="1"/>
          </p:cNvSpPr>
          <p:nvPr/>
        </p:nvSpPr>
        <p:spPr bwMode="auto">
          <a:xfrm>
            <a:off x="971550" y="4191000"/>
            <a:ext cx="805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i="0">
                <a:solidFill>
                  <a:srgbClr val="000066"/>
                </a:solidFill>
              </a:rPr>
              <a:t>*Randomisation was stratified on HIV RNA &lt; 100,000 c/mL or </a:t>
            </a:r>
            <a:r>
              <a:rPr lang="en-GB" sz="1800" i="0" u="sng">
                <a:solidFill>
                  <a:srgbClr val="000066"/>
                </a:solidFill>
              </a:rPr>
              <a:t>&gt;</a:t>
            </a:r>
            <a:r>
              <a:rPr lang="en-GB" sz="1800" i="0">
                <a:solidFill>
                  <a:srgbClr val="000066"/>
                </a:solidFill>
              </a:rPr>
              <a:t> 100,000 c/mL</a:t>
            </a:r>
            <a:endParaRPr lang="en-GB" sz="1800" i="0" baseline="30000">
              <a:solidFill>
                <a:srgbClr val="000066"/>
              </a:solidFill>
            </a:endParaRPr>
          </a:p>
        </p:txBody>
      </p:sp>
      <p:grpSp>
        <p:nvGrpSpPr>
          <p:cNvPr id="3106" name="Group 44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3115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116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5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HEAT</a:t>
              </a:r>
            </a:p>
          </p:txBody>
        </p:sp>
      </p:grpSp>
      <p:cxnSp>
        <p:nvCxnSpPr>
          <p:cNvPr id="3107" name="AutoShape 60"/>
          <p:cNvCxnSpPr>
            <a:cxnSpLocks noChangeShapeType="1"/>
          </p:cNvCxnSpPr>
          <p:nvPr/>
        </p:nvCxnSpPr>
        <p:spPr bwMode="auto">
          <a:xfrm rot="10800000" flipH="1" flipV="1">
            <a:off x="4052888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8" name="Rectangle 9"/>
          <p:cNvSpPr>
            <a:spLocks noChangeArrowheads="1"/>
          </p:cNvSpPr>
          <p:nvPr/>
        </p:nvSpPr>
        <p:spPr bwMode="auto">
          <a:xfrm>
            <a:off x="3276600" y="3435350"/>
            <a:ext cx="819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345</a:t>
            </a:r>
          </a:p>
        </p:txBody>
      </p:sp>
      <p:sp>
        <p:nvSpPr>
          <p:cNvPr id="3109" name="Rectangle 8"/>
          <p:cNvSpPr>
            <a:spLocks noChangeArrowheads="1"/>
          </p:cNvSpPr>
          <p:nvPr/>
        </p:nvSpPr>
        <p:spPr bwMode="auto">
          <a:xfrm>
            <a:off x="3276600" y="2466975"/>
            <a:ext cx="819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343</a:t>
            </a:r>
          </a:p>
        </p:txBody>
      </p:sp>
      <p:sp>
        <p:nvSpPr>
          <p:cNvPr id="3110" name="Line 63"/>
          <p:cNvSpPr>
            <a:spLocks noChangeShapeType="1"/>
          </p:cNvSpPr>
          <p:nvPr/>
        </p:nvSpPr>
        <p:spPr bwMode="auto">
          <a:xfrm>
            <a:off x="2843213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11" name="Line 172"/>
          <p:cNvSpPr>
            <a:spLocks noChangeShapeType="1"/>
          </p:cNvSpPr>
          <p:nvPr/>
        </p:nvSpPr>
        <p:spPr bwMode="auto">
          <a:xfrm>
            <a:off x="8758238" y="2012950"/>
            <a:ext cx="0" cy="21129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12" name="Line 172"/>
          <p:cNvSpPr>
            <a:spLocks noChangeShapeType="1"/>
          </p:cNvSpPr>
          <p:nvPr/>
        </p:nvSpPr>
        <p:spPr bwMode="auto">
          <a:xfrm>
            <a:off x="7764463" y="2012950"/>
            <a:ext cx="0" cy="21129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13" name="Line 31"/>
          <p:cNvSpPr>
            <a:spLocks noChangeShapeType="1"/>
          </p:cNvSpPr>
          <p:nvPr/>
        </p:nvSpPr>
        <p:spPr bwMode="auto">
          <a:xfrm flipV="1">
            <a:off x="7799388" y="2813050"/>
            <a:ext cx="10255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14" name="Line 31"/>
          <p:cNvSpPr>
            <a:spLocks noChangeShapeType="1"/>
          </p:cNvSpPr>
          <p:nvPr/>
        </p:nvSpPr>
        <p:spPr bwMode="auto">
          <a:xfrm flipV="1">
            <a:off x="7799388" y="3775075"/>
            <a:ext cx="10255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HEAT Study: ABC/3TC vs TDF/FTC</a:t>
            </a:r>
          </a:p>
        </p:txBody>
      </p:sp>
      <p:graphicFrame>
        <p:nvGraphicFramePr>
          <p:cNvPr id="40010" name="Group 74"/>
          <p:cNvGraphicFramePr>
            <a:graphicFrameLocks noGrp="1"/>
          </p:cNvGraphicFramePr>
          <p:nvPr>
            <p:ph idx="4294967295"/>
          </p:nvPr>
        </p:nvGraphicFramePr>
        <p:xfrm>
          <a:off x="488950" y="1643063"/>
          <a:ext cx="8375650" cy="4137025"/>
        </p:xfrm>
        <a:graphic>
          <a:graphicData uri="http://schemas.openxmlformats.org/drawingml/2006/table">
            <a:tbl>
              <a:tblPr/>
              <a:tblGrid>
                <a:gridCol w="255588"/>
                <a:gridCol w="4311650"/>
                <a:gridCol w="1905000"/>
                <a:gridCol w="1903412"/>
              </a:tblGrid>
              <a:tr h="4723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Randomized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ABC/3TC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347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TDF/FTC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347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Treated eligible patients, N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343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345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Median age, years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White/Black/Other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52% / 36% / 13%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51% / 36% / 13%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c/mL), median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100,000 c/mL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41%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214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193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&lt; 200/mm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&lt; 50/mm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HBV positive/HCV positive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6% / 8%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3% / 7%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18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by W96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 = 109 (32%)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 = 124 (36%)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virologic failure/adverse event, N</a:t>
                      </a:r>
                    </a:p>
                  </a:txBody>
                  <a:tcPr marT="45703" marB="457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 / 20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 / 21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Lost to follow-up/subject decision/non compliance, N</a:t>
                      </a:r>
                    </a:p>
                  </a:txBody>
                  <a:tcPr marT="45703" marB="457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 / 13 / 10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 / 23 / 11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63" name="ZoneTexte 9"/>
          <p:cNvSpPr txBox="1">
            <a:spLocks noChangeArrowheads="1"/>
          </p:cNvSpPr>
          <p:nvPr/>
        </p:nvSpPr>
        <p:spPr bwMode="auto">
          <a:xfrm>
            <a:off x="406400" y="5856288"/>
            <a:ext cx="8686800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sz="1400" i="0">
                <a:solidFill>
                  <a:srgbClr val="000066"/>
                </a:solidFill>
              </a:rPr>
              <a:t>Note: change of NRTI (to NRTI other than ABC or TDF) allowed if intolerance; </a:t>
            </a:r>
          </a:p>
          <a:p>
            <a:pPr eaLnBrk="1" hangingPunct="1">
              <a:lnSpc>
                <a:spcPct val="90000"/>
              </a:lnSpc>
            </a:pPr>
            <a:r>
              <a:rPr lang="en-GB" sz="1400" i="0">
                <a:solidFill>
                  <a:srgbClr val="000066"/>
                </a:solidFill>
              </a:rPr>
              <a:t>change of LPV/r QD to BID allowed if gastrointestinal intolerance, or to other PI if LPV/r-limiting intolerance.</a:t>
            </a:r>
          </a:p>
          <a:p>
            <a:pPr eaLnBrk="1" hangingPunct="1">
              <a:lnSpc>
                <a:spcPct val="90000"/>
              </a:lnSpc>
            </a:pPr>
            <a:r>
              <a:rPr lang="en-GB" sz="1400" i="0">
                <a:solidFill>
                  <a:srgbClr val="000066"/>
                </a:solidFill>
              </a:rPr>
              <a:t>LPV/r was administered as soft-gel capsules (6/d) to week 48 then as tablets (4/d)</a:t>
            </a:r>
          </a:p>
        </p:txBody>
      </p:sp>
      <p:sp>
        <p:nvSpPr>
          <p:cNvPr id="4164" name="Rectangle 6"/>
          <p:cNvSpPr>
            <a:spLocks noChangeArrowheads="1"/>
          </p:cNvSpPr>
          <p:nvPr/>
        </p:nvSpPr>
        <p:spPr bwMode="auto">
          <a:xfrm>
            <a:off x="971550" y="1276350"/>
            <a:ext cx="7162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Patient disposition and baseline characteristics</a:t>
            </a:r>
          </a:p>
        </p:txBody>
      </p:sp>
      <p:grpSp>
        <p:nvGrpSpPr>
          <p:cNvPr id="4165" name="Group 73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4167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68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5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HEAT</a:t>
              </a:r>
            </a:p>
          </p:txBody>
        </p:sp>
      </p:grpSp>
      <p:sp>
        <p:nvSpPr>
          <p:cNvPr id="4166" name="ZoneTexte 69"/>
          <p:cNvSpPr txBox="1">
            <a:spLocks noChangeArrowheads="1"/>
          </p:cNvSpPr>
          <p:nvPr/>
        </p:nvSpPr>
        <p:spPr bwMode="auto">
          <a:xfrm>
            <a:off x="6559550" y="6545263"/>
            <a:ext cx="24495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Smith KY. AIDS 2009;23:1547-56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63513" y="1146175"/>
            <a:ext cx="8782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Proportion of patients with HIV RNA &lt; 50 c/mL at week 48</a:t>
            </a:r>
          </a:p>
        </p:txBody>
      </p:sp>
      <p:sp>
        <p:nvSpPr>
          <p:cNvPr id="5123" name="ZoneTexte 113"/>
          <p:cNvSpPr txBox="1">
            <a:spLocks noChangeArrowheads="1"/>
          </p:cNvSpPr>
          <p:nvPr/>
        </p:nvSpPr>
        <p:spPr bwMode="auto">
          <a:xfrm>
            <a:off x="449263" y="5945188"/>
            <a:ext cx="70405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600" i="0">
                <a:solidFill>
                  <a:srgbClr val="000066"/>
                </a:solidFill>
              </a:rPr>
              <a:t>Median CD4 increase at W96: 250/mm</a:t>
            </a:r>
            <a:r>
              <a:rPr lang="en-GB" sz="1600" i="0" baseline="30000">
                <a:solidFill>
                  <a:srgbClr val="000066"/>
                </a:solidFill>
              </a:rPr>
              <a:t>3</a:t>
            </a:r>
            <a:r>
              <a:rPr lang="en-GB" sz="1600" i="0">
                <a:solidFill>
                  <a:srgbClr val="000066"/>
                </a:solidFill>
              </a:rPr>
              <a:t> (ABC/3TC) vs 247/mm</a:t>
            </a:r>
            <a:r>
              <a:rPr lang="en-GB" sz="1600" i="0" baseline="30000">
                <a:solidFill>
                  <a:srgbClr val="000066"/>
                </a:solidFill>
              </a:rPr>
              <a:t>3</a:t>
            </a:r>
            <a:r>
              <a:rPr lang="en-GB" sz="1600" i="0">
                <a:solidFill>
                  <a:srgbClr val="000066"/>
                </a:solidFill>
              </a:rPr>
              <a:t> (TDF/FTC)</a:t>
            </a:r>
          </a:p>
        </p:txBody>
      </p:sp>
      <p:sp>
        <p:nvSpPr>
          <p:cNvPr id="5124" name="Rectangle 7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HEAT Study: ABC/3TC vs TDF/FTC</a:t>
            </a:r>
          </a:p>
        </p:txBody>
      </p:sp>
      <p:grpSp>
        <p:nvGrpSpPr>
          <p:cNvPr id="5125" name="Group 85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5204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205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5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HEAT</a:t>
              </a:r>
            </a:p>
          </p:txBody>
        </p:sp>
      </p:grpSp>
      <p:sp>
        <p:nvSpPr>
          <p:cNvPr id="5126" name="AutoShape 126"/>
          <p:cNvSpPr>
            <a:spLocks noChangeArrowheads="1"/>
          </p:cNvSpPr>
          <p:nvPr/>
        </p:nvSpPr>
        <p:spPr bwMode="auto">
          <a:xfrm>
            <a:off x="3489325" y="1858963"/>
            <a:ext cx="3027363" cy="336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endParaRPr lang="en-GB" sz="2800" i="0"/>
          </a:p>
        </p:txBody>
      </p:sp>
      <p:sp>
        <p:nvSpPr>
          <p:cNvPr id="5127" name="Text Box 57"/>
          <p:cNvSpPr txBox="1">
            <a:spLocks noChangeArrowheads="1"/>
          </p:cNvSpPr>
          <p:nvPr/>
        </p:nvSpPr>
        <p:spPr bwMode="auto">
          <a:xfrm>
            <a:off x="671513" y="5018088"/>
            <a:ext cx="1627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ITT-E, M/D = F</a:t>
            </a:r>
          </a:p>
        </p:txBody>
      </p:sp>
      <p:sp>
        <p:nvSpPr>
          <p:cNvPr id="5128" name="Text Box 58"/>
          <p:cNvSpPr txBox="1">
            <a:spLocks noChangeArrowheads="1"/>
          </p:cNvSpPr>
          <p:nvPr/>
        </p:nvSpPr>
        <p:spPr bwMode="auto">
          <a:xfrm>
            <a:off x="2135188" y="5018088"/>
            <a:ext cx="1331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TLOVR</a:t>
            </a:r>
          </a:p>
        </p:txBody>
      </p:sp>
      <p:sp>
        <p:nvSpPr>
          <p:cNvPr id="5129" name="Text Box 76"/>
          <p:cNvSpPr txBox="1">
            <a:spLocks noChangeArrowheads="1"/>
          </p:cNvSpPr>
          <p:nvPr/>
        </p:nvSpPr>
        <p:spPr bwMode="auto">
          <a:xfrm>
            <a:off x="107950" y="17526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2000" i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767138" y="1957388"/>
            <a:ext cx="177800" cy="144462"/>
          </a:xfrm>
          <a:prstGeom prst="rect">
            <a:avLst/>
          </a:prstGeom>
          <a:solidFill>
            <a:srgbClr val="D600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i="0">
              <a:solidFill>
                <a:srgbClr val="333399"/>
              </a:solidFill>
            </a:endParaRPr>
          </a:p>
        </p:txBody>
      </p:sp>
      <p:sp>
        <p:nvSpPr>
          <p:cNvPr id="5131" name="Rectangle 4"/>
          <p:cNvSpPr>
            <a:spLocks noChangeArrowheads="1"/>
          </p:cNvSpPr>
          <p:nvPr/>
        </p:nvSpPr>
        <p:spPr bwMode="auto">
          <a:xfrm>
            <a:off x="5146675" y="1955800"/>
            <a:ext cx="177800" cy="144463"/>
          </a:xfrm>
          <a:prstGeom prst="rect">
            <a:avLst/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i="0">
              <a:solidFill>
                <a:srgbClr val="333399"/>
              </a:solidFill>
            </a:endParaRPr>
          </a:p>
        </p:txBody>
      </p:sp>
      <p:sp>
        <p:nvSpPr>
          <p:cNvPr id="5132" name="ZoneTexte 84"/>
          <p:cNvSpPr txBox="1">
            <a:spLocks noChangeArrowheads="1"/>
          </p:cNvSpPr>
          <p:nvPr/>
        </p:nvSpPr>
        <p:spPr bwMode="auto">
          <a:xfrm>
            <a:off x="3898900" y="1833563"/>
            <a:ext cx="1071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ABC/3TC </a:t>
            </a:r>
          </a:p>
        </p:txBody>
      </p:sp>
      <p:sp>
        <p:nvSpPr>
          <p:cNvPr id="5133" name="ZoneTexte 85"/>
          <p:cNvSpPr txBox="1">
            <a:spLocks noChangeArrowheads="1"/>
          </p:cNvSpPr>
          <p:nvPr/>
        </p:nvSpPr>
        <p:spPr bwMode="auto">
          <a:xfrm>
            <a:off x="5280025" y="1833563"/>
            <a:ext cx="982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TDF/FTC</a:t>
            </a:r>
          </a:p>
        </p:txBody>
      </p:sp>
      <p:sp>
        <p:nvSpPr>
          <p:cNvPr id="5134" name="ZoneTexte 86"/>
          <p:cNvSpPr txBox="1">
            <a:spLocks noChangeArrowheads="1"/>
          </p:cNvSpPr>
          <p:nvPr/>
        </p:nvSpPr>
        <p:spPr bwMode="auto">
          <a:xfrm>
            <a:off x="441325" y="5411788"/>
            <a:ext cx="21447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i="0">
                <a:solidFill>
                  <a:srgbClr val="000066"/>
                </a:solidFill>
              </a:rPr>
              <a:t>95% CI for the </a:t>
            </a:r>
            <a:r>
              <a:rPr lang="en-GB" sz="1400" i="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</a:t>
            </a:r>
            <a:r>
              <a:rPr lang="en-GB" sz="1400" i="0">
                <a:solidFill>
                  <a:srgbClr val="000066"/>
                </a:solidFill>
                <a:cs typeface="Arial" pitchFamily="34" charset="0"/>
              </a:rPr>
              <a:t/>
            </a:r>
            <a:br>
              <a:rPr lang="en-GB" sz="1400" i="0">
                <a:solidFill>
                  <a:srgbClr val="000066"/>
                </a:solidFill>
                <a:cs typeface="Arial" pitchFamily="34" charset="0"/>
              </a:rPr>
            </a:br>
            <a:r>
              <a:rPr lang="en-GB" sz="1400" i="0">
                <a:solidFill>
                  <a:srgbClr val="000066"/>
                </a:solidFill>
              </a:rPr>
              <a:t>= - 6.6; 7.4</a:t>
            </a:r>
            <a:r>
              <a:rPr lang="en-GB" sz="1400" i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135" name="ZoneTexte 87"/>
          <p:cNvSpPr txBox="1">
            <a:spLocks noChangeArrowheads="1"/>
          </p:cNvSpPr>
          <p:nvPr/>
        </p:nvSpPr>
        <p:spPr bwMode="auto">
          <a:xfrm>
            <a:off x="762000" y="2239963"/>
            <a:ext cx="16303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Primary efficacy</a:t>
            </a:r>
          </a:p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endpoint</a:t>
            </a:r>
          </a:p>
        </p:txBody>
      </p:sp>
      <p:sp>
        <p:nvSpPr>
          <p:cNvPr id="5136" name="Text Box 58"/>
          <p:cNvSpPr txBox="1">
            <a:spLocks noChangeArrowheads="1"/>
          </p:cNvSpPr>
          <p:nvPr/>
        </p:nvSpPr>
        <p:spPr bwMode="auto">
          <a:xfrm>
            <a:off x="3478213" y="5018088"/>
            <a:ext cx="1403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ITT, M/D = F</a:t>
            </a:r>
          </a:p>
        </p:txBody>
      </p:sp>
      <p:sp>
        <p:nvSpPr>
          <p:cNvPr id="5137" name="Text Box 58"/>
          <p:cNvSpPr txBox="1">
            <a:spLocks noChangeArrowheads="1"/>
          </p:cNvSpPr>
          <p:nvPr/>
        </p:nvSpPr>
        <p:spPr bwMode="auto">
          <a:xfrm>
            <a:off x="4905375" y="5018088"/>
            <a:ext cx="1182688" cy="75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600" i="0">
                <a:solidFill>
                  <a:srgbClr val="000066"/>
                </a:solidFill>
              </a:rPr>
              <a:t>Observed analysis,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sz="1600" i="0">
                <a:solidFill>
                  <a:srgbClr val="000066"/>
                </a:solidFill>
              </a:rPr>
              <a:t>ITT-E</a:t>
            </a:r>
          </a:p>
        </p:txBody>
      </p:sp>
      <p:sp>
        <p:nvSpPr>
          <p:cNvPr id="5138" name="Text Box 58"/>
          <p:cNvSpPr txBox="1">
            <a:spLocks noChangeArrowheads="1"/>
          </p:cNvSpPr>
          <p:nvPr/>
        </p:nvSpPr>
        <p:spPr bwMode="auto">
          <a:xfrm>
            <a:off x="6215063" y="5018088"/>
            <a:ext cx="26543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ITT-E, M/D = F stratified by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sz="1600" i="0">
                <a:solidFill>
                  <a:srgbClr val="000066"/>
                </a:solidFill>
              </a:rPr>
              <a:t>baseline HIV RNA (c/mL)</a:t>
            </a:r>
          </a:p>
        </p:txBody>
      </p:sp>
      <p:sp>
        <p:nvSpPr>
          <p:cNvPr id="5139" name="ZoneTexte 107"/>
          <p:cNvSpPr txBox="1">
            <a:spLocks noChangeArrowheads="1"/>
          </p:cNvSpPr>
          <p:nvPr/>
        </p:nvSpPr>
        <p:spPr bwMode="auto">
          <a:xfrm>
            <a:off x="6329363" y="5532438"/>
            <a:ext cx="1093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600" i="0">
                <a:solidFill>
                  <a:srgbClr val="000066"/>
                </a:solidFill>
              </a:rPr>
              <a:t>&lt; 100 000</a:t>
            </a:r>
          </a:p>
        </p:txBody>
      </p:sp>
      <p:sp>
        <p:nvSpPr>
          <p:cNvPr id="5140" name="ZoneTexte 108"/>
          <p:cNvSpPr txBox="1">
            <a:spLocks noChangeArrowheads="1"/>
          </p:cNvSpPr>
          <p:nvPr/>
        </p:nvSpPr>
        <p:spPr bwMode="auto">
          <a:xfrm>
            <a:off x="7766050" y="5530850"/>
            <a:ext cx="10937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600" i="0" u="sng">
                <a:solidFill>
                  <a:srgbClr val="000066"/>
                </a:solidFill>
              </a:rPr>
              <a:t>&gt;</a:t>
            </a:r>
            <a:r>
              <a:rPr lang="en-GB" sz="1600" i="0">
                <a:solidFill>
                  <a:srgbClr val="000066"/>
                </a:solidFill>
              </a:rPr>
              <a:t> 100 000</a:t>
            </a:r>
          </a:p>
        </p:txBody>
      </p:sp>
      <p:sp>
        <p:nvSpPr>
          <p:cNvPr id="5141" name="Rectangle 76"/>
          <p:cNvSpPr>
            <a:spLocks noChangeArrowheads="1"/>
          </p:cNvSpPr>
          <p:nvPr/>
        </p:nvSpPr>
        <p:spPr bwMode="auto">
          <a:xfrm>
            <a:off x="992188" y="3124200"/>
            <a:ext cx="468312" cy="1870075"/>
          </a:xfrm>
          <a:prstGeom prst="rect">
            <a:avLst/>
          </a:prstGeom>
          <a:solidFill>
            <a:srgbClr val="D6009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42" name="Rectangle 77"/>
          <p:cNvSpPr>
            <a:spLocks noChangeArrowheads="1"/>
          </p:cNvSpPr>
          <p:nvPr/>
        </p:nvSpPr>
        <p:spPr bwMode="auto">
          <a:xfrm>
            <a:off x="2336800" y="3263900"/>
            <a:ext cx="466725" cy="1730375"/>
          </a:xfrm>
          <a:prstGeom prst="rect">
            <a:avLst/>
          </a:prstGeom>
          <a:solidFill>
            <a:srgbClr val="D6009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43" name="Rectangle 78"/>
          <p:cNvSpPr>
            <a:spLocks noChangeArrowheads="1"/>
          </p:cNvSpPr>
          <p:nvPr/>
        </p:nvSpPr>
        <p:spPr bwMode="auto">
          <a:xfrm>
            <a:off x="3705225" y="3236913"/>
            <a:ext cx="468313" cy="1757362"/>
          </a:xfrm>
          <a:prstGeom prst="rect">
            <a:avLst/>
          </a:prstGeom>
          <a:solidFill>
            <a:srgbClr val="D6009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44" name="Rectangle 79"/>
          <p:cNvSpPr>
            <a:spLocks noChangeArrowheads="1"/>
          </p:cNvSpPr>
          <p:nvPr/>
        </p:nvSpPr>
        <p:spPr bwMode="auto">
          <a:xfrm>
            <a:off x="5051425" y="2687638"/>
            <a:ext cx="450850" cy="2306637"/>
          </a:xfrm>
          <a:prstGeom prst="rect">
            <a:avLst/>
          </a:prstGeom>
          <a:solidFill>
            <a:srgbClr val="D6009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45" name="Rectangle 80"/>
          <p:cNvSpPr>
            <a:spLocks noChangeArrowheads="1"/>
          </p:cNvSpPr>
          <p:nvPr/>
        </p:nvSpPr>
        <p:spPr bwMode="auto">
          <a:xfrm>
            <a:off x="6389688" y="3044825"/>
            <a:ext cx="468312" cy="1949450"/>
          </a:xfrm>
          <a:prstGeom prst="rect">
            <a:avLst/>
          </a:prstGeom>
          <a:solidFill>
            <a:srgbClr val="D6009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46" name="Rectangle 81"/>
          <p:cNvSpPr>
            <a:spLocks noChangeArrowheads="1"/>
          </p:cNvSpPr>
          <p:nvPr/>
        </p:nvSpPr>
        <p:spPr bwMode="auto">
          <a:xfrm>
            <a:off x="7807325" y="3263900"/>
            <a:ext cx="468313" cy="1730375"/>
          </a:xfrm>
          <a:prstGeom prst="rect">
            <a:avLst/>
          </a:prstGeom>
          <a:solidFill>
            <a:srgbClr val="D6009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47" name="Rectangle 82"/>
          <p:cNvSpPr>
            <a:spLocks noChangeArrowheads="1"/>
          </p:cNvSpPr>
          <p:nvPr/>
        </p:nvSpPr>
        <p:spPr bwMode="auto">
          <a:xfrm>
            <a:off x="1460500" y="3157538"/>
            <a:ext cx="450850" cy="1836737"/>
          </a:xfrm>
          <a:prstGeom prst="rect">
            <a:avLst/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48" name="Rectangle 83"/>
          <p:cNvSpPr>
            <a:spLocks noChangeArrowheads="1"/>
          </p:cNvSpPr>
          <p:nvPr/>
        </p:nvSpPr>
        <p:spPr bwMode="auto">
          <a:xfrm>
            <a:off x="2806700" y="3317875"/>
            <a:ext cx="452438" cy="1676400"/>
          </a:xfrm>
          <a:prstGeom prst="rect">
            <a:avLst/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49" name="Rectangle 84"/>
          <p:cNvSpPr>
            <a:spLocks noChangeArrowheads="1"/>
          </p:cNvSpPr>
          <p:nvPr/>
        </p:nvSpPr>
        <p:spPr bwMode="auto">
          <a:xfrm>
            <a:off x="4171950" y="3290888"/>
            <a:ext cx="450850" cy="1703387"/>
          </a:xfrm>
          <a:prstGeom prst="rect">
            <a:avLst/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50" name="Rectangle 85"/>
          <p:cNvSpPr>
            <a:spLocks noChangeArrowheads="1"/>
          </p:cNvSpPr>
          <p:nvPr/>
        </p:nvSpPr>
        <p:spPr bwMode="auto">
          <a:xfrm>
            <a:off x="5502275" y="2608263"/>
            <a:ext cx="452438" cy="2386012"/>
          </a:xfrm>
          <a:prstGeom prst="rect">
            <a:avLst/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51" name="Rectangle 86"/>
          <p:cNvSpPr>
            <a:spLocks noChangeArrowheads="1"/>
          </p:cNvSpPr>
          <p:nvPr/>
        </p:nvSpPr>
        <p:spPr bwMode="auto">
          <a:xfrm>
            <a:off x="6858000" y="3098800"/>
            <a:ext cx="450850" cy="1895475"/>
          </a:xfrm>
          <a:prstGeom prst="rect">
            <a:avLst/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52" name="Rectangle 87"/>
          <p:cNvSpPr>
            <a:spLocks noChangeArrowheads="1"/>
          </p:cNvSpPr>
          <p:nvPr/>
        </p:nvSpPr>
        <p:spPr bwMode="auto">
          <a:xfrm>
            <a:off x="8275638" y="3211513"/>
            <a:ext cx="450850" cy="1782762"/>
          </a:xfrm>
          <a:prstGeom prst="rect">
            <a:avLst/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5153" name="Line 88"/>
          <p:cNvSpPr>
            <a:spLocks noChangeShapeType="1"/>
          </p:cNvSpPr>
          <p:nvPr/>
        </p:nvSpPr>
        <p:spPr bwMode="auto">
          <a:xfrm>
            <a:off x="603250" y="2249488"/>
            <a:ext cx="0" cy="274478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4" name="Line 89"/>
          <p:cNvSpPr>
            <a:spLocks noChangeShapeType="1"/>
          </p:cNvSpPr>
          <p:nvPr/>
        </p:nvSpPr>
        <p:spPr bwMode="auto">
          <a:xfrm>
            <a:off x="511175" y="4994275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5" name="Line 90"/>
          <p:cNvSpPr>
            <a:spLocks noChangeShapeType="1"/>
          </p:cNvSpPr>
          <p:nvPr/>
        </p:nvSpPr>
        <p:spPr bwMode="auto">
          <a:xfrm>
            <a:off x="511175" y="472281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6" name="Line 91"/>
          <p:cNvSpPr>
            <a:spLocks noChangeShapeType="1"/>
          </p:cNvSpPr>
          <p:nvPr/>
        </p:nvSpPr>
        <p:spPr bwMode="auto">
          <a:xfrm>
            <a:off x="511175" y="444341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7" name="Line 92"/>
          <p:cNvSpPr>
            <a:spLocks noChangeShapeType="1"/>
          </p:cNvSpPr>
          <p:nvPr/>
        </p:nvSpPr>
        <p:spPr bwMode="auto">
          <a:xfrm>
            <a:off x="511175" y="4171950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8" name="Line 93"/>
          <p:cNvSpPr>
            <a:spLocks noChangeShapeType="1"/>
          </p:cNvSpPr>
          <p:nvPr/>
        </p:nvSpPr>
        <p:spPr bwMode="auto">
          <a:xfrm>
            <a:off x="511175" y="3894138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9" name="Line 94"/>
          <p:cNvSpPr>
            <a:spLocks noChangeShapeType="1"/>
          </p:cNvSpPr>
          <p:nvPr/>
        </p:nvSpPr>
        <p:spPr bwMode="auto">
          <a:xfrm>
            <a:off x="511175" y="3622675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60" name="Line 95"/>
          <p:cNvSpPr>
            <a:spLocks noChangeShapeType="1"/>
          </p:cNvSpPr>
          <p:nvPr/>
        </p:nvSpPr>
        <p:spPr bwMode="auto">
          <a:xfrm>
            <a:off x="511175" y="3349625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61" name="Line 96"/>
          <p:cNvSpPr>
            <a:spLocks noChangeShapeType="1"/>
          </p:cNvSpPr>
          <p:nvPr/>
        </p:nvSpPr>
        <p:spPr bwMode="auto">
          <a:xfrm>
            <a:off x="511175" y="307181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62" name="Line 97"/>
          <p:cNvSpPr>
            <a:spLocks noChangeShapeType="1"/>
          </p:cNvSpPr>
          <p:nvPr/>
        </p:nvSpPr>
        <p:spPr bwMode="auto">
          <a:xfrm>
            <a:off x="511175" y="2800350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63" name="Line 98"/>
          <p:cNvSpPr>
            <a:spLocks noChangeShapeType="1"/>
          </p:cNvSpPr>
          <p:nvPr/>
        </p:nvSpPr>
        <p:spPr bwMode="auto">
          <a:xfrm>
            <a:off x="511175" y="2520950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64" name="Line 99"/>
          <p:cNvSpPr>
            <a:spLocks noChangeShapeType="1"/>
          </p:cNvSpPr>
          <p:nvPr/>
        </p:nvSpPr>
        <p:spPr bwMode="auto">
          <a:xfrm>
            <a:off x="511175" y="2249488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65" name="Line 100"/>
          <p:cNvSpPr>
            <a:spLocks noChangeShapeType="1"/>
          </p:cNvSpPr>
          <p:nvPr/>
        </p:nvSpPr>
        <p:spPr bwMode="auto">
          <a:xfrm>
            <a:off x="576263" y="4994275"/>
            <a:ext cx="832802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66" name="Line 101"/>
          <p:cNvSpPr>
            <a:spLocks noChangeShapeType="1"/>
          </p:cNvSpPr>
          <p:nvPr/>
        </p:nvSpPr>
        <p:spPr bwMode="auto">
          <a:xfrm flipV="1">
            <a:off x="603250" y="4994275"/>
            <a:ext cx="0" cy="523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67" name="Line 102"/>
          <p:cNvSpPr>
            <a:spLocks noChangeShapeType="1"/>
          </p:cNvSpPr>
          <p:nvPr/>
        </p:nvSpPr>
        <p:spPr bwMode="auto">
          <a:xfrm flipV="1">
            <a:off x="2166938" y="4994275"/>
            <a:ext cx="0" cy="523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68" name="Line 103"/>
          <p:cNvSpPr>
            <a:spLocks noChangeShapeType="1"/>
          </p:cNvSpPr>
          <p:nvPr/>
        </p:nvSpPr>
        <p:spPr bwMode="auto">
          <a:xfrm flipV="1">
            <a:off x="3516313" y="4994275"/>
            <a:ext cx="0" cy="523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69" name="Line 104"/>
          <p:cNvSpPr>
            <a:spLocks noChangeShapeType="1"/>
          </p:cNvSpPr>
          <p:nvPr/>
        </p:nvSpPr>
        <p:spPr bwMode="auto">
          <a:xfrm flipV="1">
            <a:off x="4867275" y="4994275"/>
            <a:ext cx="0" cy="523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70" name="Line 105"/>
          <p:cNvSpPr>
            <a:spLocks noChangeShapeType="1"/>
          </p:cNvSpPr>
          <p:nvPr/>
        </p:nvSpPr>
        <p:spPr bwMode="auto">
          <a:xfrm flipV="1">
            <a:off x="6203950" y="4994275"/>
            <a:ext cx="0" cy="523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71" name="Line 106"/>
          <p:cNvSpPr>
            <a:spLocks noChangeShapeType="1"/>
          </p:cNvSpPr>
          <p:nvPr/>
        </p:nvSpPr>
        <p:spPr bwMode="auto">
          <a:xfrm flipV="1">
            <a:off x="7554913" y="4994275"/>
            <a:ext cx="0" cy="523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72" name="Line 107"/>
          <p:cNvSpPr>
            <a:spLocks noChangeShapeType="1"/>
          </p:cNvSpPr>
          <p:nvPr/>
        </p:nvSpPr>
        <p:spPr bwMode="auto">
          <a:xfrm flipV="1">
            <a:off x="8904288" y="4994275"/>
            <a:ext cx="0" cy="523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73" name="Rectangle 108"/>
          <p:cNvSpPr>
            <a:spLocks noChangeArrowheads="1"/>
          </p:cNvSpPr>
          <p:nvPr/>
        </p:nvSpPr>
        <p:spPr bwMode="auto">
          <a:xfrm>
            <a:off x="1128713" y="287337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D60093"/>
                </a:solidFill>
              </a:rPr>
              <a:t>68</a:t>
            </a:r>
          </a:p>
        </p:txBody>
      </p:sp>
      <p:sp>
        <p:nvSpPr>
          <p:cNvPr id="5174" name="Rectangle 109"/>
          <p:cNvSpPr>
            <a:spLocks noChangeArrowheads="1"/>
          </p:cNvSpPr>
          <p:nvPr/>
        </p:nvSpPr>
        <p:spPr bwMode="auto">
          <a:xfrm>
            <a:off x="2471738" y="301148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D60093"/>
                </a:solidFill>
              </a:rPr>
              <a:t>63</a:t>
            </a:r>
          </a:p>
        </p:txBody>
      </p:sp>
      <p:sp>
        <p:nvSpPr>
          <p:cNvPr id="5175" name="Rectangle 110"/>
          <p:cNvSpPr>
            <a:spLocks noChangeArrowheads="1"/>
          </p:cNvSpPr>
          <p:nvPr/>
        </p:nvSpPr>
        <p:spPr bwMode="auto">
          <a:xfrm>
            <a:off x="3840163" y="298608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D60093"/>
                </a:solidFill>
              </a:rPr>
              <a:t>64</a:t>
            </a:r>
          </a:p>
        </p:txBody>
      </p:sp>
      <p:sp>
        <p:nvSpPr>
          <p:cNvPr id="5176" name="Rectangle 111"/>
          <p:cNvSpPr>
            <a:spLocks noChangeArrowheads="1"/>
          </p:cNvSpPr>
          <p:nvPr/>
        </p:nvSpPr>
        <p:spPr bwMode="auto">
          <a:xfrm>
            <a:off x="5178425" y="243522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D60093"/>
                </a:solidFill>
              </a:rPr>
              <a:t>84</a:t>
            </a:r>
          </a:p>
        </p:txBody>
      </p:sp>
      <p:sp>
        <p:nvSpPr>
          <p:cNvPr id="5177" name="Rectangle 112"/>
          <p:cNvSpPr>
            <a:spLocks noChangeArrowheads="1"/>
          </p:cNvSpPr>
          <p:nvPr/>
        </p:nvSpPr>
        <p:spPr bwMode="auto">
          <a:xfrm>
            <a:off x="6524625" y="279400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D60093"/>
                </a:solidFill>
              </a:rPr>
              <a:t>71</a:t>
            </a:r>
          </a:p>
        </p:txBody>
      </p:sp>
      <p:sp>
        <p:nvSpPr>
          <p:cNvPr id="5178" name="Rectangle 113"/>
          <p:cNvSpPr>
            <a:spLocks noChangeArrowheads="1"/>
          </p:cNvSpPr>
          <p:nvPr/>
        </p:nvSpPr>
        <p:spPr bwMode="auto">
          <a:xfrm>
            <a:off x="7943850" y="301148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D60093"/>
                </a:solidFill>
              </a:rPr>
              <a:t>63</a:t>
            </a:r>
          </a:p>
        </p:txBody>
      </p:sp>
      <p:sp>
        <p:nvSpPr>
          <p:cNvPr id="5179" name="Rectangle 114"/>
          <p:cNvSpPr>
            <a:spLocks noChangeArrowheads="1"/>
          </p:cNvSpPr>
          <p:nvPr/>
        </p:nvSpPr>
        <p:spPr bwMode="auto">
          <a:xfrm>
            <a:off x="1587500" y="290671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8080"/>
                </a:solidFill>
              </a:rPr>
              <a:t>67</a:t>
            </a:r>
          </a:p>
        </p:txBody>
      </p:sp>
      <p:sp>
        <p:nvSpPr>
          <p:cNvPr id="5180" name="Rectangle 115"/>
          <p:cNvSpPr>
            <a:spLocks noChangeArrowheads="1"/>
          </p:cNvSpPr>
          <p:nvPr/>
        </p:nvSpPr>
        <p:spPr bwMode="auto">
          <a:xfrm>
            <a:off x="2943225" y="30654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8080"/>
                </a:solidFill>
              </a:rPr>
              <a:t>61</a:t>
            </a:r>
          </a:p>
        </p:txBody>
      </p:sp>
      <p:sp>
        <p:nvSpPr>
          <p:cNvPr id="5181" name="Rectangle 116"/>
          <p:cNvSpPr>
            <a:spLocks noChangeArrowheads="1"/>
          </p:cNvSpPr>
          <p:nvPr/>
        </p:nvSpPr>
        <p:spPr bwMode="auto">
          <a:xfrm>
            <a:off x="4298950" y="303847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8080"/>
                </a:solidFill>
              </a:rPr>
              <a:t>62</a:t>
            </a:r>
          </a:p>
        </p:txBody>
      </p:sp>
      <p:sp>
        <p:nvSpPr>
          <p:cNvPr id="5182" name="Rectangle 117"/>
          <p:cNvSpPr>
            <a:spLocks noChangeArrowheads="1"/>
          </p:cNvSpPr>
          <p:nvPr/>
        </p:nvSpPr>
        <p:spPr bwMode="auto">
          <a:xfrm>
            <a:off x="5629275" y="235585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8080"/>
                </a:solidFill>
              </a:rPr>
              <a:t>87</a:t>
            </a:r>
          </a:p>
        </p:txBody>
      </p:sp>
      <p:sp>
        <p:nvSpPr>
          <p:cNvPr id="5183" name="Rectangle 118"/>
          <p:cNvSpPr>
            <a:spLocks noChangeArrowheads="1"/>
          </p:cNvSpPr>
          <p:nvPr/>
        </p:nvSpPr>
        <p:spPr bwMode="auto">
          <a:xfrm>
            <a:off x="6997700" y="284638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8080"/>
                </a:solidFill>
              </a:rPr>
              <a:t>69</a:t>
            </a:r>
          </a:p>
        </p:txBody>
      </p:sp>
      <p:sp>
        <p:nvSpPr>
          <p:cNvPr id="5184" name="Rectangle 119"/>
          <p:cNvSpPr>
            <a:spLocks noChangeArrowheads="1"/>
          </p:cNvSpPr>
          <p:nvPr/>
        </p:nvSpPr>
        <p:spPr bwMode="auto">
          <a:xfrm>
            <a:off x="8402638" y="2959100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008080"/>
                </a:solidFill>
              </a:rPr>
              <a:t>65</a:t>
            </a:r>
          </a:p>
        </p:txBody>
      </p:sp>
      <p:sp>
        <p:nvSpPr>
          <p:cNvPr id="5185" name="Rectangle 120"/>
          <p:cNvSpPr>
            <a:spLocks noChangeArrowheads="1"/>
          </p:cNvSpPr>
          <p:nvPr/>
        </p:nvSpPr>
        <p:spPr bwMode="auto">
          <a:xfrm>
            <a:off x="327025" y="4879975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5186" name="Rectangle 121"/>
          <p:cNvSpPr>
            <a:spLocks noChangeArrowheads="1"/>
          </p:cNvSpPr>
          <p:nvPr/>
        </p:nvSpPr>
        <p:spPr bwMode="auto">
          <a:xfrm>
            <a:off x="228600" y="433387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5187" name="Rectangle 122"/>
          <p:cNvSpPr>
            <a:spLocks noChangeArrowheads="1"/>
          </p:cNvSpPr>
          <p:nvPr/>
        </p:nvSpPr>
        <p:spPr bwMode="auto">
          <a:xfrm>
            <a:off x="228600" y="377983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5188" name="Rectangle 123"/>
          <p:cNvSpPr>
            <a:spLocks noChangeArrowheads="1"/>
          </p:cNvSpPr>
          <p:nvPr/>
        </p:nvSpPr>
        <p:spPr bwMode="auto">
          <a:xfrm>
            <a:off x="228600" y="3235325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5189" name="Rectangle 124"/>
          <p:cNvSpPr>
            <a:spLocks noChangeArrowheads="1"/>
          </p:cNvSpPr>
          <p:nvPr/>
        </p:nvSpPr>
        <p:spPr bwMode="auto">
          <a:xfrm>
            <a:off x="228600" y="26844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5190" name="Rectangle 125"/>
          <p:cNvSpPr>
            <a:spLocks noChangeArrowheads="1"/>
          </p:cNvSpPr>
          <p:nvPr/>
        </p:nvSpPr>
        <p:spPr bwMode="auto">
          <a:xfrm>
            <a:off x="130175" y="2139950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5191" name="Text Box 65"/>
          <p:cNvSpPr txBox="1">
            <a:spLocks noChangeArrowheads="1"/>
          </p:cNvSpPr>
          <p:nvPr/>
        </p:nvSpPr>
        <p:spPr bwMode="auto">
          <a:xfrm>
            <a:off x="965200" y="47053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/>
              <a:t>343</a:t>
            </a:r>
          </a:p>
        </p:txBody>
      </p:sp>
      <p:sp>
        <p:nvSpPr>
          <p:cNvPr id="5192" name="ZoneTexte 80"/>
          <p:cNvSpPr txBox="1">
            <a:spLocks noChangeArrowheads="1"/>
          </p:cNvSpPr>
          <p:nvPr/>
        </p:nvSpPr>
        <p:spPr bwMode="auto">
          <a:xfrm>
            <a:off x="598488" y="4705350"/>
            <a:ext cx="425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 i="0">
                <a:solidFill>
                  <a:srgbClr val="000066"/>
                </a:solidFill>
              </a:rPr>
              <a:t>N =</a:t>
            </a:r>
          </a:p>
        </p:txBody>
      </p:sp>
      <p:sp>
        <p:nvSpPr>
          <p:cNvPr id="5193" name="Text Box 65"/>
          <p:cNvSpPr txBox="1">
            <a:spLocks noChangeArrowheads="1"/>
          </p:cNvSpPr>
          <p:nvPr/>
        </p:nvSpPr>
        <p:spPr bwMode="auto">
          <a:xfrm>
            <a:off x="1460500" y="47053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/>
              <a:t>345</a:t>
            </a:r>
          </a:p>
        </p:txBody>
      </p:sp>
      <p:sp>
        <p:nvSpPr>
          <p:cNvPr id="5194" name="Text Box 65"/>
          <p:cNvSpPr txBox="1">
            <a:spLocks noChangeArrowheads="1"/>
          </p:cNvSpPr>
          <p:nvPr/>
        </p:nvSpPr>
        <p:spPr bwMode="auto">
          <a:xfrm>
            <a:off x="2336800" y="47053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/>
              <a:t>343</a:t>
            </a:r>
          </a:p>
        </p:txBody>
      </p:sp>
      <p:sp>
        <p:nvSpPr>
          <p:cNvPr id="5195" name="Text Box 65"/>
          <p:cNvSpPr txBox="1">
            <a:spLocks noChangeArrowheads="1"/>
          </p:cNvSpPr>
          <p:nvPr/>
        </p:nvSpPr>
        <p:spPr bwMode="auto">
          <a:xfrm>
            <a:off x="2832100" y="47053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/>
              <a:t>345</a:t>
            </a:r>
          </a:p>
        </p:txBody>
      </p:sp>
      <p:sp>
        <p:nvSpPr>
          <p:cNvPr id="5196" name="Text Box 65"/>
          <p:cNvSpPr txBox="1">
            <a:spLocks noChangeArrowheads="1"/>
          </p:cNvSpPr>
          <p:nvPr/>
        </p:nvSpPr>
        <p:spPr bwMode="auto">
          <a:xfrm>
            <a:off x="3705225" y="47053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/>
              <a:t>343</a:t>
            </a:r>
          </a:p>
        </p:txBody>
      </p:sp>
      <p:sp>
        <p:nvSpPr>
          <p:cNvPr id="5197" name="Text Box 65"/>
          <p:cNvSpPr txBox="1">
            <a:spLocks noChangeArrowheads="1"/>
          </p:cNvSpPr>
          <p:nvPr/>
        </p:nvSpPr>
        <p:spPr bwMode="auto">
          <a:xfrm>
            <a:off x="4200525" y="47053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/>
              <a:t>345</a:t>
            </a:r>
          </a:p>
        </p:txBody>
      </p:sp>
      <p:sp>
        <p:nvSpPr>
          <p:cNvPr id="5198" name="Text Box 65"/>
          <p:cNvSpPr txBox="1">
            <a:spLocks noChangeArrowheads="1"/>
          </p:cNvSpPr>
          <p:nvPr/>
        </p:nvSpPr>
        <p:spPr bwMode="auto">
          <a:xfrm>
            <a:off x="6362700" y="47053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/>
              <a:t>188</a:t>
            </a:r>
          </a:p>
        </p:txBody>
      </p:sp>
      <p:sp>
        <p:nvSpPr>
          <p:cNvPr id="5199" name="Text Box 65"/>
          <p:cNvSpPr txBox="1">
            <a:spLocks noChangeArrowheads="1"/>
          </p:cNvSpPr>
          <p:nvPr/>
        </p:nvSpPr>
        <p:spPr bwMode="auto">
          <a:xfrm>
            <a:off x="6858000" y="4705350"/>
            <a:ext cx="436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/>
              <a:t>205</a:t>
            </a:r>
          </a:p>
        </p:txBody>
      </p:sp>
      <p:sp>
        <p:nvSpPr>
          <p:cNvPr id="5200" name="Text Box 65"/>
          <p:cNvSpPr txBox="1">
            <a:spLocks noChangeArrowheads="1"/>
          </p:cNvSpPr>
          <p:nvPr/>
        </p:nvSpPr>
        <p:spPr bwMode="auto">
          <a:xfrm>
            <a:off x="7805738" y="47053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/>
              <a:t>155</a:t>
            </a:r>
          </a:p>
        </p:txBody>
      </p:sp>
      <p:sp>
        <p:nvSpPr>
          <p:cNvPr id="5201" name="Text Box 65"/>
          <p:cNvSpPr txBox="1">
            <a:spLocks noChangeArrowheads="1"/>
          </p:cNvSpPr>
          <p:nvPr/>
        </p:nvSpPr>
        <p:spPr bwMode="auto">
          <a:xfrm>
            <a:off x="8301038" y="4705350"/>
            <a:ext cx="436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200" b="1" i="0"/>
              <a:t>140</a:t>
            </a:r>
          </a:p>
        </p:txBody>
      </p:sp>
      <p:sp>
        <p:nvSpPr>
          <p:cNvPr id="5202" name="ZoneTexte 69"/>
          <p:cNvSpPr txBox="1">
            <a:spLocks noChangeArrowheads="1"/>
          </p:cNvSpPr>
          <p:nvPr/>
        </p:nvSpPr>
        <p:spPr bwMode="auto">
          <a:xfrm>
            <a:off x="6559550" y="6545263"/>
            <a:ext cx="24495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Smith KY. AIDS 2009;23:1547-56</a:t>
            </a:r>
          </a:p>
        </p:txBody>
      </p:sp>
      <p:sp>
        <p:nvSpPr>
          <p:cNvPr id="5203" name="Rectangle 85"/>
          <p:cNvSpPr>
            <a:spLocks noChangeArrowheads="1"/>
          </p:cNvSpPr>
          <p:nvPr/>
        </p:nvSpPr>
        <p:spPr bwMode="auto">
          <a:xfrm>
            <a:off x="1203325" y="6375400"/>
            <a:ext cx="5313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ITT-E, M = F: ITT-exposed, missing/discontinuation = failure</a:t>
            </a:r>
            <a:endParaRPr lang="en-GB" sz="1400" i="0">
              <a:solidFill>
                <a:srgbClr val="000066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8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HEAT Study: ABC/3TC vs TDF/FTC</a:t>
            </a:r>
          </a:p>
        </p:txBody>
      </p:sp>
      <p:sp>
        <p:nvSpPr>
          <p:cNvPr id="6147" name="Rectangle 173"/>
          <p:cNvSpPr>
            <a:spLocks noGrp="1" noChangeArrowheads="1"/>
          </p:cNvSpPr>
          <p:nvPr>
            <p:ph type="body" idx="1"/>
          </p:nvPr>
        </p:nvSpPr>
        <p:spPr>
          <a:xfrm>
            <a:off x="50800" y="1138238"/>
            <a:ext cx="9024938" cy="6461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Safety and tolerability (median exposure = 96 weeks)</a:t>
            </a:r>
          </a:p>
        </p:txBody>
      </p:sp>
      <p:sp>
        <p:nvSpPr>
          <p:cNvPr id="6148" name="ZoneTexte 8"/>
          <p:cNvSpPr txBox="1">
            <a:spLocks noChangeArrowheads="1"/>
          </p:cNvSpPr>
          <p:nvPr/>
        </p:nvSpPr>
        <p:spPr bwMode="auto">
          <a:xfrm>
            <a:off x="423863" y="5503863"/>
            <a:ext cx="86598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i="0">
                <a:solidFill>
                  <a:srgbClr val="000066"/>
                </a:solidFill>
              </a:rPr>
              <a:t>* Including suspected ABC HSR (N = 14), immune reconstitution syndrome (N = 2), hepatotoxicity (N = 1)</a:t>
            </a:r>
          </a:p>
          <a:p>
            <a:pPr eaLnBrk="1" hangingPunct="1"/>
            <a:r>
              <a:rPr lang="en-GB" sz="1400" i="0">
                <a:solidFill>
                  <a:srgbClr val="000066"/>
                </a:solidFill>
              </a:rPr>
              <a:t>** Including suspected ABC HSR (N = 3), renal failure (N = 2), decreased creatinine renal clearance (N = 1)</a:t>
            </a:r>
          </a:p>
        </p:txBody>
      </p:sp>
      <p:graphicFrame>
        <p:nvGraphicFramePr>
          <p:cNvPr id="55427" name="Group 131"/>
          <p:cNvGraphicFramePr>
            <a:graphicFrameLocks noGrp="1"/>
          </p:cNvGraphicFramePr>
          <p:nvPr/>
        </p:nvGraphicFramePr>
        <p:xfrm>
          <a:off x="323850" y="1784350"/>
          <a:ext cx="8540750" cy="3495675"/>
        </p:xfrm>
        <a:graphic>
          <a:graphicData uri="http://schemas.openxmlformats.org/drawingml/2006/table">
            <a:tbl>
              <a:tblPr/>
              <a:tblGrid>
                <a:gridCol w="4630738"/>
                <a:gridCol w="1901825"/>
                <a:gridCol w="2008187"/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ABC/3TC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343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TDF/FTC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345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3016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Grade 2-4 drug related adverse events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pPr marL="363538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Any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46%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363538" marR="0" lvl="0" indent="0" algn="l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Diarrhoea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19%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363538" marR="0" lvl="0" indent="0" algn="l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Nausea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8%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363538" marR="0" lvl="0" indent="0" algn="l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Increased triglycerides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6%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6%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363538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Increased cholesterol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4%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363538" marR="0" lvl="0" indent="0" algn="l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Decreased Glomerular Filtration Rate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5%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363538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Suspected Hypersensitivity Reaction to ABC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3%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&lt;1%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Any drug-related serious adverse events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 = 18 * (5%)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 = 10 ** (3%)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for adverse event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199" name="Group 58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6201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02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5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HEAT</a:t>
              </a:r>
            </a:p>
          </p:txBody>
        </p:sp>
      </p:grpSp>
      <p:sp>
        <p:nvSpPr>
          <p:cNvPr id="6200" name="ZoneTexte 69"/>
          <p:cNvSpPr txBox="1">
            <a:spLocks noChangeArrowheads="1"/>
          </p:cNvSpPr>
          <p:nvPr/>
        </p:nvSpPr>
        <p:spPr bwMode="auto">
          <a:xfrm>
            <a:off x="6559550" y="6545263"/>
            <a:ext cx="24495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Smith KY. AIDS 2009;23:1547-56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HEAT Study: ABC/3TC vs TDF/FTC</a:t>
            </a:r>
          </a:p>
        </p:txBody>
      </p:sp>
      <p:sp>
        <p:nvSpPr>
          <p:cNvPr id="7171" name="Rectangle 87"/>
          <p:cNvSpPr>
            <a:spLocks noGrp="1" noChangeArrowheads="1"/>
          </p:cNvSpPr>
          <p:nvPr>
            <p:ph type="body" idx="1"/>
          </p:nvPr>
        </p:nvSpPr>
        <p:spPr>
          <a:xfrm>
            <a:off x="50800" y="1138238"/>
            <a:ext cx="9024938" cy="6461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GB" sz="2600" b="1" smtClean="0">
                <a:latin typeface="Calibri" pitchFamily="34" charset="0"/>
                <a:ea typeface="ＭＳ Ｐゴシック" pitchFamily="34" charset="-128"/>
              </a:rPr>
              <a:t>Change in laboratory parameters (lipids, renal, biomarkers)</a:t>
            </a:r>
          </a:p>
        </p:txBody>
      </p:sp>
      <p:graphicFrame>
        <p:nvGraphicFramePr>
          <p:cNvPr id="57581" name="Group 237"/>
          <p:cNvGraphicFramePr>
            <a:graphicFrameLocks noGrp="1"/>
          </p:cNvGraphicFramePr>
          <p:nvPr/>
        </p:nvGraphicFramePr>
        <p:xfrm>
          <a:off x="323850" y="1765300"/>
          <a:ext cx="8540750" cy="4521200"/>
        </p:xfrm>
        <a:graphic>
          <a:graphicData uri="http://schemas.openxmlformats.org/drawingml/2006/table">
            <a:tbl>
              <a:tblPr/>
              <a:tblGrid>
                <a:gridCol w="385763"/>
                <a:gridCol w="4794250"/>
                <a:gridCol w="839787"/>
                <a:gridCol w="839788"/>
                <a:gridCol w="841375"/>
                <a:gridCol w="839787"/>
              </a:tblGrid>
              <a:tr h="32866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change from baseline at W96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cholesterol (mg/dL) 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+ 36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+ 28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HDL-cholesterol (mg/dL)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+ 10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+ 12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cholesterol: HDL-cholesterol ratio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- 0.27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- 0.44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0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LDL-cholesterol (mg/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0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Triglycerides (mg/dL)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+ 54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+ 42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GFR, MDRD equation (mL/min/1.73 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200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Proximal renal tubular dysfunction occurrence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 (1%)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350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200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Biomarkers (% change from baseline)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sVCAM-1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- 49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- 51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- 48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- 50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2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IL-6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2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hs-CRP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7249" name="Group 84"/>
          <p:cNvGrpSpPr>
            <a:grpSpLocks/>
          </p:cNvGrpSpPr>
          <p:nvPr/>
        </p:nvGrpSpPr>
        <p:grpSpPr bwMode="auto">
          <a:xfrm>
            <a:off x="0" y="6570663"/>
            <a:ext cx="900113" cy="287337"/>
            <a:chOff x="0" y="4139"/>
            <a:chExt cx="567" cy="181"/>
          </a:xfrm>
        </p:grpSpPr>
        <p:sp>
          <p:nvSpPr>
            <p:cNvPr id="7251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52" name="ZoneTexte 23"/>
            <p:cNvSpPr txBox="1">
              <a:spLocks noChangeArrowheads="1"/>
            </p:cNvSpPr>
            <p:nvPr/>
          </p:nvSpPr>
          <p:spPr bwMode="auto">
            <a:xfrm>
              <a:off x="107" y="4146"/>
              <a:ext cx="35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HEAT</a:t>
              </a:r>
            </a:p>
          </p:txBody>
        </p:sp>
      </p:grpSp>
      <p:sp>
        <p:nvSpPr>
          <p:cNvPr id="7250" name="ZoneTexte 69"/>
          <p:cNvSpPr txBox="1">
            <a:spLocks noChangeArrowheads="1"/>
          </p:cNvSpPr>
          <p:nvPr/>
        </p:nvSpPr>
        <p:spPr bwMode="auto">
          <a:xfrm>
            <a:off x="6559550" y="6545263"/>
            <a:ext cx="24495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Smith KY. AIDS 2009;23:1547-56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HEAT Study: ABC/3TC vs TDF/FTC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0800" y="1112838"/>
            <a:ext cx="9024938" cy="5303837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30000"/>
              </a:spcAft>
              <a:buClrTx/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Conclusions</a:t>
            </a:r>
            <a:endParaRPr lang="en-GB" b="1" smtClean="0">
              <a:ea typeface="ＭＳ Ｐゴシック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ct val="50000"/>
              </a:spcAft>
            </a:pPr>
            <a:r>
              <a:rPr lang="en-GB" sz="2000" smtClean="0">
                <a:ea typeface="ＭＳ Ｐゴシック" pitchFamily="34" charset="-128"/>
              </a:rPr>
              <a:t>As initial antiretroviral regimens, ABC/3TC and TDF/FTC, each in combination with LPV/r QD, have the same efficacy rate</a:t>
            </a:r>
          </a:p>
          <a:p>
            <a:pPr lvl="1" eaLnBrk="1" hangingPunct="1">
              <a:spcBef>
                <a:spcPct val="0"/>
              </a:spcBef>
              <a:spcAft>
                <a:spcPct val="50000"/>
              </a:spcAft>
            </a:pPr>
            <a:r>
              <a:rPr lang="en-GB" sz="2000" smtClean="0">
                <a:ea typeface="ＭＳ Ｐゴシック" pitchFamily="34" charset="-128"/>
              </a:rPr>
              <a:t>HIV RNA responses by baseline HIV RNA strata (&lt; or </a:t>
            </a:r>
            <a:r>
              <a:rPr lang="en-GB" sz="2000" u="sng" smtClean="0">
                <a:ea typeface="ＭＳ Ｐゴシック" pitchFamily="34" charset="-128"/>
              </a:rPr>
              <a:t>&gt;</a:t>
            </a:r>
            <a:r>
              <a:rPr lang="en-GB" sz="2000" smtClean="0">
                <a:ea typeface="ＭＳ Ｐゴシック" pitchFamily="34" charset="-128"/>
              </a:rPr>
              <a:t> 100,000 c/mL)</a:t>
            </a:r>
            <a:br>
              <a:rPr lang="en-GB" sz="2000" smtClean="0">
                <a:ea typeface="ＭＳ Ｐゴシック" pitchFamily="34" charset="-128"/>
              </a:rPr>
            </a:br>
            <a:r>
              <a:rPr lang="en-GB" sz="2000" smtClean="0">
                <a:ea typeface="ＭＳ Ｐゴシック" pitchFamily="34" charset="-128"/>
              </a:rPr>
              <a:t>were similar between groups at W48 and W96</a:t>
            </a:r>
          </a:p>
          <a:p>
            <a:pPr lvl="1" eaLnBrk="1" hangingPunct="1">
              <a:spcBef>
                <a:spcPct val="0"/>
              </a:spcBef>
              <a:spcAft>
                <a:spcPct val="50000"/>
              </a:spcAft>
            </a:pPr>
            <a:r>
              <a:rPr lang="en-GB" sz="2000" smtClean="0">
                <a:ea typeface="ＭＳ Ｐゴシック" pitchFamily="34" charset="-128"/>
              </a:rPr>
              <a:t>Rate of virologic failure was similar in both groups (14%)</a:t>
            </a:r>
          </a:p>
          <a:p>
            <a:pPr lvl="1" eaLnBrk="1" hangingPunct="1">
              <a:spcBef>
                <a:spcPct val="0"/>
              </a:spcBef>
              <a:spcAft>
                <a:spcPct val="50000"/>
              </a:spcAft>
            </a:pPr>
            <a:r>
              <a:rPr lang="en-GB" sz="2000" smtClean="0">
                <a:ea typeface="ＭＳ Ｐゴシック" pitchFamily="34" charset="-128"/>
              </a:rPr>
              <a:t>CD4 response at W96 was similar in the 2 groups</a:t>
            </a:r>
          </a:p>
          <a:p>
            <a:pPr lvl="1" eaLnBrk="1" hangingPunct="1">
              <a:spcBef>
                <a:spcPct val="0"/>
              </a:spcBef>
              <a:spcAft>
                <a:spcPct val="30000"/>
              </a:spcAft>
            </a:pPr>
            <a:r>
              <a:rPr lang="en-GB" sz="2000" smtClean="0">
                <a:ea typeface="ＭＳ Ｐゴシック" pitchFamily="34" charset="-128"/>
              </a:rPr>
              <a:t>Both treatments were well tolerated</a:t>
            </a:r>
          </a:p>
          <a:p>
            <a:pPr lvl="2" eaLnBrk="1" hangingPunct="1">
              <a:spcBef>
                <a:spcPct val="0"/>
              </a:spcBef>
              <a:spcAft>
                <a:spcPct val="30000"/>
              </a:spcAft>
            </a:pPr>
            <a:r>
              <a:rPr lang="en-GB" sz="2000" smtClean="0">
                <a:ea typeface="ＭＳ Ｐゴシック" pitchFamily="34" charset="-128"/>
              </a:rPr>
              <a:t>More gastrointestinal intolerance with TDF/FTC</a:t>
            </a:r>
          </a:p>
          <a:p>
            <a:pPr lvl="2" eaLnBrk="1" hangingPunct="1">
              <a:spcBef>
                <a:spcPct val="0"/>
              </a:spcBef>
              <a:spcAft>
                <a:spcPct val="50000"/>
              </a:spcAft>
            </a:pPr>
            <a:r>
              <a:rPr lang="en-GB" sz="2000" smtClean="0">
                <a:ea typeface="ＭＳ Ｐゴシック" pitchFamily="34" charset="-128"/>
              </a:rPr>
              <a:t>More lipid abnormalities with ABC/3TC</a:t>
            </a:r>
          </a:p>
          <a:p>
            <a:pPr lvl="1" eaLnBrk="1" hangingPunct="1">
              <a:spcBef>
                <a:spcPct val="0"/>
              </a:spcBef>
              <a:spcAft>
                <a:spcPct val="30000"/>
              </a:spcAft>
            </a:pPr>
            <a:r>
              <a:rPr lang="en-GB" sz="2000" smtClean="0">
                <a:ea typeface="ＭＳ Ｐゴシック" pitchFamily="34" charset="-128"/>
              </a:rPr>
              <a:t>Of note, rate of discontinuation was</a:t>
            </a:r>
            <a:r>
              <a:rPr lang="en-GB" sz="200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GB" sz="2000" smtClean="0">
                <a:ea typeface="ＭＳ Ｐゴシック" pitchFamily="34" charset="-128"/>
              </a:rPr>
              <a:t>high (34% at W96)</a:t>
            </a:r>
          </a:p>
        </p:txBody>
      </p:sp>
      <p:sp>
        <p:nvSpPr>
          <p:cNvPr id="8196" name="ZoneTexte 69"/>
          <p:cNvSpPr txBox="1">
            <a:spLocks noChangeArrowheads="1"/>
          </p:cNvSpPr>
          <p:nvPr/>
        </p:nvSpPr>
        <p:spPr bwMode="auto">
          <a:xfrm>
            <a:off x="6559550" y="6545263"/>
            <a:ext cx="24495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Smith KY. AIDS 2009;23:1547-56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  <p:tag name="ARTICULATE_SLIDE_COUNT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18633</TotalTime>
  <Words>800</Words>
  <Application>Microsoft Office PowerPoint</Application>
  <PresentationFormat>Affichage à l'écran (4:3)</PresentationFormat>
  <Paragraphs>248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ARV_trials_2010</vt:lpstr>
      <vt:lpstr>Comparison of NRTI combinations</vt:lpstr>
      <vt:lpstr>HEAT Study: ABC/3TC vs TDF/FTC</vt:lpstr>
      <vt:lpstr>HEAT Study: ABC/3TC vs TDF/FTC</vt:lpstr>
      <vt:lpstr>HEAT Study: ABC/3TC vs TDF/FTC</vt:lpstr>
      <vt:lpstr>HEAT Study: ABC/3TC vs TDF/FTC</vt:lpstr>
      <vt:lpstr>HEAT Study: ABC/3TC vs TDF/FTC</vt:lpstr>
      <vt:lpstr>HEAT Study: ABC/3TC vs TDF/FTC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1449</cp:revision>
  <cp:lastPrinted>2009-11-19T07:51:26Z</cp:lastPrinted>
  <dcterms:created xsi:type="dcterms:W3CDTF">2010-03-17T20:56:56Z</dcterms:created>
  <dcterms:modified xsi:type="dcterms:W3CDTF">2018-02-06T15:06:10Z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BBBB2B6B-6221-4E06-9ABF-82AD513B39E8</vt:lpwstr>
  </property>
  <property fmtid="{D5CDD505-2E9C-101B-9397-08002B2CF9AE}" pid="3" name="ArticulatePath">
    <vt:lpwstr>NRTI_HEAT</vt:lpwstr>
  </property>
</Properties>
</file>