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30" r:id="rId2"/>
    <p:sldId id="428" r:id="rId3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98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DCF42C58-46E2-4466-862E-088DA6F094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1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1743054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54971BB-5A69-4452-A22A-EB199521F9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71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614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614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3935662E-F594-4B1D-B85C-6E4BD5059F77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94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46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48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LPV/r monotherapy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Pilot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</a:t>
            </a: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M03-613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 Mono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err="1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KalMo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OK04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KALESOLO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MOST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HIV-NAT </a:t>
            </a:r>
            <a:r>
              <a:rPr lang="fr-FR" sz="2800" b="1" dirty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077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Espace réservé du contenu 4"/>
          <p:cNvSpPr>
            <a:spLocks noGrp="1"/>
          </p:cNvSpPr>
          <p:nvPr>
            <p:ph idx="1"/>
          </p:nvPr>
        </p:nvSpPr>
        <p:spPr>
          <a:xfrm>
            <a:off x="50800" y="1143000"/>
            <a:ext cx="9024938" cy="5303838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50 HIV-1 infected </a:t>
            </a:r>
            <a:r>
              <a:rPr lang="en-US" dirty="0" err="1" smtClean="0">
                <a:solidFill>
                  <a:srgbClr val="000066"/>
                </a:solidFill>
                <a:ea typeface="ＭＳ Ｐゴシック" pitchFamily="34" charset="-128"/>
              </a:rPr>
              <a:t>Thaï</a:t>
            </a: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 children failing first line NRTIs + NNRTI, switched to double </a:t>
            </a:r>
            <a:r>
              <a:rPr lang="en-US" dirty="0" err="1" smtClean="0">
                <a:solidFill>
                  <a:srgbClr val="000066"/>
                </a:solidFill>
                <a:ea typeface="ＭＳ Ｐゴシック" pitchFamily="34" charset="-128"/>
              </a:rPr>
              <a:t>ritonavir</a:t>
            </a: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-boosted PIs for 144 weeks (LPV/r + SQV = 90%) ; </a:t>
            </a:r>
            <a:b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40 children with </a:t>
            </a:r>
            <a:r>
              <a:rPr lang="en-US" dirty="0" err="1" smtClean="0">
                <a:solidFill>
                  <a:srgbClr val="000066"/>
                </a:solidFill>
                <a:ea typeface="ＭＳ Ｐゴシック" pitchFamily="34" charset="-128"/>
              </a:rPr>
              <a:t>virological</a:t>
            </a: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 suppression (HIV-1 RNA &lt; 50 c/</a:t>
            </a:r>
            <a:r>
              <a:rPr lang="en-US" dirty="0" err="1" smtClean="0">
                <a:solidFill>
                  <a:srgbClr val="000066"/>
                </a:solidFill>
                <a:ea typeface="ＭＳ Ｐゴシック" pitchFamily="34" charset="-128"/>
              </a:rPr>
              <a:t>mL</a:t>
            </a: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 at least 3 months apart) switched to LPV/r 230/57.5 mg/m</a:t>
            </a:r>
            <a:r>
              <a:rPr lang="en-US" baseline="30000" dirty="0" smtClean="0">
                <a:solidFill>
                  <a:srgbClr val="000066"/>
                </a:solidFill>
                <a:ea typeface="ＭＳ Ｐゴシック" pitchFamily="34" charset="-128"/>
              </a:rPr>
              <a:t>2</a:t>
            </a: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 bid </a:t>
            </a:r>
            <a:r>
              <a:rPr lang="en-US" dirty="0" err="1" smtClean="0">
                <a:solidFill>
                  <a:srgbClr val="000066"/>
                </a:solidFill>
                <a:ea typeface="ＭＳ Ｐゴシック" pitchFamily="34" charset="-128"/>
              </a:rPr>
              <a:t>monotherapy</a:t>
            </a: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/>
            </a:r>
            <a:b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</a:br>
            <a:endParaRPr lang="en-US" dirty="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Female: 50%, Median age: 11.7 years</a:t>
            </a:r>
            <a:b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</a:br>
            <a:endParaRPr lang="en-US" dirty="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At W48 </a:t>
            </a:r>
          </a:p>
          <a:p>
            <a:pPr lvl="1">
              <a:spcBef>
                <a:spcPct val="0"/>
              </a:spcBef>
              <a:defRPr/>
            </a:pPr>
            <a:r>
              <a:rPr lang="en-US" sz="2000" dirty="0" smtClean="0">
                <a:ea typeface="ＭＳ Ｐゴシック" pitchFamily="34" charset="-128"/>
              </a:rPr>
              <a:t>HIV-1 RNA &lt; 50 c/</a:t>
            </a:r>
            <a:r>
              <a:rPr lang="en-US" sz="2000" dirty="0" err="1" smtClean="0">
                <a:ea typeface="ＭＳ Ｐゴシック" pitchFamily="34" charset="-128"/>
              </a:rPr>
              <a:t>mL</a:t>
            </a:r>
            <a:r>
              <a:rPr lang="en-US" sz="2000" dirty="0" smtClean="0">
                <a:ea typeface="ＭＳ Ｐゴシック" pitchFamily="34" charset="-128"/>
              </a:rPr>
              <a:t>: 72.5%</a:t>
            </a:r>
          </a:p>
          <a:p>
            <a:pPr lvl="1">
              <a:spcBef>
                <a:spcPct val="0"/>
              </a:spcBef>
              <a:defRPr/>
            </a:pPr>
            <a:r>
              <a:rPr lang="en-US" sz="2000" dirty="0" smtClean="0">
                <a:ea typeface="ＭＳ Ｐゴシック" pitchFamily="34" charset="-128"/>
              </a:rPr>
              <a:t>Still on LPV/r </a:t>
            </a:r>
            <a:r>
              <a:rPr lang="en-US" sz="2000" dirty="0" err="1" smtClean="0">
                <a:ea typeface="ＭＳ Ｐゴシック" pitchFamily="34" charset="-128"/>
              </a:rPr>
              <a:t>monotherapy</a:t>
            </a:r>
            <a:r>
              <a:rPr lang="en-US" sz="2000" dirty="0" smtClean="0">
                <a:ea typeface="ＭＳ Ｐゴシック" pitchFamily="34" charset="-128"/>
              </a:rPr>
              <a:t>, N = 31 (78%)</a:t>
            </a:r>
          </a:p>
          <a:p>
            <a:pPr lvl="1">
              <a:spcBef>
                <a:spcPct val="0"/>
              </a:spcBef>
              <a:defRPr/>
            </a:pPr>
            <a:r>
              <a:rPr lang="en-US" sz="2000" dirty="0" smtClean="0">
                <a:ea typeface="ＭＳ Ｐゴシック" pitchFamily="34" charset="-128"/>
              </a:rPr>
              <a:t>Returned to double boosted PIs due to failure, N = 9</a:t>
            </a:r>
          </a:p>
          <a:p>
            <a:pPr lvl="1">
              <a:spcBef>
                <a:spcPct val="0"/>
              </a:spcBef>
              <a:defRPr/>
            </a:pPr>
            <a:r>
              <a:rPr lang="en-US" sz="2000" dirty="0" smtClean="0">
                <a:ea typeface="ＭＳ Ｐゴシック" pitchFamily="34" charset="-128"/>
              </a:rPr>
              <a:t>No emergence of major protease resistance mutations</a:t>
            </a:r>
            <a:br>
              <a:rPr lang="en-US" sz="2000" dirty="0" smtClean="0">
                <a:ea typeface="ＭＳ Ｐゴシック" pitchFamily="34" charset="-128"/>
              </a:rPr>
            </a:br>
            <a:endParaRPr lang="en-US" sz="2000" dirty="0" smtClean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US" sz="2400" b="1" dirty="0" smtClean="0">
                <a:latin typeface="+mj-lt"/>
                <a:ea typeface="ＭＳ Ｐゴシック" pitchFamily="34" charset="-128"/>
              </a:rPr>
              <a:t>Conclusion</a:t>
            </a:r>
            <a:r>
              <a:rPr lang="en-US" dirty="0" smtClean="0">
                <a:solidFill>
                  <a:srgbClr val="000066"/>
                </a:solidFill>
                <a:ea typeface="ＭＳ Ｐゴシック" pitchFamily="34" charset="-128"/>
              </a:rPr>
              <a:t> </a:t>
            </a:r>
          </a:p>
          <a:p>
            <a:pPr lvl="1">
              <a:spcBef>
                <a:spcPct val="0"/>
              </a:spcBef>
              <a:defRPr/>
            </a:pPr>
            <a:r>
              <a:rPr lang="en-US" sz="2000" dirty="0" smtClean="0">
                <a:ea typeface="ＭＳ Ｐゴシック" pitchFamily="34" charset="-128"/>
              </a:rPr>
              <a:t>Simplifying second-line treatment from double-boosted PI therapy to LPV/r </a:t>
            </a:r>
            <a:r>
              <a:rPr lang="en-US" sz="2000" dirty="0" err="1" smtClean="0">
                <a:ea typeface="ＭＳ Ｐゴシック" pitchFamily="34" charset="-128"/>
              </a:rPr>
              <a:t>monotherapy</a:t>
            </a:r>
            <a:r>
              <a:rPr lang="en-US" sz="2000" dirty="0" smtClean="0">
                <a:ea typeface="ＭＳ Ｐゴシック" pitchFamily="34" charset="-128"/>
              </a:rPr>
              <a:t> allows for sustain </a:t>
            </a:r>
            <a:r>
              <a:rPr lang="en-US" sz="2000" dirty="0" err="1" smtClean="0">
                <a:ea typeface="ＭＳ Ｐゴシック" pitchFamily="34" charset="-128"/>
              </a:rPr>
              <a:t>virologic</a:t>
            </a:r>
            <a:r>
              <a:rPr lang="en-US" sz="2000" dirty="0" smtClean="0">
                <a:ea typeface="ＭＳ Ｐゴシック" pitchFamily="34" charset="-128"/>
              </a:rPr>
              <a:t> suppression in the majority of children after 48 weeks of follow-up</a:t>
            </a:r>
          </a:p>
          <a:p>
            <a:pPr lvl="1">
              <a:spcBef>
                <a:spcPct val="0"/>
              </a:spcBef>
              <a:defRPr/>
            </a:pPr>
            <a:endParaRPr lang="en-US" sz="2000" dirty="0" smtClean="0">
              <a:ea typeface="ＭＳ Ｐゴシック" pitchFamily="34" charset="-128"/>
            </a:endParaRPr>
          </a:p>
          <a:p>
            <a:pPr lvl="1">
              <a:spcBef>
                <a:spcPct val="0"/>
              </a:spcBef>
              <a:defRPr/>
            </a:pPr>
            <a:endParaRPr lang="en-US" sz="2000" dirty="0" smtClean="0">
              <a:ea typeface="ＭＳ Ｐゴシック" pitchFamily="34" charset="-128"/>
            </a:endParaRPr>
          </a:p>
        </p:txBody>
      </p:sp>
      <p:sp>
        <p:nvSpPr>
          <p:cNvPr id="4099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Bunupuradah T, AIDS 2011;25:315-23</a:t>
            </a:r>
          </a:p>
        </p:txBody>
      </p:sp>
      <p:sp>
        <p:nvSpPr>
          <p:cNvPr id="4100" name="Rectangle 19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6788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HIV-NAT 077 Study: Switch double PI/r to LPV/r monotherapy</a:t>
            </a:r>
          </a:p>
        </p:txBody>
      </p:sp>
      <p:sp>
        <p:nvSpPr>
          <p:cNvPr id="410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HIV-NAT 077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7902</TotalTime>
  <Words>63</Words>
  <Application>Microsoft Office PowerPoint</Application>
  <PresentationFormat>Affichage à l'écran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LPV/r monotherapy</vt:lpstr>
      <vt:lpstr>HIV-NAT 077 Study: Switch double PI/r to LPV/r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252</cp:revision>
  <dcterms:created xsi:type="dcterms:W3CDTF">2011-03-08T09:11:08Z</dcterms:created>
  <dcterms:modified xsi:type="dcterms:W3CDTF">2018-03-22T13:25:57Z</dcterms:modified>
  <cp:category>www.aei.fr</cp:category>
</cp:coreProperties>
</file>