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430" r:id="rId2"/>
    <p:sldId id="428" r:id="rId3"/>
  </p:sldIdLst>
  <p:sldSz cx="9144000" cy="6858000" type="screen4x3"/>
  <p:notesSz cx="7099300" cy="10234613"/>
  <p:defaultTextStyle>
    <a:defPPr>
      <a:defRPr lang="fr-FR"/>
    </a:defPPr>
    <a:lvl1pPr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1pPr>
    <a:lvl2pPr marL="4572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2pPr>
    <a:lvl3pPr marL="9144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3pPr>
    <a:lvl4pPr marL="13716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4pPr>
    <a:lvl5pPr marL="18288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993300"/>
    <a:srgbClr val="339900"/>
    <a:srgbClr val="660033"/>
    <a:srgbClr val="DDDDDD"/>
    <a:srgbClr val="CC6600"/>
    <a:srgbClr val="333399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 showGuides="1">
      <p:cViewPr varScale="1">
        <p:scale>
          <a:sx n="107" d="100"/>
          <a:sy n="107" d="100"/>
        </p:scale>
        <p:origin x="-1698" y="-78"/>
      </p:cViewPr>
      <p:guideLst>
        <p:guide orient="horz" pos="4319"/>
        <p:guide pos="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3348"/>
    </p:cViewPr>
  </p:sorterViewPr>
  <p:notesViewPr>
    <p:cSldViewPr snapToObjects="1" showGuides="1">
      <p:cViewPr varScale="1">
        <p:scale>
          <a:sx n="87" d="100"/>
          <a:sy n="87" d="100"/>
        </p:scale>
        <p:origin x="-3720" y="-84"/>
      </p:cViewPr>
      <p:guideLst>
        <p:guide orient="horz" pos="2969"/>
        <p:guide pos="2236"/>
        <p:guide pos="422"/>
        <p:guide pos="378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DCF42C58-46E2-4466-862E-088DA6F0944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1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fr-FR" sz="1500">
                <a:latin typeface="Trebuchet MS" pitchFamily="34" charset="0"/>
              </a:rPr>
              <a:t>ARV-trials.com</a:t>
            </a:r>
          </a:p>
        </p:txBody>
      </p:sp>
    </p:spTree>
    <p:extLst>
      <p:ext uri="{BB962C8B-B14F-4D97-AF65-F5344CB8AC3E}">
        <p14:creationId xmlns:p14="http://schemas.microsoft.com/office/powerpoint/2010/main" val="1743054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89025" y="4840288"/>
            <a:ext cx="4921250" cy="4605337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fr-FR" sz="1500">
                <a:latin typeface="Trebuchet MS" pitchFamily="34" charset="0"/>
              </a:rPr>
              <a:t>ARV-trial.com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2713" y="9629775"/>
            <a:ext cx="318293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446" tIns="51723" rIns="103446" bIns="51723" numCol="1" anchor="b" anchorCtr="0" compatLnSpc="1">
            <a:prstTxWarp prst="textNoShape">
              <a:avLst/>
            </a:prstTxWarp>
          </a:bodyPr>
          <a:lstStyle>
            <a:lvl1pPr algn="r" defTabSz="1035187">
              <a:defRPr sz="14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954971BB-5A69-4452-A22A-EB199521F98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1710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 pitchFamily="2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ea typeface="ＭＳ Ｐゴシック" pitchFamily="-1" charset="-128"/>
            </a:endParaRPr>
          </a:p>
        </p:txBody>
      </p:sp>
      <p:sp>
        <p:nvSpPr>
          <p:cNvPr id="614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83" tIns="49991" rIns="99983" bIns="49991"/>
          <a:lstStyle>
            <a:lvl1pPr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fr-FR" sz="1400">
                <a:latin typeface="Trebuchet MS" pitchFamily="34" charset="0"/>
              </a:rPr>
              <a:t>ARV-trial.com</a:t>
            </a:r>
          </a:p>
        </p:txBody>
      </p:sp>
      <p:sp>
        <p:nvSpPr>
          <p:cNvPr id="614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3" tIns="46025" rIns="92053" bIns="46025" anchor="b"/>
          <a:lstStyle>
            <a:lvl1pPr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eaLnBrk="1" hangingPunct="1"/>
            <a:fld id="{3935662E-F594-4B1D-B85C-6E4BD5059F77}" type="slidenum">
              <a:rPr lang="fr-FR" sz="1300"/>
              <a:pPr algn="r" eaLnBrk="1" hangingPunct="1"/>
              <a:t>1</a:t>
            </a:fld>
            <a:endParaRPr lang="fr-FR"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4945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6462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1487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ea typeface="ＭＳ Ｐゴシック" pitchFamily="-1" charset="-128"/>
              </a:rPr>
              <a:t>Switch to LPV/r monotherapy</a:t>
            </a:r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Pilot </a:t>
            </a:r>
            <a:r>
              <a:rPr lang="fr-FR" sz="2800" b="1" dirty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LPV/r</a:t>
            </a: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M03-613</a:t>
            </a:r>
            <a:endParaRPr lang="fr-FR" sz="2800" b="1" dirty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LPV/r Mono</a:t>
            </a:r>
            <a:endParaRPr lang="fr-FR" sz="2800" b="1" dirty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err="1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KalMo</a:t>
            </a:r>
            <a:endParaRPr lang="fr-FR" sz="2800" b="1" dirty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OK</a:t>
            </a:r>
            <a:endParaRPr lang="fr-FR" sz="2800" b="1" dirty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OK04</a:t>
            </a:r>
            <a:endParaRPr lang="fr-FR" sz="2800" b="1" dirty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KALESOLO</a:t>
            </a:r>
            <a:endParaRPr lang="fr-FR" sz="2800" b="1" dirty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MOST</a:t>
            </a:r>
            <a:endParaRPr lang="fr-FR" sz="2800" b="1" dirty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rgbClr val="C00000"/>
                </a:solidFill>
                <a:latin typeface="Calibri" pitchFamily="-84" charset="0"/>
                <a:ea typeface="ＭＳ Ｐゴシック" pitchFamily="-84" charset="-128"/>
              </a:rPr>
              <a:t>HIV-NAT </a:t>
            </a:r>
            <a:r>
              <a:rPr lang="fr-FR" sz="2800" b="1" dirty="0">
                <a:solidFill>
                  <a:srgbClr val="C00000"/>
                </a:solidFill>
                <a:latin typeface="Calibri" pitchFamily="-84" charset="0"/>
                <a:ea typeface="ＭＳ Ｐゴシック" pitchFamily="-84" charset="-128"/>
              </a:rPr>
              <a:t>077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Espace réservé du contenu 4"/>
          <p:cNvSpPr>
            <a:spLocks noGrp="1"/>
          </p:cNvSpPr>
          <p:nvPr>
            <p:ph idx="1"/>
          </p:nvPr>
        </p:nvSpPr>
        <p:spPr>
          <a:xfrm>
            <a:off x="50800" y="1143000"/>
            <a:ext cx="9024938" cy="5303838"/>
          </a:xfrm>
        </p:spPr>
        <p:txBody>
          <a:bodyPr/>
          <a:lstStyle/>
          <a:p>
            <a:pPr>
              <a:spcBef>
                <a:spcPct val="0"/>
              </a:spcBef>
              <a:buFont typeface="Wingdings" pitchFamily="-112" charset="2"/>
              <a:buChar char="§"/>
              <a:defRPr/>
            </a:pPr>
            <a:r>
              <a:rPr lang="en-US" dirty="0" smtClean="0">
                <a:solidFill>
                  <a:srgbClr val="000066"/>
                </a:solidFill>
                <a:ea typeface="ＭＳ Ｐゴシック" pitchFamily="34" charset="-128"/>
              </a:rPr>
              <a:t>50 HIV-1 infected </a:t>
            </a:r>
            <a:r>
              <a:rPr lang="en-US" dirty="0" err="1" smtClean="0">
                <a:solidFill>
                  <a:srgbClr val="000066"/>
                </a:solidFill>
                <a:ea typeface="ＭＳ Ｐゴシック" pitchFamily="34" charset="-128"/>
              </a:rPr>
              <a:t>Thaï</a:t>
            </a:r>
            <a:r>
              <a:rPr lang="en-US" dirty="0" smtClean="0">
                <a:solidFill>
                  <a:srgbClr val="000066"/>
                </a:solidFill>
                <a:ea typeface="ＭＳ Ｐゴシック" pitchFamily="34" charset="-128"/>
              </a:rPr>
              <a:t> children failing first line NRTIs + NNRTI, switched to double </a:t>
            </a:r>
            <a:r>
              <a:rPr lang="en-US" dirty="0" err="1" smtClean="0">
                <a:solidFill>
                  <a:srgbClr val="000066"/>
                </a:solidFill>
                <a:ea typeface="ＭＳ Ｐゴシック" pitchFamily="34" charset="-128"/>
              </a:rPr>
              <a:t>ritonavir</a:t>
            </a:r>
            <a:r>
              <a:rPr lang="en-US" dirty="0" smtClean="0">
                <a:solidFill>
                  <a:srgbClr val="000066"/>
                </a:solidFill>
                <a:ea typeface="ＭＳ Ｐゴシック" pitchFamily="34" charset="-128"/>
              </a:rPr>
              <a:t>-boosted PIs for 144 weeks (LPV/r + SQV = 90%) ; </a:t>
            </a:r>
            <a:br>
              <a:rPr lang="en-US" dirty="0" smtClean="0">
                <a:solidFill>
                  <a:srgbClr val="000066"/>
                </a:solidFill>
                <a:ea typeface="ＭＳ Ｐゴシック" pitchFamily="34" charset="-128"/>
              </a:rPr>
            </a:br>
            <a:r>
              <a:rPr lang="en-US" dirty="0" smtClean="0">
                <a:solidFill>
                  <a:srgbClr val="000066"/>
                </a:solidFill>
                <a:ea typeface="ＭＳ Ｐゴシック" pitchFamily="34" charset="-128"/>
              </a:rPr>
              <a:t>40 children with </a:t>
            </a:r>
            <a:r>
              <a:rPr lang="en-US" dirty="0" err="1" smtClean="0">
                <a:solidFill>
                  <a:srgbClr val="000066"/>
                </a:solidFill>
                <a:ea typeface="ＭＳ Ｐゴシック" pitchFamily="34" charset="-128"/>
              </a:rPr>
              <a:t>virological</a:t>
            </a:r>
            <a:r>
              <a:rPr lang="en-US" dirty="0" smtClean="0">
                <a:solidFill>
                  <a:srgbClr val="000066"/>
                </a:solidFill>
                <a:ea typeface="ＭＳ Ｐゴシック" pitchFamily="34" charset="-128"/>
              </a:rPr>
              <a:t> suppression (HIV-1 RNA &lt; 50 c/</a:t>
            </a:r>
            <a:r>
              <a:rPr lang="en-US" dirty="0" err="1" smtClean="0">
                <a:solidFill>
                  <a:srgbClr val="000066"/>
                </a:solidFill>
                <a:ea typeface="ＭＳ Ｐゴシック" pitchFamily="34" charset="-128"/>
              </a:rPr>
              <a:t>mL</a:t>
            </a:r>
            <a:r>
              <a:rPr lang="en-US" dirty="0" smtClean="0">
                <a:solidFill>
                  <a:srgbClr val="000066"/>
                </a:solidFill>
                <a:ea typeface="ＭＳ Ｐゴシック" pitchFamily="34" charset="-128"/>
              </a:rPr>
              <a:t> at least 3 months apart) switched to LPV/r 230/57.5 mg/m</a:t>
            </a:r>
            <a:r>
              <a:rPr lang="en-US" baseline="30000" dirty="0" smtClean="0">
                <a:solidFill>
                  <a:srgbClr val="000066"/>
                </a:solidFill>
                <a:ea typeface="ＭＳ Ｐゴシック" pitchFamily="34" charset="-128"/>
              </a:rPr>
              <a:t>2</a:t>
            </a:r>
            <a:r>
              <a:rPr lang="en-US" dirty="0" smtClean="0">
                <a:solidFill>
                  <a:srgbClr val="000066"/>
                </a:solidFill>
                <a:ea typeface="ＭＳ Ｐゴシック" pitchFamily="34" charset="-128"/>
              </a:rPr>
              <a:t> bid </a:t>
            </a:r>
            <a:r>
              <a:rPr lang="en-US" dirty="0" err="1" smtClean="0">
                <a:solidFill>
                  <a:srgbClr val="000066"/>
                </a:solidFill>
                <a:ea typeface="ＭＳ Ｐゴシック" pitchFamily="34" charset="-128"/>
              </a:rPr>
              <a:t>monotherapy</a:t>
            </a:r>
            <a:r>
              <a:rPr lang="en-US" dirty="0" smtClean="0">
                <a:solidFill>
                  <a:srgbClr val="000066"/>
                </a:solidFill>
                <a:ea typeface="ＭＳ Ｐゴシック" pitchFamily="34" charset="-128"/>
              </a:rPr>
              <a:t/>
            </a:r>
            <a:br>
              <a:rPr lang="en-US" dirty="0" smtClean="0">
                <a:solidFill>
                  <a:srgbClr val="000066"/>
                </a:solidFill>
                <a:ea typeface="ＭＳ Ｐゴシック" pitchFamily="34" charset="-128"/>
              </a:rPr>
            </a:br>
            <a:endParaRPr lang="en-US" dirty="0" smtClean="0">
              <a:solidFill>
                <a:srgbClr val="000066"/>
              </a:solidFill>
              <a:ea typeface="ＭＳ Ｐゴシック" pitchFamily="34" charset="-128"/>
            </a:endParaRPr>
          </a:p>
          <a:p>
            <a:pPr>
              <a:spcBef>
                <a:spcPct val="0"/>
              </a:spcBef>
              <a:buFont typeface="Wingdings" pitchFamily="-112" charset="2"/>
              <a:buChar char="§"/>
              <a:defRPr/>
            </a:pPr>
            <a:r>
              <a:rPr lang="en-US" dirty="0" smtClean="0">
                <a:solidFill>
                  <a:srgbClr val="000066"/>
                </a:solidFill>
                <a:ea typeface="ＭＳ Ｐゴシック" pitchFamily="34" charset="-128"/>
              </a:rPr>
              <a:t>Female: 50%, Median age: 11.7 years</a:t>
            </a:r>
            <a:br>
              <a:rPr lang="en-US" dirty="0" smtClean="0">
                <a:solidFill>
                  <a:srgbClr val="000066"/>
                </a:solidFill>
                <a:ea typeface="ＭＳ Ｐゴシック" pitchFamily="34" charset="-128"/>
              </a:rPr>
            </a:br>
            <a:endParaRPr lang="en-US" dirty="0" smtClean="0">
              <a:solidFill>
                <a:srgbClr val="000066"/>
              </a:solidFill>
              <a:ea typeface="ＭＳ Ｐゴシック" pitchFamily="34" charset="-128"/>
            </a:endParaRPr>
          </a:p>
          <a:p>
            <a:pPr>
              <a:spcBef>
                <a:spcPct val="0"/>
              </a:spcBef>
              <a:buFont typeface="Wingdings" pitchFamily="-112" charset="2"/>
              <a:buChar char="§"/>
              <a:defRPr/>
            </a:pPr>
            <a:r>
              <a:rPr lang="en-US" dirty="0" smtClean="0">
                <a:solidFill>
                  <a:srgbClr val="000066"/>
                </a:solidFill>
                <a:ea typeface="ＭＳ Ｐゴシック" pitchFamily="34" charset="-128"/>
              </a:rPr>
              <a:t>At W48 </a:t>
            </a:r>
          </a:p>
          <a:p>
            <a:pPr lvl="1">
              <a:spcBef>
                <a:spcPct val="0"/>
              </a:spcBef>
              <a:defRPr/>
            </a:pPr>
            <a:r>
              <a:rPr lang="en-US" sz="2000" dirty="0" smtClean="0">
                <a:ea typeface="ＭＳ Ｐゴシック" pitchFamily="34" charset="-128"/>
              </a:rPr>
              <a:t>HIV-1 RNA &lt; 50 c/</a:t>
            </a:r>
            <a:r>
              <a:rPr lang="en-US" sz="2000" dirty="0" err="1" smtClean="0">
                <a:ea typeface="ＭＳ Ｐゴシック" pitchFamily="34" charset="-128"/>
              </a:rPr>
              <a:t>mL</a:t>
            </a:r>
            <a:r>
              <a:rPr lang="en-US" sz="2000" dirty="0" smtClean="0">
                <a:ea typeface="ＭＳ Ｐゴシック" pitchFamily="34" charset="-128"/>
              </a:rPr>
              <a:t>: 72.5%</a:t>
            </a:r>
          </a:p>
          <a:p>
            <a:pPr lvl="1">
              <a:spcBef>
                <a:spcPct val="0"/>
              </a:spcBef>
              <a:defRPr/>
            </a:pPr>
            <a:r>
              <a:rPr lang="en-US" sz="2000" dirty="0" smtClean="0">
                <a:ea typeface="ＭＳ Ｐゴシック" pitchFamily="34" charset="-128"/>
              </a:rPr>
              <a:t>Still on LPV/r </a:t>
            </a:r>
            <a:r>
              <a:rPr lang="en-US" sz="2000" dirty="0" err="1" smtClean="0">
                <a:ea typeface="ＭＳ Ｐゴシック" pitchFamily="34" charset="-128"/>
              </a:rPr>
              <a:t>monotherapy</a:t>
            </a:r>
            <a:r>
              <a:rPr lang="en-US" sz="2000" dirty="0" smtClean="0">
                <a:ea typeface="ＭＳ Ｐゴシック" pitchFamily="34" charset="-128"/>
              </a:rPr>
              <a:t>, N = 31 (78%)</a:t>
            </a:r>
          </a:p>
          <a:p>
            <a:pPr lvl="1">
              <a:spcBef>
                <a:spcPct val="0"/>
              </a:spcBef>
              <a:defRPr/>
            </a:pPr>
            <a:r>
              <a:rPr lang="en-US" sz="2000" dirty="0" smtClean="0">
                <a:ea typeface="ＭＳ Ｐゴシック" pitchFamily="34" charset="-128"/>
              </a:rPr>
              <a:t>Returned to double boosted PIs due to failure, N = 9</a:t>
            </a:r>
          </a:p>
          <a:p>
            <a:pPr lvl="1">
              <a:spcBef>
                <a:spcPct val="0"/>
              </a:spcBef>
              <a:defRPr/>
            </a:pPr>
            <a:r>
              <a:rPr lang="en-US" sz="2000" dirty="0" smtClean="0">
                <a:ea typeface="ＭＳ Ｐゴシック" pitchFamily="34" charset="-128"/>
              </a:rPr>
              <a:t>No emergence of major protease resistance mutations</a:t>
            </a:r>
            <a:br>
              <a:rPr lang="en-US" sz="2000" dirty="0" smtClean="0">
                <a:ea typeface="ＭＳ Ｐゴシック" pitchFamily="34" charset="-128"/>
              </a:rPr>
            </a:br>
            <a:endParaRPr lang="en-US" sz="2000" dirty="0" smtClean="0">
              <a:ea typeface="ＭＳ Ｐゴシック" pitchFamily="34" charset="-128"/>
            </a:endParaRPr>
          </a:p>
          <a:p>
            <a:pPr>
              <a:spcBef>
                <a:spcPct val="0"/>
              </a:spcBef>
              <a:buFont typeface="Wingdings" pitchFamily="-112" charset="2"/>
              <a:buChar char="§"/>
              <a:defRPr/>
            </a:pPr>
            <a:r>
              <a:rPr lang="en-US" sz="2400" b="1" dirty="0" smtClean="0">
                <a:latin typeface="+mj-lt"/>
                <a:ea typeface="ＭＳ Ｐゴシック" pitchFamily="34" charset="-128"/>
              </a:rPr>
              <a:t>Conclusion</a:t>
            </a:r>
            <a:r>
              <a:rPr lang="en-US" dirty="0" smtClean="0">
                <a:solidFill>
                  <a:srgbClr val="000066"/>
                </a:solidFill>
                <a:ea typeface="ＭＳ Ｐゴシック" pitchFamily="34" charset="-128"/>
              </a:rPr>
              <a:t> </a:t>
            </a:r>
          </a:p>
          <a:p>
            <a:pPr lvl="1">
              <a:spcBef>
                <a:spcPct val="0"/>
              </a:spcBef>
              <a:defRPr/>
            </a:pPr>
            <a:r>
              <a:rPr lang="en-US" sz="2000" dirty="0" smtClean="0">
                <a:ea typeface="ＭＳ Ｐゴシック" pitchFamily="34" charset="-128"/>
              </a:rPr>
              <a:t>Simplifying second-line treatment from double-boosted PI therapy to LPV/r </a:t>
            </a:r>
            <a:r>
              <a:rPr lang="en-US" sz="2000" dirty="0" err="1" smtClean="0">
                <a:ea typeface="ＭＳ Ｐゴシック" pitchFamily="34" charset="-128"/>
              </a:rPr>
              <a:t>monotherapy</a:t>
            </a:r>
            <a:r>
              <a:rPr lang="en-US" sz="2000" dirty="0" smtClean="0">
                <a:ea typeface="ＭＳ Ｐゴシック" pitchFamily="34" charset="-128"/>
              </a:rPr>
              <a:t> allows for sustain </a:t>
            </a:r>
            <a:r>
              <a:rPr lang="en-US" sz="2000" dirty="0" err="1" smtClean="0">
                <a:ea typeface="ＭＳ Ｐゴシック" pitchFamily="34" charset="-128"/>
              </a:rPr>
              <a:t>virologic</a:t>
            </a:r>
            <a:r>
              <a:rPr lang="en-US" sz="2000" dirty="0" smtClean="0">
                <a:ea typeface="ＭＳ Ｐゴシック" pitchFamily="34" charset="-128"/>
              </a:rPr>
              <a:t> suppression in the majority of children after 48 weeks of follow-up</a:t>
            </a:r>
          </a:p>
          <a:p>
            <a:pPr lvl="1">
              <a:spcBef>
                <a:spcPct val="0"/>
              </a:spcBef>
              <a:defRPr/>
            </a:pPr>
            <a:endParaRPr lang="en-US" sz="2000" dirty="0" smtClean="0">
              <a:ea typeface="ＭＳ Ｐゴシック" pitchFamily="34" charset="-128"/>
            </a:endParaRPr>
          </a:p>
          <a:p>
            <a:pPr lvl="1">
              <a:spcBef>
                <a:spcPct val="0"/>
              </a:spcBef>
              <a:defRPr/>
            </a:pPr>
            <a:endParaRPr lang="en-US" sz="2000" dirty="0" smtClean="0">
              <a:ea typeface="ＭＳ Ｐゴシック" pitchFamily="34" charset="-128"/>
            </a:endParaRPr>
          </a:p>
        </p:txBody>
      </p:sp>
      <p:sp>
        <p:nvSpPr>
          <p:cNvPr id="4099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Bunupuradah T, AIDS 2011;25:315-23</a:t>
            </a:r>
          </a:p>
        </p:txBody>
      </p:sp>
      <p:sp>
        <p:nvSpPr>
          <p:cNvPr id="4100" name="Rectangle 19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678863" cy="1106488"/>
          </a:xfrm>
        </p:spPr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HIV-NAT 077 Study: Switch double PI/r to LPV/r monotherapy</a:t>
            </a:r>
          </a:p>
        </p:txBody>
      </p:sp>
      <p:sp>
        <p:nvSpPr>
          <p:cNvPr id="4101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HIV-NAT 077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2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7902</TotalTime>
  <Words>63</Words>
  <Application>Microsoft Office PowerPoint</Application>
  <PresentationFormat>Affichage à l'écran (4:3)</PresentationFormat>
  <Paragraphs>24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ＭＳ Ｐゴシック</vt:lpstr>
      <vt:lpstr>Calibri</vt:lpstr>
      <vt:lpstr>Wingdings</vt:lpstr>
      <vt:lpstr>Trebuchet MS</vt:lpstr>
      <vt:lpstr>Cambria</vt:lpstr>
      <vt:lpstr>ARV_trials_2012</vt:lpstr>
      <vt:lpstr>Switch to LPV/r monotherapy</vt:lpstr>
      <vt:lpstr>HIV-NAT 077 Study: Switch double PI/r to LPV/r monotherapy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Switch 2011</dc:title>
  <dc:subject>www.arv-trials.com</dc:subject>
  <dc:creator>Pedro Cahn, Anton Posniak, François Raffi</dc:creator>
  <cp:keywords>AEI</cp:keywords>
  <cp:lastModifiedBy>Utilisateur</cp:lastModifiedBy>
  <cp:revision>252</cp:revision>
  <dcterms:created xsi:type="dcterms:W3CDTF">2011-03-08T09:11:08Z</dcterms:created>
  <dcterms:modified xsi:type="dcterms:W3CDTF">2018-03-22T13:25:57Z</dcterms:modified>
  <cp:category>www.aei.fr</cp:category>
</cp:coreProperties>
</file>