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76" r:id="rId2"/>
    <p:sldId id="470" r:id="rId3"/>
    <p:sldId id="471" r:id="rId4"/>
    <p:sldId id="472" r:id="rId5"/>
    <p:sldId id="473" r:id="rId6"/>
    <p:sldId id="474" r:id="rId7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426B8EE-CA99-4C67-86FA-BA1B32A50F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3074084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63881F8-A42D-4EE6-BE78-77F9523360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830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2D2B4B77-B95E-4941-BC14-21BEC03A214E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54B0BAC0-55BB-4877-B2DE-B03525891393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126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F4359183-5852-415C-B07C-406D8F7BF0B6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B97046C-BA2F-46E5-84A0-7D7C7A785373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5EB7379E-2CA2-4D0E-B3FC-575F82ED6E6A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86C5569-B188-42EA-ABF4-F78A795FCFA0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90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9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18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09378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278313"/>
            <a:ext cx="87344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Non inferiority of the monotherapy group in the proportion of patients with HIV-1 RNA &lt; 50 c/mL at W48 without modification of treatment (per-protocol analysis) ; lower limit of two-sided 90% CI for the difference = - 12%, 80% power</a:t>
            </a:r>
          </a:p>
          <a:p>
            <a:pPr marL="800100" lvl="1" indent="-342900" algn="l" defTabSz="914400"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Patients lost to follow-up or with no HIV-1 RNA value at W48 were considered as failures (missing = failure)</a:t>
            </a:r>
            <a:endParaRPr lang="en-GB">
              <a:solidFill>
                <a:srgbClr val="000066"/>
              </a:solidFill>
            </a:endParaRPr>
          </a:p>
        </p:txBody>
      </p:sp>
      <p:graphicFrame>
        <p:nvGraphicFramePr>
          <p:cNvPr id="73764" name="Group 36"/>
          <p:cNvGraphicFramePr>
            <a:graphicFrameLocks noGrp="1"/>
          </p:cNvGraphicFramePr>
          <p:nvPr/>
        </p:nvGraphicFramePr>
        <p:xfrm>
          <a:off x="4752975" y="2314575"/>
          <a:ext cx="3244850" cy="530312"/>
        </p:xfrm>
        <a:graphic>
          <a:graphicData uri="http://schemas.openxmlformats.org/drawingml/2006/table">
            <a:tbl>
              <a:tblPr/>
              <a:tblGrid>
                <a:gridCol w="324485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 current triple antiretroviral therapy (CART)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763" name="Group 35"/>
          <p:cNvGraphicFramePr>
            <a:graphicFrameLocks noGrp="1"/>
          </p:cNvGraphicFramePr>
          <p:nvPr/>
        </p:nvGraphicFramePr>
        <p:xfrm>
          <a:off x="4787900" y="3335338"/>
          <a:ext cx="3244850" cy="511175"/>
        </p:xfrm>
        <a:graphic>
          <a:graphicData uri="http://schemas.openxmlformats.org/drawingml/2006/table">
            <a:tbl>
              <a:tblPr/>
              <a:tblGrid>
                <a:gridCol w="3244850"/>
              </a:tblGrid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cxnSp>
        <p:nvCxnSpPr>
          <p:cNvPr id="4112" name="Connecteur droit 66"/>
          <p:cNvCxnSpPr>
            <a:cxnSpLocks noChangeShapeType="1"/>
          </p:cNvCxnSpPr>
          <p:nvPr/>
        </p:nvCxnSpPr>
        <p:spPr bwMode="auto">
          <a:xfrm rot="5400000">
            <a:off x="3583782" y="24772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3" name="Oval 170"/>
          <p:cNvSpPr>
            <a:spLocks noChangeArrowheads="1"/>
          </p:cNvSpPr>
          <p:nvPr/>
        </p:nvSpPr>
        <p:spPr bwMode="auto">
          <a:xfrm>
            <a:off x="3013075" y="13414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4114" name="AutoShape 162"/>
          <p:cNvSpPr>
            <a:spLocks noChangeArrowheads="1"/>
          </p:cNvSpPr>
          <p:nvPr/>
        </p:nvSpPr>
        <p:spPr bwMode="auto">
          <a:xfrm>
            <a:off x="161925" y="2343150"/>
            <a:ext cx="3357563" cy="144621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stable cART &gt; 3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prior virologic failure on PI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&gt; 6 months</a:t>
            </a:r>
          </a:p>
        </p:txBody>
      </p:sp>
      <p:cxnSp>
        <p:nvCxnSpPr>
          <p:cNvPr id="4115" name="AutoShape 60"/>
          <p:cNvCxnSpPr>
            <a:cxnSpLocks noChangeShapeType="1"/>
          </p:cNvCxnSpPr>
          <p:nvPr/>
        </p:nvCxnSpPr>
        <p:spPr bwMode="auto">
          <a:xfrm rot="10800000" flipH="1" flipV="1">
            <a:off x="4778375" y="25939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6" name="Line 63"/>
          <p:cNvSpPr>
            <a:spLocks noChangeShapeType="1"/>
          </p:cNvSpPr>
          <p:nvPr/>
        </p:nvSpPr>
        <p:spPr bwMode="auto">
          <a:xfrm>
            <a:off x="3521075" y="3073400"/>
            <a:ext cx="490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7" name="Rectangle 9"/>
          <p:cNvSpPr>
            <a:spLocks noChangeArrowheads="1"/>
          </p:cNvSpPr>
          <p:nvPr/>
        </p:nvSpPr>
        <p:spPr bwMode="auto">
          <a:xfrm>
            <a:off x="4051300" y="3249613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87</a:t>
            </a:r>
          </a:p>
        </p:txBody>
      </p:sp>
      <p:sp>
        <p:nvSpPr>
          <p:cNvPr id="4118" name="Rectangle 8"/>
          <p:cNvSpPr>
            <a:spLocks noChangeArrowheads="1"/>
          </p:cNvSpPr>
          <p:nvPr/>
        </p:nvSpPr>
        <p:spPr bwMode="auto">
          <a:xfrm>
            <a:off x="4051300" y="2255838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99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7785100" y="144303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0" name="Line 172"/>
          <p:cNvSpPr>
            <a:spLocks noChangeShapeType="1"/>
          </p:cNvSpPr>
          <p:nvPr/>
        </p:nvSpPr>
        <p:spPr bwMode="auto">
          <a:xfrm>
            <a:off x="8067675" y="198278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KALESOLO Study: Switch to LPV/r monotherapy</a:t>
            </a:r>
          </a:p>
        </p:txBody>
      </p:sp>
      <p:sp>
        <p:nvSpPr>
          <p:cNvPr id="4122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Meynard JL, JAC 2010;65:2436-44</a:t>
            </a:r>
          </a:p>
        </p:txBody>
      </p:sp>
      <p:sp>
        <p:nvSpPr>
          <p:cNvPr id="4123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KALESOLO </a:t>
            </a:r>
          </a:p>
        </p:txBody>
      </p:sp>
      <p:sp>
        <p:nvSpPr>
          <p:cNvPr id="4124" name="ZoneTexte 20"/>
          <p:cNvSpPr txBox="1">
            <a:spLocks noChangeArrowheads="1"/>
          </p:cNvSpPr>
          <p:nvPr/>
        </p:nvSpPr>
        <p:spPr bwMode="auto">
          <a:xfrm>
            <a:off x="2057400" y="3857625"/>
            <a:ext cx="673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>
                <a:solidFill>
                  <a:srgbClr val="000066"/>
                </a:solidFill>
              </a:rPr>
              <a:t>* Randomisation was stratified by centre, and ongoing treatment </a:t>
            </a:r>
          </a:p>
          <a:p>
            <a:pPr eaLnBrk="1" hangingPunct="1"/>
            <a:r>
              <a:rPr lang="en-GB">
                <a:solidFill>
                  <a:srgbClr val="000066"/>
                </a:solidFill>
              </a:rPr>
              <a:t>(LPV/r, PI other than LPV/r, NNRTI)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KALESOLO Study: Switch to LPV/r monotherapy</a:t>
            </a:r>
          </a:p>
        </p:txBody>
      </p:sp>
      <p:graphicFrame>
        <p:nvGraphicFramePr>
          <p:cNvPr id="74824" name="Group 72"/>
          <p:cNvGraphicFramePr>
            <a:graphicFrameLocks noGrp="1"/>
          </p:cNvGraphicFramePr>
          <p:nvPr>
            <p:ph idx="4294967295"/>
          </p:nvPr>
        </p:nvGraphicFramePr>
        <p:xfrm>
          <a:off x="506413" y="1676400"/>
          <a:ext cx="8066087" cy="4786686"/>
        </p:xfrm>
        <a:graphic>
          <a:graphicData uri="http://schemas.openxmlformats.org/drawingml/2006/table">
            <a:tbl>
              <a:tblPr/>
              <a:tblGrid>
                <a:gridCol w="358775"/>
                <a:gridCol w="2397125"/>
                <a:gridCol w="1169987"/>
                <a:gridCol w="2070100"/>
                <a:gridCol w="2070100"/>
              </a:tblGrid>
              <a:tr h="96001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 </a:t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of cART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99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monotherapy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87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940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CDC stage C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525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494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HIV-RNA &lt; 50 c/mL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96%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94%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ARV at inclusion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15.7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28.6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158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3TC/FTC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ABC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ddI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38%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33%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29%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PI: LPV/r ; other PI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33% ; 41%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32% ; 39%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by W48, n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 (6 re-intensified)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79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8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Meynard JL, JAC 2010;65:2436-44</a:t>
            </a:r>
          </a:p>
        </p:txBody>
      </p:sp>
      <p:sp>
        <p:nvSpPr>
          <p:cNvPr id="5181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KALESOLO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2459038" y="1282700"/>
            <a:ext cx="41719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Virologic outcome at W48</a:t>
            </a:r>
          </a:p>
        </p:txBody>
      </p:sp>
      <p:sp>
        <p:nvSpPr>
          <p:cNvPr id="614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KALESOLO Study: Switch to LPV/r monotherapy</a:t>
            </a:r>
          </a:p>
        </p:txBody>
      </p:sp>
      <p:graphicFrame>
        <p:nvGraphicFramePr>
          <p:cNvPr id="76936" name="Group 136"/>
          <p:cNvGraphicFramePr>
            <a:graphicFrameLocks noGrp="1"/>
          </p:cNvGraphicFramePr>
          <p:nvPr>
            <p:ph idx="4294967295"/>
          </p:nvPr>
        </p:nvGraphicFramePr>
        <p:xfrm>
          <a:off x="4572000" y="2420938"/>
          <a:ext cx="4214813" cy="2322511"/>
        </p:xfrm>
        <a:graphic>
          <a:graphicData uri="http://schemas.openxmlformats.org/drawingml/2006/table">
            <a:tbl>
              <a:tblPr/>
              <a:tblGrid>
                <a:gridCol w="2428875"/>
                <a:gridCol w="714375"/>
                <a:gridCol w="1071563"/>
              </a:tblGrid>
              <a:tr h="536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71999" marR="71999" marT="36011" marB="3601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cART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 = 12</a:t>
                      </a:r>
                    </a:p>
                  </a:txBody>
                  <a:tcPr marL="71999" marR="71999" marT="36011" marB="36011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LPV/mono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 = 14</a:t>
                      </a:r>
                    </a:p>
                  </a:txBody>
                  <a:tcPr marL="71999" marR="71999" marT="36011" marB="36011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536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HIV-1 RNA &gt; 50 c/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36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HIV-1 RNA measure missing</a:t>
                      </a: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Change of ARV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failure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For adverse event</a:t>
                      </a: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71999" marR="71999" marT="36011" marB="360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17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Meynard JL, JAC 2010;65:2436-44</a:t>
            </a:r>
          </a:p>
        </p:txBody>
      </p:sp>
      <p:sp>
        <p:nvSpPr>
          <p:cNvPr id="6171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KALESOLO </a:t>
            </a:r>
          </a:p>
        </p:txBody>
      </p:sp>
      <p:sp>
        <p:nvSpPr>
          <p:cNvPr id="6172" name="Rectangle 8"/>
          <p:cNvSpPr>
            <a:spLocks noChangeArrowheads="1"/>
          </p:cNvSpPr>
          <p:nvPr/>
        </p:nvSpPr>
        <p:spPr bwMode="auto">
          <a:xfrm>
            <a:off x="5780088" y="1989138"/>
            <a:ext cx="2190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000" b="1">
                <a:solidFill>
                  <a:srgbClr val="0066FF"/>
                </a:solidFill>
                <a:latin typeface="Calibri" pitchFamily="34" charset="0"/>
              </a:rPr>
              <a:t>Therapeutic failure</a:t>
            </a:r>
          </a:p>
        </p:txBody>
      </p:sp>
      <p:sp>
        <p:nvSpPr>
          <p:cNvPr id="6173" name="Rectangle 100"/>
          <p:cNvSpPr>
            <a:spLocks noChangeArrowheads="1"/>
          </p:cNvSpPr>
          <p:nvPr/>
        </p:nvSpPr>
        <p:spPr bwMode="auto">
          <a:xfrm>
            <a:off x="407988" y="6143625"/>
            <a:ext cx="680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Non inferiority of LPV/r monotherapy not demonstrated</a:t>
            </a:r>
          </a:p>
        </p:txBody>
      </p:sp>
      <p:grpSp>
        <p:nvGrpSpPr>
          <p:cNvPr id="6174" name="Groupe 46"/>
          <p:cNvGrpSpPr>
            <a:grpSpLocks/>
          </p:cNvGrpSpPr>
          <p:nvPr/>
        </p:nvGrpSpPr>
        <p:grpSpPr bwMode="auto">
          <a:xfrm>
            <a:off x="360363" y="1785938"/>
            <a:ext cx="4425950" cy="4133850"/>
            <a:chOff x="360363" y="1785938"/>
            <a:chExt cx="4425950" cy="4133850"/>
          </a:xfrm>
        </p:grpSpPr>
        <p:sp>
          <p:nvSpPr>
            <p:cNvPr id="6175" name="Rectangle 183"/>
            <p:cNvSpPr>
              <a:spLocks noChangeArrowheads="1"/>
            </p:cNvSpPr>
            <p:nvPr/>
          </p:nvSpPr>
          <p:spPr bwMode="auto">
            <a:xfrm>
              <a:off x="1231900" y="2363788"/>
              <a:ext cx="4095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006699"/>
                  </a:solidFill>
                  <a:cs typeface="Arial" charset="0"/>
                </a:rPr>
                <a:t>88</a:t>
              </a:r>
            </a:p>
          </p:txBody>
        </p:sp>
        <p:sp>
          <p:nvSpPr>
            <p:cNvPr id="6176" name="Rectangle 184"/>
            <p:cNvSpPr>
              <a:spLocks noChangeArrowheads="1"/>
            </p:cNvSpPr>
            <p:nvPr/>
          </p:nvSpPr>
          <p:spPr bwMode="auto">
            <a:xfrm>
              <a:off x="3467100" y="2316163"/>
              <a:ext cx="4095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CC3300"/>
                  </a:solidFill>
                  <a:cs typeface="Arial" charset="0"/>
                </a:rPr>
                <a:t>91</a:t>
              </a:r>
            </a:p>
          </p:txBody>
        </p:sp>
        <p:sp>
          <p:nvSpPr>
            <p:cNvPr id="6177" name="Rectangle 183"/>
            <p:cNvSpPr>
              <a:spLocks noChangeArrowheads="1"/>
            </p:cNvSpPr>
            <p:nvPr/>
          </p:nvSpPr>
          <p:spPr bwMode="auto">
            <a:xfrm>
              <a:off x="2959100" y="2387600"/>
              <a:ext cx="4095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006699"/>
                  </a:solidFill>
                  <a:cs typeface="Arial" charset="0"/>
                </a:rPr>
                <a:t>88</a:t>
              </a:r>
            </a:p>
          </p:txBody>
        </p:sp>
        <p:sp>
          <p:nvSpPr>
            <p:cNvPr id="6178" name="Rectangle 183"/>
            <p:cNvSpPr>
              <a:spLocks noChangeArrowheads="1"/>
            </p:cNvSpPr>
            <p:nvPr/>
          </p:nvSpPr>
          <p:spPr bwMode="auto">
            <a:xfrm>
              <a:off x="1727200" y="2462213"/>
              <a:ext cx="4095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CC3300"/>
                  </a:solidFill>
                  <a:cs typeface="Arial" charset="0"/>
                </a:rPr>
                <a:t>84</a:t>
              </a:r>
            </a:p>
          </p:txBody>
        </p:sp>
        <p:sp>
          <p:nvSpPr>
            <p:cNvPr id="6179" name="Text Box 177"/>
            <p:cNvSpPr txBox="1">
              <a:spLocks noChangeArrowheads="1"/>
            </p:cNvSpPr>
            <p:nvPr/>
          </p:nvSpPr>
          <p:spPr bwMode="auto">
            <a:xfrm>
              <a:off x="1101725" y="1785938"/>
              <a:ext cx="1063625" cy="479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HIV-1 RNA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6180" name="ZoneTexte 86"/>
            <p:cNvSpPr txBox="1">
              <a:spLocks noChangeArrowheads="1"/>
            </p:cNvSpPr>
            <p:nvPr/>
          </p:nvSpPr>
          <p:spPr bwMode="auto">
            <a:xfrm>
              <a:off x="830263" y="4851400"/>
              <a:ext cx="1711325" cy="668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95% CI 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for the </a:t>
              </a:r>
              <a:r>
                <a:rPr lang="en-GB" sz="14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400">
                  <a:solidFill>
                    <a:srgbClr val="000066"/>
                  </a:solidFill>
                  <a:cs typeface="Arial" charset="0"/>
                </a:rPr>
              </a:b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= - 12.4 ; 4.5</a:t>
              </a:r>
            </a:p>
          </p:txBody>
        </p:sp>
        <p:sp>
          <p:nvSpPr>
            <p:cNvPr id="6181" name="ZoneTexte 86"/>
            <p:cNvSpPr txBox="1">
              <a:spLocks noChangeArrowheads="1"/>
            </p:cNvSpPr>
            <p:nvPr/>
          </p:nvSpPr>
          <p:spPr bwMode="auto">
            <a:xfrm>
              <a:off x="2555875" y="4851400"/>
              <a:ext cx="1711325" cy="668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95% CI 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for the </a:t>
              </a:r>
              <a:r>
                <a:rPr lang="en-GB" sz="14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400">
                  <a:solidFill>
                    <a:srgbClr val="000066"/>
                  </a:solidFill>
                  <a:cs typeface="Arial" charset="0"/>
                </a:rPr>
              </a:b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= - 4.5 ; 10.4</a:t>
              </a:r>
            </a:p>
          </p:txBody>
        </p:sp>
        <p:sp>
          <p:nvSpPr>
            <p:cNvPr id="6182" name="Text Box 177"/>
            <p:cNvSpPr txBox="1">
              <a:spLocks noChangeArrowheads="1"/>
            </p:cNvSpPr>
            <p:nvPr/>
          </p:nvSpPr>
          <p:spPr bwMode="auto">
            <a:xfrm>
              <a:off x="2201863" y="1785938"/>
              <a:ext cx="2584450" cy="479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HIV-1 RNA &lt; 50 c/mL with 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re-intensification allowed</a:t>
              </a:r>
            </a:p>
          </p:txBody>
        </p:sp>
        <p:sp>
          <p:nvSpPr>
            <p:cNvPr id="6183" name="Rectangle 109"/>
            <p:cNvSpPr>
              <a:spLocks noChangeArrowheads="1"/>
            </p:cNvSpPr>
            <p:nvPr/>
          </p:nvSpPr>
          <p:spPr bwMode="auto">
            <a:xfrm>
              <a:off x="1174750" y="2828925"/>
              <a:ext cx="517525" cy="2025650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4" name="Rectangle 110"/>
            <p:cNvSpPr>
              <a:spLocks noChangeArrowheads="1"/>
            </p:cNvSpPr>
            <p:nvPr/>
          </p:nvSpPr>
          <p:spPr bwMode="auto">
            <a:xfrm>
              <a:off x="2909888" y="2828925"/>
              <a:ext cx="509587" cy="2025650"/>
            </a:xfrm>
            <a:prstGeom prst="rect">
              <a:avLst/>
            </a:prstGeom>
            <a:solidFill>
              <a:srgbClr val="006699"/>
            </a:solidFill>
            <a:ln w="6350">
              <a:solidFill>
                <a:srgbClr val="99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85" name="Rectangle 111"/>
            <p:cNvSpPr>
              <a:spLocks noChangeArrowheads="1"/>
            </p:cNvSpPr>
            <p:nvPr/>
          </p:nvSpPr>
          <p:spPr bwMode="auto">
            <a:xfrm>
              <a:off x="1692275" y="2921000"/>
              <a:ext cx="509588" cy="1933575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6" name="Rectangle 112"/>
            <p:cNvSpPr>
              <a:spLocks noChangeArrowheads="1"/>
            </p:cNvSpPr>
            <p:nvPr/>
          </p:nvSpPr>
          <p:spPr bwMode="auto">
            <a:xfrm>
              <a:off x="3419475" y="2755900"/>
              <a:ext cx="511175" cy="2098675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7" name="Line 113"/>
            <p:cNvSpPr>
              <a:spLocks noChangeShapeType="1"/>
            </p:cNvSpPr>
            <p:nvPr/>
          </p:nvSpPr>
          <p:spPr bwMode="auto">
            <a:xfrm>
              <a:off x="747713" y="2551113"/>
              <a:ext cx="0" cy="2303462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8" name="Line 114"/>
            <p:cNvSpPr>
              <a:spLocks noChangeShapeType="1"/>
            </p:cNvSpPr>
            <p:nvPr/>
          </p:nvSpPr>
          <p:spPr bwMode="auto">
            <a:xfrm>
              <a:off x="695325" y="4854575"/>
              <a:ext cx="5238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9" name="Line 115"/>
            <p:cNvSpPr>
              <a:spLocks noChangeShapeType="1"/>
            </p:cNvSpPr>
            <p:nvPr/>
          </p:nvSpPr>
          <p:spPr bwMode="auto">
            <a:xfrm>
              <a:off x="695325" y="4278313"/>
              <a:ext cx="5238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0" name="Line 116"/>
            <p:cNvSpPr>
              <a:spLocks noChangeShapeType="1"/>
            </p:cNvSpPr>
            <p:nvPr/>
          </p:nvSpPr>
          <p:spPr bwMode="auto">
            <a:xfrm>
              <a:off x="695325" y="3702050"/>
              <a:ext cx="5238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1" name="Line 117"/>
            <p:cNvSpPr>
              <a:spLocks noChangeShapeType="1"/>
            </p:cNvSpPr>
            <p:nvPr/>
          </p:nvSpPr>
          <p:spPr bwMode="auto">
            <a:xfrm>
              <a:off x="695325" y="3127375"/>
              <a:ext cx="5238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2" name="Line 118"/>
            <p:cNvSpPr>
              <a:spLocks noChangeShapeType="1"/>
            </p:cNvSpPr>
            <p:nvPr/>
          </p:nvSpPr>
          <p:spPr bwMode="auto">
            <a:xfrm>
              <a:off x="695325" y="2551113"/>
              <a:ext cx="5238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3" name="Line 119"/>
            <p:cNvSpPr>
              <a:spLocks noChangeShapeType="1"/>
            </p:cNvSpPr>
            <p:nvPr/>
          </p:nvSpPr>
          <p:spPr bwMode="auto">
            <a:xfrm>
              <a:off x="747713" y="4854575"/>
              <a:ext cx="3581400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4" name="Line 120"/>
            <p:cNvSpPr>
              <a:spLocks noChangeShapeType="1"/>
            </p:cNvSpPr>
            <p:nvPr/>
          </p:nvSpPr>
          <p:spPr bwMode="auto">
            <a:xfrm flipV="1">
              <a:off x="747713" y="4854575"/>
              <a:ext cx="0" cy="52388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5" name="Line 121"/>
            <p:cNvSpPr>
              <a:spLocks noChangeShapeType="1"/>
            </p:cNvSpPr>
            <p:nvPr/>
          </p:nvSpPr>
          <p:spPr bwMode="auto">
            <a:xfrm flipV="1">
              <a:off x="2541588" y="4854575"/>
              <a:ext cx="0" cy="52388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6" name="Line 122"/>
            <p:cNvSpPr>
              <a:spLocks noChangeShapeType="1"/>
            </p:cNvSpPr>
            <p:nvPr/>
          </p:nvSpPr>
          <p:spPr bwMode="auto">
            <a:xfrm flipV="1">
              <a:off x="4329113" y="4854575"/>
              <a:ext cx="0" cy="52388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7" name="Rectangle 123"/>
            <p:cNvSpPr>
              <a:spLocks noChangeArrowheads="1"/>
            </p:cNvSpPr>
            <p:nvPr/>
          </p:nvSpPr>
          <p:spPr bwMode="auto">
            <a:xfrm>
              <a:off x="531813" y="4760913"/>
              <a:ext cx="106362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6198" name="Rectangle 124"/>
            <p:cNvSpPr>
              <a:spLocks noChangeArrowheads="1"/>
            </p:cNvSpPr>
            <p:nvPr/>
          </p:nvSpPr>
          <p:spPr bwMode="auto">
            <a:xfrm>
              <a:off x="446088" y="4186238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6199" name="Rectangle 125"/>
            <p:cNvSpPr>
              <a:spLocks noChangeArrowheads="1"/>
            </p:cNvSpPr>
            <p:nvPr/>
          </p:nvSpPr>
          <p:spPr bwMode="auto">
            <a:xfrm>
              <a:off x="446088" y="3609975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6200" name="Rectangle 126"/>
            <p:cNvSpPr>
              <a:spLocks noChangeArrowheads="1"/>
            </p:cNvSpPr>
            <p:nvPr/>
          </p:nvSpPr>
          <p:spPr bwMode="auto">
            <a:xfrm>
              <a:off x="446088" y="303371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75</a:t>
              </a:r>
            </a:p>
          </p:txBody>
        </p:sp>
        <p:sp>
          <p:nvSpPr>
            <p:cNvPr id="6201" name="Rectangle 127"/>
            <p:cNvSpPr>
              <a:spLocks noChangeArrowheads="1"/>
            </p:cNvSpPr>
            <p:nvPr/>
          </p:nvSpPr>
          <p:spPr bwMode="auto">
            <a:xfrm>
              <a:off x="360363" y="2459038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6202" name="Rectangle 131"/>
            <p:cNvSpPr>
              <a:spLocks noChangeArrowheads="1"/>
            </p:cNvSpPr>
            <p:nvPr/>
          </p:nvSpPr>
          <p:spPr bwMode="auto">
            <a:xfrm>
              <a:off x="638175" y="2071688"/>
              <a:ext cx="203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b="1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203" name="Rectangle 186"/>
            <p:cNvSpPr>
              <a:spLocks noChangeArrowheads="1"/>
            </p:cNvSpPr>
            <p:nvPr/>
          </p:nvSpPr>
          <p:spPr bwMode="auto">
            <a:xfrm>
              <a:off x="1228725" y="4473575"/>
              <a:ext cx="381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chemeClr val="bg1"/>
                  </a:solidFill>
                </a:rPr>
                <a:t>99</a:t>
              </a:r>
            </a:p>
          </p:txBody>
        </p:sp>
        <p:sp>
          <p:nvSpPr>
            <p:cNvPr id="6204" name="Rectangle 186"/>
            <p:cNvSpPr>
              <a:spLocks noChangeArrowheads="1"/>
            </p:cNvSpPr>
            <p:nvPr/>
          </p:nvSpPr>
          <p:spPr bwMode="auto">
            <a:xfrm>
              <a:off x="1749425" y="4473575"/>
              <a:ext cx="381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chemeClr val="bg1"/>
                  </a:solidFill>
                </a:rPr>
                <a:t>87</a:t>
              </a:r>
            </a:p>
          </p:txBody>
        </p:sp>
        <p:sp>
          <p:nvSpPr>
            <p:cNvPr id="6205" name="Rectangle 186"/>
            <p:cNvSpPr>
              <a:spLocks noChangeArrowheads="1"/>
            </p:cNvSpPr>
            <p:nvPr/>
          </p:nvSpPr>
          <p:spPr bwMode="auto">
            <a:xfrm>
              <a:off x="3005138" y="4473575"/>
              <a:ext cx="381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chemeClr val="bg1"/>
                  </a:solidFill>
                </a:rPr>
                <a:t>99</a:t>
              </a:r>
            </a:p>
          </p:txBody>
        </p:sp>
        <p:sp>
          <p:nvSpPr>
            <p:cNvPr id="6206" name="Rectangle 186"/>
            <p:cNvSpPr>
              <a:spLocks noChangeArrowheads="1"/>
            </p:cNvSpPr>
            <p:nvPr/>
          </p:nvSpPr>
          <p:spPr bwMode="auto">
            <a:xfrm>
              <a:off x="3478213" y="4473575"/>
              <a:ext cx="381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chemeClr val="bg1"/>
                  </a:solidFill>
                </a:rPr>
                <a:t>87</a:t>
              </a:r>
            </a:p>
          </p:txBody>
        </p:sp>
        <p:sp>
          <p:nvSpPr>
            <p:cNvPr id="6207" name="ZoneTexte 40"/>
            <p:cNvSpPr txBox="1">
              <a:spLocks noChangeArrowheads="1"/>
            </p:cNvSpPr>
            <p:nvPr/>
          </p:nvSpPr>
          <p:spPr bwMode="auto">
            <a:xfrm>
              <a:off x="787138" y="4473575"/>
              <a:ext cx="41870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6208" name="AutoShape 126"/>
            <p:cNvSpPr>
              <a:spLocks noChangeArrowheads="1"/>
            </p:cNvSpPr>
            <p:nvPr/>
          </p:nvSpPr>
          <p:spPr bwMode="auto">
            <a:xfrm>
              <a:off x="990600" y="5557838"/>
              <a:ext cx="3436938" cy="3587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09" name="ZoneTexte 85"/>
            <p:cNvSpPr txBox="1">
              <a:spLocks noChangeArrowheads="1"/>
            </p:cNvSpPr>
            <p:nvPr/>
          </p:nvSpPr>
          <p:spPr bwMode="auto">
            <a:xfrm>
              <a:off x="3105150" y="5553075"/>
              <a:ext cx="132238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LPV/r mono</a:t>
              </a:r>
            </a:p>
          </p:txBody>
        </p:sp>
        <p:sp>
          <p:nvSpPr>
            <p:cNvPr id="6210" name="Rectangle 3"/>
            <p:cNvSpPr>
              <a:spLocks noChangeArrowheads="1"/>
            </p:cNvSpPr>
            <p:nvPr/>
          </p:nvSpPr>
          <p:spPr bwMode="auto">
            <a:xfrm>
              <a:off x="2962275" y="5664200"/>
              <a:ext cx="177800" cy="144463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211" name="ZoneTexte 84"/>
            <p:cNvSpPr txBox="1">
              <a:spLocks noChangeArrowheads="1"/>
            </p:cNvSpPr>
            <p:nvPr/>
          </p:nvSpPr>
          <p:spPr bwMode="auto">
            <a:xfrm>
              <a:off x="1246188" y="5553075"/>
              <a:ext cx="157003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Continue cART</a:t>
              </a:r>
            </a:p>
          </p:txBody>
        </p:sp>
        <p:sp>
          <p:nvSpPr>
            <p:cNvPr id="6212" name="Rectangle 4"/>
            <p:cNvSpPr>
              <a:spLocks noChangeArrowheads="1"/>
            </p:cNvSpPr>
            <p:nvPr/>
          </p:nvSpPr>
          <p:spPr bwMode="auto">
            <a:xfrm>
              <a:off x="1100138" y="5664200"/>
              <a:ext cx="177800" cy="144463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KALESOLO Study: Switch to LPV/r monotherapy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50800" y="1697038"/>
            <a:ext cx="9024938" cy="48736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Multivariate analysis: treatment failure was not associated with adherence to therapy but was associated with older age at baseline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Of samples with HIV-1 RNA &gt; 50 c/mL, 20 genotypes from 14 patients </a:t>
            </a:r>
            <a:b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(all in the LPV/r monotherapy group) could be analysed: 1 patient developed major PI resistance mutation, no patient developed mutations conferring resistance to LPV/r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For lipids, fasting total cholesterol changes were significantly higher in the LPV/r monotherapy group (+ 0.42 mmol/L vs + 0.08 mmol/L ; p = 0.04)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None of the 12 serious adverse events were drug-related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Grade 3 to 4 laboratory abnormalities occurred in 3 patients in each group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Diarrhoea was more frequent in the LPV/r monotherapy group </a:t>
            </a:r>
            <a:b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(N = 34 vs N = 13 ; p &lt; 0.001)</a:t>
            </a:r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2473325" y="1282700"/>
            <a:ext cx="41719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Other outcomes</a:t>
            </a:r>
          </a:p>
        </p:txBody>
      </p:sp>
      <p:sp>
        <p:nvSpPr>
          <p:cNvPr id="717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Meynard JL, JAC 2010;65:2436-44</a:t>
            </a:r>
          </a:p>
        </p:txBody>
      </p:sp>
      <p:sp>
        <p:nvSpPr>
          <p:cNvPr id="7174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KALESOLO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KALESOLO Study: Switch to LPV/r monotherapy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smtClean="0">
                <a:latin typeface="Calibri" pitchFamily="34" charset="0"/>
                <a:ea typeface="ＭＳ Ｐゴシック" pitchFamily="-1" charset="-128"/>
              </a:rPr>
              <a:t>Conclusions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In patients with virologic suppression, by per-protocol analysis, LPV/r monotherapy did not achieve non inferiority versus continuation of current antiretroviral regimen for maintaining HIV-1 RNA &lt; 50 c/mL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The incidence of virologic failure was low and successfully managed by treatment reintensification </a:t>
            </a:r>
          </a:p>
          <a:p>
            <a:pPr lvl="1"/>
            <a:endParaRPr lang="en-GB" sz="2400" smtClean="0">
              <a:ea typeface="ＭＳ Ｐゴシック" pitchFamily="-1" charset="-128"/>
            </a:endParaRP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Meynard JL, JAC 2010;65:2436-44</a:t>
            </a: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KALESOLO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7907</TotalTime>
  <Words>477</Words>
  <Application>Microsoft Office PowerPoint</Application>
  <PresentationFormat>Affichage à l'écran (4:3)</PresentationFormat>
  <Paragraphs>142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ARV_trials_2012</vt:lpstr>
      <vt:lpstr>Switch to LPV/r monotherapy</vt:lpstr>
      <vt:lpstr>KALESOLO Study: Switch to LPV/r monotherapy</vt:lpstr>
      <vt:lpstr>KALESOLO Study: Switch to LPV/r monotherapy</vt:lpstr>
      <vt:lpstr>KALESOLO Study: Switch to LPV/r monotherapy</vt:lpstr>
      <vt:lpstr>KALESOLO Study: Switch to LPV/r monotherapy</vt:lpstr>
      <vt:lpstr>KALESOLO Study: Switch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251</cp:revision>
  <dcterms:created xsi:type="dcterms:W3CDTF">2011-03-08T09:11:08Z</dcterms:created>
  <dcterms:modified xsi:type="dcterms:W3CDTF">2018-03-22T13:25:51Z</dcterms:modified>
  <cp:category>www.aei.fr</cp:category>
</cp:coreProperties>
</file>