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68" r:id="rId3"/>
    <p:sldId id="258" r:id="rId4"/>
    <p:sldId id="271" r:id="rId5"/>
    <p:sldId id="272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7BEBFF"/>
    <a:srgbClr val="0066FF"/>
    <a:srgbClr val="FFFFFF"/>
    <a:srgbClr val="DDDDDD"/>
    <a:srgbClr val="E5E5F7"/>
    <a:srgbClr val="990000"/>
    <a:srgbClr val="FF00FF"/>
    <a:srgbClr val="000066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1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686" y="8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LPV/r + RAL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KITE </a:t>
            </a:r>
            <a:r>
              <a:rPr lang="fr-FR" sz="2800" b="1" dirty="0" err="1">
                <a:latin typeface="Calibri" pitchFamily="34" charset="0"/>
                <a:ea typeface="ＭＳ Ｐゴシック" pitchFamily="34" charset="-128"/>
              </a:rPr>
              <a:t>Study</a:t>
            </a:r>
            <a:endParaRPr lang="fr-FR" sz="2800" b="1" dirty="0"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KITE Study: switch to LPV/r + RAL </a:t>
            </a:r>
            <a:endParaRPr lang="fr-FR" sz="3200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0800" y="1343025"/>
            <a:ext cx="9024938" cy="5303838"/>
          </a:xfrm>
        </p:spPr>
        <p:txBody>
          <a:bodyPr/>
          <a:lstStyle/>
          <a:p>
            <a:pPr eaLnBrk="1" hangingPunct="1"/>
            <a:r>
              <a:rPr lang="fr-FR" sz="2800" b="1" dirty="0">
                <a:latin typeface="+mj-lt"/>
                <a:ea typeface="MS PGothic" charset="0"/>
              </a:rPr>
              <a:t>Design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300169" y="1920631"/>
            <a:ext cx="3167995" cy="2411996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E5E5F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Age ≥ 18 years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HIV+</a:t>
            </a:r>
          </a:p>
          <a:p>
            <a:pPr algn="ctr" eaLnBrk="1" hangingPunct="1"/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No previous </a:t>
            </a:r>
            <a:r>
              <a:rPr lang="en-US" sz="1600" b="1" baseline="0" dirty="0" err="1">
                <a:solidFill>
                  <a:srgbClr val="000066"/>
                </a:solidFill>
                <a:latin typeface="+mj-lt"/>
              </a:rPr>
              <a:t>virologi</a:t>
            </a:r>
            <a:r>
              <a:rPr lang="en-US" sz="1600" b="1" dirty="0" err="1">
                <a:solidFill>
                  <a:srgbClr val="000066"/>
                </a:solidFill>
                <a:latin typeface="+mj-lt"/>
              </a:rPr>
              <a:t>c</a:t>
            </a:r>
            <a:r>
              <a:rPr lang="en-US" sz="1600" b="1" dirty="0">
                <a:solidFill>
                  <a:srgbClr val="000066"/>
                </a:solidFill>
                <a:latin typeface="+mj-lt"/>
              </a:rPr>
              <a:t> failure to PI/r-based ART</a:t>
            </a:r>
            <a:endParaRPr lang="en-US" sz="1600" b="1" baseline="0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HIV-1 RNA</a:t>
            </a:r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 &lt; 50 c/ml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On stable (≥ 6 months) </a:t>
            </a:r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2 NRTI + 3rd agent</a:t>
            </a:r>
          </a:p>
          <a:p>
            <a:pPr algn="ctr"/>
            <a:r>
              <a:rPr lang="en-US" sz="1600" b="1" dirty="0">
                <a:solidFill>
                  <a:srgbClr val="000066"/>
                </a:solidFill>
                <a:latin typeface="+mj-lt"/>
              </a:rPr>
              <a:t>If HBV co-infected, no anti-HBV drug also active on HIV</a:t>
            </a:r>
          </a:p>
          <a:p>
            <a:pPr algn="ctr" eaLnBrk="1" hangingPunct="1"/>
            <a:endParaRPr lang="en-US" sz="1600" b="1" baseline="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410716"/>
            <a:ext cx="3498014" cy="449927"/>
          </a:xfrm>
          <a:prstGeom prst="rect">
            <a:avLst/>
          </a:prstGeom>
          <a:solidFill>
            <a:srgbClr val="7BEBFF"/>
          </a:solidFill>
          <a:ln w="9525">
            <a:solidFill>
              <a:srgbClr val="7BEBFF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sz="1800" b="1" baseline="0" dirty="0">
                <a:solidFill>
                  <a:srgbClr val="333399"/>
                </a:solidFill>
                <a:latin typeface="+mj-lt"/>
                <a:cs typeface="Arial" charset="0"/>
              </a:rPr>
              <a:t>LPV/r + RAL </a:t>
            </a:r>
            <a:r>
              <a:rPr lang="fr-FR" sz="1800" b="1" baseline="0" dirty="0" err="1">
                <a:solidFill>
                  <a:srgbClr val="333399"/>
                </a:solidFill>
                <a:latin typeface="+mj-lt"/>
                <a:cs typeface="Arial" charset="0"/>
              </a:rPr>
              <a:t>bid</a:t>
            </a:r>
            <a:endParaRPr lang="fr-FR" sz="1800" b="1" baseline="0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74906"/>
            <a:ext cx="3498014" cy="449927"/>
          </a:xfrm>
          <a:prstGeom prst="rect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sz="1800" b="1" baseline="0" dirty="0">
                <a:solidFill>
                  <a:schemeClr val="bg1"/>
                </a:solidFill>
                <a:latin typeface="+mj-lt"/>
                <a:cs typeface="Arial" charset="0"/>
              </a:rPr>
              <a:t>Continuation of triple </a:t>
            </a:r>
            <a:r>
              <a:rPr lang="fr-FR" sz="1800" b="1" baseline="0" dirty="0" err="1">
                <a:solidFill>
                  <a:schemeClr val="bg1"/>
                </a:solidFill>
                <a:latin typeface="+mj-lt"/>
                <a:cs typeface="Arial" charset="0"/>
              </a:rPr>
              <a:t>therapy</a:t>
            </a:r>
            <a:endParaRPr lang="fr-FR" sz="1800" b="1" baseline="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2830" y="2286991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40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2830" y="3634919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20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4049739" y="24328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490902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2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grpSp>
        <p:nvGrpSpPr>
          <p:cNvPr id="90" name="Grouper 89"/>
          <p:cNvGrpSpPr/>
          <p:nvPr/>
        </p:nvGrpSpPr>
        <p:grpSpPr>
          <a:xfrm>
            <a:off x="3499080" y="2606219"/>
            <a:ext cx="1609257" cy="990600"/>
            <a:chOff x="3055351" y="2629315"/>
            <a:chExt cx="1609257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55351" y="3153190"/>
              <a:ext cx="971996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763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9161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541357"/>
            <a:ext cx="906621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Primary endpoint: proportion with HIV RNA &lt; 50 c/mL </a:t>
            </a:r>
            <a:r>
              <a:rPr lang="fr-FR" dirty="0" err="1">
                <a:solidFill>
                  <a:srgbClr val="000066"/>
                </a:solidFill>
              </a:rPr>
              <a:t>during</a:t>
            </a:r>
            <a:r>
              <a:rPr lang="fr-FR" dirty="0">
                <a:solidFill>
                  <a:srgbClr val="000066"/>
                </a:solidFill>
              </a:rPr>
              <a:t> </a:t>
            </a:r>
            <a:r>
              <a:rPr lang="fr-FR" dirty="0" err="1">
                <a:solidFill>
                  <a:srgbClr val="000066"/>
                </a:solidFill>
              </a:rPr>
              <a:t>study</a:t>
            </a:r>
            <a:r>
              <a:rPr lang="fr-FR" dirty="0">
                <a:solidFill>
                  <a:srgbClr val="000066"/>
                </a:solidFill>
              </a:rPr>
              <a:t> </a:t>
            </a:r>
            <a:r>
              <a:rPr lang="fr-FR" dirty="0" err="1">
                <a:solidFill>
                  <a:srgbClr val="000066"/>
                </a:solidFill>
              </a:rPr>
              <a:t>visits</a:t>
            </a:r>
            <a:r>
              <a:rPr lang="fr-FR" dirty="0">
                <a:solidFill>
                  <a:srgbClr val="000066"/>
                </a:solidFill>
              </a:rPr>
              <a:t>, by </a:t>
            </a:r>
            <a:r>
              <a:rPr lang="fr-FR" dirty="0" err="1">
                <a:solidFill>
                  <a:srgbClr val="000066"/>
                </a:solidFill>
              </a:rPr>
              <a:t>treatment</a:t>
            </a:r>
            <a:r>
              <a:rPr lang="fr-FR" dirty="0">
                <a:solidFill>
                  <a:srgbClr val="000066"/>
                </a:solidFill>
              </a:rPr>
              <a:t> arm and time on </a:t>
            </a:r>
            <a:r>
              <a:rPr lang="fr-FR" dirty="0" err="1">
                <a:solidFill>
                  <a:srgbClr val="000066"/>
                </a:solidFill>
              </a:rPr>
              <a:t>study</a:t>
            </a:r>
            <a:endParaRPr lang="en-US" dirty="0">
              <a:solidFill>
                <a:srgbClr val="000066"/>
              </a:solidFill>
            </a:endParaRP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Time cumulative event- free treatment failure </a:t>
            </a:r>
            <a:r>
              <a:rPr lang="fr-FR" dirty="0">
                <a:solidFill>
                  <a:srgbClr val="000066"/>
                </a:solidFill>
              </a:rPr>
              <a:t>(first of 2 </a:t>
            </a:r>
            <a:r>
              <a:rPr lang="fr-FR" dirty="0" err="1">
                <a:solidFill>
                  <a:srgbClr val="000066"/>
                </a:solidFill>
              </a:rPr>
              <a:t>consecutive</a:t>
            </a:r>
            <a:r>
              <a:rPr lang="fr-FR" dirty="0">
                <a:solidFill>
                  <a:srgbClr val="000066"/>
                </a:solidFill>
              </a:rPr>
              <a:t> HIV RNA &gt; 400 c/</a:t>
            </a:r>
            <a:r>
              <a:rPr lang="fr-FR" dirty="0" err="1">
                <a:solidFill>
                  <a:srgbClr val="000066"/>
                </a:solidFill>
              </a:rPr>
              <a:t>mL</a:t>
            </a:r>
            <a:r>
              <a:rPr lang="fr-FR" dirty="0">
                <a:solidFill>
                  <a:srgbClr val="000066"/>
                </a:solidFill>
              </a:rPr>
              <a:t> or ARV change), </a:t>
            </a:r>
            <a:r>
              <a:rPr lang="fr-FR" dirty="0" err="1">
                <a:solidFill>
                  <a:srgbClr val="000066"/>
                </a:solidFill>
              </a:rPr>
              <a:t>estimated</a:t>
            </a:r>
            <a:r>
              <a:rPr lang="fr-FR" dirty="0">
                <a:solidFill>
                  <a:srgbClr val="000066"/>
                </a:solidFill>
              </a:rPr>
              <a:t> by Kaplan-Meier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458747" y="1270024"/>
            <a:ext cx="6246069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(mean), and disposition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635380"/>
              </p:ext>
            </p:extLst>
          </p:nvPr>
        </p:nvGraphicFramePr>
        <p:xfrm>
          <a:off x="383371" y="1663298"/>
          <a:ext cx="8278421" cy="4737500"/>
        </p:xfrm>
        <a:graphic>
          <a:graphicData uri="http://schemas.openxmlformats.org/drawingml/2006/table">
            <a:tbl>
              <a:tblPr/>
              <a:tblGrid>
                <a:gridCol w="505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5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0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Continued triple 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&lt; 50 c/mL,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1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ART at entry,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LPV/r-based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Other PI/r-based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NNRTI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TDF-containing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On lipid-lowering agent,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1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at W48,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Withdrew consent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Not study drug related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Study drug related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Lost to follow-up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5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KITE Study: switch to LPV/r + RAL </a:t>
            </a:r>
            <a:endParaRPr lang="fr-F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601107" y="1270024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Outcome - Efficacy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818859"/>
              </p:ext>
            </p:extLst>
          </p:nvPr>
        </p:nvGraphicFramePr>
        <p:xfrm>
          <a:off x="383371" y="1663298"/>
          <a:ext cx="8278421" cy="4483374"/>
        </p:xfrm>
        <a:graphic>
          <a:graphicData uri="http://schemas.openxmlformats.org/drawingml/2006/table">
            <a:tbl>
              <a:tblPr/>
              <a:tblGrid>
                <a:gridCol w="5047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9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Continued triple 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Virological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reponse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&lt; 50 c/mL over the 48-week study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&lt; 50 c/mL at W48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&lt; 50 c/mL in patients completing 48 weeks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92.7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                                          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88.2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Absence of treatment failure over 48 weeks,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Confirmed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failure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Immunological 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Mean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cell counts adjusted for baseline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Adherence score, mean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Missing no doses in past 4 days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93.5%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0.32 (p = 0.002)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77.4% (p = 0.009)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KITE Study: switch to LPV/r + RAL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88149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KITE Study: switch to LPV/r + RAL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314450"/>
            <a:ext cx="9086278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Safety over 48 weeks</a:t>
            </a:r>
            <a:endParaRPr lang="en-US" sz="2400" b="1" dirty="0">
              <a:latin typeface="+mj-lt"/>
            </a:endParaRPr>
          </a:p>
          <a:p>
            <a:pPr lvl="1"/>
            <a:r>
              <a:rPr lang="en-US" sz="2000" dirty="0"/>
              <a:t>No serious AE</a:t>
            </a:r>
          </a:p>
          <a:p>
            <a:pPr lvl="1"/>
            <a:r>
              <a:rPr lang="en-US" sz="2000" dirty="0"/>
              <a:t>Moderate or severe diarrhea: </a:t>
            </a:r>
            <a:r>
              <a:rPr lang="fr-FR" sz="2000" dirty="0"/>
              <a:t>10 patients (25%) in the LPV/r + RAL group and 1 patient (5%) in the triple ART group (p = 0.08)</a:t>
            </a:r>
          </a:p>
          <a:p>
            <a:pPr lvl="1"/>
            <a:r>
              <a:rPr lang="en-US" sz="2000" dirty="0"/>
              <a:t>Moderate or severe myalgia: more frequent in the triple ART group (25%) compared </a:t>
            </a:r>
            <a:r>
              <a:rPr lang="fr-FR" sz="2000" dirty="0"/>
              <a:t>to the </a:t>
            </a:r>
            <a:r>
              <a:rPr lang="en-US" sz="2000" dirty="0"/>
              <a:t>LPV/r + RAL group (0%) (p = 0.002)</a:t>
            </a:r>
          </a:p>
          <a:p>
            <a:pPr lvl="1"/>
            <a:r>
              <a:rPr lang="en-US" sz="2000" dirty="0"/>
              <a:t>Total cholesterol and triglycerides for the LPV/r + RAL arm were statistically significantly increased during the follow-up periods</a:t>
            </a:r>
            <a:br>
              <a:rPr lang="en-US" sz="2000" dirty="0"/>
            </a:br>
            <a:r>
              <a:rPr lang="en-US" sz="2000" dirty="0"/>
              <a:t>(p = 0.008 for total cholesterol and p = 0.008 for triglycerides)</a:t>
            </a:r>
          </a:p>
          <a:p>
            <a:pPr lvl="1"/>
            <a:r>
              <a:rPr lang="en-US" sz="2000" dirty="0"/>
              <a:t>No difference between treatments arms over time was significant for total body fat (p = 0.60), trunk fat (p = 0.72), arm fat (p = 0.93), and</a:t>
            </a:r>
            <a:br>
              <a:rPr lang="en-US" sz="2000" dirty="0"/>
            </a:br>
            <a:r>
              <a:rPr lang="en-US" sz="2000" dirty="0"/>
              <a:t>leg fat (p = 0.72)</a:t>
            </a:r>
          </a:p>
          <a:p>
            <a:pPr lvl="1"/>
            <a:r>
              <a:rPr lang="en-US" sz="2000" dirty="0"/>
              <a:t>Similarly, no difference between treatments arms over time was significant for total BMD (p = 0.50), pelvis BMD (p = 0.56), or spine BMD (p = 0.72)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</p:spTree>
    <p:extLst>
      <p:ext uri="{BB962C8B-B14F-4D97-AF65-F5344CB8AC3E}">
        <p14:creationId xmlns:p14="http://schemas.microsoft.com/office/powerpoint/2010/main" val="642323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KITE Study: switch to LPV/r + RAL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314450"/>
            <a:ext cx="9024938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800" b="1" dirty="0">
                <a:latin typeface="+mj-lt"/>
              </a:rPr>
            </a:br>
            <a:endParaRPr lang="en-US" sz="2400" b="1" dirty="0">
              <a:latin typeface="+mj-lt"/>
            </a:endParaRPr>
          </a:p>
          <a:p>
            <a:pPr lvl="1"/>
            <a:r>
              <a:rPr lang="en-US" sz="2000" dirty="0">
                <a:latin typeface=""/>
              </a:rPr>
              <a:t>In </a:t>
            </a:r>
            <a:r>
              <a:rPr lang="en-US" sz="2000" dirty="0" err="1">
                <a:latin typeface=""/>
              </a:rPr>
              <a:t>virologically</a:t>
            </a:r>
            <a:r>
              <a:rPr lang="en-US" sz="2000" dirty="0">
                <a:latin typeface=""/>
              </a:rPr>
              <a:t> suppressed patients on HAART, switching therapy to the NRTI sparing LPV/r + RAL combination produced similar sustained </a:t>
            </a:r>
            <a:r>
              <a:rPr lang="en-US" sz="2000" dirty="0" err="1">
                <a:latin typeface=""/>
              </a:rPr>
              <a:t>virologic</a:t>
            </a:r>
            <a:r>
              <a:rPr lang="en-US" sz="2000" dirty="0">
                <a:latin typeface=""/>
              </a:rPr>
              <a:t> suppression and immunologic profile as standard HAART</a:t>
            </a:r>
          </a:p>
          <a:p>
            <a:pPr lvl="1"/>
            <a:r>
              <a:rPr lang="en-US" sz="2000" dirty="0">
                <a:latin typeface=""/>
              </a:rPr>
              <a:t>Adverse events were comparable between arms, but the LPV/r + RAL arm experienced higher </a:t>
            </a:r>
            <a:r>
              <a:rPr lang="en-US" sz="2000" dirty="0" err="1">
                <a:latin typeface=""/>
              </a:rPr>
              <a:t>triglyceridemia</a:t>
            </a:r>
            <a:endParaRPr lang="en-US" sz="2000" dirty="0">
              <a:latin typeface=""/>
            </a:endParaRPr>
          </a:p>
          <a:p>
            <a:pPr lvl="1"/>
            <a:r>
              <a:rPr lang="en-US" sz="2000" dirty="0">
                <a:latin typeface=""/>
              </a:rPr>
              <a:t>Limitations</a:t>
            </a:r>
          </a:p>
          <a:p>
            <a:pPr lvl="2"/>
            <a:r>
              <a:rPr lang="en-US" sz="1800" dirty="0">
                <a:latin typeface=""/>
              </a:rPr>
              <a:t>Small sample size</a:t>
            </a:r>
          </a:p>
          <a:p>
            <a:pPr lvl="2"/>
            <a:r>
              <a:rPr lang="en-US" sz="1800" dirty="0">
                <a:latin typeface=""/>
              </a:rPr>
              <a:t>AEs self-reported, open-label </a:t>
            </a:r>
            <a:r>
              <a:rPr lang="en-US" sz="1800" dirty="0" err="1">
                <a:latin typeface=""/>
              </a:rPr>
              <a:t>unblinded</a:t>
            </a:r>
            <a:r>
              <a:rPr lang="en-US" sz="1800" dirty="0">
                <a:latin typeface=""/>
              </a:rPr>
              <a:t> design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484</Words>
  <Application>Microsoft Office PowerPoint</Application>
  <PresentationFormat>Affichage à l'écran (4:3)</PresentationFormat>
  <Paragraphs>133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Cambria</vt:lpstr>
      <vt:lpstr>Trebuchet MS</vt:lpstr>
      <vt:lpstr>Wingdings</vt:lpstr>
      <vt:lpstr>ARV_trials_2016</vt:lpstr>
      <vt:lpstr>Switch to LPV/r + RAL</vt:lpstr>
      <vt:lpstr>KITE Study: switch to LPV/r + RAL </vt:lpstr>
      <vt:lpstr>KITE Study: switch to LPV/r + RAL </vt:lpstr>
      <vt:lpstr>KITE Study: switch to LPV/r + RAL </vt:lpstr>
      <vt:lpstr>KITE Study: switch to LPV/r + RAL </vt:lpstr>
      <vt:lpstr>KITE Study: switch to LPV/r + RAL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108</cp:revision>
  <dcterms:created xsi:type="dcterms:W3CDTF">2015-05-20T09:45:14Z</dcterms:created>
  <dcterms:modified xsi:type="dcterms:W3CDTF">2016-07-18T12:03:45Z</dcterms:modified>
</cp:coreProperties>
</file>