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833" r:id="rId3"/>
    <p:sldId id="823" r:id="rId4"/>
    <p:sldId id="824" r:id="rId5"/>
    <p:sldId id="829" r:id="rId6"/>
    <p:sldId id="831" r:id="rId7"/>
    <p:sldId id="830" r:id="rId8"/>
    <p:sldId id="832" r:id="rId9"/>
  </p:sldIdLst>
  <p:sldSz cx="9144000" cy="6858000" type="screen4x3"/>
  <p:notesSz cx="7099300" cy="10234613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B8473-2FFB-444E-A54C-8570430EE3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11335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4730837-E5EB-4C17-8D68-2033375ECE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40174464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1D96155-8B1F-4FA9-A844-62B74335999D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6A24E929-5EEC-491D-837C-A9056CCF3D4C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A6D7F79-D9A6-44BA-9F0F-AAD87730A069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EFBA5B6-3DB1-429E-98C3-93989C5B093F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6992520-708C-475A-A712-9859E6ED3DE1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364B158B-5A67-49F2-9FA6-E3DE65A451F1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41D44F8B-A3AA-4140-AB24-32152E29459C}" type="slidenum">
              <a:rPr lang="fr-FR" sz="1300" i="0">
                <a:solidFill>
                  <a:schemeClr val="tx1"/>
                </a:solidFill>
              </a:rPr>
              <a:pPr algn="r" eaLnBrk="1" hangingPunct="1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92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507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001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893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3954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16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16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360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12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5457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826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1870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831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95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4172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60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83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1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43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2932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7719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QD vs BID</a:t>
            </a: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FPV/r vs LPV/r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50800" y="11033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Line 31"/>
          <p:cNvSpPr>
            <a:spLocks noChangeShapeType="1"/>
          </p:cNvSpPr>
          <p:nvPr/>
        </p:nvSpPr>
        <p:spPr bwMode="auto">
          <a:xfrm flipV="1">
            <a:off x="6988175" y="3078163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" name="Line 33"/>
          <p:cNvSpPr>
            <a:spLocks noChangeShapeType="1"/>
          </p:cNvSpPr>
          <p:nvPr/>
        </p:nvSpPr>
        <p:spPr bwMode="auto">
          <a:xfrm flipV="1">
            <a:off x="6988175" y="4198938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1" name="Espace réservé du contenu 2"/>
          <p:cNvSpPr>
            <a:spLocks/>
          </p:cNvSpPr>
          <p:nvPr/>
        </p:nvSpPr>
        <p:spPr bwMode="auto">
          <a:xfrm>
            <a:off x="50800" y="5013325"/>
            <a:ext cx="87693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sz="1800" i="0">
                <a:solidFill>
                  <a:srgbClr val="000066"/>
                </a:solidFill>
              </a:rPr>
              <a:t>Non inferiority of FPV/r vs LPV/r at W48: % HIV RNA &lt; 400 c/mL, ITT, TLOVR algorithm (lower margin of the 95% CI for the difference = - 12%, 90% power)</a:t>
            </a:r>
            <a:endParaRPr lang="en-GB" sz="2000" b="1" i="0">
              <a:solidFill>
                <a:srgbClr val="000066"/>
              </a:solidFill>
            </a:endParaRPr>
          </a:p>
        </p:txBody>
      </p:sp>
      <p:graphicFrame>
        <p:nvGraphicFramePr>
          <p:cNvPr id="183341" name="Group 45"/>
          <p:cNvGraphicFramePr>
            <a:graphicFrameLocks noGrp="1"/>
          </p:cNvGraphicFramePr>
          <p:nvPr/>
        </p:nvGraphicFramePr>
        <p:xfrm>
          <a:off x="4240213" y="2708275"/>
          <a:ext cx="2714625" cy="755650"/>
        </p:xfrm>
        <a:graphic>
          <a:graphicData uri="http://schemas.openxmlformats.org/drawingml/2006/table">
            <a:tbl>
              <a:tblPr/>
              <a:tblGrid>
                <a:gridCol w="1987550"/>
                <a:gridCol w="72707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FPV/r 700/100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fdc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66" name="Group 42"/>
          <p:cNvGraphicFramePr>
            <a:graphicFrameLocks noGrp="1"/>
          </p:cNvGraphicFramePr>
          <p:nvPr/>
        </p:nvGraphicFramePr>
        <p:xfrm>
          <a:off x="4240213" y="3830638"/>
          <a:ext cx="2727325" cy="733425"/>
        </p:xfrm>
        <a:graphic>
          <a:graphicData uri="http://schemas.openxmlformats.org/drawingml/2006/table">
            <a:tbl>
              <a:tblPr/>
              <a:tblGrid>
                <a:gridCol w="1987550"/>
                <a:gridCol w="739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400/100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fdc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Oval 173"/>
          <p:cNvSpPr>
            <a:spLocks noChangeArrowheads="1"/>
          </p:cNvSpPr>
          <p:nvPr/>
        </p:nvSpPr>
        <p:spPr bwMode="auto">
          <a:xfrm>
            <a:off x="8101013" y="19891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25" name="Line 174"/>
          <p:cNvSpPr>
            <a:spLocks noChangeShapeType="1"/>
          </p:cNvSpPr>
          <p:nvPr/>
        </p:nvSpPr>
        <p:spPr bwMode="auto">
          <a:xfrm>
            <a:off x="8396288" y="2516188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6" name="ZoneTexte 71"/>
          <p:cNvSpPr txBox="1">
            <a:spLocks noChangeArrowheads="1"/>
          </p:cNvSpPr>
          <p:nvPr/>
        </p:nvSpPr>
        <p:spPr bwMode="auto">
          <a:xfrm>
            <a:off x="1266825" y="4724400"/>
            <a:ext cx="661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800" i="0">
                <a:solidFill>
                  <a:srgbClr val="000066"/>
                </a:solidFill>
              </a:rPr>
              <a:t>*Randomisation was stratified on HIV RNA &lt; or </a:t>
            </a:r>
            <a:r>
              <a:rPr lang="en-GB" sz="1800" i="0" u="sng">
                <a:solidFill>
                  <a:srgbClr val="000066"/>
                </a:solidFill>
              </a:rPr>
              <a:t>&gt;</a:t>
            </a:r>
            <a:r>
              <a:rPr lang="en-GB" sz="1800" i="0">
                <a:solidFill>
                  <a:srgbClr val="000066"/>
                </a:solidFill>
              </a:rPr>
              <a:t> 100,000 c/mL</a:t>
            </a:r>
            <a:endParaRPr lang="en-GB" sz="1800" i="0" baseline="30000">
              <a:solidFill>
                <a:srgbClr val="000066"/>
              </a:solidFill>
            </a:endParaRPr>
          </a:p>
        </p:txBody>
      </p:sp>
      <p:sp>
        <p:nvSpPr>
          <p:cNvPr id="412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KLEAN Study: FPV/r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ABC/3TC</a:t>
            </a:r>
          </a:p>
        </p:txBody>
      </p:sp>
      <p:sp>
        <p:nvSpPr>
          <p:cNvPr id="4128" name="ZoneTexte 69"/>
          <p:cNvSpPr txBox="1">
            <a:spLocks noChangeArrowheads="1"/>
          </p:cNvSpPr>
          <p:nvPr/>
        </p:nvSpPr>
        <p:spPr bwMode="auto">
          <a:xfrm>
            <a:off x="6653213" y="6532563"/>
            <a:ext cx="23542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Eron J. Lancet 2006;368:467-82</a:t>
            </a:r>
          </a:p>
        </p:txBody>
      </p:sp>
      <p:grpSp>
        <p:nvGrpSpPr>
          <p:cNvPr id="4129" name="Group 4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37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38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4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KLEAN</a:t>
              </a:r>
            </a:p>
          </p:txBody>
        </p:sp>
      </p:grpSp>
      <p:sp>
        <p:nvSpPr>
          <p:cNvPr id="4130" name="AutoShape 162"/>
          <p:cNvSpPr>
            <a:spLocks noChangeArrowheads="1"/>
          </p:cNvSpPr>
          <p:nvPr/>
        </p:nvSpPr>
        <p:spPr bwMode="auto">
          <a:xfrm>
            <a:off x="446088" y="3019425"/>
            <a:ext cx="2540000" cy="12128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cxnSp>
        <p:nvCxnSpPr>
          <p:cNvPr id="4131" name="AutoShape 48"/>
          <p:cNvCxnSpPr>
            <a:cxnSpLocks noChangeShapeType="1"/>
          </p:cNvCxnSpPr>
          <p:nvPr/>
        </p:nvCxnSpPr>
        <p:spPr bwMode="auto">
          <a:xfrm rot="10800000" flipH="1" flipV="1">
            <a:off x="4211638" y="3078163"/>
            <a:ext cx="1587" cy="1095375"/>
          </a:xfrm>
          <a:prstGeom prst="bentConnector3">
            <a:avLst>
              <a:gd name="adj1" fmla="val -60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2" name="Oval 170"/>
          <p:cNvSpPr>
            <a:spLocks noChangeArrowheads="1"/>
          </p:cNvSpPr>
          <p:nvPr/>
        </p:nvSpPr>
        <p:spPr bwMode="auto">
          <a:xfrm>
            <a:off x="2311400" y="139858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1:1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4133" name="Line 52"/>
          <p:cNvSpPr>
            <a:spLocks noChangeShapeType="1"/>
          </p:cNvSpPr>
          <p:nvPr/>
        </p:nvSpPr>
        <p:spPr bwMode="auto">
          <a:xfrm>
            <a:off x="2995613" y="3622675"/>
            <a:ext cx="2730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4" name="Rectangle 8"/>
          <p:cNvSpPr>
            <a:spLocks noChangeArrowheads="1"/>
          </p:cNvSpPr>
          <p:nvPr/>
        </p:nvSpPr>
        <p:spPr bwMode="auto">
          <a:xfrm>
            <a:off x="3278188" y="2760663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434</a:t>
            </a:r>
          </a:p>
        </p:txBody>
      </p:sp>
      <p:cxnSp>
        <p:nvCxnSpPr>
          <p:cNvPr id="4135" name="Connecteur droit 66"/>
          <p:cNvCxnSpPr>
            <a:cxnSpLocks noChangeShapeType="1"/>
          </p:cNvCxnSpPr>
          <p:nvPr/>
        </p:nvCxnSpPr>
        <p:spPr bwMode="auto">
          <a:xfrm rot="5400000">
            <a:off x="2882107" y="261858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6" name="Rectangle 9"/>
          <p:cNvSpPr>
            <a:spLocks noChangeArrowheads="1"/>
          </p:cNvSpPr>
          <p:nvPr/>
        </p:nvSpPr>
        <p:spPr bwMode="auto">
          <a:xfrm>
            <a:off x="3276600" y="3860800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444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KLEAN Study: FPV/r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ABC/3TC</a:t>
            </a:r>
          </a:p>
        </p:txBody>
      </p:sp>
      <p:graphicFrame>
        <p:nvGraphicFramePr>
          <p:cNvPr id="182414" name="Group 142"/>
          <p:cNvGraphicFramePr>
            <a:graphicFrameLocks noGrp="1"/>
          </p:cNvGraphicFramePr>
          <p:nvPr>
            <p:ph idx="4294967295"/>
          </p:nvPr>
        </p:nvGraphicFramePr>
        <p:xfrm>
          <a:off x="1093788" y="1676400"/>
          <a:ext cx="6875462" cy="4124325"/>
        </p:xfrm>
        <a:graphic>
          <a:graphicData uri="http://schemas.openxmlformats.org/drawingml/2006/table">
            <a:tbl>
              <a:tblPr/>
              <a:tblGrid>
                <a:gridCol w="3611562"/>
                <a:gridCol w="1631950"/>
                <a:gridCol w="163195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FPV/r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Randomized,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61% / 29% / 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56% / 33% / 11%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&lt; 50/mm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Hepatitis B and/or C positive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77" name="ZoneTexte 71"/>
          <p:cNvSpPr txBox="1">
            <a:spLocks noChangeArrowheads="1"/>
          </p:cNvSpPr>
          <p:nvPr/>
        </p:nvSpPr>
        <p:spPr bwMode="auto">
          <a:xfrm>
            <a:off x="1054100" y="5851525"/>
            <a:ext cx="699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Substitution of any NRTI for ABC in case of suspected hypersensitivity; no other ARV substitutions allowed</a:t>
            </a:r>
            <a:endParaRPr lang="en-GB" sz="1400" i="0" baseline="30000">
              <a:solidFill>
                <a:srgbClr val="000066"/>
              </a:solidFill>
            </a:endParaRPr>
          </a:p>
        </p:txBody>
      </p:sp>
      <p:grpSp>
        <p:nvGrpSpPr>
          <p:cNvPr id="5178" name="Group 6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81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82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4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KLEAN</a:t>
              </a:r>
            </a:p>
          </p:txBody>
        </p:sp>
      </p:grpSp>
      <p:sp>
        <p:nvSpPr>
          <p:cNvPr id="5179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80" name="ZoneTexte 69"/>
          <p:cNvSpPr txBox="1">
            <a:spLocks noChangeArrowheads="1"/>
          </p:cNvSpPr>
          <p:nvPr/>
        </p:nvSpPr>
        <p:spPr bwMode="auto">
          <a:xfrm>
            <a:off x="6653213" y="6532563"/>
            <a:ext cx="23542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Eron J. Lancet 2006;368:467-82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KLEAN Study: FPV/r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ABC/3TC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317750" y="1138238"/>
            <a:ext cx="4473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HIV RNA &lt; cut-off at week 48</a:t>
            </a:r>
          </a:p>
        </p:txBody>
      </p:sp>
      <p:grpSp>
        <p:nvGrpSpPr>
          <p:cNvPr id="6148" name="Group 71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21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15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4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KLEAN</a:t>
              </a:r>
            </a:p>
          </p:txBody>
        </p:sp>
      </p:grpSp>
      <p:sp>
        <p:nvSpPr>
          <p:cNvPr id="6149" name="Text Box 57"/>
          <p:cNvSpPr txBox="1">
            <a:spLocks noChangeArrowheads="1"/>
          </p:cNvSpPr>
          <p:nvPr/>
        </p:nvSpPr>
        <p:spPr bwMode="auto">
          <a:xfrm>
            <a:off x="622300" y="5214938"/>
            <a:ext cx="1630363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ITT-E, TLOVR</a:t>
            </a:r>
          </a:p>
        </p:txBody>
      </p:sp>
      <p:sp>
        <p:nvSpPr>
          <p:cNvPr id="6150" name="Text Box 58"/>
          <p:cNvSpPr txBox="1">
            <a:spLocks noChangeArrowheads="1"/>
          </p:cNvSpPr>
          <p:nvPr/>
        </p:nvSpPr>
        <p:spPr bwMode="auto">
          <a:xfrm>
            <a:off x="2020888" y="5214938"/>
            <a:ext cx="153828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ITT-E, TLOVR</a:t>
            </a:r>
          </a:p>
        </p:txBody>
      </p:sp>
      <p:sp>
        <p:nvSpPr>
          <p:cNvPr id="6151" name="Text Box 76"/>
          <p:cNvSpPr txBox="1">
            <a:spLocks noChangeArrowheads="1"/>
          </p:cNvSpPr>
          <p:nvPr/>
        </p:nvSpPr>
        <p:spPr bwMode="auto">
          <a:xfrm>
            <a:off x="103188" y="2032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152" name="ZoneTexte 86"/>
          <p:cNvSpPr txBox="1">
            <a:spLocks noChangeArrowheads="1"/>
          </p:cNvSpPr>
          <p:nvPr/>
        </p:nvSpPr>
        <p:spPr bwMode="auto">
          <a:xfrm>
            <a:off x="217488" y="5554663"/>
            <a:ext cx="2435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95% CI for the difference</a:t>
            </a:r>
          </a:p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= - 4.8; 7.05 </a:t>
            </a:r>
          </a:p>
        </p:txBody>
      </p:sp>
      <p:sp>
        <p:nvSpPr>
          <p:cNvPr id="6153" name="ZoneTexte 87"/>
          <p:cNvSpPr txBox="1">
            <a:spLocks noChangeArrowheads="1"/>
          </p:cNvSpPr>
          <p:nvPr/>
        </p:nvSpPr>
        <p:spPr bwMode="auto">
          <a:xfrm>
            <a:off x="727075" y="2524125"/>
            <a:ext cx="14462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Primary efficacy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endpoint</a:t>
            </a:r>
          </a:p>
        </p:txBody>
      </p:sp>
      <p:sp>
        <p:nvSpPr>
          <p:cNvPr id="6154" name="Text Box 58"/>
          <p:cNvSpPr txBox="1">
            <a:spLocks noChangeArrowheads="1"/>
          </p:cNvSpPr>
          <p:nvPr/>
        </p:nvSpPr>
        <p:spPr bwMode="auto">
          <a:xfrm>
            <a:off x="3459163" y="5214938"/>
            <a:ext cx="14097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ITT, M/D = F</a:t>
            </a:r>
          </a:p>
        </p:txBody>
      </p:sp>
      <p:sp>
        <p:nvSpPr>
          <p:cNvPr id="6155" name="Text Box 58"/>
          <p:cNvSpPr txBox="1">
            <a:spLocks noChangeArrowheads="1"/>
          </p:cNvSpPr>
          <p:nvPr/>
        </p:nvSpPr>
        <p:spPr bwMode="auto">
          <a:xfrm>
            <a:off x="4892675" y="5214938"/>
            <a:ext cx="118268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Observed analysis,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ITT-E</a:t>
            </a:r>
          </a:p>
        </p:txBody>
      </p:sp>
      <p:sp>
        <p:nvSpPr>
          <p:cNvPr id="6156" name="Rectangle 76"/>
          <p:cNvSpPr>
            <a:spLocks noChangeArrowheads="1"/>
          </p:cNvSpPr>
          <p:nvPr/>
        </p:nvSpPr>
        <p:spPr bwMode="auto">
          <a:xfrm>
            <a:off x="954088" y="3205163"/>
            <a:ext cx="468312" cy="1985962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57" name="Rectangle 77"/>
          <p:cNvSpPr>
            <a:spLocks noChangeArrowheads="1"/>
          </p:cNvSpPr>
          <p:nvPr/>
        </p:nvSpPr>
        <p:spPr bwMode="auto">
          <a:xfrm>
            <a:off x="2314575" y="3379788"/>
            <a:ext cx="466725" cy="1811337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58" name="Rectangle 78"/>
          <p:cNvSpPr>
            <a:spLocks noChangeArrowheads="1"/>
          </p:cNvSpPr>
          <p:nvPr/>
        </p:nvSpPr>
        <p:spPr bwMode="auto">
          <a:xfrm>
            <a:off x="3667125" y="3333750"/>
            <a:ext cx="468313" cy="1857375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59" name="Rectangle 79"/>
          <p:cNvSpPr>
            <a:spLocks noChangeArrowheads="1"/>
          </p:cNvSpPr>
          <p:nvPr/>
        </p:nvSpPr>
        <p:spPr bwMode="auto">
          <a:xfrm>
            <a:off x="5013325" y="2768600"/>
            <a:ext cx="450850" cy="2422525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0" name="Rectangle 82"/>
          <p:cNvSpPr>
            <a:spLocks noChangeArrowheads="1"/>
          </p:cNvSpPr>
          <p:nvPr/>
        </p:nvSpPr>
        <p:spPr bwMode="auto">
          <a:xfrm>
            <a:off x="1422400" y="3240088"/>
            <a:ext cx="450850" cy="1951037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1" name="Rectangle 83"/>
          <p:cNvSpPr>
            <a:spLocks noChangeArrowheads="1"/>
          </p:cNvSpPr>
          <p:nvPr/>
        </p:nvSpPr>
        <p:spPr bwMode="auto">
          <a:xfrm>
            <a:off x="2786063" y="3414713"/>
            <a:ext cx="452437" cy="1776412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2" name="Rectangle 84"/>
          <p:cNvSpPr>
            <a:spLocks noChangeArrowheads="1"/>
          </p:cNvSpPr>
          <p:nvPr/>
        </p:nvSpPr>
        <p:spPr bwMode="auto">
          <a:xfrm>
            <a:off x="4133850" y="3333750"/>
            <a:ext cx="450850" cy="185737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3" name="Rectangle 85"/>
          <p:cNvSpPr>
            <a:spLocks noChangeArrowheads="1"/>
          </p:cNvSpPr>
          <p:nvPr/>
        </p:nvSpPr>
        <p:spPr bwMode="auto">
          <a:xfrm>
            <a:off x="5464175" y="2805113"/>
            <a:ext cx="452438" cy="2386012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4" name="Line 88"/>
          <p:cNvSpPr>
            <a:spLocks noChangeShapeType="1"/>
          </p:cNvSpPr>
          <p:nvPr/>
        </p:nvSpPr>
        <p:spPr bwMode="auto">
          <a:xfrm>
            <a:off x="598488" y="2446338"/>
            <a:ext cx="0" cy="2744787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5" name="Line 90"/>
          <p:cNvSpPr>
            <a:spLocks noChangeShapeType="1"/>
          </p:cNvSpPr>
          <p:nvPr/>
        </p:nvSpPr>
        <p:spPr bwMode="auto">
          <a:xfrm>
            <a:off x="506413" y="4919663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6" name="Line 91"/>
          <p:cNvSpPr>
            <a:spLocks noChangeShapeType="1"/>
          </p:cNvSpPr>
          <p:nvPr/>
        </p:nvSpPr>
        <p:spPr bwMode="auto">
          <a:xfrm>
            <a:off x="506413" y="4640263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7" name="Line 92"/>
          <p:cNvSpPr>
            <a:spLocks noChangeShapeType="1"/>
          </p:cNvSpPr>
          <p:nvPr/>
        </p:nvSpPr>
        <p:spPr bwMode="auto">
          <a:xfrm>
            <a:off x="506413" y="4368800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8" name="Line 93"/>
          <p:cNvSpPr>
            <a:spLocks noChangeShapeType="1"/>
          </p:cNvSpPr>
          <p:nvPr/>
        </p:nvSpPr>
        <p:spPr bwMode="auto">
          <a:xfrm>
            <a:off x="506413" y="4090988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9" name="Line 94"/>
          <p:cNvSpPr>
            <a:spLocks noChangeShapeType="1"/>
          </p:cNvSpPr>
          <p:nvPr/>
        </p:nvSpPr>
        <p:spPr bwMode="auto">
          <a:xfrm>
            <a:off x="506413" y="3819525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Line 95"/>
          <p:cNvSpPr>
            <a:spLocks noChangeShapeType="1"/>
          </p:cNvSpPr>
          <p:nvPr/>
        </p:nvSpPr>
        <p:spPr bwMode="auto">
          <a:xfrm>
            <a:off x="506413" y="3546475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1" name="Line 96"/>
          <p:cNvSpPr>
            <a:spLocks noChangeShapeType="1"/>
          </p:cNvSpPr>
          <p:nvPr/>
        </p:nvSpPr>
        <p:spPr bwMode="auto">
          <a:xfrm>
            <a:off x="506413" y="3268663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Line 97"/>
          <p:cNvSpPr>
            <a:spLocks noChangeShapeType="1"/>
          </p:cNvSpPr>
          <p:nvPr/>
        </p:nvSpPr>
        <p:spPr bwMode="auto">
          <a:xfrm>
            <a:off x="506413" y="2997200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3" name="Line 98"/>
          <p:cNvSpPr>
            <a:spLocks noChangeShapeType="1"/>
          </p:cNvSpPr>
          <p:nvPr/>
        </p:nvSpPr>
        <p:spPr bwMode="auto">
          <a:xfrm>
            <a:off x="506413" y="2717800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Line 99"/>
          <p:cNvSpPr>
            <a:spLocks noChangeShapeType="1"/>
          </p:cNvSpPr>
          <p:nvPr/>
        </p:nvSpPr>
        <p:spPr bwMode="auto">
          <a:xfrm>
            <a:off x="506413" y="2446338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5" name="Line 100"/>
          <p:cNvSpPr>
            <a:spLocks noChangeShapeType="1"/>
          </p:cNvSpPr>
          <p:nvPr/>
        </p:nvSpPr>
        <p:spPr bwMode="auto">
          <a:xfrm>
            <a:off x="487363" y="5191125"/>
            <a:ext cx="5640387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Line 101"/>
          <p:cNvSpPr>
            <a:spLocks noChangeShapeType="1"/>
          </p:cNvSpPr>
          <p:nvPr/>
        </p:nvSpPr>
        <p:spPr bwMode="auto">
          <a:xfrm flipV="1">
            <a:off x="598488" y="5191125"/>
            <a:ext cx="0" cy="23813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7" name="Line 102"/>
          <p:cNvSpPr>
            <a:spLocks noChangeShapeType="1"/>
          </p:cNvSpPr>
          <p:nvPr/>
        </p:nvSpPr>
        <p:spPr bwMode="auto">
          <a:xfrm flipV="1">
            <a:off x="2128838" y="5191125"/>
            <a:ext cx="0" cy="52388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8" name="Line 103"/>
          <p:cNvSpPr>
            <a:spLocks noChangeShapeType="1"/>
          </p:cNvSpPr>
          <p:nvPr/>
        </p:nvSpPr>
        <p:spPr bwMode="auto">
          <a:xfrm flipV="1">
            <a:off x="3478213" y="5191125"/>
            <a:ext cx="0" cy="52388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9" name="Line 104"/>
          <p:cNvSpPr>
            <a:spLocks noChangeShapeType="1"/>
          </p:cNvSpPr>
          <p:nvPr/>
        </p:nvSpPr>
        <p:spPr bwMode="auto">
          <a:xfrm flipV="1">
            <a:off x="4829175" y="5191125"/>
            <a:ext cx="0" cy="52388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0" name="Line 105"/>
          <p:cNvSpPr>
            <a:spLocks noChangeShapeType="1"/>
          </p:cNvSpPr>
          <p:nvPr/>
        </p:nvSpPr>
        <p:spPr bwMode="auto">
          <a:xfrm flipV="1">
            <a:off x="6127750" y="5191125"/>
            <a:ext cx="0" cy="52388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1" name="Rectangle 108"/>
          <p:cNvSpPr>
            <a:spLocks noChangeArrowheads="1"/>
          </p:cNvSpPr>
          <p:nvPr/>
        </p:nvSpPr>
        <p:spPr bwMode="auto">
          <a:xfrm>
            <a:off x="1090613" y="30146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6666FF"/>
                </a:solidFill>
              </a:rPr>
              <a:t>73</a:t>
            </a:r>
          </a:p>
        </p:txBody>
      </p:sp>
      <p:sp>
        <p:nvSpPr>
          <p:cNvPr id="6182" name="Rectangle 109"/>
          <p:cNvSpPr>
            <a:spLocks noChangeArrowheads="1"/>
          </p:cNvSpPr>
          <p:nvPr/>
        </p:nvSpPr>
        <p:spPr bwMode="auto">
          <a:xfrm>
            <a:off x="2455863" y="31861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6666FF"/>
                </a:solidFill>
              </a:rPr>
              <a:t>66</a:t>
            </a:r>
          </a:p>
        </p:txBody>
      </p:sp>
      <p:sp>
        <p:nvSpPr>
          <p:cNvPr id="6183" name="Rectangle 110"/>
          <p:cNvSpPr>
            <a:spLocks noChangeArrowheads="1"/>
          </p:cNvSpPr>
          <p:nvPr/>
        </p:nvSpPr>
        <p:spPr bwMode="auto">
          <a:xfrm>
            <a:off x="3802063" y="31353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6666FF"/>
                </a:solidFill>
              </a:rPr>
              <a:t>67</a:t>
            </a:r>
          </a:p>
        </p:txBody>
      </p:sp>
      <p:sp>
        <p:nvSpPr>
          <p:cNvPr id="6184" name="Rectangle 111"/>
          <p:cNvSpPr>
            <a:spLocks noChangeArrowheads="1"/>
          </p:cNvSpPr>
          <p:nvPr/>
        </p:nvSpPr>
        <p:spPr bwMode="auto">
          <a:xfrm>
            <a:off x="5140325" y="25717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6666FF"/>
                </a:solidFill>
              </a:rPr>
              <a:t>89</a:t>
            </a:r>
          </a:p>
        </p:txBody>
      </p:sp>
      <p:sp>
        <p:nvSpPr>
          <p:cNvPr id="6185" name="Rectangle 114"/>
          <p:cNvSpPr>
            <a:spLocks noChangeArrowheads="1"/>
          </p:cNvSpPr>
          <p:nvPr/>
        </p:nvSpPr>
        <p:spPr bwMode="auto">
          <a:xfrm>
            <a:off x="1549400" y="30591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FF6600"/>
                </a:solidFill>
              </a:rPr>
              <a:t>71</a:t>
            </a:r>
          </a:p>
        </p:txBody>
      </p:sp>
      <p:sp>
        <p:nvSpPr>
          <p:cNvPr id="6186" name="Rectangle 115"/>
          <p:cNvSpPr>
            <a:spLocks noChangeArrowheads="1"/>
          </p:cNvSpPr>
          <p:nvPr/>
        </p:nvSpPr>
        <p:spPr bwMode="auto">
          <a:xfrm>
            <a:off x="2905125" y="32178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FF6600"/>
                </a:solidFill>
              </a:rPr>
              <a:t>65</a:t>
            </a:r>
          </a:p>
        </p:txBody>
      </p:sp>
      <p:sp>
        <p:nvSpPr>
          <p:cNvPr id="6187" name="Rectangle 116"/>
          <p:cNvSpPr>
            <a:spLocks noChangeArrowheads="1"/>
          </p:cNvSpPr>
          <p:nvPr/>
        </p:nvSpPr>
        <p:spPr bwMode="auto">
          <a:xfrm>
            <a:off x="4260850" y="31353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FF6600"/>
                </a:solidFill>
              </a:rPr>
              <a:t>67</a:t>
            </a:r>
          </a:p>
        </p:txBody>
      </p:sp>
      <p:sp>
        <p:nvSpPr>
          <p:cNvPr id="6188" name="Rectangle 117"/>
          <p:cNvSpPr>
            <a:spLocks noChangeArrowheads="1"/>
          </p:cNvSpPr>
          <p:nvPr/>
        </p:nvSpPr>
        <p:spPr bwMode="auto">
          <a:xfrm>
            <a:off x="5591175" y="25971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FF6600"/>
                </a:solidFill>
              </a:rPr>
              <a:t>88</a:t>
            </a:r>
          </a:p>
        </p:txBody>
      </p:sp>
      <p:sp>
        <p:nvSpPr>
          <p:cNvPr id="6189" name="Rectangle 120"/>
          <p:cNvSpPr>
            <a:spLocks noChangeArrowheads="1"/>
          </p:cNvSpPr>
          <p:nvPr/>
        </p:nvSpPr>
        <p:spPr bwMode="auto">
          <a:xfrm>
            <a:off x="322263" y="510540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190" name="Rectangle 121"/>
          <p:cNvSpPr>
            <a:spLocks noChangeArrowheads="1"/>
          </p:cNvSpPr>
          <p:nvPr/>
        </p:nvSpPr>
        <p:spPr bwMode="auto">
          <a:xfrm>
            <a:off x="223838" y="455453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6191" name="Rectangle 122"/>
          <p:cNvSpPr>
            <a:spLocks noChangeArrowheads="1"/>
          </p:cNvSpPr>
          <p:nvPr/>
        </p:nvSpPr>
        <p:spPr bwMode="auto">
          <a:xfrm>
            <a:off x="223838" y="40052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6192" name="Rectangle 123"/>
          <p:cNvSpPr>
            <a:spLocks noChangeArrowheads="1"/>
          </p:cNvSpPr>
          <p:nvPr/>
        </p:nvSpPr>
        <p:spPr bwMode="auto">
          <a:xfrm>
            <a:off x="223838" y="34607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6193" name="Rectangle 124"/>
          <p:cNvSpPr>
            <a:spLocks noChangeArrowheads="1"/>
          </p:cNvSpPr>
          <p:nvPr/>
        </p:nvSpPr>
        <p:spPr bwMode="auto">
          <a:xfrm>
            <a:off x="223838" y="29098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6194" name="Rectangle 125"/>
          <p:cNvSpPr>
            <a:spLocks noChangeArrowheads="1"/>
          </p:cNvSpPr>
          <p:nvPr/>
        </p:nvSpPr>
        <p:spPr bwMode="auto">
          <a:xfrm>
            <a:off x="125413" y="2360613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195" name="ZoneTexte 86"/>
          <p:cNvSpPr txBox="1">
            <a:spLocks noChangeArrowheads="1"/>
          </p:cNvSpPr>
          <p:nvPr/>
        </p:nvSpPr>
        <p:spPr bwMode="auto">
          <a:xfrm>
            <a:off x="844550" y="2263775"/>
            <a:ext cx="1111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  <a:latin typeface="Calibri" pitchFamily="34" charset="0"/>
              </a:rPr>
              <a:t>&lt; 400 c/mL</a:t>
            </a:r>
          </a:p>
        </p:txBody>
      </p:sp>
      <p:sp>
        <p:nvSpPr>
          <p:cNvPr id="6196" name="ZoneTexte 89"/>
          <p:cNvSpPr txBox="1">
            <a:spLocks noChangeArrowheads="1"/>
          </p:cNvSpPr>
          <p:nvPr/>
        </p:nvSpPr>
        <p:spPr bwMode="auto">
          <a:xfrm>
            <a:off x="2266950" y="2263775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  <a:latin typeface="Calibri" pitchFamily="34" charset="0"/>
              </a:rPr>
              <a:t>&lt; 50 c/mL</a:t>
            </a:r>
          </a:p>
        </p:txBody>
      </p:sp>
      <p:sp>
        <p:nvSpPr>
          <p:cNvPr id="6197" name="ZoneTexte 90"/>
          <p:cNvSpPr txBox="1">
            <a:spLocks noChangeArrowheads="1"/>
          </p:cNvSpPr>
          <p:nvPr/>
        </p:nvSpPr>
        <p:spPr bwMode="auto">
          <a:xfrm>
            <a:off x="3644900" y="2263775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  <a:latin typeface="Calibri" pitchFamily="34" charset="0"/>
              </a:rPr>
              <a:t>&lt; 50 c/mL</a:t>
            </a:r>
          </a:p>
        </p:txBody>
      </p:sp>
      <p:sp>
        <p:nvSpPr>
          <p:cNvPr id="6198" name="ZoneTexte 91"/>
          <p:cNvSpPr txBox="1">
            <a:spLocks noChangeArrowheads="1"/>
          </p:cNvSpPr>
          <p:nvPr/>
        </p:nvSpPr>
        <p:spPr bwMode="auto">
          <a:xfrm>
            <a:off x="4964113" y="2263775"/>
            <a:ext cx="1008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b="1" i="0">
                <a:solidFill>
                  <a:srgbClr val="000066"/>
                </a:solidFill>
                <a:latin typeface="Calibri" pitchFamily="34" charset="0"/>
              </a:rPr>
              <a:t>&lt; 50 c/mL</a:t>
            </a:r>
          </a:p>
        </p:txBody>
      </p:sp>
      <p:sp>
        <p:nvSpPr>
          <p:cNvPr id="6199" name="AutoShape 165"/>
          <p:cNvSpPr>
            <a:spLocks noChangeArrowheads="1"/>
          </p:cNvSpPr>
          <p:nvPr/>
        </p:nvSpPr>
        <p:spPr bwMode="auto">
          <a:xfrm>
            <a:off x="2214563" y="1849438"/>
            <a:ext cx="2092325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 i="0">
              <a:solidFill>
                <a:srgbClr val="000066"/>
              </a:solidFill>
            </a:endParaRPr>
          </a:p>
        </p:txBody>
      </p:sp>
      <p:sp>
        <p:nvSpPr>
          <p:cNvPr id="6200" name="Rectangle 3"/>
          <p:cNvSpPr>
            <a:spLocks noChangeArrowheads="1"/>
          </p:cNvSpPr>
          <p:nvPr/>
        </p:nvSpPr>
        <p:spPr bwMode="auto">
          <a:xfrm>
            <a:off x="2355850" y="1946275"/>
            <a:ext cx="177800" cy="144463"/>
          </a:xfrm>
          <a:prstGeom prst="rect">
            <a:avLst/>
          </a:prstGeom>
          <a:solidFill>
            <a:srgbClr val="99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6201" name="Rectangle 4"/>
          <p:cNvSpPr>
            <a:spLocks noChangeArrowheads="1"/>
          </p:cNvSpPr>
          <p:nvPr/>
        </p:nvSpPr>
        <p:spPr bwMode="auto">
          <a:xfrm>
            <a:off x="3322638" y="1946275"/>
            <a:ext cx="177800" cy="144463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000066"/>
              </a:solidFill>
            </a:endParaRPr>
          </a:p>
        </p:txBody>
      </p:sp>
      <p:sp>
        <p:nvSpPr>
          <p:cNvPr id="6202" name="ZoneTexte 84"/>
          <p:cNvSpPr txBox="1">
            <a:spLocks noChangeArrowheads="1"/>
          </p:cNvSpPr>
          <p:nvPr/>
        </p:nvSpPr>
        <p:spPr bwMode="auto">
          <a:xfrm>
            <a:off x="2500313" y="1827213"/>
            <a:ext cx="725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FPV/r</a:t>
            </a:r>
          </a:p>
        </p:txBody>
      </p:sp>
      <p:sp>
        <p:nvSpPr>
          <p:cNvPr id="6203" name="ZoneTexte 85"/>
          <p:cNvSpPr txBox="1">
            <a:spLocks noChangeArrowheads="1"/>
          </p:cNvSpPr>
          <p:nvPr/>
        </p:nvSpPr>
        <p:spPr bwMode="auto">
          <a:xfrm>
            <a:off x="3503613" y="1828800"/>
            <a:ext cx="71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LPV/r</a:t>
            </a:r>
          </a:p>
        </p:txBody>
      </p:sp>
      <p:sp>
        <p:nvSpPr>
          <p:cNvPr id="6204" name="Text Box 65"/>
          <p:cNvSpPr txBox="1">
            <a:spLocks noChangeArrowheads="1"/>
          </p:cNvSpPr>
          <p:nvPr/>
        </p:nvSpPr>
        <p:spPr bwMode="auto">
          <a:xfrm>
            <a:off x="927100" y="492283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>
                <a:solidFill>
                  <a:srgbClr val="000066"/>
                </a:solidFill>
              </a:rPr>
              <a:t>434</a:t>
            </a:r>
          </a:p>
        </p:txBody>
      </p:sp>
      <p:sp>
        <p:nvSpPr>
          <p:cNvPr id="6205" name="ZoneTexte 80"/>
          <p:cNvSpPr txBox="1">
            <a:spLocks noChangeArrowheads="1"/>
          </p:cNvSpPr>
          <p:nvPr/>
        </p:nvSpPr>
        <p:spPr bwMode="auto">
          <a:xfrm>
            <a:off x="560388" y="4922838"/>
            <a:ext cx="425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 i="0">
                <a:solidFill>
                  <a:srgbClr val="000066"/>
                </a:solidFill>
              </a:rPr>
              <a:t>N =</a:t>
            </a:r>
          </a:p>
        </p:txBody>
      </p:sp>
      <p:sp>
        <p:nvSpPr>
          <p:cNvPr id="6206" name="Text Box 65"/>
          <p:cNvSpPr txBox="1">
            <a:spLocks noChangeArrowheads="1"/>
          </p:cNvSpPr>
          <p:nvPr/>
        </p:nvSpPr>
        <p:spPr bwMode="auto">
          <a:xfrm>
            <a:off x="1408113" y="4922838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>
                <a:solidFill>
                  <a:srgbClr val="000066"/>
                </a:solidFill>
              </a:rPr>
              <a:t>444</a:t>
            </a:r>
          </a:p>
        </p:txBody>
      </p:sp>
      <p:sp>
        <p:nvSpPr>
          <p:cNvPr id="6207" name="Text Box 65"/>
          <p:cNvSpPr txBox="1">
            <a:spLocks noChangeArrowheads="1"/>
          </p:cNvSpPr>
          <p:nvPr/>
        </p:nvSpPr>
        <p:spPr bwMode="auto">
          <a:xfrm>
            <a:off x="2281238" y="4922838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>
                <a:solidFill>
                  <a:srgbClr val="000066"/>
                </a:solidFill>
              </a:rPr>
              <a:t>434</a:t>
            </a:r>
          </a:p>
        </p:txBody>
      </p:sp>
      <p:sp>
        <p:nvSpPr>
          <p:cNvPr id="6208" name="Text Box 65"/>
          <p:cNvSpPr txBox="1">
            <a:spLocks noChangeArrowheads="1"/>
          </p:cNvSpPr>
          <p:nvPr/>
        </p:nvSpPr>
        <p:spPr bwMode="auto">
          <a:xfrm>
            <a:off x="2776538" y="4922838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>
                <a:solidFill>
                  <a:srgbClr val="000066"/>
                </a:solidFill>
              </a:rPr>
              <a:t>444</a:t>
            </a: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5016500" y="492283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>
                <a:solidFill>
                  <a:srgbClr val="000066"/>
                </a:solidFill>
              </a:rPr>
              <a:t>328</a:t>
            </a:r>
          </a:p>
        </p:txBody>
      </p:sp>
      <p:sp>
        <p:nvSpPr>
          <p:cNvPr id="6210" name="Text Box 65"/>
          <p:cNvSpPr txBox="1">
            <a:spLocks noChangeArrowheads="1"/>
          </p:cNvSpPr>
          <p:nvPr/>
        </p:nvSpPr>
        <p:spPr bwMode="auto">
          <a:xfrm>
            <a:off x="5511800" y="492283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>
                <a:solidFill>
                  <a:srgbClr val="000066"/>
                </a:solidFill>
              </a:rPr>
              <a:t>341</a:t>
            </a:r>
          </a:p>
        </p:txBody>
      </p:sp>
      <p:sp>
        <p:nvSpPr>
          <p:cNvPr id="6211" name="Espace réservé du contenu 2"/>
          <p:cNvSpPr>
            <a:spLocks/>
          </p:cNvSpPr>
          <p:nvPr/>
        </p:nvSpPr>
        <p:spPr bwMode="auto">
          <a:xfrm>
            <a:off x="6127750" y="2060575"/>
            <a:ext cx="3016250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7800" indent="-1778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% HIV RNA &lt; 50 c/mL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(ITT-E, TLOVR) was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similar between FPV/r and 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LPV/r across baseline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subgroups (low or high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HIV RNA, low or high CD4)</a:t>
            </a:r>
          </a:p>
          <a:p>
            <a:pPr marL="177800" indent="-1778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n-GB" sz="1600" i="0">
              <a:solidFill>
                <a:srgbClr val="000066"/>
              </a:solidFill>
            </a:endParaRPr>
          </a:p>
          <a:p>
            <a:pPr marL="177800" indent="-1778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Median CD4 increase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at W48: 176/mm</a:t>
            </a:r>
            <a:r>
              <a:rPr lang="en-GB" sz="1600" i="0" baseline="30000">
                <a:solidFill>
                  <a:srgbClr val="000066"/>
                </a:solidFill>
              </a:rPr>
              <a:t>3</a:t>
            </a:r>
            <a:r>
              <a:rPr lang="en-GB" sz="1600" i="0">
                <a:solidFill>
                  <a:srgbClr val="000066"/>
                </a:solidFill>
              </a:rPr>
              <a:t> (FPV/r)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vs 191/mm</a:t>
            </a:r>
            <a:r>
              <a:rPr lang="en-GB" sz="1600" i="0" baseline="30000">
                <a:solidFill>
                  <a:srgbClr val="000066"/>
                </a:solidFill>
              </a:rPr>
              <a:t>3</a:t>
            </a:r>
            <a:r>
              <a:rPr lang="en-GB" sz="1600" i="0">
                <a:solidFill>
                  <a:srgbClr val="000066"/>
                </a:solidFill>
              </a:rPr>
              <a:t>(LPV/r)</a:t>
            </a:r>
          </a:p>
          <a:p>
            <a:pPr marL="177800" indent="-1778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n-GB" sz="1600" i="0">
              <a:solidFill>
                <a:srgbClr val="000066"/>
              </a:solidFill>
            </a:endParaRPr>
          </a:p>
          <a:p>
            <a:pPr marL="177800" indent="-1778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 i="0">
                <a:solidFill>
                  <a:srgbClr val="000066"/>
                </a:solidFill>
              </a:rPr>
              <a:t>Virologic failures at W48 (TLOVR analysis): 26 (FPV/r) vs 30 (LPV/r), including unconfirmed HIV RNA 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 u="sng">
                <a:solidFill>
                  <a:srgbClr val="000066"/>
                </a:solidFill>
              </a:rPr>
              <a:t>&gt;</a:t>
            </a:r>
            <a:r>
              <a:rPr lang="en-GB" sz="1600" i="0">
                <a:solidFill>
                  <a:srgbClr val="000066"/>
                </a:solidFill>
              </a:rPr>
              <a:t> 400 c/mL on final visit</a:t>
            </a:r>
          </a:p>
        </p:txBody>
      </p:sp>
      <p:sp>
        <p:nvSpPr>
          <p:cNvPr id="6212" name="ZoneTexte 69"/>
          <p:cNvSpPr txBox="1">
            <a:spLocks noChangeArrowheads="1"/>
          </p:cNvSpPr>
          <p:nvPr/>
        </p:nvSpPr>
        <p:spPr bwMode="auto">
          <a:xfrm>
            <a:off x="6653213" y="6532563"/>
            <a:ext cx="23542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Eron J. Lancet 2006;368:467-82</a:t>
            </a:r>
          </a:p>
        </p:txBody>
      </p:sp>
      <p:sp>
        <p:nvSpPr>
          <p:cNvPr id="212040" name="Text Box 72"/>
          <p:cNvSpPr txBox="1">
            <a:spLocks noChangeArrowheads="1"/>
          </p:cNvSpPr>
          <p:nvPr/>
        </p:nvSpPr>
        <p:spPr bwMode="auto">
          <a:xfrm>
            <a:off x="1357313" y="6199188"/>
            <a:ext cx="4162425" cy="4762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1400" i="0">
                <a:solidFill>
                  <a:srgbClr val="000066"/>
                </a:solidFill>
                <a:latin typeface="Arial" charset="0"/>
                <a:ea typeface="ＭＳ Ｐゴシック" charset="-128"/>
              </a:rPr>
              <a:t>ITT-E : ITT-exposed</a:t>
            </a:r>
          </a:p>
          <a:p>
            <a:pPr>
              <a:lnSpc>
                <a:spcPct val="90000"/>
              </a:lnSpc>
              <a:defRPr/>
            </a:pPr>
            <a:r>
              <a:rPr lang="en-GB" sz="1400" i="0">
                <a:solidFill>
                  <a:srgbClr val="000066"/>
                </a:solidFill>
                <a:latin typeface="Arial" charset="0"/>
                <a:ea typeface="ＭＳ Ｐゴシック" charset="-128"/>
              </a:rPr>
              <a:t>ITT, M/D = F : ITT missing/discontinuation = failure</a:t>
            </a:r>
            <a:endParaRPr lang="fr-FR" sz="140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KLEAN Study: FPV/r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ABC/3TC</a:t>
            </a:r>
          </a:p>
        </p:txBody>
      </p:sp>
      <p:sp>
        <p:nvSpPr>
          <p:cNvPr id="7171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50800" y="1171575"/>
            <a:ext cx="9024938" cy="1408113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Resistance data</a:t>
            </a:r>
          </a:p>
          <a:p>
            <a:pPr marL="800100" lvl="1" indent="-342900" eaLnBrk="1" hangingPunct="1">
              <a:lnSpc>
                <a:spcPct val="90000"/>
              </a:lnSpc>
            </a:pPr>
            <a:r>
              <a:rPr lang="en-GB" sz="1800" smtClean="0">
                <a:ea typeface="ＭＳ Ｐゴシック" pitchFamily="34" charset="-128"/>
              </a:rPr>
              <a:t>Genotypic and phenotypic resistance testing was done at virologic failure:</a:t>
            </a:r>
          </a:p>
          <a:p>
            <a:pPr lvl="2" eaLnBrk="1" hangingPunct="1">
              <a:lnSpc>
                <a:spcPct val="90000"/>
              </a:lnSpc>
              <a:buClr>
                <a:srgbClr val="000066"/>
              </a:buClr>
              <a:buFontTx/>
              <a:buAutoNum type="arabicParenR"/>
            </a:pPr>
            <a:r>
              <a:rPr lang="en-GB" smtClean="0">
                <a:ea typeface="ＭＳ Ｐゴシック" pitchFamily="34" charset="-128"/>
              </a:rPr>
              <a:t>Viral rebound (2 consecutives HIV RNA </a:t>
            </a:r>
            <a:r>
              <a:rPr lang="en-GB" u="sng" smtClean="0">
                <a:ea typeface="ＭＳ Ｐゴシック" pitchFamily="34" charset="-128"/>
              </a:rPr>
              <a:t>&gt;</a:t>
            </a:r>
            <a:r>
              <a:rPr lang="en-GB" smtClean="0">
                <a:ea typeface="ＭＳ Ｐゴシック" pitchFamily="34" charset="-128"/>
              </a:rPr>
              <a:t> 400 c/mL after achieving &lt; 400 c/mL</a:t>
            </a:r>
          </a:p>
          <a:p>
            <a:pPr lvl="2" eaLnBrk="1" hangingPunct="1">
              <a:lnSpc>
                <a:spcPct val="90000"/>
              </a:lnSpc>
              <a:buClr>
                <a:srgbClr val="000066"/>
              </a:buClr>
              <a:buFontTx/>
              <a:buAutoNum type="arabicParenR"/>
            </a:pPr>
            <a:r>
              <a:rPr lang="en-GB" smtClean="0">
                <a:ea typeface="ＭＳ Ｐゴシック" pitchFamily="34" charset="-128"/>
              </a:rPr>
              <a:t>HIV RNA &gt; 400 c/mL at W24</a:t>
            </a:r>
          </a:p>
        </p:txBody>
      </p:sp>
      <p:graphicFrame>
        <p:nvGraphicFramePr>
          <p:cNvPr id="186533" name="Group 165"/>
          <p:cNvGraphicFramePr>
            <a:graphicFrameLocks noGrp="1"/>
          </p:cNvGraphicFramePr>
          <p:nvPr>
            <p:ph idx="4294967295"/>
          </p:nvPr>
        </p:nvGraphicFramePr>
        <p:xfrm>
          <a:off x="814388" y="2601913"/>
          <a:ext cx="7486650" cy="3355975"/>
        </p:xfrm>
        <a:graphic>
          <a:graphicData uri="http://schemas.openxmlformats.org/drawingml/2006/table">
            <a:tbl>
              <a:tblPr/>
              <a:tblGrid>
                <a:gridCol w="290512"/>
                <a:gridCol w="4668838"/>
                <a:gridCol w="1371600"/>
                <a:gridCol w="1155700"/>
              </a:tblGrid>
              <a:tr h="5791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FPV/r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434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444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80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Protocol-defined confirmed virologic failure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 (4%)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 (5%)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Confirmed rebound after achieving &lt; 400 c/mL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Failure to achieve &lt; 400 c/mL by week 24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Assessed for treatment-emergent resistance mutations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 treatment-emergent mutation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M41L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M184I/V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NNRTI resistance mutation (V106A)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PI resistance mutation (K20R = 1, I54L = 2, I62V = 1)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2*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2*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25" name="ZoneTexte 10"/>
          <p:cNvSpPr txBox="1">
            <a:spLocks noChangeArrowheads="1"/>
          </p:cNvSpPr>
          <p:nvPr/>
        </p:nvSpPr>
        <p:spPr bwMode="auto">
          <a:xfrm>
            <a:off x="730250" y="6037263"/>
            <a:ext cx="5243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 i="0">
                <a:solidFill>
                  <a:srgbClr val="000066"/>
                </a:solidFill>
              </a:rPr>
              <a:t>* No reduced phenotypic susceptibility, no acquisition of major PI mutations</a:t>
            </a:r>
          </a:p>
        </p:txBody>
      </p:sp>
      <p:grpSp>
        <p:nvGrpSpPr>
          <p:cNvPr id="7226" name="Group 61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228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29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4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KLEAN</a:t>
              </a:r>
            </a:p>
          </p:txBody>
        </p:sp>
      </p:grpSp>
      <p:sp>
        <p:nvSpPr>
          <p:cNvPr id="7227" name="ZoneTexte 69"/>
          <p:cNvSpPr txBox="1">
            <a:spLocks noChangeArrowheads="1"/>
          </p:cNvSpPr>
          <p:nvPr/>
        </p:nvSpPr>
        <p:spPr bwMode="auto">
          <a:xfrm>
            <a:off x="6653213" y="6532563"/>
            <a:ext cx="23542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Eron J. Lancet 2006;368:467-82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1184275"/>
            <a:ext cx="9024938" cy="53038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Safety and tolerability: FPV/r vs LPV/r</a:t>
            </a:r>
            <a:br>
              <a:rPr lang="en-GB" sz="2800" b="1" smtClean="0">
                <a:latin typeface="Calibri" pitchFamily="34" charset="0"/>
                <a:ea typeface="ＭＳ Ｐゴシック" pitchFamily="34" charset="-128"/>
              </a:rPr>
            </a:br>
            <a:endParaRPr lang="en-GB" sz="2800" b="1" smtClean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n-GB" sz="2000" smtClean="0">
                <a:ea typeface="ＭＳ Ｐゴシック" pitchFamily="34" charset="-128"/>
              </a:rPr>
              <a:t>Similar frequency of premature discontinuations for adverse events: 12% vs 10%</a:t>
            </a:r>
          </a:p>
          <a:p>
            <a:pPr lvl="1"/>
            <a:r>
              <a:rPr lang="en-GB" sz="2000" smtClean="0">
                <a:ea typeface="ＭＳ Ｐゴシック" pitchFamily="34" charset="-128"/>
              </a:rPr>
              <a:t>Similar frequency of clinical adverse events grade 2 to 4 and laboratory abnormalities grade 3 to 4 in both groups</a:t>
            </a:r>
          </a:p>
          <a:p>
            <a:pPr lvl="2"/>
            <a:r>
              <a:rPr lang="en-GB" sz="1800" smtClean="0">
                <a:ea typeface="ＭＳ Ｐゴシック" pitchFamily="34" charset="-128"/>
              </a:rPr>
              <a:t>Diarrhoea was the most common adverse event, and led to treatment discontinuation in 1% and 2%, respectively</a:t>
            </a:r>
          </a:p>
          <a:p>
            <a:pPr lvl="1"/>
            <a:r>
              <a:rPr lang="en-GB" sz="2000" smtClean="0">
                <a:ea typeface="ＭＳ Ｐゴシック" pitchFamily="34" charset="-128"/>
              </a:rPr>
              <a:t>Similar frequency of suspected abacavir HSR: 7% vs 5%</a:t>
            </a:r>
          </a:p>
          <a:p>
            <a:pPr lvl="1"/>
            <a:r>
              <a:rPr lang="en-GB" sz="2000" smtClean="0">
                <a:ea typeface="ＭＳ Ｐゴシック" pitchFamily="34" charset="-128"/>
              </a:rPr>
              <a:t>Similar frequency of grade 3-4 alanine transaminase (ALT): 12% of patients with hepatitis B and/or C co-infection vs 1% in the absence of co-infection</a:t>
            </a:r>
          </a:p>
          <a:p>
            <a:pPr lvl="1"/>
            <a:r>
              <a:rPr lang="en-GB" sz="2000" smtClean="0">
                <a:ea typeface="ＭＳ Ｐゴシック" pitchFamily="34" charset="-128"/>
              </a:rPr>
              <a:t>Similar changes in fasting lipids at W48, including triglycerides. Use of lipid-lowering agents during the study period: 11% in both groups</a:t>
            </a:r>
          </a:p>
        </p:txBody>
      </p:sp>
      <p:sp>
        <p:nvSpPr>
          <p:cNvPr id="819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KLEAN Study: FPV/r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ABC/3TC</a:t>
            </a:r>
          </a:p>
        </p:txBody>
      </p:sp>
      <p:grpSp>
        <p:nvGrpSpPr>
          <p:cNvPr id="8196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8198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199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4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KLEAN</a:t>
              </a:r>
            </a:p>
          </p:txBody>
        </p:sp>
      </p:grpSp>
      <p:sp>
        <p:nvSpPr>
          <p:cNvPr id="8197" name="ZoneTexte 69"/>
          <p:cNvSpPr txBox="1">
            <a:spLocks noChangeArrowheads="1"/>
          </p:cNvSpPr>
          <p:nvPr/>
        </p:nvSpPr>
        <p:spPr bwMode="auto">
          <a:xfrm>
            <a:off x="6653213" y="6532563"/>
            <a:ext cx="23542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Eron J. Lancet 2006;368:467-82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KLEAN Study: FPV/r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ABC/3TC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Summary - Conclusion</a:t>
            </a:r>
          </a:p>
          <a:p>
            <a:pPr lvl="1">
              <a:spcAft>
                <a:spcPts val="1500"/>
              </a:spcAft>
            </a:pPr>
            <a:r>
              <a:rPr lang="en-US" sz="1800" smtClean="0">
                <a:ea typeface="ＭＳ Ｐゴシック" pitchFamily="34" charset="-128"/>
              </a:rPr>
              <a:t>In combination with ABC/3TC QD, FPV/r BID was non inferior to LPV/r BID</a:t>
            </a:r>
          </a:p>
          <a:p>
            <a:pPr lvl="1">
              <a:spcAft>
                <a:spcPts val="1500"/>
              </a:spcAft>
            </a:pPr>
            <a:r>
              <a:rPr lang="en-US" sz="1800" smtClean="0">
                <a:ea typeface="ＭＳ Ｐゴシック" pitchFamily="34" charset="-128"/>
              </a:rPr>
              <a:t>Virologic and immunologic outcomes at W48 were similar with FPV/r and LPV/r</a:t>
            </a:r>
          </a:p>
          <a:p>
            <a:pPr lvl="1">
              <a:spcAft>
                <a:spcPts val="1500"/>
              </a:spcAft>
            </a:pPr>
            <a:r>
              <a:rPr lang="en-US" sz="1800" smtClean="0">
                <a:ea typeface="ＭＳ Ｐゴシック" pitchFamily="34" charset="-128"/>
              </a:rPr>
              <a:t>In patients with high baseline HIV RNA and those with low baseline CD4, similar antiviral potency of the 2 PI/r was evidenced</a:t>
            </a:r>
          </a:p>
          <a:p>
            <a:pPr lvl="1">
              <a:spcAft>
                <a:spcPts val="1500"/>
              </a:spcAft>
            </a:pPr>
            <a:r>
              <a:rPr lang="en-US" sz="1800" smtClean="0">
                <a:ea typeface="ＭＳ Ｐゴシック" pitchFamily="34" charset="-128"/>
              </a:rPr>
              <a:t>Tolerability and safety, numbers of treatment discontinuations, and increases in fasting lipids were similar for FPV/r and LPV/r</a:t>
            </a:r>
          </a:p>
          <a:p>
            <a:pPr lvl="1">
              <a:spcAft>
                <a:spcPts val="1500"/>
              </a:spcAft>
            </a:pPr>
            <a:r>
              <a:rPr lang="en-US" sz="1800" smtClean="0">
                <a:ea typeface="ＭＳ Ｐゴシック" pitchFamily="34" charset="-128"/>
              </a:rPr>
              <a:t>Confirmed virologic failure was uncommon in both groups with no emergence of major protease inhibitor-associated resistance mutation in either group</a:t>
            </a:r>
          </a:p>
          <a:p>
            <a:pPr lvl="1">
              <a:spcAft>
                <a:spcPts val="1500"/>
              </a:spcAft>
            </a:pPr>
            <a:r>
              <a:rPr lang="en-US" sz="1800" smtClean="0">
                <a:ea typeface="ＭＳ Ｐゴシック" pitchFamily="34" charset="-128"/>
              </a:rPr>
              <a:t>In antiretroviral-naïve patients, FPV/r BID provides similar antiviral efficacy, immunologic response, safety and tolerability as LPV/r, both in combination with fixed dose ABC/3TC QD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9222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23" name="ZoneTexte 23"/>
            <p:cNvSpPr txBox="1">
              <a:spLocks noChangeArrowheads="1"/>
            </p:cNvSpPr>
            <p:nvPr/>
          </p:nvSpPr>
          <p:spPr bwMode="auto">
            <a:xfrm>
              <a:off x="82" y="4143"/>
              <a:ext cx="4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KLEAN</a:t>
              </a:r>
            </a:p>
          </p:txBody>
        </p:sp>
      </p:grpSp>
      <p:sp>
        <p:nvSpPr>
          <p:cNvPr id="9221" name="ZoneTexte 69"/>
          <p:cNvSpPr txBox="1">
            <a:spLocks noChangeArrowheads="1"/>
          </p:cNvSpPr>
          <p:nvPr/>
        </p:nvSpPr>
        <p:spPr bwMode="auto">
          <a:xfrm>
            <a:off x="6653213" y="6532563"/>
            <a:ext cx="23542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Eron J. Lancet 2006;368:467-82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18614</TotalTime>
  <Words>665</Words>
  <Application>Microsoft Office PowerPoint</Application>
  <PresentationFormat>Affichage à l'écran (4:3)</PresentationFormat>
  <Paragraphs>195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ARV_trials_2010</vt:lpstr>
      <vt:lpstr>1_ARV_trials_2010</vt:lpstr>
      <vt:lpstr>Comparison of PI vs PI</vt:lpstr>
      <vt:lpstr>KLEAN Study: FPV/r BID vs LPV/r BID, in combination with ABC/3TC</vt:lpstr>
      <vt:lpstr>KLEAN Study: FPV/r BID vs LPV/r BID, in combination with ABC/3TC</vt:lpstr>
      <vt:lpstr>KLEAN Study: FPV/r BID vs LPV/r BID, in combination with ABC/3TC</vt:lpstr>
      <vt:lpstr>KLEAN Study: FPV/r BID vs LPV/r BID, in combination with ABC/3TC</vt:lpstr>
      <vt:lpstr>KLEAN Study: FPV/r BID vs LPV/r BID, in combination with ABC/3TC</vt:lpstr>
      <vt:lpstr>KLEAN Study: FPV/r BID vs LPV/r BID, in combination with ABC/3TC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1445</cp:revision>
  <cp:lastPrinted>2009-11-19T07:51:26Z</cp:lastPrinted>
  <dcterms:created xsi:type="dcterms:W3CDTF">2010-03-17T20:56:56Z</dcterms:created>
  <dcterms:modified xsi:type="dcterms:W3CDTF">2018-02-06T15:06:41Z</dcterms:modified>
</cp:coreProperties>
</file>