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458" r:id="rId2"/>
    <p:sldId id="454" r:id="rId3"/>
    <p:sldId id="455" r:id="rId4"/>
    <p:sldId id="456" r:id="rId5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8B7B6A0-FBC6-4CFB-8283-276D5E5366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707861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57A53EA-2687-40AA-8737-DCEB1B19DC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834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819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819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66301E1C-B2F8-47B2-825D-4B6D178F922F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AD25054-B5EC-4572-AB82-DAB2268D8F63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67111587-F740-4191-8DB6-DEEC011CB5E6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2059B14-4C84-45C3-A688-A2D1029B479E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126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88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1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10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3"/>
          <p:cNvSpPr>
            <a:spLocks noChangeShapeType="1"/>
          </p:cNvSpPr>
          <p:nvPr/>
        </p:nvSpPr>
        <p:spPr bwMode="auto">
          <a:xfrm>
            <a:off x="7958138" y="2593975"/>
            <a:ext cx="74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09378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graphicFrame>
        <p:nvGraphicFramePr>
          <p:cNvPr id="65568" name="Group 32"/>
          <p:cNvGraphicFramePr>
            <a:graphicFrameLocks noGrp="1"/>
          </p:cNvGraphicFramePr>
          <p:nvPr/>
        </p:nvGraphicFramePr>
        <p:xfrm>
          <a:off x="4716463" y="2260600"/>
          <a:ext cx="3527425" cy="530312"/>
        </p:xfrm>
        <a:graphic>
          <a:graphicData uri="http://schemas.openxmlformats.org/drawingml/2006/table">
            <a:tbl>
              <a:tblPr/>
              <a:tblGrid>
                <a:gridCol w="3527425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 of current regimen with 2 NRTIs + (NNRTI or PI)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cxnSp>
        <p:nvCxnSpPr>
          <p:cNvPr id="4106" name="Connecteur droit 66"/>
          <p:cNvCxnSpPr>
            <a:cxnSpLocks noChangeShapeType="1"/>
          </p:cNvCxnSpPr>
          <p:nvPr/>
        </p:nvCxnSpPr>
        <p:spPr bwMode="auto">
          <a:xfrm rot="5400000">
            <a:off x="3547269" y="245189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7" name="Oval 170"/>
          <p:cNvSpPr>
            <a:spLocks noChangeArrowheads="1"/>
          </p:cNvSpPr>
          <p:nvPr/>
        </p:nvSpPr>
        <p:spPr bwMode="auto">
          <a:xfrm>
            <a:off x="2976563" y="12128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4108" name="AutoShape 162"/>
          <p:cNvSpPr>
            <a:spLocks noChangeArrowheads="1"/>
          </p:cNvSpPr>
          <p:nvPr/>
        </p:nvSpPr>
        <p:spPr bwMode="auto">
          <a:xfrm>
            <a:off x="125413" y="2317750"/>
            <a:ext cx="3357562" cy="144621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60 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2 NRTIs + (NNRTI or PI)</a:t>
            </a:r>
            <a:b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 6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80 c/mL &gt; 6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cell count &gt; 200/mm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</p:txBody>
      </p:sp>
      <p:cxnSp>
        <p:nvCxnSpPr>
          <p:cNvPr id="4109" name="AutoShape 60"/>
          <p:cNvCxnSpPr>
            <a:cxnSpLocks noChangeShapeType="1"/>
          </p:cNvCxnSpPr>
          <p:nvPr/>
        </p:nvCxnSpPr>
        <p:spPr bwMode="auto">
          <a:xfrm rot="10800000" flipH="1" flipV="1">
            <a:off x="4741863" y="2568575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Line 63"/>
          <p:cNvSpPr>
            <a:spLocks noChangeShapeType="1"/>
          </p:cNvSpPr>
          <p:nvPr/>
        </p:nvSpPr>
        <p:spPr bwMode="auto">
          <a:xfrm>
            <a:off x="3484563" y="3048000"/>
            <a:ext cx="4889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1" name="Rectangle 9"/>
          <p:cNvSpPr>
            <a:spLocks noChangeArrowheads="1"/>
          </p:cNvSpPr>
          <p:nvPr/>
        </p:nvSpPr>
        <p:spPr bwMode="auto">
          <a:xfrm>
            <a:off x="4014788" y="3224213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30</a:t>
            </a:r>
          </a:p>
        </p:txBody>
      </p:sp>
      <p:sp>
        <p:nvSpPr>
          <p:cNvPr id="4112" name="Rectangle 8"/>
          <p:cNvSpPr>
            <a:spLocks noChangeArrowheads="1"/>
          </p:cNvSpPr>
          <p:nvPr/>
        </p:nvSpPr>
        <p:spPr bwMode="auto">
          <a:xfrm>
            <a:off x="4014788" y="2230438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30</a:t>
            </a:r>
          </a:p>
        </p:txBody>
      </p:sp>
      <p:sp>
        <p:nvSpPr>
          <p:cNvPr id="411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KalMo Study: Switch to LPV/r monotherapy</a:t>
            </a:r>
          </a:p>
        </p:txBody>
      </p:sp>
      <p:sp>
        <p:nvSpPr>
          <p:cNvPr id="411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Nunes EP, HIV Clin Trials 2009;10:368-74 </a:t>
            </a:r>
          </a:p>
        </p:txBody>
      </p:sp>
      <p:sp>
        <p:nvSpPr>
          <p:cNvPr id="411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KalMo</a:t>
            </a:r>
          </a:p>
        </p:txBody>
      </p:sp>
      <p:sp>
        <p:nvSpPr>
          <p:cNvPr id="21" name="Oval 109"/>
          <p:cNvSpPr>
            <a:spLocks noChangeArrowheads="1"/>
          </p:cNvSpPr>
          <p:nvPr/>
        </p:nvSpPr>
        <p:spPr bwMode="auto">
          <a:xfrm>
            <a:off x="8426450" y="13081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W96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17" name="Line 172"/>
          <p:cNvSpPr>
            <a:spLocks noChangeShapeType="1"/>
          </p:cNvSpPr>
          <p:nvPr/>
        </p:nvSpPr>
        <p:spPr bwMode="auto">
          <a:xfrm>
            <a:off x="8709025" y="18478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8" name="Line 63"/>
          <p:cNvSpPr>
            <a:spLocks noChangeShapeType="1"/>
          </p:cNvSpPr>
          <p:nvPr/>
        </p:nvSpPr>
        <p:spPr bwMode="auto">
          <a:xfrm>
            <a:off x="7977188" y="3490913"/>
            <a:ext cx="7461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9" name="ZoneTexte 27"/>
          <p:cNvSpPr txBox="1">
            <a:spLocks noChangeArrowheads="1"/>
          </p:cNvSpPr>
          <p:nvPr/>
        </p:nvSpPr>
        <p:spPr bwMode="auto">
          <a:xfrm>
            <a:off x="1317625" y="3927475"/>
            <a:ext cx="5824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600">
                <a:solidFill>
                  <a:srgbClr val="000066"/>
                </a:solidFill>
              </a:rPr>
              <a:t>* 533/133 mg bid for the first 2 weeks if on NNRTI at screening</a:t>
            </a:r>
          </a:p>
        </p:txBody>
      </p:sp>
      <p:sp>
        <p:nvSpPr>
          <p:cNvPr id="4120" name="Espace réservé du contenu 2"/>
          <p:cNvSpPr>
            <a:spLocks/>
          </p:cNvSpPr>
          <p:nvPr/>
        </p:nvSpPr>
        <p:spPr bwMode="auto">
          <a:xfrm>
            <a:off x="34925" y="433863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Primary endpoint: proportion of patients with HIV-1 RNA &lt; 80 c/mL</a:t>
            </a:r>
            <a:br>
              <a:rPr lang="en-GB" sz="2000">
                <a:solidFill>
                  <a:srgbClr val="000066"/>
                </a:solidFill>
              </a:rPr>
            </a:br>
            <a:r>
              <a:rPr lang="en-GB" sz="2000">
                <a:solidFill>
                  <a:srgbClr val="000066"/>
                </a:solidFill>
              </a:rPr>
              <a:t>at W96 (ITT, missing equals failure analysis)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Secondary endpoints: virologic failure (2 consecutive HIV-1 RNA</a:t>
            </a:r>
            <a:br>
              <a:rPr lang="en-GB" sz="2000">
                <a:solidFill>
                  <a:srgbClr val="000066"/>
                </a:solidFill>
              </a:rPr>
            </a:br>
            <a:r>
              <a:rPr lang="en-GB" sz="2000">
                <a:solidFill>
                  <a:srgbClr val="000066"/>
                </a:solidFill>
              </a:rPr>
              <a:t>&gt; 500 c/mL), AIDS-defining illnesses, CD4, safety, adverse events</a:t>
            </a:r>
          </a:p>
        </p:txBody>
      </p:sp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4716463" y="3248025"/>
          <a:ext cx="3244850" cy="584200"/>
        </p:xfrm>
        <a:graphic>
          <a:graphicData uri="http://schemas.openxmlformats.org/drawingml/2006/table">
            <a:tbl>
              <a:tblPr/>
              <a:tblGrid>
                <a:gridCol w="32448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</a:t>
                      </a: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*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KalMo Study: Switch to LPV/r monotherapy</a:t>
            </a:r>
          </a:p>
        </p:txBody>
      </p:sp>
      <p:graphicFrame>
        <p:nvGraphicFramePr>
          <p:cNvPr id="70723" name="Group 67"/>
          <p:cNvGraphicFramePr>
            <a:graphicFrameLocks noGrp="1"/>
          </p:cNvGraphicFramePr>
          <p:nvPr>
            <p:ph idx="1"/>
          </p:nvPr>
        </p:nvGraphicFramePr>
        <p:xfrm>
          <a:off x="746125" y="1709738"/>
          <a:ext cx="7642225" cy="3814764"/>
        </p:xfrm>
        <a:graphic>
          <a:graphicData uri="http://schemas.openxmlformats.org/drawingml/2006/table">
            <a:tbl>
              <a:tblPr/>
              <a:tblGrid>
                <a:gridCol w="444500"/>
                <a:gridCol w="3956050"/>
                <a:gridCol w="1620838"/>
                <a:gridCol w="1620837"/>
              </a:tblGrid>
              <a:tr h="87329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Triple therapy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/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29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bid monotherapy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30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94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Age, median years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39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31%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45%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C co-infection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538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Duration of ARV treatment, median months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43.4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40.5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PI treatment at screening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33%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NNRTI treatment at screening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70%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63%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by W48, 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 (diarrhoea)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Confirmed HIV RNA elevation</a:t>
                      </a:r>
                    </a:p>
                  </a:txBody>
                  <a:tcPr marT="45722" marB="45722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75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Nunes EP, HIV Clin Trials 2009;10:368-74 </a:t>
            </a:r>
          </a:p>
        </p:txBody>
      </p:sp>
      <p:sp>
        <p:nvSpPr>
          <p:cNvPr id="517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KalMo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1"/>
          <p:cNvSpPr txBox="1">
            <a:spLocks noChangeArrowheads="1"/>
          </p:cNvSpPr>
          <p:nvPr/>
        </p:nvSpPr>
        <p:spPr bwMode="auto">
          <a:xfrm>
            <a:off x="768350" y="5837238"/>
            <a:ext cx="3732213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400">
                <a:solidFill>
                  <a:srgbClr val="000066"/>
                </a:solidFill>
              </a:rPr>
              <a:t>* Includes only patients who completed</a:t>
            </a:r>
          </a:p>
          <a:p>
            <a:pPr eaLnBrk="1" hangingPunct="1"/>
            <a:r>
              <a:rPr lang="en-GB" sz="1400">
                <a:solidFill>
                  <a:srgbClr val="000066"/>
                </a:solidFill>
              </a:rPr>
              <a:t>96 weeks of follow-up without discontinuation</a:t>
            </a:r>
          </a:p>
          <a:p>
            <a:pPr eaLnBrk="1" hangingPunct="1"/>
            <a:r>
              <a:rPr lang="en-GB" sz="1400">
                <a:solidFill>
                  <a:srgbClr val="000066"/>
                </a:solidFill>
              </a:rPr>
              <a:t>for other reasons than virologic failure </a:t>
            </a:r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1047750" y="1282700"/>
            <a:ext cx="294798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0066FF"/>
                </a:solidFill>
                <a:latin typeface="Calibri" pitchFamily="34" charset="0"/>
              </a:rPr>
              <a:t>Virologic outcome</a:t>
            </a:r>
          </a:p>
        </p:txBody>
      </p:sp>
      <p:sp>
        <p:nvSpPr>
          <p:cNvPr id="6148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Nunes EP, HIV Clin Trials 2009;10:368-74 </a:t>
            </a:r>
          </a:p>
        </p:txBody>
      </p:sp>
      <p:sp>
        <p:nvSpPr>
          <p:cNvPr id="614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KalMo</a:t>
            </a: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5364163" y="1282700"/>
            <a:ext cx="29464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0066FF"/>
                </a:solidFill>
                <a:latin typeface="Calibri" pitchFamily="34" charset="0"/>
              </a:rPr>
              <a:t>Other outcomes</a:t>
            </a:r>
          </a:p>
        </p:txBody>
      </p:sp>
      <p:sp>
        <p:nvSpPr>
          <p:cNvPr id="6151" name="Rectangle 3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KalMo Study: Switch to LPV/r monotherapy</a:t>
            </a:r>
          </a:p>
        </p:txBody>
      </p:sp>
      <p:sp>
        <p:nvSpPr>
          <p:cNvPr id="6152" name="Espace réservé du contenu 2"/>
          <p:cNvSpPr>
            <a:spLocks noGrp="1"/>
          </p:cNvSpPr>
          <p:nvPr>
            <p:ph idx="1"/>
          </p:nvPr>
        </p:nvSpPr>
        <p:spPr>
          <a:xfrm>
            <a:off x="4787900" y="1628775"/>
            <a:ext cx="4313238" cy="4903788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GB" sz="1800" smtClean="0">
                <a:solidFill>
                  <a:srgbClr val="000066"/>
                </a:solidFill>
                <a:ea typeface="ＭＳ Ｐゴシック" pitchFamily="-1" charset="-128"/>
              </a:rPr>
              <a:t>1 virologic failure (confirmed HIV-1 RNA &gt; 500 c/mL) in each group. No resistance mutation on genotype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GB" sz="1800" smtClean="0">
                <a:solidFill>
                  <a:srgbClr val="000066"/>
                </a:solidFill>
                <a:ea typeface="ＭＳ Ｐゴシック" pitchFamily="-1" charset="-128"/>
              </a:rPr>
              <a:t>No difference in CD4 changes between groups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GB" sz="1800" smtClean="0">
                <a:solidFill>
                  <a:srgbClr val="000066"/>
                </a:solidFill>
                <a:ea typeface="ＭＳ Ｐゴシック" pitchFamily="-1" charset="-128"/>
              </a:rPr>
              <a:t>GI adverse events more frequent in the monotherapy group: 24 vs 10</a:t>
            </a:r>
            <a:br>
              <a:rPr lang="en-GB" sz="18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z="1800" smtClean="0">
                <a:solidFill>
                  <a:srgbClr val="000066"/>
                </a:solidFill>
                <a:ea typeface="ＭＳ Ｐゴシック" pitchFamily="-1" charset="-128"/>
              </a:rPr>
              <a:t>(p = 0.001)</a:t>
            </a:r>
          </a:p>
          <a:p>
            <a:pPr>
              <a:spcBef>
                <a:spcPct val="0"/>
              </a:spcBef>
              <a:spcAft>
                <a:spcPct val="30000"/>
              </a:spcAft>
            </a:pPr>
            <a:r>
              <a:rPr lang="en-GB" sz="1800" smtClean="0">
                <a:solidFill>
                  <a:srgbClr val="000066"/>
                </a:solidFill>
                <a:ea typeface="ＭＳ Ｐゴシック" pitchFamily="-1" charset="-128"/>
              </a:rPr>
              <a:t>5 patients in the triple therapy group underwent regimen changes due to drug-related toxicities</a:t>
            </a:r>
          </a:p>
          <a:p>
            <a:pPr>
              <a:spcBef>
                <a:spcPct val="0"/>
              </a:spcBef>
            </a:pPr>
            <a:r>
              <a:rPr lang="en-GB" sz="2400" b="1" smtClean="0">
                <a:latin typeface="Calibri" pitchFamily="34" charset="0"/>
                <a:ea typeface="ＭＳ Ｐゴシック" pitchFamily="-1" charset="-128"/>
              </a:rPr>
              <a:t>Conclusion:</a:t>
            </a: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 switching to LPV/r monotherapy is effective, safe and well tolerated through 96 weeks</a:t>
            </a:r>
          </a:p>
        </p:txBody>
      </p:sp>
      <p:grpSp>
        <p:nvGrpSpPr>
          <p:cNvPr id="6153" name="Groupe 39"/>
          <p:cNvGrpSpPr>
            <a:grpSpLocks/>
          </p:cNvGrpSpPr>
          <p:nvPr/>
        </p:nvGrpSpPr>
        <p:grpSpPr bwMode="auto">
          <a:xfrm>
            <a:off x="381000" y="1773238"/>
            <a:ext cx="3981450" cy="3968750"/>
            <a:chOff x="381000" y="1773238"/>
            <a:chExt cx="3981450" cy="3968750"/>
          </a:xfrm>
        </p:grpSpPr>
        <p:sp>
          <p:nvSpPr>
            <p:cNvPr id="6154" name="Text Box 177"/>
            <p:cNvSpPr txBox="1">
              <a:spLocks noChangeArrowheads="1"/>
            </p:cNvSpPr>
            <p:nvPr/>
          </p:nvSpPr>
          <p:spPr bwMode="auto">
            <a:xfrm>
              <a:off x="609600" y="1773238"/>
              <a:ext cx="2144713" cy="5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GB" sz="1600">
                  <a:solidFill>
                    <a:srgbClr val="000066"/>
                  </a:solidFill>
                </a:rPr>
                <a:t>ITT analysis</a:t>
              </a:r>
            </a:p>
            <a:p>
              <a:pPr eaLnBrk="1" hangingPunct="1">
                <a:lnSpc>
                  <a:spcPct val="85000"/>
                </a:lnSpc>
              </a:pPr>
              <a:r>
                <a:rPr lang="en-GB" sz="1600">
                  <a:solidFill>
                    <a:srgbClr val="000066"/>
                  </a:solidFill>
                </a:rPr>
                <a:t>HIV-1 RNA &lt; 80 c/mL</a:t>
              </a:r>
            </a:p>
          </p:txBody>
        </p:sp>
        <p:sp>
          <p:nvSpPr>
            <p:cNvPr id="6155" name="Text Box 177"/>
            <p:cNvSpPr txBox="1">
              <a:spLocks noChangeArrowheads="1"/>
            </p:cNvSpPr>
            <p:nvPr/>
          </p:nvSpPr>
          <p:spPr bwMode="auto">
            <a:xfrm>
              <a:off x="2784475" y="1773238"/>
              <a:ext cx="1384300" cy="5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85000"/>
                </a:lnSpc>
              </a:pPr>
              <a:r>
                <a:rPr lang="en-GB" sz="1600">
                  <a:solidFill>
                    <a:srgbClr val="000066"/>
                  </a:solidFill>
                </a:rPr>
                <a:t>On-treatment</a:t>
              </a:r>
            </a:p>
            <a:p>
              <a:pPr eaLnBrk="1" hangingPunct="1">
                <a:lnSpc>
                  <a:spcPct val="85000"/>
                </a:lnSpc>
              </a:pPr>
              <a:r>
                <a:rPr lang="en-GB" sz="1600">
                  <a:solidFill>
                    <a:srgbClr val="000066"/>
                  </a:solidFill>
                </a:rPr>
                <a:t>analysis*</a:t>
              </a:r>
            </a:p>
          </p:txBody>
        </p:sp>
        <p:sp>
          <p:nvSpPr>
            <p:cNvPr id="6156" name="Rectangle 183"/>
            <p:cNvSpPr>
              <a:spLocks noChangeArrowheads="1"/>
            </p:cNvSpPr>
            <p:nvPr/>
          </p:nvSpPr>
          <p:spPr bwMode="auto">
            <a:xfrm>
              <a:off x="1127125" y="2732088"/>
              <a:ext cx="555625" cy="412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500" b="1">
                  <a:solidFill>
                    <a:srgbClr val="990000"/>
                  </a:solidFill>
                  <a:cs typeface="Arial" charset="0"/>
                </a:rPr>
                <a:t>86.7</a:t>
              </a:r>
            </a:p>
          </p:txBody>
        </p:sp>
        <p:sp>
          <p:nvSpPr>
            <p:cNvPr id="6157" name="Rectangle 184"/>
            <p:cNvSpPr>
              <a:spLocks noChangeArrowheads="1"/>
            </p:cNvSpPr>
            <p:nvPr/>
          </p:nvSpPr>
          <p:spPr bwMode="auto">
            <a:xfrm>
              <a:off x="3535363" y="2492375"/>
              <a:ext cx="396875" cy="412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500" b="1">
                  <a:solidFill>
                    <a:srgbClr val="CC6600"/>
                  </a:solidFill>
                  <a:cs typeface="Arial" charset="0"/>
                </a:rPr>
                <a:t>96</a:t>
              </a:r>
            </a:p>
          </p:txBody>
        </p:sp>
        <p:sp>
          <p:nvSpPr>
            <p:cNvPr id="6158" name="Rectangle 183"/>
            <p:cNvSpPr>
              <a:spLocks noChangeArrowheads="1"/>
            </p:cNvSpPr>
            <p:nvPr/>
          </p:nvSpPr>
          <p:spPr bwMode="auto">
            <a:xfrm>
              <a:off x="3011488" y="2492375"/>
              <a:ext cx="396875" cy="412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500" b="1">
                  <a:solidFill>
                    <a:srgbClr val="990000"/>
                  </a:solidFill>
                  <a:cs typeface="Arial" charset="0"/>
                </a:rPr>
                <a:t>96</a:t>
              </a:r>
            </a:p>
          </p:txBody>
        </p:sp>
        <p:sp>
          <p:nvSpPr>
            <p:cNvPr id="6159" name="Rectangle 183"/>
            <p:cNvSpPr>
              <a:spLocks noChangeArrowheads="1"/>
            </p:cNvSpPr>
            <p:nvPr/>
          </p:nvSpPr>
          <p:spPr bwMode="auto">
            <a:xfrm>
              <a:off x="1741488" y="2928938"/>
              <a:ext cx="396875" cy="412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r>
                <a:rPr lang="en-GB" sz="1500" b="1">
                  <a:solidFill>
                    <a:srgbClr val="CC6600"/>
                  </a:solidFill>
                  <a:cs typeface="Arial" charset="0"/>
                </a:rPr>
                <a:t>80</a:t>
              </a:r>
            </a:p>
          </p:txBody>
        </p:sp>
        <p:sp>
          <p:nvSpPr>
            <p:cNvPr id="6160" name="Rectangle 64"/>
            <p:cNvSpPr>
              <a:spLocks noChangeArrowheads="1"/>
            </p:cNvSpPr>
            <p:nvPr/>
          </p:nvSpPr>
          <p:spPr bwMode="auto">
            <a:xfrm>
              <a:off x="1154113" y="3178175"/>
              <a:ext cx="515937" cy="2000250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61" name="Rectangle 65"/>
            <p:cNvSpPr>
              <a:spLocks noChangeArrowheads="1"/>
            </p:cNvSpPr>
            <p:nvPr/>
          </p:nvSpPr>
          <p:spPr bwMode="auto">
            <a:xfrm>
              <a:off x="2951163" y="2960688"/>
              <a:ext cx="515937" cy="2217737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62" name="Rectangle 66"/>
            <p:cNvSpPr>
              <a:spLocks noChangeArrowheads="1"/>
            </p:cNvSpPr>
            <p:nvPr/>
          </p:nvSpPr>
          <p:spPr bwMode="auto">
            <a:xfrm>
              <a:off x="1670050" y="3332163"/>
              <a:ext cx="508000" cy="1846262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163" name="Rectangle 67"/>
            <p:cNvSpPr>
              <a:spLocks noChangeArrowheads="1"/>
            </p:cNvSpPr>
            <p:nvPr/>
          </p:nvSpPr>
          <p:spPr bwMode="auto">
            <a:xfrm>
              <a:off x="3467100" y="2960688"/>
              <a:ext cx="509588" cy="2217737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164" name="Line 68"/>
            <p:cNvSpPr>
              <a:spLocks noChangeShapeType="1"/>
            </p:cNvSpPr>
            <p:nvPr/>
          </p:nvSpPr>
          <p:spPr bwMode="auto">
            <a:xfrm>
              <a:off x="766763" y="2873375"/>
              <a:ext cx="0" cy="23050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5" name="Line 69"/>
            <p:cNvSpPr>
              <a:spLocks noChangeShapeType="1"/>
            </p:cNvSpPr>
            <p:nvPr/>
          </p:nvSpPr>
          <p:spPr bwMode="auto">
            <a:xfrm>
              <a:off x="719138" y="5178425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6" name="Line 70"/>
            <p:cNvSpPr>
              <a:spLocks noChangeShapeType="1"/>
            </p:cNvSpPr>
            <p:nvPr/>
          </p:nvSpPr>
          <p:spPr bwMode="auto">
            <a:xfrm>
              <a:off x="719138" y="4605338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7" name="Line 71"/>
            <p:cNvSpPr>
              <a:spLocks noChangeShapeType="1"/>
            </p:cNvSpPr>
            <p:nvPr/>
          </p:nvSpPr>
          <p:spPr bwMode="auto">
            <a:xfrm>
              <a:off x="719138" y="402590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8" name="Line 72"/>
            <p:cNvSpPr>
              <a:spLocks noChangeShapeType="1"/>
            </p:cNvSpPr>
            <p:nvPr/>
          </p:nvSpPr>
          <p:spPr bwMode="auto">
            <a:xfrm>
              <a:off x="719138" y="3454400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9" name="Line 73"/>
            <p:cNvSpPr>
              <a:spLocks noChangeShapeType="1"/>
            </p:cNvSpPr>
            <p:nvPr/>
          </p:nvSpPr>
          <p:spPr bwMode="auto">
            <a:xfrm>
              <a:off x="719138" y="2873375"/>
              <a:ext cx="476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0" name="Line 74"/>
            <p:cNvSpPr>
              <a:spLocks noChangeShapeType="1"/>
            </p:cNvSpPr>
            <p:nvPr/>
          </p:nvSpPr>
          <p:spPr bwMode="auto">
            <a:xfrm>
              <a:off x="766763" y="5178425"/>
              <a:ext cx="3595687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1" name="Line 75"/>
            <p:cNvSpPr>
              <a:spLocks noChangeShapeType="1"/>
            </p:cNvSpPr>
            <p:nvPr/>
          </p:nvSpPr>
          <p:spPr bwMode="auto">
            <a:xfrm flipV="1">
              <a:off x="766763" y="5178425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Line 76"/>
            <p:cNvSpPr>
              <a:spLocks noChangeShapeType="1"/>
            </p:cNvSpPr>
            <p:nvPr/>
          </p:nvSpPr>
          <p:spPr bwMode="auto">
            <a:xfrm flipV="1">
              <a:off x="2563813" y="5178425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3" name="Line 77"/>
            <p:cNvSpPr>
              <a:spLocks noChangeShapeType="1"/>
            </p:cNvSpPr>
            <p:nvPr/>
          </p:nvSpPr>
          <p:spPr bwMode="auto">
            <a:xfrm flipV="1">
              <a:off x="4362450" y="5178425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4" name="Rectangle 78"/>
            <p:cNvSpPr>
              <a:spLocks noChangeArrowheads="1"/>
            </p:cNvSpPr>
            <p:nvPr/>
          </p:nvSpPr>
          <p:spPr bwMode="auto">
            <a:xfrm>
              <a:off x="557213" y="5080000"/>
              <a:ext cx="106362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5" name="Rectangle 79"/>
            <p:cNvSpPr>
              <a:spLocks noChangeArrowheads="1"/>
            </p:cNvSpPr>
            <p:nvPr/>
          </p:nvSpPr>
          <p:spPr bwMode="auto">
            <a:xfrm>
              <a:off x="469900" y="4508500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25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6" name="Rectangle 80"/>
            <p:cNvSpPr>
              <a:spLocks noChangeArrowheads="1"/>
            </p:cNvSpPr>
            <p:nvPr/>
          </p:nvSpPr>
          <p:spPr bwMode="auto">
            <a:xfrm>
              <a:off x="469900" y="3929063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50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7" name="Rectangle 81"/>
            <p:cNvSpPr>
              <a:spLocks noChangeArrowheads="1"/>
            </p:cNvSpPr>
            <p:nvPr/>
          </p:nvSpPr>
          <p:spPr bwMode="auto">
            <a:xfrm>
              <a:off x="469900" y="3355975"/>
              <a:ext cx="2127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75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8" name="Rectangle 82"/>
            <p:cNvSpPr>
              <a:spLocks noChangeArrowheads="1"/>
            </p:cNvSpPr>
            <p:nvPr/>
          </p:nvSpPr>
          <p:spPr bwMode="auto">
            <a:xfrm>
              <a:off x="381000" y="2747963"/>
              <a:ext cx="31908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500">
                  <a:solidFill>
                    <a:srgbClr val="000066"/>
                  </a:solidFill>
                </a:rPr>
                <a:t>100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9" name="AutoShape 126"/>
            <p:cNvSpPr>
              <a:spLocks noChangeArrowheads="1"/>
            </p:cNvSpPr>
            <p:nvPr/>
          </p:nvSpPr>
          <p:spPr bwMode="auto">
            <a:xfrm>
              <a:off x="611188" y="5380038"/>
              <a:ext cx="3713162" cy="3587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180" name="ZoneTexte 84"/>
            <p:cNvSpPr txBox="1">
              <a:spLocks noChangeArrowheads="1"/>
            </p:cNvSpPr>
            <p:nvPr/>
          </p:nvSpPr>
          <p:spPr bwMode="auto">
            <a:xfrm>
              <a:off x="914400" y="5375275"/>
              <a:ext cx="15176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Triple therapy</a:t>
              </a:r>
            </a:p>
          </p:txBody>
        </p:sp>
        <p:sp>
          <p:nvSpPr>
            <p:cNvPr id="6181" name="ZoneTexte 85"/>
            <p:cNvSpPr txBox="1">
              <a:spLocks noChangeArrowheads="1"/>
            </p:cNvSpPr>
            <p:nvPr/>
          </p:nvSpPr>
          <p:spPr bwMode="auto">
            <a:xfrm>
              <a:off x="2928938" y="5375275"/>
              <a:ext cx="132238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LPV/r mono</a:t>
              </a:r>
            </a:p>
          </p:txBody>
        </p:sp>
        <p:sp>
          <p:nvSpPr>
            <p:cNvPr id="6182" name="Rectangle 3"/>
            <p:cNvSpPr>
              <a:spLocks noChangeArrowheads="1"/>
            </p:cNvSpPr>
            <p:nvPr/>
          </p:nvSpPr>
          <p:spPr bwMode="auto">
            <a:xfrm>
              <a:off x="2786063" y="5486400"/>
              <a:ext cx="177800" cy="144463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83" name="Rectangle 4"/>
            <p:cNvSpPr>
              <a:spLocks noChangeArrowheads="1"/>
            </p:cNvSpPr>
            <p:nvPr/>
          </p:nvSpPr>
          <p:spPr bwMode="auto">
            <a:xfrm>
              <a:off x="768350" y="5486400"/>
              <a:ext cx="177800" cy="144463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84" name="Rectangle 89"/>
            <p:cNvSpPr>
              <a:spLocks noChangeArrowheads="1"/>
            </p:cNvSpPr>
            <p:nvPr/>
          </p:nvSpPr>
          <p:spPr bwMode="auto">
            <a:xfrm>
              <a:off x="638175" y="2392363"/>
              <a:ext cx="2032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b="1">
                  <a:solidFill>
                    <a:srgbClr val="000066"/>
                  </a:solidFill>
                </a:rPr>
                <a:t>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7899</TotalTime>
  <Words>311</Words>
  <Application>Microsoft Office PowerPoint</Application>
  <PresentationFormat>Affichage à l'écran (4:3)</PresentationFormat>
  <Paragraphs>103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LPV/r monotherapy</vt:lpstr>
      <vt:lpstr>KalMo Study: Switch to LPV/r monotherapy</vt:lpstr>
      <vt:lpstr>KalMo Study: Switch to LPV/r monotherapy</vt:lpstr>
      <vt:lpstr>KalMo Study: Switch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251</cp:revision>
  <dcterms:created xsi:type="dcterms:W3CDTF">2011-03-08T09:11:08Z</dcterms:created>
  <dcterms:modified xsi:type="dcterms:W3CDTF">2018-03-22T13:25:46Z</dcterms:modified>
  <cp:category>www.aei.fr</cp:category>
</cp:coreProperties>
</file>