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DDDDDD"/>
    <a:srgbClr val="009999"/>
    <a:srgbClr val="0000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1200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12213-0CC9-4502-AFC7-F9F392CFA0FD}" type="datetimeFigureOut">
              <a:rPr lang="fr-FR" smtClean="0"/>
              <a:t>06/09/2016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4C5F-7DA7-4899-BA4C-F96587537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98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606D2-575C-9649-B042-C453C9930537}" type="datetimeFigureOut">
              <a:rPr lang="fr-FR" smtClean="0"/>
              <a:pPr/>
              <a:t>06/09/2016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F2ACB-674B-744C-AE61-5AB53946B1F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9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dirty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3C6D6613-D65A-410C-B542-54ED310AC949}" type="slidenum">
              <a:rPr lang="fr-FR" sz="1200">
                <a:solidFill>
                  <a:prstClr val="black"/>
                </a:solidFill>
                <a:latin typeface="Arial" charset="0"/>
                <a:ea typeface="ＭＳ Ｐゴシック"/>
                <a:cs typeface="ＭＳ Ｐゴシック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613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532A8-70C0-44A4-B9D7-205C2D30EC15}" type="slidenum">
              <a:rPr lang="fr-FR" altLang="fr-FR" smtClean="0">
                <a:solidFill>
                  <a:srgbClr val="000000"/>
                </a:solidFill>
              </a:rPr>
              <a:pPr/>
              <a:t>2</a:t>
            </a:fld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15426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 dirty="0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93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DC645BA-3907-48B5-B4C7-5B714B928BCF}" type="slidenum">
              <a:rPr lang="fr-FR" alt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419216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033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5855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/>
                <a:cs typeface="ＭＳ Ｐゴシック"/>
              </a:rPr>
              <a:t>Switch to low dose ATV/r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LASA </a:t>
            </a:r>
            <a:r>
              <a:rPr lang="en-GB" sz="2800" b="1" dirty="0">
                <a:latin typeface="Calibri" pitchFamily="-84" charset="0"/>
                <a:ea typeface="ＭＳ Ｐゴシック" pitchFamily="-84" charset="-128"/>
              </a:rPr>
              <a:t>Study</a:t>
            </a:r>
            <a:endParaRPr lang="en-GB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21939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8194" name="Espace réservé du contenu 2"/>
          <p:cNvSpPr>
            <a:spLocks/>
          </p:cNvSpPr>
          <p:nvPr/>
        </p:nvSpPr>
        <p:spPr bwMode="auto">
          <a:xfrm>
            <a:off x="34925" y="4323193"/>
            <a:ext cx="9066213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Endpoints</a:t>
            </a:r>
          </a:p>
          <a:p>
            <a:pPr marL="800100" lvl="1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Primary: proportion of patients with HIV RNA &lt; 200 c/mL at W48 (ITT-E) ; </a:t>
            </a:r>
            <a:b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</a:br>
            <a: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non-inferiority if lower margin of the two-sided 95% CI for</a:t>
            </a:r>
            <a:b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</a:br>
            <a: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the difference = - 10%, 90% power </a:t>
            </a:r>
          </a:p>
          <a:p>
            <a:pPr marL="800100" lvl="1" indent="-342900" defTabSz="914400" fontAlgn="base">
              <a:spcBef>
                <a:spcPts val="75"/>
              </a:spcBef>
              <a:spcAft>
                <a:spcPct val="0"/>
              </a:spcAft>
              <a:buClr>
                <a:srgbClr val="CC3300"/>
              </a:buClr>
              <a:buFontTx/>
              <a:buChar char="–"/>
            </a:pPr>
            <a:r>
              <a:rPr lang="en-GB" altLang="fr-FR" dirty="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rPr>
              <a:t>Secondary: proportion of patients with HIV RNA &lt; 50 c/mL at W48, CD4 cell count changes, tolerability, adverse events, adherence, quality of life, cardiovascular risk, lipodystrophy</a:t>
            </a:r>
            <a:endParaRPr lang="en-GB" altLang="fr-FR" b="1" dirty="0">
              <a:solidFill>
                <a:srgbClr val="000066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99003"/>
              </p:ext>
            </p:extLst>
          </p:nvPr>
        </p:nvGraphicFramePr>
        <p:xfrm>
          <a:off x="4461082" y="2517775"/>
          <a:ext cx="4086603" cy="525463"/>
        </p:xfrm>
        <a:graphic>
          <a:graphicData uri="http://schemas.openxmlformats.org/drawingml/2006/table">
            <a:tbl>
              <a:tblPr/>
              <a:tblGrid>
                <a:gridCol w="408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200/100 mg QD + 2 NRTI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27874"/>
              </p:ext>
            </p:extLst>
          </p:nvPr>
        </p:nvGraphicFramePr>
        <p:xfrm>
          <a:off x="4461083" y="3394415"/>
          <a:ext cx="4086603" cy="525463"/>
        </p:xfrm>
        <a:graphic>
          <a:graphicData uri="http://schemas.openxmlformats.org/drawingml/2006/table">
            <a:tbl>
              <a:tblPr/>
              <a:tblGrid>
                <a:gridCol w="408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300/100 mg QD + 2 NRTI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0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20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cxnSp>
        <p:nvCxnSpPr>
          <p:cNvPr id="8209" name="Connecteur droit 66"/>
          <p:cNvCxnSpPr>
            <a:cxnSpLocks noChangeShapeType="1"/>
          </p:cNvCxnSpPr>
          <p:nvPr/>
        </p:nvCxnSpPr>
        <p:spPr bwMode="auto">
          <a:xfrm rot="5400000">
            <a:off x="3234221" y="250810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663514" y="1294457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Randomisation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4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Open-label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138112" y="2651324"/>
            <a:ext cx="3101465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Thai adults 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HIV RNA &lt; </a:t>
            </a:r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50 c/mL </a:t>
            </a: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≥ 12 months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On 2 NRTI + PI/r ≥ 3 months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000066"/>
                </a:solidFill>
                <a:latin typeface="Calibri" pitchFamily="34" charset="0"/>
                <a:ea typeface="ＭＳ Ｐゴシック"/>
                <a:cs typeface="Arial" charset="0"/>
              </a:rPr>
              <a:t>Creatinine clearance ≥ 60 mL/min</a:t>
            </a:r>
          </a:p>
        </p:txBody>
      </p:sp>
      <p:cxnSp>
        <p:nvCxnSpPr>
          <p:cNvPr id="8212" name="AutoShape 60"/>
          <p:cNvCxnSpPr>
            <a:cxnSpLocks noChangeShapeType="1"/>
          </p:cNvCxnSpPr>
          <p:nvPr/>
        </p:nvCxnSpPr>
        <p:spPr bwMode="auto">
          <a:xfrm rot="10800000" flipH="1" flipV="1">
            <a:off x="4449342" y="2769724"/>
            <a:ext cx="1587" cy="863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3" name="Line 63"/>
          <p:cNvSpPr>
            <a:spLocks noChangeShapeType="1"/>
          </p:cNvSpPr>
          <p:nvPr/>
        </p:nvSpPr>
        <p:spPr bwMode="auto">
          <a:xfrm>
            <a:off x="3239578" y="3202850"/>
            <a:ext cx="4644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8214" name="Rectangle 9"/>
          <p:cNvSpPr>
            <a:spLocks noChangeArrowheads="1"/>
          </p:cNvSpPr>
          <p:nvPr/>
        </p:nvSpPr>
        <p:spPr bwMode="auto">
          <a:xfrm>
            <a:off x="3671627" y="367508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ea typeface="ＭＳ Ｐゴシック"/>
                <a:cs typeface="Arial" charset="0"/>
              </a:rPr>
              <a:t>N = 280</a:t>
            </a:r>
          </a:p>
        </p:txBody>
      </p:sp>
      <p:sp>
        <p:nvSpPr>
          <p:cNvPr id="8215" name="Rectangle 8"/>
          <p:cNvSpPr>
            <a:spLocks noChangeArrowheads="1"/>
          </p:cNvSpPr>
          <p:nvPr/>
        </p:nvSpPr>
        <p:spPr bwMode="auto">
          <a:xfrm>
            <a:off x="3671626" y="244316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600" b="1" dirty="0">
                <a:solidFill>
                  <a:srgbClr val="C00000"/>
                </a:solidFill>
                <a:latin typeface="Calibri" pitchFamily="34" charset="0"/>
                <a:ea typeface="ＭＳ Ｐゴシック"/>
                <a:cs typeface="Arial" charset="0"/>
              </a:rPr>
              <a:t>N = 279</a:t>
            </a:r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593105" y="1916832"/>
            <a:ext cx="0" cy="200304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313705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65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fr-FR" sz="1600" b="1" dirty="0">
                <a:solidFill>
                  <a:srgbClr val="0066FF"/>
                </a:solidFill>
                <a:latin typeface="Calibri" pitchFamily="-65" charset="0"/>
                <a:cs typeface="ＭＳ Ｐゴシック"/>
              </a:rPr>
              <a:t>W48</a:t>
            </a:r>
            <a:endParaRPr lang="en-GB" altLang="fr-FR" sz="1600" dirty="0">
              <a:solidFill>
                <a:srgbClr val="0066FF"/>
              </a:solidFill>
              <a:latin typeface="Calibri" pitchFamily="-65" charset="0"/>
              <a:cs typeface="ＭＳ Ｐゴシック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 dirty="0"/>
              <a:t>LASA Study: switch to ATV/r 200/100 vs 300/100 mg QD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360792" y="4100912"/>
            <a:ext cx="6521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2060"/>
                </a:solidFill>
              </a:rPr>
              <a:t>* Randomisation stratified on site, treatment with TDF or with indinavir</a:t>
            </a:r>
          </a:p>
        </p:txBody>
      </p:sp>
    </p:spTree>
    <p:extLst>
      <p:ext uri="{BB962C8B-B14F-4D97-AF65-F5344CB8AC3E}">
        <p14:creationId xmlns:p14="http://schemas.microsoft.com/office/powerpoint/2010/main" val="24295142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5351120"/>
              </p:ext>
            </p:extLst>
          </p:nvPr>
        </p:nvGraphicFramePr>
        <p:xfrm>
          <a:off x="395288" y="1521890"/>
          <a:ext cx="8353425" cy="4963086"/>
        </p:xfrm>
        <a:graphic>
          <a:graphicData uri="http://schemas.openxmlformats.org/drawingml/2006/table">
            <a:tbl>
              <a:tblPr/>
              <a:tblGrid>
                <a:gridCol w="4117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age,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Mean body weight, kg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Hepatitis B / hepatitis C coinfection,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 / 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 nadir (cells/mm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mean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mean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549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528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History of ever used dual NRTI,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Duration of PI/r before screening, mean years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PI/r at screening : LPV / IDV / SQV,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85 / 8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84 / 9 / 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NRTI at screening, 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91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3TC / TDF / ZDV / ddI / d4T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 / 74 / 40 / 6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73 / 45 / 5 / 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5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 / Withdrew consent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deviation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 (5.1)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33 (11.9)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290117" y="1100138"/>
            <a:ext cx="8549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2400" b="1" dirty="0">
                <a:solidFill>
                  <a:srgbClr val="CC3300"/>
                </a:solidFill>
                <a:latin typeface="Calibri" pitchFamily="34" charset="0"/>
              </a:rPr>
              <a:t>Baseline characteristics (ITT-e population) and patient disposition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 dirty="0"/>
              <a:t>LASA Study: switch to ATV/r 200/100 vs 300/100 mg QD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20767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2"/>
          <p:cNvSpPr txBox="1">
            <a:spLocks noChangeArrowheads="1"/>
          </p:cNvSpPr>
          <p:nvPr/>
        </p:nvSpPr>
        <p:spPr bwMode="auto">
          <a:xfrm>
            <a:off x="2586611" y="1189331"/>
            <a:ext cx="3960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Virological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success at W48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02284" y="1606031"/>
            <a:ext cx="8980755" cy="5024023"/>
            <a:chOff x="137009" y="1606031"/>
            <a:chExt cx="8980755" cy="5024023"/>
          </a:xfrm>
        </p:grpSpPr>
        <p:sp>
          <p:nvSpPr>
            <p:cNvPr id="64" name="AutoShape 165"/>
            <p:cNvSpPr>
              <a:spLocks noChangeArrowheads="1"/>
            </p:cNvSpPr>
            <p:nvPr/>
          </p:nvSpPr>
          <p:spPr bwMode="auto">
            <a:xfrm>
              <a:off x="2335976" y="1606032"/>
              <a:ext cx="5063211" cy="34018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067" name="Rectangle 48"/>
            <p:cNvSpPr>
              <a:spLocks/>
            </p:cNvSpPr>
            <p:nvPr/>
          </p:nvSpPr>
          <p:spPr bwMode="auto">
            <a:xfrm>
              <a:off x="2484165" y="1683253"/>
              <a:ext cx="180000" cy="180000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68" name="Rectangle 49"/>
            <p:cNvSpPr>
              <a:spLocks/>
            </p:cNvSpPr>
            <p:nvPr/>
          </p:nvSpPr>
          <p:spPr bwMode="auto">
            <a:xfrm>
              <a:off x="5009080" y="1683253"/>
              <a:ext cx="180000" cy="180000"/>
            </a:xfrm>
            <a:prstGeom prst="rect">
              <a:avLst/>
            </a:prstGeom>
            <a:solidFill>
              <a:srgbClr val="009999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71" name="ZoneTexte 52"/>
            <p:cNvSpPr txBox="1">
              <a:spLocks noChangeArrowheads="1"/>
            </p:cNvSpPr>
            <p:nvPr/>
          </p:nvSpPr>
          <p:spPr bwMode="auto">
            <a:xfrm>
              <a:off x="2670149" y="1621483"/>
              <a:ext cx="22461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ATV/r 200/100 (N = 273)</a:t>
              </a:r>
            </a:p>
          </p:txBody>
        </p:sp>
        <p:sp>
          <p:nvSpPr>
            <p:cNvPr id="2072" name="ZoneTexte 53"/>
            <p:cNvSpPr txBox="1">
              <a:spLocks noChangeArrowheads="1"/>
            </p:cNvSpPr>
            <p:nvPr/>
          </p:nvSpPr>
          <p:spPr bwMode="auto">
            <a:xfrm>
              <a:off x="5146216" y="1606031"/>
              <a:ext cx="22461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ATV/r 300/100 (N = 277)</a:t>
              </a:r>
            </a:p>
          </p:txBody>
        </p:sp>
        <p:sp>
          <p:nvSpPr>
            <p:cNvPr id="2075" name="ZoneTexte 56"/>
            <p:cNvSpPr txBox="1">
              <a:spLocks noChangeArrowheads="1"/>
            </p:cNvSpPr>
            <p:nvPr/>
          </p:nvSpPr>
          <p:spPr bwMode="auto">
            <a:xfrm>
              <a:off x="1595984" y="5585626"/>
              <a:ext cx="6202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 err="1">
                  <a:solidFill>
                    <a:srgbClr val="000066"/>
                  </a:solidFill>
                </a:rPr>
                <a:t>ITT-e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2104" name="Rectangle 73"/>
            <p:cNvSpPr>
              <a:spLocks noChangeArrowheads="1"/>
            </p:cNvSpPr>
            <p:nvPr/>
          </p:nvSpPr>
          <p:spPr bwMode="auto">
            <a:xfrm>
              <a:off x="1000872" y="5443380"/>
              <a:ext cx="1066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079" name="Rectangle 39"/>
            <p:cNvSpPr>
              <a:spLocks noChangeArrowheads="1"/>
            </p:cNvSpPr>
            <p:nvPr/>
          </p:nvSpPr>
          <p:spPr bwMode="auto">
            <a:xfrm>
              <a:off x="1976222" y="2786550"/>
              <a:ext cx="370192" cy="2807578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2" name="Rectangle 45"/>
            <p:cNvSpPr>
              <a:spLocks noChangeArrowheads="1"/>
            </p:cNvSpPr>
            <p:nvPr/>
          </p:nvSpPr>
          <p:spPr bwMode="auto">
            <a:xfrm>
              <a:off x="2687424" y="2677893"/>
              <a:ext cx="370192" cy="291623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5" name="Rectangle 51"/>
            <p:cNvSpPr>
              <a:spLocks noChangeArrowheads="1"/>
            </p:cNvSpPr>
            <p:nvPr/>
          </p:nvSpPr>
          <p:spPr bwMode="auto">
            <a:xfrm>
              <a:off x="3158629" y="2603759"/>
              <a:ext cx="370192" cy="2990369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8" name="Rectangle 57"/>
            <p:cNvSpPr>
              <a:spLocks noChangeArrowheads="1"/>
            </p:cNvSpPr>
            <p:nvPr/>
          </p:nvSpPr>
          <p:spPr bwMode="auto">
            <a:xfrm>
              <a:off x="1187386" y="2609234"/>
              <a:ext cx="8904" cy="2969179"/>
            </a:xfrm>
            <a:prstGeom prst="rect">
              <a:avLst/>
            </a:prstGeom>
            <a:noFill/>
            <a:ln w="12700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9" name="Freeform 58"/>
            <p:cNvSpPr>
              <a:spLocks noEditPoints="1"/>
            </p:cNvSpPr>
            <p:nvPr/>
          </p:nvSpPr>
          <p:spPr bwMode="auto">
            <a:xfrm>
              <a:off x="1156221" y="2605366"/>
              <a:ext cx="35617" cy="2976913"/>
            </a:xfrm>
            <a:custGeom>
              <a:avLst/>
              <a:gdLst>
                <a:gd name="T0" fmla="*/ 0 w 24"/>
                <a:gd name="T1" fmla="*/ 2147483647 h 2309"/>
                <a:gd name="T2" fmla="*/ 60483756 w 24"/>
                <a:gd name="T3" fmla="*/ 2147483647 h 2309"/>
                <a:gd name="T4" fmla="*/ 60483756 w 24"/>
                <a:gd name="T5" fmla="*/ 2147483647 h 2309"/>
                <a:gd name="T6" fmla="*/ 0 w 24"/>
                <a:gd name="T7" fmla="*/ 2147483647 h 2309"/>
                <a:gd name="T8" fmla="*/ 0 w 24"/>
                <a:gd name="T9" fmla="*/ 2147483647 h 2309"/>
                <a:gd name="T10" fmla="*/ 0 w 24"/>
                <a:gd name="T11" fmla="*/ 2147483647 h 2309"/>
                <a:gd name="T12" fmla="*/ 60483756 w 24"/>
                <a:gd name="T13" fmla="*/ 2147483647 h 2309"/>
                <a:gd name="T14" fmla="*/ 60483756 w 24"/>
                <a:gd name="T15" fmla="*/ 2147483647 h 2309"/>
                <a:gd name="T16" fmla="*/ 0 w 24"/>
                <a:gd name="T17" fmla="*/ 2147483647 h 2309"/>
                <a:gd name="T18" fmla="*/ 0 w 24"/>
                <a:gd name="T19" fmla="*/ 2147483647 h 2309"/>
                <a:gd name="T20" fmla="*/ 0 w 24"/>
                <a:gd name="T21" fmla="*/ 2147483647 h 2309"/>
                <a:gd name="T22" fmla="*/ 60483756 w 24"/>
                <a:gd name="T23" fmla="*/ 2147483647 h 2309"/>
                <a:gd name="T24" fmla="*/ 60483756 w 24"/>
                <a:gd name="T25" fmla="*/ 2147483647 h 2309"/>
                <a:gd name="T26" fmla="*/ 0 w 24"/>
                <a:gd name="T27" fmla="*/ 2147483647 h 2309"/>
                <a:gd name="T28" fmla="*/ 0 w 24"/>
                <a:gd name="T29" fmla="*/ 2147483647 h 2309"/>
                <a:gd name="T30" fmla="*/ 0 w 24"/>
                <a:gd name="T31" fmla="*/ 2147483647 h 2309"/>
                <a:gd name="T32" fmla="*/ 60483756 w 24"/>
                <a:gd name="T33" fmla="*/ 2147483647 h 2309"/>
                <a:gd name="T34" fmla="*/ 60483756 w 24"/>
                <a:gd name="T35" fmla="*/ 2147483647 h 2309"/>
                <a:gd name="T36" fmla="*/ 0 w 24"/>
                <a:gd name="T37" fmla="*/ 2147483647 h 2309"/>
                <a:gd name="T38" fmla="*/ 0 w 24"/>
                <a:gd name="T39" fmla="*/ 2147483647 h 2309"/>
                <a:gd name="T40" fmla="*/ 0 w 24"/>
                <a:gd name="T41" fmla="*/ 1166831294 h 2309"/>
                <a:gd name="T42" fmla="*/ 60483756 w 24"/>
                <a:gd name="T43" fmla="*/ 1166831294 h 2309"/>
                <a:gd name="T44" fmla="*/ 60483756 w 24"/>
                <a:gd name="T45" fmla="*/ 1181952223 h 2309"/>
                <a:gd name="T46" fmla="*/ 0 w 24"/>
                <a:gd name="T47" fmla="*/ 1181952223 h 2309"/>
                <a:gd name="T48" fmla="*/ 0 w 24"/>
                <a:gd name="T49" fmla="*/ 1166831294 h 2309"/>
                <a:gd name="T50" fmla="*/ 0 w 24"/>
                <a:gd name="T51" fmla="*/ 0 h 2309"/>
                <a:gd name="T52" fmla="*/ 60483756 w 24"/>
                <a:gd name="T53" fmla="*/ 0 h 2309"/>
                <a:gd name="T54" fmla="*/ 60483756 w 24"/>
                <a:gd name="T55" fmla="*/ 15120935 h 2309"/>
                <a:gd name="T56" fmla="*/ 0 w 24"/>
                <a:gd name="T57" fmla="*/ 15120935 h 2309"/>
                <a:gd name="T58" fmla="*/ 0 w 24"/>
                <a:gd name="T59" fmla="*/ 0 h 230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"/>
                <a:gd name="T91" fmla="*/ 0 h 2309"/>
                <a:gd name="T92" fmla="*/ 24 w 24"/>
                <a:gd name="T93" fmla="*/ 2309 h 230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" h="2309">
                  <a:moveTo>
                    <a:pt x="0" y="2303"/>
                  </a:moveTo>
                  <a:lnTo>
                    <a:pt x="24" y="2303"/>
                  </a:lnTo>
                  <a:lnTo>
                    <a:pt x="24" y="2309"/>
                  </a:lnTo>
                  <a:lnTo>
                    <a:pt x="0" y="2309"/>
                  </a:lnTo>
                  <a:lnTo>
                    <a:pt x="0" y="2303"/>
                  </a:lnTo>
                  <a:close/>
                  <a:moveTo>
                    <a:pt x="0" y="1846"/>
                  </a:moveTo>
                  <a:lnTo>
                    <a:pt x="24" y="1846"/>
                  </a:lnTo>
                  <a:lnTo>
                    <a:pt x="24" y="1852"/>
                  </a:lnTo>
                  <a:lnTo>
                    <a:pt x="0" y="1852"/>
                  </a:lnTo>
                  <a:lnTo>
                    <a:pt x="0" y="1846"/>
                  </a:lnTo>
                  <a:close/>
                  <a:moveTo>
                    <a:pt x="0" y="1383"/>
                  </a:moveTo>
                  <a:lnTo>
                    <a:pt x="24" y="1383"/>
                  </a:lnTo>
                  <a:lnTo>
                    <a:pt x="24" y="1389"/>
                  </a:lnTo>
                  <a:lnTo>
                    <a:pt x="0" y="1389"/>
                  </a:lnTo>
                  <a:lnTo>
                    <a:pt x="0" y="1383"/>
                  </a:lnTo>
                  <a:close/>
                  <a:moveTo>
                    <a:pt x="0" y="920"/>
                  </a:moveTo>
                  <a:lnTo>
                    <a:pt x="24" y="920"/>
                  </a:lnTo>
                  <a:lnTo>
                    <a:pt x="24" y="926"/>
                  </a:lnTo>
                  <a:lnTo>
                    <a:pt x="0" y="926"/>
                  </a:lnTo>
                  <a:lnTo>
                    <a:pt x="0" y="920"/>
                  </a:lnTo>
                  <a:close/>
                  <a:moveTo>
                    <a:pt x="0" y="463"/>
                  </a:moveTo>
                  <a:lnTo>
                    <a:pt x="24" y="463"/>
                  </a:lnTo>
                  <a:lnTo>
                    <a:pt x="24" y="469"/>
                  </a:lnTo>
                  <a:lnTo>
                    <a:pt x="0" y="469"/>
                  </a:lnTo>
                  <a:lnTo>
                    <a:pt x="0" y="463"/>
                  </a:lnTo>
                  <a:close/>
                  <a:moveTo>
                    <a:pt x="0" y="0"/>
                  </a:moveTo>
                  <a:lnTo>
                    <a:pt x="24" y="0"/>
                  </a:lnTo>
                  <a:lnTo>
                    <a:pt x="24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66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92" name="Rectangle 61"/>
            <p:cNvSpPr>
              <a:spLocks noChangeArrowheads="1"/>
            </p:cNvSpPr>
            <p:nvPr/>
          </p:nvSpPr>
          <p:spPr bwMode="auto">
            <a:xfrm>
              <a:off x="1505683" y="246007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97.1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5" name="Rectangle 64"/>
            <p:cNvSpPr>
              <a:spLocks noChangeArrowheads="1"/>
            </p:cNvSpPr>
            <p:nvPr/>
          </p:nvSpPr>
          <p:spPr bwMode="auto">
            <a:xfrm>
              <a:off x="1992200" y="254109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96.4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098" name="Rectangle 67"/>
            <p:cNvSpPr>
              <a:spLocks noChangeArrowheads="1"/>
            </p:cNvSpPr>
            <p:nvPr/>
          </p:nvSpPr>
          <p:spPr bwMode="auto">
            <a:xfrm>
              <a:off x="2708482" y="241377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98.5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1" name="Rectangle 70"/>
            <p:cNvSpPr>
              <a:spLocks noChangeArrowheads="1"/>
            </p:cNvSpPr>
            <p:nvPr/>
          </p:nvSpPr>
          <p:spPr bwMode="auto">
            <a:xfrm>
              <a:off x="3196772" y="2355895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99.2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105" name="Rectangle 74"/>
            <p:cNvSpPr>
              <a:spLocks noChangeArrowheads="1"/>
            </p:cNvSpPr>
            <p:nvPr/>
          </p:nvSpPr>
          <p:spPr bwMode="auto">
            <a:xfrm>
              <a:off x="894195" y="4881149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20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6" name="Rectangle 75"/>
            <p:cNvSpPr>
              <a:spLocks noChangeArrowheads="1"/>
            </p:cNvSpPr>
            <p:nvPr/>
          </p:nvSpPr>
          <p:spPr bwMode="auto">
            <a:xfrm>
              <a:off x="894195" y="4286799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40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7" name="Rectangle 76"/>
            <p:cNvSpPr>
              <a:spLocks noChangeArrowheads="1"/>
            </p:cNvSpPr>
            <p:nvPr/>
          </p:nvSpPr>
          <p:spPr bwMode="auto">
            <a:xfrm>
              <a:off x="894195" y="3692447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60</a:t>
              </a:r>
              <a:endParaRPr lang="fr-FR" sz="2400">
                <a:solidFill>
                  <a:srgbClr val="000066"/>
                </a:solidFill>
              </a:endParaRPr>
            </a:p>
          </p:txBody>
        </p:sp>
        <p:sp>
          <p:nvSpPr>
            <p:cNvPr id="2108" name="Rectangle 77"/>
            <p:cNvSpPr>
              <a:spLocks noChangeArrowheads="1"/>
            </p:cNvSpPr>
            <p:nvPr/>
          </p:nvSpPr>
          <p:spPr bwMode="auto">
            <a:xfrm>
              <a:off x="894195" y="3098095"/>
              <a:ext cx="213354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80</a:t>
              </a:r>
              <a:endParaRPr lang="fr-FR" sz="2400" dirty="0">
                <a:solidFill>
                  <a:srgbClr val="000066"/>
                </a:solidFill>
              </a:endParaRPr>
            </a:p>
          </p:txBody>
        </p:sp>
        <p:sp>
          <p:nvSpPr>
            <p:cNvPr id="2109" name="Rectangle 78"/>
            <p:cNvSpPr>
              <a:spLocks noChangeArrowheads="1"/>
            </p:cNvSpPr>
            <p:nvPr/>
          </p:nvSpPr>
          <p:spPr bwMode="auto">
            <a:xfrm>
              <a:off x="787519" y="2503744"/>
              <a:ext cx="320030" cy="220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100</a:t>
              </a:r>
              <a:endParaRPr lang="fr-FR" sz="2400" dirty="0">
                <a:solidFill>
                  <a:srgbClr val="000066"/>
                </a:solidFill>
              </a:endParaRPr>
            </a:p>
          </p:txBody>
        </p:sp>
        <p:sp>
          <p:nvSpPr>
            <p:cNvPr id="2110" name="ZoneTexte 2"/>
            <p:cNvSpPr txBox="1">
              <a:spLocks noChangeArrowheads="1"/>
            </p:cNvSpPr>
            <p:nvPr/>
          </p:nvSpPr>
          <p:spPr bwMode="auto">
            <a:xfrm>
              <a:off x="1026367" y="2284352"/>
              <a:ext cx="343183" cy="3036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1505017" y="2704363"/>
              <a:ext cx="370192" cy="288976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7156757" y="2845862"/>
              <a:ext cx="370192" cy="2748266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>
              <a:off x="7931116" y="2939891"/>
              <a:ext cx="370192" cy="26542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8440177" y="3019864"/>
              <a:ext cx="370192" cy="2574264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>
              <a:off x="6685552" y="2797016"/>
              <a:ext cx="370192" cy="279711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Rectangle 39"/>
            <p:cNvSpPr>
              <a:spLocks noChangeArrowheads="1"/>
            </p:cNvSpPr>
            <p:nvPr/>
          </p:nvSpPr>
          <p:spPr bwMode="auto">
            <a:xfrm>
              <a:off x="4362505" y="2923596"/>
              <a:ext cx="370192" cy="2670532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45"/>
            <p:cNvSpPr>
              <a:spLocks noChangeArrowheads="1"/>
            </p:cNvSpPr>
            <p:nvPr/>
          </p:nvSpPr>
          <p:spPr bwMode="auto">
            <a:xfrm>
              <a:off x="5465280" y="2845861"/>
              <a:ext cx="370192" cy="274826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Rectangle 51"/>
            <p:cNvSpPr>
              <a:spLocks noChangeArrowheads="1"/>
            </p:cNvSpPr>
            <p:nvPr/>
          </p:nvSpPr>
          <p:spPr bwMode="auto">
            <a:xfrm>
              <a:off x="5936485" y="2923597"/>
              <a:ext cx="370192" cy="2670531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Rectangle 39"/>
            <p:cNvSpPr>
              <a:spLocks noChangeArrowheads="1"/>
            </p:cNvSpPr>
            <p:nvPr/>
          </p:nvSpPr>
          <p:spPr bwMode="auto">
            <a:xfrm>
              <a:off x="3827264" y="2797535"/>
              <a:ext cx="370192" cy="279659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6702826" y="255266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95.0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166193" y="259896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94.3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7917201" y="266840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92.3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0" name="Rectangle 70"/>
            <p:cNvSpPr>
              <a:spLocks noChangeArrowheads="1"/>
            </p:cNvSpPr>
            <p:nvPr/>
          </p:nvSpPr>
          <p:spPr bwMode="auto">
            <a:xfrm>
              <a:off x="8440215" y="277259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86.6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1" name="Rectangle 61"/>
            <p:cNvSpPr>
              <a:spLocks noChangeArrowheads="1"/>
            </p:cNvSpPr>
            <p:nvPr/>
          </p:nvSpPr>
          <p:spPr bwMode="auto">
            <a:xfrm>
              <a:off x="3849680" y="2552668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96.0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4382497" y="267998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91.0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5459808" y="2587392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93.4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5936522" y="2668418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91.7</a:t>
              </a:r>
              <a:endParaRPr lang="fr-FR" sz="2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5" name="ZoneTexte 56"/>
            <p:cNvSpPr txBox="1">
              <a:spLocks noChangeArrowheads="1"/>
            </p:cNvSpPr>
            <p:nvPr/>
          </p:nvSpPr>
          <p:spPr bwMode="auto">
            <a:xfrm>
              <a:off x="2442762" y="5585626"/>
              <a:ext cx="12068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Per </a:t>
              </a:r>
              <a:r>
                <a:rPr lang="fr-FR" sz="1600" dirty="0" err="1">
                  <a:solidFill>
                    <a:srgbClr val="000066"/>
                  </a:solidFill>
                </a:rPr>
                <a:t>protocol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76" name="ZoneTexte 56"/>
            <p:cNvSpPr txBox="1">
              <a:spLocks noChangeArrowheads="1"/>
            </p:cNvSpPr>
            <p:nvPr/>
          </p:nvSpPr>
          <p:spPr bwMode="auto">
            <a:xfrm>
              <a:off x="3710642" y="5585626"/>
              <a:ext cx="11583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ITT, NC = F</a:t>
              </a:r>
            </a:p>
          </p:txBody>
        </p:sp>
        <p:sp>
          <p:nvSpPr>
            <p:cNvPr id="77" name="ZoneTexte 56"/>
            <p:cNvSpPr txBox="1">
              <a:spLocks noChangeArrowheads="1"/>
            </p:cNvSpPr>
            <p:nvPr/>
          </p:nvSpPr>
          <p:spPr bwMode="auto">
            <a:xfrm>
              <a:off x="5569316" y="5582259"/>
              <a:ext cx="6202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 err="1">
                  <a:solidFill>
                    <a:srgbClr val="000066"/>
                  </a:solidFill>
                </a:rPr>
                <a:t>ITT-e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78" name="ZoneTexte 56"/>
            <p:cNvSpPr txBox="1">
              <a:spLocks noChangeArrowheads="1"/>
            </p:cNvSpPr>
            <p:nvPr/>
          </p:nvSpPr>
          <p:spPr bwMode="auto">
            <a:xfrm>
              <a:off x="6504514" y="5582259"/>
              <a:ext cx="120680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Per </a:t>
              </a:r>
              <a:r>
                <a:rPr lang="fr-FR" sz="1600" dirty="0" err="1">
                  <a:solidFill>
                    <a:srgbClr val="000066"/>
                  </a:solidFill>
                </a:rPr>
                <a:t>protocol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79" name="ZoneTexte 56"/>
            <p:cNvSpPr txBox="1">
              <a:spLocks noChangeArrowheads="1"/>
            </p:cNvSpPr>
            <p:nvPr/>
          </p:nvSpPr>
          <p:spPr bwMode="auto">
            <a:xfrm>
              <a:off x="7772393" y="5582259"/>
              <a:ext cx="115838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</a:rPr>
                <a:t>ITT, NC = F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37009" y="5891390"/>
              <a:ext cx="9973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Difference</a:t>
              </a:r>
            </a:p>
            <a:p>
              <a:r>
                <a:rPr lang="en-US" sz="1400" dirty="0">
                  <a:solidFill>
                    <a:srgbClr val="000066"/>
                  </a:solidFill>
                </a:rPr>
                <a:t>(95% CI)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126" y="5891390"/>
              <a:ext cx="13622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0.68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(- 2.29 to 3.65)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2452923" y="5891390"/>
              <a:ext cx="12624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- 0.72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(- 2.6 to 1.16)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3756488" y="5891390"/>
              <a:ext cx="125259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5.00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(0.89 to 9.10)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p = 0.02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5179284" y="5891390"/>
              <a:ext cx="1312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1.71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(-2.67 to 6.09)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6432921" y="5891390"/>
              <a:ext cx="1312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0.72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(-3.23 to 4.67)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765323" y="5891390"/>
              <a:ext cx="135244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5.67 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(0.56 to 10.77)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</a:rPr>
                <a:t>p = 0.03</a:t>
              </a:r>
            </a:p>
          </p:txBody>
        </p:sp>
        <p:sp>
          <p:nvSpPr>
            <p:cNvPr id="86" name="Text Box 2"/>
            <p:cNvSpPr txBox="1">
              <a:spLocks noChangeArrowheads="1"/>
            </p:cNvSpPr>
            <p:nvPr/>
          </p:nvSpPr>
          <p:spPr bwMode="auto">
            <a:xfrm>
              <a:off x="5569316" y="1975560"/>
              <a:ext cx="35463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HIV RNA &lt; 50 c/</a:t>
              </a:r>
              <a:r>
                <a:rPr lang="fr-FR" sz="2000" b="1" dirty="0" err="1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mL</a:t>
              </a:r>
              <a:endPara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87" name="Text Box 2"/>
            <p:cNvSpPr txBox="1">
              <a:spLocks noChangeArrowheads="1"/>
            </p:cNvSpPr>
            <p:nvPr/>
          </p:nvSpPr>
          <p:spPr bwMode="auto">
            <a:xfrm>
              <a:off x="1166126" y="1975560"/>
              <a:ext cx="3474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HIV RNA &lt; 200 c/</a:t>
              </a:r>
              <a:r>
                <a:rPr lang="fr-FR" sz="2000" b="1" dirty="0" err="1">
                  <a:solidFill>
                    <a:srgbClr val="CC3300"/>
                  </a:solidFill>
                  <a:latin typeface="Calibri" pitchFamily="34" charset="0"/>
                  <a:ea typeface="MS PGothic" pitchFamily="34" charset="-128"/>
                </a:rPr>
                <a:t>mL</a:t>
              </a:r>
              <a:endParaRPr lang="fr-FR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2090" name="Rectangle 59"/>
            <p:cNvSpPr>
              <a:spLocks noChangeArrowheads="1"/>
            </p:cNvSpPr>
            <p:nvPr/>
          </p:nvSpPr>
          <p:spPr bwMode="auto">
            <a:xfrm>
              <a:off x="1191839" y="5574544"/>
              <a:ext cx="7673061" cy="7736"/>
            </a:xfrm>
            <a:prstGeom prst="rect">
              <a:avLst/>
            </a:prstGeom>
            <a:noFill/>
            <a:ln w="9525">
              <a:solidFill>
                <a:srgbClr val="000066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64840" cy="1106488"/>
          </a:xfrm>
        </p:spPr>
        <p:txBody>
          <a:bodyPr/>
          <a:lstStyle/>
          <a:p>
            <a:r>
              <a:rPr lang="en-GB" dirty="0"/>
              <a:t>LASA Study: switch to ATV/r 200/100 vs 300/100 mg QD</a:t>
            </a:r>
          </a:p>
        </p:txBody>
      </p:sp>
      <p:sp>
        <p:nvSpPr>
          <p:cNvPr id="62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3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65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4"/>
            <a:ext cx="9024938" cy="5303838"/>
          </a:xfrm>
        </p:spPr>
        <p:txBody>
          <a:bodyPr/>
          <a:lstStyle/>
          <a:p>
            <a:r>
              <a:rPr lang="en-US" sz="2400" b="1" dirty="0">
                <a:latin typeface="+mj-lt"/>
              </a:rPr>
              <a:t>Genotype Resistance testing</a:t>
            </a:r>
          </a:p>
          <a:p>
            <a:pPr lvl="1"/>
            <a:r>
              <a:rPr lang="en-US" sz="2000" dirty="0"/>
              <a:t>Done in patients with protocol-defined </a:t>
            </a:r>
            <a:r>
              <a:rPr lang="en-US" sz="2000" dirty="0" err="1"/>
              <a:t>virologic</a:t>
            </a:r>
            <a:r>
              <a:rPr lang="en-US" sz="2000" dirty="0"/>
              <a:t> failure (confirmed HIV RNA ≥ 200 c/mL) and HIV RNA ≥ 1000 c/mL</a:t>
            </a:r>
          </a:p>
          <a:p>
            <a:pPr lvl="2"/>
            <a:r>
              <a:rPr lang="en-US" sz="2000" dirty="0"/>
              <a:t>ATV/r 200/100, N = 7 ; emergence of resistance in 1: I50L, V82A, L90M + resistance to all NRTIs</a:t>
            </a:r>
          </a:p>
          <a:p>
            <a:pPr lvl="2"/>
            <a:r>
              <a:rPr lang="en-US" sz="2000" dirty="0"/>
              <a:t>ATV/r 300/100, N = 1 ; no emergence of resistance</a:t>
            </a:r>
          </a:p>
          <a:p>
            <a:pPr lvl="2"/>
            <a:endParaRPr lang="en-US" sz="1200" dirty="0"/>
          </a:p>
          <a:p>
            <a:r>
              <a:rPr lang="en-US" sz="2400" b="1" dirty="0">
                <a:latin typeface="+mj-lt"/>
              </a:rPr>
              <a:t>Study drug discontinuation</a:t>
            </a:r>
          </a:p>
          <a:p>
            <a:pPr lvl="2"/>
            <a:r>
              <a:rPr lang="en-US" sz="2000" dirty="0"/>
              <a:t>ATV/r 200/100, N = 7 (3%): 1 death, 2 </a:t>
            </a:r>
            <a:r>
              <a:rPr lang="en-US" sz="2000" dirty="0" err="1"/>
              <a:t>virologic</a:t>
            </a:r>
            <a:r>
              <a:rPr lang="en-US" sz="2000" dirty="0"/>
              <a:t> failures, 2 rashes, </a:t>
            </a:r>
            <a:br>
              <a:rPr lang="en-US" sz="2000" dirty="0"/>
            </a:br>
            <a:r>
              <a:rPr lang="en-US" sz="2000" dirty="0"/>
              <a:t>1 jaundice, 1 pregnancy</a:t>
            </a:r>
          </a:p>
          <a:p>
            <a:pPr lvl="2"/>
            <a:r>
              <a:rPr lang="en-US" sz="2000" dirty="0"/>
              <a:t>ATV/r 300/100, N = 21 (8%): 1 death, 7 rashes, 6 jaundices, </a:t>
            </a:r>
            <a:br>
              <a:rPr lang="en-US" sz="2000" dirty="0"/>
            </a:br>
            <a:r>
              <a:rPr lang="en-US" sz="2000" dirty="0"/>
              <a:t>1 pregnancy, 5 other reasons</a:t>
            </a:r>
          </a:p>
          <a:p>
            <a:pPr lvl="2"/>
            <a:endParaRPr lang="en-US" sz="1200" dirty="0"/>
          </a:p>
          <a:p>
            <a:r>
              <a:rPr lang="en-US" sz="2400" b="1" dirty="0">
                <a:latin typeface="+mj-lt"/>
              </a:rPr>
              <a:t>Adverse events</a:t>
            </a:r>
          </a:p>
          <a:p>
            <a:pPr lvl="1"/>
            <a:r>
              <a:rPr lang="en-US" sz="2000" dirty="0"/>
              <a:t>Similar proportion in the 2 treatment groups</a:t>
            </a:r>
          </a:p>
          <a:p>
            <a:pPr lvl="1"/>
            <a:endParaRPr lang="en-US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LASA Study: switch to ATV/r 200/100 vs 300/100 mg QD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</p:spTree>
    <p:extLst>
      <p:ext uri="{BB962C8B-B14F-4D97-AF65-F5344CB8AC3E}">
        <p14:creationId xmlns:p14="http://schemas.microsoft.com/office/powerpoint/2010/main" val="341474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0750792"/>
              </p:ext>
            </p:extLst>
          </p:nvPr>
        </p:nvGraphicFramePr>
        <p:xfrm>
          <a:off x="424484" y="1707845"/>
          <a:ext cx="8349084" cy="3095829"/>
        </p:xfrm>
        <a:graphic>
          <a:graphicData uri="http://schemas.openxmlformats.org/drawingml/2006/table">
            <a:tbl>
              <a:tblPr/>
              <a:tblGrid>
                <a:gridCol w="3152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Total bilirubin,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1.05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1.38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0.00009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ALT, UI/L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10.49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12.96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Serum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- 0.01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clearance (CG formula), mL/min/1.73 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1.30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3.14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Fasting total cholesterol,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- 14.8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- 20.2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0.07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Fasting HDL-cholesterol,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0.5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Fasting triglycerides,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- 73.1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- 59.5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Fasting glucose,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- 0.4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1.1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ns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312" name="Text Box 2"/>
          <p:cNvSpPr txBox="1">
            <a:spLocks noChangeArrowheads="1"/>
          </p:cNvSpPr>
          <p:nvPr/>
        </p:nvSpPr>
        <p:spPr bwMode="auto">
          <a:xfrm>
            <a:off x="497315" y="1100138"/>
            <a:ext cx="8135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Mean change in </a:t>
            </a:r>
            <a:r>
              <a:rPr lang="en-US" altLang="fr-FR" sz="2400" b="1" dirty="0" err="1">
                <a:solidFill>
                  <a:srgbClr val="CC3300"/>
                </a:solidFill>
                <a:latin typeface="Calibri" pitchFamily="34" charset="0"/>
              </a:rPr>
              <a:t>laboratoty</a:t>
            </a: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 parameters from baseline </a:t>
            </a: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to W48</a:t>
            </a:r>
            <a:endParaRPr lang="en-US" altLang="fr-F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96028"/>
              </p:ext>
            </p:extLst>
          </p:nvPr>
        </p:nvGraphicFramePr>
        <p:xfrm>
          <a:off x="424484" y="5287873"/>
          <a:ext cx="8349083" cy="1160802"/>
        </p:xfrm>
        <a:graphic>
          <a:graphicData uri="http://schemas.openxmlformats.org/drawingml/2006/table">
            <a:tbl>
              <a:tblPr/>
              <a:tblGrid>
                <a:gridCol w="3584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7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277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Total bilirubin grade ≥ 3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35%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Rash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 (1%)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 (3%)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04712" y="4826208"/>
            <a:ext cx="44863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Adverse events of special interest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000" dirty="0"/>
              <a:t>LASA Study: switch to ATV/r 200/100 vs 300/100 mg QD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0058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4"/>
            <a:ext cx="9024938" cy="1510147"/>
          </a:xfrm>
        </p:spPr>
        <p:txBody>
          <a:bodyPr/>
          <a:lstStyle/>
          <a:p>
            <a:r>
              <a:rPr lang="en-US" sz="2400" b="1" dirty="0">
                <a:latin typeface="+mj-lt"/>
              </a:rPr>
              <a:t>Pharmacokinetic assessment</a:t>
            </a:r>
          </a:p>
          <a:p>
            <a:pPr lvl="1"/>
            <a:r>
              <a:rPr lang="en-US" sz="2000" dirty="0"/>
              <a:t>Serum samples collected at W12 and W24 for </a:t>
            </a:r>
            <a:r>
              <a:rPr lang="en-US" sz="2000" dirty="0" err="1"/>
              <a:t>C</a:t>
            </a:r>
            <a:r>
              <a:rPr lang="en-US" sz="2000" baseline="-25000" dirty="0" err="1"/>
              <a:t>trough</a:t>
            </a:r>
            <a:r>
              <a:rPr lang="en-US" sz="2000" dirty="0"/>
              <a:t> measurements</a:t>
            </a:r>
          </a:p>
          <a:p>
            <a:pPr lvl="1"/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LASA Study: switch to ATV/r 200/100 vs 300/100 mg QD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  <p:graphicFrame>
        <p:nvGraphicFramePr>
          <p:cNvPr id="7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97946"/>
              </p:ext>
            </p:extLst>
          </p:nvPr>
        </p:nvGraphicFramePr>
        <p:xfrm>
          <a:off x="424484" y="2286579"/>
          <a:ext cx="8349084" cy="2979902"/>
        </p:xfrm>
        <a:graphic>
          <a:graphicData uri="http://schemas.openxmlformats.org/drawingml/2006/table">
            <a:tbl>
              <a:tblPr/>
              <a:tblGrid>
                <a:gridCol w="3152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8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200/100 mg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300/100 mg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</a:t>
                      </a:r>
                    </a:p>
                  </a:txBody>
                  <a:tcPr marL="90000" marR="90000" marT="47163" marB="47163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373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Median (IQR) ATV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n-US" sz="1400" b="1" baseline="-25000" noProof="0" dirty="0" err="1">
                          <a:solidFill>
                            <a:srgbClr val="000066"/>
                          </a:solidFill>
                        </a:rPr>
                        <a:t>trough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, mg/L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0.31 (0.19-0.47)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0.46 (0.26-0.72)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&lt; 0.0001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499">
                <a:tc>
                  <a:txBody>
                    <a:bodyPr/>
                    <a:lstStyle/>
                    <a:p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n-US" sz="1400" b="1" baseline="-25000" noProof="0" dirty="0" err="1">
                          <a:solidFill>
                            <a:srgbClr val="000066"/>
                          </a:solidFill>
                        </a:rPr>
                        <a:t>trough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&lt; 0.15 mg/L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19%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0.015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73">
                <a:tc>
                  <a:txBody>
                    <a:bodyPr/>
                    <a:lstStyle/>
                    <a:p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C</a:t>
                      </a:r>
                      <a:r>
                        <a:rPr lang="en-US" sz="1400" b="1" baseline="-25000" noProof="0" dirty="0" err="1">
                          <a:solidFill>
                            <a:srgbClr val="000066"/>
                          </a:solidFill>
                        </a:rPr>
                        <a:t>trough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&lt; 0.15 mg/L in patients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with HIV RNA ≥ 50 c/mL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0.63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22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5314"/>
            <a:ext cx="902493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</a:p>
          <a:p>
            <a:pPr lvl="1"/>
            <a:r>
              <a:rPr lang="en-US" sz="2000" dirty="0"/>
              <a:t>ATV 200 mg and ritonavir 100 mg when combined with two NRTIs is non-inferior in terms of </a:t>
            </a:r>
            <a:r>
              <a:rPr lang="en-US" sz="2000" dirty="0" err="1"/>
              <a:t>virological</a:t>
            </a:r>
            <a:r>
              <a:rPr lang="en-US" sz="2000" dirty="0"/>
              <a:t> efficacy to ATV 300 mg and ritonavir 100 mg with two NRTIs in </a:t>
            </a:r>
            <a:r>
              <a:rPr lang="en-US" sz="2000" dirty="0" err="1"/>
              <a:t>virologically</a:t>
            </a:r>
            <a:r>
              <a:rPr lang="en-US" sz="2000" dirty="0"/>
              <a:t> suppressed Thai adults with HIV for use as second-line protease inhibitor-based ART</a:t>
            </a:r>
          </a:p>
          <a:p>
            <a:pPr lvl="1"/>
            <a:r>
              <a:rPr lang="en-US" sz="2000" dirty="0"/>
              <a:t>When switches from </a:t>
            </a:r>
            <a:r>
              <a:rPr lang="en-US" sz="2000" dirty="0" err="1"/>
              <a:t>randomised</a:t>
            </a:r>
            <a:r>
              <a:rPr lang="en-US" sz="2000" dirty="0"/>
              <a:t> treatment were imputed as failures, the low-dose group was superior to the standard-dose group because the standard-dose group was associated with increased treatment discontinuation because of adverse events</a:t>
            </a:r>
          </a:p>
          <a:p>
            <a:pPr lvl="1"/>
            <a:r>
              <a:rPr lang="en-US" sz="2000" dirty="0"/>
              <a:t>More patients in the low-dose ATV group than in the standard-dose group had trough concentrations lower than the recommended therapeutic concentration of 0.15 mg/L</a:t>
            </a:r>
          </a:p>
          <a:p>
            <a:pPr lvl="1"/>
            <a:r>
              <a:rPr lang="en-US" sz="2000" dirty="0"/>
              <a:t>Use of the low dose of ATV, with less toxicity than the standard dose, would benefit both patients and health-care systems (significant cost saving)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LASA Study: switch to ATV/r 200/100 vs 300/100 mg QD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608900" y="6576813"/>
            <a:ext cx="353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 dirty="0">
                <a:solidFill>
                  <a:srgbClr val="CC0000"/>
                </a:solidFill>
                <a:latin typeface="Arial" charset="0"/>
                <a:ea typeface="ＭＳ Ｐゴシック"/>
                <a:cs typeface="ＭＳ Ｐゴシック"/>
              </a:rPr>
              <a:t>Bunupuradah T. Lancet HIV 2016;3:e343-50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540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fr-FR" sz="1200" b="1" i="1" dirty="0">
                <a:solidFill>
                  <a:srgbClr val="333399"/>
                </a:solidFill>
                <a:latin typeface="Cambria" pitchFamily="18" charset="0"/>
                <a:ea typeface="ＭＳ Ｐゴシック"/>
                <a:cs typeface="Arial" charset="0"/>
              </a:rPr>
              <a:t>LASA</a:t>
            </a:r>
          </a:p>
        </p:txBody>
      </p:sp>
    </p:spTree>
    <p:extLst>
      <p:ext uri="{BB962C8B-B14F-4D97-AF65-F5344CB8AC3E}">
        <p14:creationId xmlns:p14="http://schemas.microsoft.com/office/powerpoint/2010/main" val="17672292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905</Words>
  <Application>Microsoft Office PowerPoint</Application>
  <PresentationFormat>Affichage à l'écran (4:3)</PresentationFormat>
  <Paragraphs>226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Switch to low dose ATV/r</vt:lpstr>
      <vt:lpstr>LASA Study: switch to ATV/r 200/100 vs 300/100 mg QD</vt:lpstr>
      <vt:lpstr>LASA Study: switch to ATV/r 200/100 vs 300/100 mg QD</vt:lpstr>
      <vt:lpstr>LASA Study: switch to ATV/r 200/100 vs 300/100 mg QD</vt:lpstr>
      <vt:lpstr>LASA Study: switch to ATV/r 200/100 vs 300/100 mg QD</vt:lpstr>
      <vt:lpstr>LASA Study: switch to ATV/r 200/100 vs 300/100 mg QD</vt:lpstr>
      <vt:lpstr>LASA Study: switch to ATV/r 200/100 vs 300/100 mg QD</vt:lpstr>
      <vt:lpstr>LASA Study: switch to ATV/r 200/100 vs 300/100 mg QD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www.arv-trials.com</dc:creator>
  <cp:lastModifiedBy>Pilar</cp:lastModifiedBy>
  <cp:revision>37</cp:revision>
  <dcterms:created xsi:type="dcterms:W3CDTF">2016-08-17T15:29:06Z</dcterms:created>
  <dcterms:modified xsi:type="dcterms:W3CDTF">2016-09-06T13:37:27Z</dcterms:modified>
</cp:coreProperties>
</file>