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0"/>
  </p:notesMasterIdLst>
  <p:handoutMasterIdLst>
    <p:handoutMasterId r:id="rId11"/>
  </p:handoutMasterIdLst>
  <p:sldIdLst>
    <p:sldId id="861" r:id="rId3"/>
    <p:sldId id="807" r:id="rId4"/>
    <p:sldId id="808" r:id="rId5"/>
    <p:sldId id="809" r:id="rId6"/>
    <p:sldId id="810" r:id="rId7"/>
    <p:sldId id="860" r:id="rId8"/>
    <p:sldId id="812" r:id="rId9"/>
  </p:sldIdLst>
  <p:sldSz cx="9144000" cy="6858000" type="screen4x3"/>
  <p:notesSz cx="7099300" cy="10234613"/>
  <p:custDataLst>
    <p:tags r:id="rId12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C0C0C0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2370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0262886-BC1A-4DF0-978B-BCE4FADA1D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4130049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B6A2562-68BC-4425-8B58-81957775A5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182364768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alt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3D144BA-8E29-4026-9FD7-EEDAF9B53B00}" type="slidenum">
              <a:rPr lang="fr-FR" altLang="fr-FR" sz="1300"/>
              <a:pPr algn="r" eaLnBrk="1" hangingPunct="1"/>
              <a:t>1</a:t>
            </a:fld>
            <a:endParaRPr lang="fr-FR" alt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2AB6D09A-4594-4D5C-9096-662C72ACA466}" type="slidenum">
              <a:rPr 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BE7CE040-C42B-4F00-BFAF-7AD6AAEA1BE1}" type="slidenum">
              <a:rPr 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82" tIns="47740" rIns="95482" bIns="47740" anchor="b"/>
          <a:lstStyle>
            <a:lvl1pPr defTabSz="95408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408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408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408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408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DBF4EC8B-EAAD-496C-B4F1-879C19757764}" type="slidenum">
              <a:rPr lang="fr-FR" sz="1300" i="0"/>
              <a:pPr algn="r" eaLnBrk="1" hangingPunct="1"/>
              <a:t>4</a:t>
            </a:fld>
            <a:endParaRPr lang="fr-FR" sz="1300" i="0"/>
          </a:p>
        </p:txBody>
      </p:sp>
      <p:sp>
        <p:nvSpPr>
          <p:cNvPr id="1434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2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D3B1C708-FE17-4AE5-93E5-3F5F672D4B83}" type="slidenum">
              <a:rPr 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E7424926-9595-410C-A4A9-64623E92B09D}" type="slidenum">
              <a:rPr 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F2C63A9-4BC1-4FB3-87CA-98BD696D3586}" type="slidenum">
              <a:rPr lang="fr-FR" sz="1300" i="0">
                <a:solidFill>
                  <a:schemeClr val="tx1"/>
                </a:solidFill>
              </a:rPr>
              <a:pPr algn="r" eaLnBrk="1" hangingPunct="1"/>
              <a:t>6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B0D53C0D-E69C-4D46-A5D2-7E73D2574FE5}" type="slidenum">
              <a:rPr lang="fr-FR" sz="1300" i="0">
                <a:solidFill>
                  <a:schemeClr val="tx1"/>
                </a:solidFill>
              </a:rPr>
              <a:pPr algn="r" eaLnBrk="1" hangingPunct="1"/>
              <a:t>7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55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12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002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69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341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22160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77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72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479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934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2620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549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1678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441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62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6764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23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1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87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8818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5393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5492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Comparison of PI vs PI</a:t>
            </a:r>
          </a:p>
        </p:txBody>
      </p:sp>
      <p:sp>
        <p:nvSpPr>
          <p:cNvPr id="307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 vs ATV/r			 	BMS 089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mono vs LPV/r + ZDV/3TC		MONARK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LPV/r QD vs BID				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M02-418</a:t>
            </a:r>
            <a:r>
              <a:rPr lang="en-US" altLang="fr-FR" sz="2600" b="1" i="0">
                <a:solidFill>
                  <a:schemeClr val="bg2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chemeClr val="bg2"/>
                </a:solidFill>
                <a:latin typeface="Calibri" pitchFamily="34" charset="0"/>
              </a:rPr>
            </a:b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M05-730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</a:br>
            <a:r>
              <a:rPr lang="en-GB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GB" altLang="fr-FR" sz="2600" b="1" i="0">
                <a:solidFill>
                  <a:srgbClr val="C0C0C0"/>
                </a:solidFill>
                <a:latin typeface="Calibri" pitchFamily="34" charset="0"/>
              </a:rPr>
              <a:t>A5073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+ 3TC vs LPV/r + 2 NRTI			GARDEL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FPV/r				ALERT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DRV/r				ATADAR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FPV/r vs LPV/r				KLEAN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SQV/r vs LPV/r				GEMINI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LPV/r				CASTLE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DRV/r vs LPV/r				ARTEMIS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69"/>
          <p:cNvSpPr txBox="1">
            <a:spLocks noChangeArrowheads="1"/>
          </p:cNvSpPr>
          <p:nvPr/>
        </p:nvSpPr>
        <p:spPr bwMode="auto">
          <a:xfrm>
            <a:off x="6313488" y="6530975"/>
            <a:ext cx="2651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Johnson MA. JAIDS 2006;43:153-60</a:t>
            </a:r>
          </a:p>
        </p:txBody>
      </p:sp>
      <p:grpSp>
        <p:nvGrpSpPr>
          <p:cNvPr id="4099" name="Group 1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4112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13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M02-418</a:t>
              </a:r>
            </a:p>
          </p:txBody>
        </p:sp>
      </p:grpSp>
      <p:sp>
        <p:nvSpPr>
          <p:cNvPr id="4100" name="Rectangle 2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M02-418: LPV/r QD vs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 + FTC</a:t>
            </a:r>
          </a:p>
        </p:txBody>
      </p:sp>
      <p:sp>
        <p:nvSpPr>
          <p:cNvPr id="4101" name="AutoShape 162"/>
          <p:cNvSpPr>
            <a:spLocks noChangeArrowheads="1"/>
          </p:cNvSpPr>
          <p:nvPr/>
        </p:nvSpPr>
        <p:spPr bwMode="auto">
          <a:xfrm>
            <a:off x="395288" y="2841625"/>
            <a:ext cx="3171825" cy="11858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Adults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or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&lt;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7 days prior ART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1,000 c/mL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</p:txBody>
      </p:sp>
      <p:sp>
        <p:nvSpPr>
          <p:cNvPr id="4102" name="AutoShape 14"/>
          <p:cNvSpPr>
            <a:spLocks noChangeArrowheads="1"/>
          </p:cNvSpPr>
          <p:nvPr/>
        </p:nvSpPr>
        <p:spPr bwMode="auto">
          <a:xfrm>
            <a:off x="5256213" y="2708275"/>
            <a:ext cx="3276600" cy="650875"/>
          </a:xfrm>
          <a:prstGeom prst="roundRect">
            <a:avLst>
              <a:gd name="adj" fmla="val 12458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LPV/r 800/200 mg QD + </a:t>
            </a:r>
          </a:p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TDF 300 mg + FTC 200 mg QD</a:t>
            </a:r>
          </a:p>
        </p:txBody>
      </p:sp>
      <p:sp>
        <p:nvSpPr>
          <p:cNvPr id="4103" name="AutoShape 14"/>
          <p:cNvSpPr>
            <a:spLocks noChangeArrowheads="1"/>
          </p:cNvSpPr>
          <p:nvPr/>
        </p:nvSpPr>
        <p:spPr bwMode="auto">
          <a:xfrm>
            <a:off x="5256213" y="3498850"/>
            <a:ext cx="3276600" cy="650875"/>
          </a:xfrm>
          <a:prstGeom prst="roundRect">
            <a:avLst>
              <a:gd name="adj" fmla="val 12458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LPV/r 400/100 mg BID + </a:t>
            </a:r>
          </a:p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TDF 300 mg + FTC 200 mg QD</a:t>
            </a:r>
          </a:p>
        </p:txBody>
      </p:sp>
      <p:cxnSp>
        <p:nvCxnSpPr>
          <p:cNvPr id="4104" name="AutoShape 27"/>
          <p:cNvCxnSpPr>
            <a:cxnSpLocks noChangeShapeType="1"/>
          </p:cNvCxnSpPr>
          <p:nvPr/>
        </p:nvCxnSpPr>
        <p:spPr bwMode="auto">
          <a:xfrm rot="10800000" flipH="1" flipV="1">
            <a:off x="5260975" y="3016250"/>
            <a:ext cx="1588" cy="801688"/>
          </a:xfrm>
          <a:prstGeom prst="bentConnector3">
            <a:avLst>
              <a:gd name="adj1" fmla="val -592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4402138" y="3486150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75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327525" y="2681288"/>
            <a:ext cx="866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115 </a:t>
            </a:r>
          </a:p>
        </p:txBody>
      </p:sp>
      <p:cxnSp>
        <p:nvCxnSpPr>
          <p:cNvPr id="4107" name="Connecteur droit 66"/>
          <p:cNvCxnSpPr>
            <a:cxnSpLocks noChangeShapeType="1"/>
          </p:cNvCxnSpPr>
          <p:nvPr/>
        </p:nvCxnSpPr>
        <p:spPr bwMode="auto">
          <a:xfrm rot="5400000">
            <a:off x="3698082" y="261223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Oval 170"/>
          <p:cNvSpPr>
            <a:spLocks noChangeArrowheads="1"/>
          </p:cNvSpPr>
          <p:nvPr/>
        </p:nvSpPr>
        <p:spPr bwMode="auto">
          <a:xfrm>
            <a:off x="2916238" y="1398588"/>
            <a:ext cx="180022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</a:t>
            </a:r>
          </a:p>
          <a:p>
            <a:pPr algn="ctr"/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3:2</a:t>
            </a:r>
          </a:p>
          <a:p>
            <a:pPr algn="ctr"/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4109" name="Line 34"/>
          <p:cNvSpPr>
            <a:spLocks noChangeShapeType="1"/>
          </p:cNvSpPr>
          <p:nvPr/>
        </p:nvSpPr>
        <p:spPr bwMode="auto">
          <a:xfrm>
            <a:off x="3567113" y="3427413"/>
            <a:ext cx="7413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0" name="Espace réservé du contenu 2"/>
          <p:cNvSpPr txBox="1">
            <a:spLocks/>
          </p:cNvSpPr>
          <p:nvPr/>
        </p:nvSpPr>
        <p:spPr bwMode="auto">
          <a:xfrm>
            <a:off x="50800" y="1100138"/>
            <a:ext cx="18113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Design</a:t>
            </a:r>
          </a:p>
        </p:txBody>
      </p:sp>
      <p:sp>
        <p:nvSpPr>
          <p:cNvPr id="4111" name="Rectangle 37"/>
          <p:cNvSpPr>
            <a:spLocks noGrp="1" noChangeArrowheads="1"/>
          </p:cNvSpPr>
          <p:nvPr>
            <p:ph type="body" idx="4294967295"/>
          </p:nvPr>
        </p:nvSpPr>
        <p:spPr>
          <a:xfrm>
            <a:off x="50800" y="4683125"/>
            <a:ext cx="9024938" cy="1731963"/>
          </a:xfrm>
        </p:spPr>
        <p:txBody>
          <a:bodyPr/>
          <a:lstStyle/>
          <a:p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lvl="1"/>
            <a:r>
              <a:rPr lang="en-GB" sz="2000" smtClean="0">
                <a:ea typeface="ＭＳ Ｐゴシック" pitchFamily="34" charset="-128"/>
                <a:cs typeface="Arial" pitchFamily="34" charset="0"/>
              </a:rPr>
              <a:t>Primary endpoint: HIV RNA &lt; 50 c/mL at W48 (ITT, NC = F) </a:t>
            </a:r>
          </a:p>
          <a:p>
            <a:pPr lvl="1"/>
            <a:r>
              <a:rPr lang="en-GB" sz="2000" smtClean="0">
                <a:ea typeface="ＭＳ Ｐゴシック" pitchFamily="34" charset="-128"/>
                <a:cs typeface="Arial" pitchFamily="34" charset="0"/>
              </a:rPr>
              <a:t>Non-inferiority of LPV/r QD vs BID if lower margin of the 95% CI</a:t>
            </a:r>
            <a:br>
              <a:rPr lang="en-GB" sz="2000" smtClean="0">
                <a:ea typeface="ＭＳ Ｐゴシック" pitchFamily="34" charset="-128"/>
                <a:cs typeface="Arial" pitchFamily="34" charset="0"/>
              </a:rPr>
            </a:br>
            <a:r>
              <a:rPr lang="en-GB" sz="2000" smtClean="0">
                <a:ea typeface="ＭＳ Ｐゴシック" pitchFamily="34" charset="-128"/>
                <a:cs typeface="Arial" pitchFamily="34" charset="0"/>
              </a:rPr>
              <a:t>for the difference = - 15% (&gt; 60% power)</a:t>
            </a:r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M02-418: LPV/r QD vs BID,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 + FTC</a:t>
            </a:r>
          </a:p>
        </p:txBody>
      </p:sp>
      <p:graphicFrame>
        <p:nvGraphicFramePr>
          <p:cNvPr id="173129" name="Group 73"/>
          <p:cNvGraphicFramePr>
            <a:graphicFrameLocks noGrp="1"/>
          </p:cNvGraphicFramePr>
          <p:nvPr>
            <p:ph idx="1"/>
          </p:nvPr>
        </p:nvGraphicFramePr>
        <p:xfrm>
          <a:off x="433388" y="1706563"/>
          <a:ext cx="8261350" cy="4427537"/>
        </p:xfrm>
        <a:graphic>
          <a:graphicData uri="http://schemas.openxmlformats.org/drawingml/2006/table">
            <a:tbl>
              <a:tblPr/>
              <a:tblGrid>
                <a:gridCol w="481012"/>
                <a:gridCol w="3200400"/>
                <a:gridCol w="2286000"/>
                <a:gridCol w="2293938"/>
              </a:tblGrid>
              <a:tr h="3231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 QD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 BID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0802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Randomized, 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1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Treated eligible patients, 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2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Mean age, years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39.2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+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11.1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37.7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+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9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1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2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White/Black/Other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57% / 27% / 16%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51% / 36% / 13%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1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c/mL), median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231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&gt; 100,000 c/mL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29% (p = 0.047 vs QD)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1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2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&lt; 200/mm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1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HBsAg+ and/or HCV Ab+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2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before W48, n (%)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 (20%)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 (29%)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adverse event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8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virologic failure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87" name="ZoneTexte 9"/>
          <p:cNvSpPr txBox="1">
            <a:spLocks noChangeArrowheads="1"/>
          </p:cNvSpPr>
          <p:nvPr/>
        </p:nvSpPr>
        <p:spPr bwMode="auto">
          <a:xfrm>
            <a:off x="349250" y="6223000"/>
            <a:ext cx="4222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i="0">
                <a:solidFill>
                  <a:srgbClr val="000066"/>
                </a:solidFill>
                <a:cs typeface="Arial" pitchFamily="34" charset="0"/>
              </a:rPr>
              <a:t>Note: LPV/r was administered as soft-gel capsules</a:t>
            </a:r>
          </a:p>
        </p:txBody>
      </p:sp>
      <p:sp>
        <p:nvSpPr>
          <p:cNvPr id="5188" name="Rectangle 8"/>
          <p:cNvSpPr>
            <a:spLocks noChangeArrowheads="1"/>
          </p:cNvSpPr>
          <p:nvPr/>
        </p:nvSpPr>
        <p:spPr bwMode="auto">
          <a:xfrm>
            <a:off x="954088" y="1270000"/>
            <a:ext cx="72120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Patient disposition and baseline characteristics</a:t>
            </a:r>
          </a:p>
        </p:txBody>
      </p:sp>
      <p:grpSp>
        <p:nvGrpSpPr>
          <p:cNvPr id="5189" name="Group 72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5191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92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M02-418</a:t>
              </a:r>
            </a:p>
          </p:txBody>
        </p:sp>
      </p:grpSp>
      <p:sp>
        <p:nvSpPr>
          <p:cNvPr id="5190" name="ZoneTexte 69"/>
          <p:cNvSpPr txBox="1">
            <a:spLocks noChangeArrowheads="1"/>
          </p:cNvSpPr>
          <p:nvPr/>
        </p:nvSpPr>
        <p:spPr bwMode="auto">
          <a:xfrm>
            <a:off x="6313488" y="6530975"/>
            <a:ext cx="2651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Johnson MA. JAIDS 2006;43:153-60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914525" y="1150938"/>
            <a:ext cx="5286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grpSp>
        <p:nvGrpSpPr>
          <p:cNvPr id="6147" name="Group 70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6211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12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M02-418</a:t>
              </a:r>
            </a:p>
          </p:txBody>
        </p:sp>
      </p:grpSp>
      <p:sp>
        <p:nvSpPr>
          <p:cNvPr id="6148" name="Rectangle 6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M02-418: LPV/r QD vs BID,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 + FTC</a:t>
            </a:r>
          </a:p>
        </p:txBody>
      </p:sp>
      <p:grpSp>
        <p:nvGrpSpPr>
          <p:cNvPr id="6149" name="Group 69"/>
          <p:cNvGrpSpPr>
            <a:grpSpLocks/>
          </p:cNvGrpSpPr>
          <p:nvPr/>
        </p:nvGrpSpPr>
        <p:grpSpPr bwMode="auto">
          <a:xfrm>
            <a:off x="2990850" y="1773238"/>
            <a:ext cx="3162300" cy="368300"/>
            <a:chOff x="1884" y="1117"/>
            <a:chExt cx="1992" cy="232"/>
          </a:xfrm>
        </p:grpSpPr>
        <p:sp>
          <p:nvSpPr>
            <p:cNvPr id="6205" name="AutoShape 165"/>
            <p:cNvSpPr>
              <a:spLocks noChangeArrowheads="1"/>
            </p:cNvSpPr>
            <p:nvPr/>
          </p:nvSpPr>
          <p:spPr bwMode="auto">
            <a:xfrm>
              <a:off x="1884" y="1131"/>
              <a:ext cx="1992" cy="2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800" i="0">
                <a:solidFill>
                  <a:srgbClr val="000066"/>
                </a:solidFill>
              </a:endParaRPr>
            </a:p>
          </p:txBody>
        </p:sp>
        <p:grpSp>
          <p:nvGrpSpPr>
            <p:cNvPr id="6206" name="Group 68"/>
            <p:cNvGrpSpPr>
              <a:grpSpLocks/>
            </p:cNvGrpSpPr>
            <p:nvPr/>
          </p:nvGrpSpPr>
          <p:grpSpPr bwMode="auto">
            <a:xfrm>
              <a:off x="1973" y="1117"/>
              <a:ext cx="1903" cy="232"/>
              <a:chOff x="1973" y="1117"/>
              <a:chExt cx="1903" cy="232"/>
            </a:xfrm>
          </p:grpSpPr>
          <p:sp>
            <p:nvSpPr>
              <p:cNvPr id="6207" name="Rectangle 3"/>
              <p:cNvSpPr>
                <a:spLocks noChangeArrowheads="1"/>
              </p:cNvSpPr>
              <p:nvPr/>
            </p:nvSpPr>
            <p:spPr bwMode="auto">
              <a:xfrm>
                <a:off x="1973" y="1193"/>
                <a:ext cx="112" cy="91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6208" name="Rectangle 4"/>
              <p:cNvSpPr>
                <a:spLocks noChangeArrowheads="1"/>
              </p:cNvSpPr>
              <p:nvPr/>
            </p:nvSpPr>
            <p:spPr bwMode="auto">
              <a:xfrm>
                <a:off x="2934" y="1192"/>
                <a:ext cx="112" cy="91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6209" name="ZoneTexte 84"/>
              <p:cNvSpPr txBox="1">
                <a:spLocks noChangeArrowheads="1"/>
              </p:cNvSpPr>
              <p:nvPr/>
            </p:nvSpPr>
            <p:spPr bwMode="auto">
              <a:xfrm>
                <a:off x="2064" y="1117"/>
                <a:ext cx="88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GB" sz="1800" b="1" i="0">
                    <a:solidFill>
                      <a:srgbClr val="000066"/>
                    </a:solidFill>
                    <a:latin typeface="Calibri" pitchFamily="34" charset="0"/>
                  </a:rPr>
                  <a:t>QD (N = 115)</a:t>
                </a:r>
              </a:p>
            </p:txBody>
          </p:sp>
          <p:sp>
            <p:nvSpPr>
              <p:cNvPr id="6210" name="ZoneTexte 85"/>
              <p:cNvSpPr txBox="1">
                <a:spLocks noChangeArrowheads="1"/>
              </p:cNvSpPr>
              <p:nvPr/>
            </p:nvSpPr>
            <p:spPr bwMode="auto">
              <a:xfrm>
                <a:off x="3048" y="1118"/>
                <a:ext cx="8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GB" sz="1800" b="1" i="0">
                    <a:solidFill>
                      <a:srgbClr val="000066"/>
                    </a:solidFill>
                    <a:latin typeface="Calibri" pitchFamily="34" charset="0"/>
                  </a:rPr>
                  <a:t>BID (N = 75)</a:t>
                </a:r>
              </a:p>
            </p:txBody>
          </p:sp>
        </p:grpSp>
      </p:grpSp>
      <p:sp>
        <p:nvSpPr>
          <p:cNvPr id="6150" name="Rectangle 32"/>
          <p:cNvSpPr>
            <a:spLocks noChangeArrowheads="1"/>
          </p:cNvSpPr>
          <p:nvPr/>
        </p:nvSpPr>
        <p:spPr bwMode="auto">
          <a:xfrm>
            <a:off x="7334250" y="2601913"/>
            <a:ext cx="590550" cy="2360612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1" name="Rectangle 34"/>
          <p:cNvSpPr>
            <a:spLocks noChangeArrowheads="1"/>
          </p:cNvSpPr>
          <p:nvPr/>
        </p:nvSpPr>
        <p:spPr bwMode="auto">
          <a:xfrm>
            <a:off x="7923213" y="2532063"/>
            <a:ext cx="590550" cy="2430462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2" name="Rectangle 47"/>
          <p:cNvSpPr>
            <a:spLocks noChangeArrowheads="1"/>
          </p:cNvSpPr>
          <p:nvPr/>
        </p:nvSpPr>
        <p:spPr bwMode="auto">
          <a:xfrm>
            <a:off x="7481888" y="2362200"/>
            <a:ext cx="295275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993300"/>
                </a:solidFill>
              </a:rPr>
              <a:t>185</a:t>
            </a:r>
            <a:endParaRPr lang="en-GB" sz="4000" i="0">
              <a:solidFill>
                <a:srgbClr val="993300"/>
              </a:solidFill>
            </a:endParaRPr>
          </a:p>
        </p:txBody>
      </p:sp>
      <p:sp>
        <p:nvSpPr>
          <p:cNvPr id="6153" name="Rectangle 49"/>
          <p:cNvSpPr>
            <a:spLocks noChangeArrowheads="1"/>
          </p:cNvSpPr>
          <p:nvPr/>
        </p:nvSpPr>
        <p:spPr bwMode="auto">
          <a:xfrm>
            <a:off x="8070850" y="2335213"/>
            <a:ext cx="295275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196</a:t>
            </a:r>
            <a:endParaRPr lang="en-GB" sz="4000" i="0">
              <a:solidFill>
                <a:srgbClr val="000066"/>
              </a:solidFill>
            </a:endParaRPr>
          </a:p>
        </p:txBody>
      </p:sp>
      <p:sp>
        <p:nvSpPr>
          <p:cNvPr id="6154" name="Text Box 74"/>
          <p:cNvSpPr txBox="1">
            <a:spLocks noChangeArrowheads="1"/>
          </p:cNvSpPr>
          <p:nvPr/>
        </p:nvSpPr>
        <p:spPr bwMode="auto">
          <a:xfrm>
            <a:off x="7391400" y="1916113"/>
            <a:ext cx="92551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p = 0.67</a:t>
            </a:r>
          </a:p>
        </p:txBody>
      </p:sp>
      <p:sp>
        <p:nvSpPr>
          <p:cNvPr id="6155" name="Text Box 62"/>
          <p:cNvSpPr txBox="1">
            <a:spLocks noChangeArrowheads="1"/>
          </p:cNvSpPr>
          <p:nvPr/>
        </p:nvSpPr>
        <p:spPr bwMode="auto">
          <a:xfrm>
            <a:off x="7402513" y="5013325"/>
            <a:ext cx="10414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i="0">
                <a:solidFill>
                  <a:srgbClr val="000066"/>
                </a:solidFill>
              </a:rPr>
              <a:t>Mean CD4</a:t>
            </a:r>
          </a:p>
          <a:p>
            <a:pPr algn="ctr" eaLnBrk="1" hangingPunct="1"/>
            <a:r>
              <a:rPr lang="en-GB" sz="1400" b="1" i="0">
                <a:solidFill>
                  <a:srgbClr val="000066"/>
                </a:solidFill>
                <a:cs typeface="Arial" pitchFamily="34" charset="0"/>
              </a:rPr>
              <a:t>increase</a:t>
            </a:r>
          </a:p>
        </p:txBody>
      </p:sp>
      <p:sp>
        <p:nvSpPr>
          <p:cNvPr id="6156" name="Line 85"/>
          <p:cNvSpPr>
            <a:spLocks noChangeShapeType="1"/>
          </p:cNvSpPr>
          <p:nvPr/>
        </p:nvSpPr>
        <p:spPr bwMode="auto">
          <a:xfrm>
            <a:off x="7058025" y="2417763"/>
            <a:ext cx="0" cy="254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7" name="Line 86"/>
          <p:cNvSpPr>
            <a:spLocks noChangeShapeType="1"/>
          </p:cNvSpPr>
          <p:nvPr/>
        </p:nvSpPr>
        <p:spPr bwMode="auto">
          <a:xfrm>
            <a:off x="7023100" y="4964113"/>
            <a:ext cx="3492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8" name="Line 87"/>
          <p:cNvSpPr>
            <a:spLocks noChangeShapeType="1"/>
          </p:cNvSpPr>
          <p:nvPr/>
        </p:nvSpPr>
        <p:spPr bwMode="auto">
          <a:xfrm>
            <a:off x="7023100" y="4454525"/>
            <a:ext cx="3492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9" name="Line 88"/>
          <p:cNvSpPr>
            <a:spLocks noChangeShapeType="1"/>
          </p:cNvSpPr>
          <p:nvPr/>
        </p:nvSpPr>
        <p:spPr bwMode="auto">
          <a:xfrm>
            <a:off x="7023100" y="3943350"/>
            <a:ext cx="3492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0" name="Line 89"/>
          <p:cNvSpPr>
            <a:spLocks noChangeShapeType="1"/>
          </p:cNvSpPr>
          <p:nvPr/>
        </p:nvSpPr>
        <p:spPr bwMode="auto">
          <a:xfrm>
            <a:off x="7023100" y="3440113"/>
            <a:ext cx="3492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1" name="Line 90"/>
          <p:cNvSpPr>
            <a:spLocks noChangeShapeType="1"/>
          </p:cNvSpPr>
          <p:nvPr/>
        </p:nvSpPr>
        <p:spPr bwMode="auto">
          <a:xfrm>
            <a:off x="7023100" y="2928938"/>
            <a:ext cx="3492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2" name="Line 91"/>
          <p:cNvSpPr>
            <a:spLocks noChangeShapeType="1"/>
          </p:cNvSpPr>
          <p:nvPr/>
        </p:nvSpPr>
        <p:spPr bwMode="auto">
          <a:xfrm>
            <a:off x="7023100" y="2417763"/>
            <a:ext cx="3492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3" name="Line 92"/>
          <p:cNvSpPr>
            <a:spLocks noChangeShapeType="1"/>
          </p:cNvSpPr>
          <p:nvPr/>
        </p:nvSpPr>
        <p:spPr bwMode="auto">
          <a:xfrm>
            <a:off x="7058025" y="4964113"/>
            <a:ext cx="177958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4" name="Line 93"/>
          <p:cNvSpPr>
            <a:spLocks noChangeShapeType="1"/>
          </p:cNvSpPr>
          <p:nvPr/>
        </p:nvSpPr>
        <p:spPr bwMode="auto">
          <a:xfrm flipV="1">
            <a:off x="7058025" y="496411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5" name="Line 94"/>
          <p:cNvSpPr>
            <a:spLocks noChangeShapeType="1"/>
          </p:cNvSpPr>
          <p:nvPr/>
        </p:nvSpPr>
        <p:spPr bwMode="auto">
          <a:xfrm flipV="1">
            <a:off x="8848725" y="496411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6" name="Rectangle 97"/>
          <p:cNvSpPr>
            <a:spLocks noChangeArrowheads="1"/>
          </p:cNvSpPr>
          <p:nvPr/>
        </p:nvSpPr>
        <p:spPr bwMode="auto">
          <a:xfrm>
            <a:off x="6840538" y="4864100"/>
            <a:ext cx="1000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167" name="Rectangle 98"/>
          <p:cNvSpPr>
            <a:spLocks noChangeArrowheads="1"/>
          </p:cNvSpPr>
          <p:nvPr/>
        </p:nvSpPr>
        <p:spPr bwMode="auto">
          <a:xfrm>
            <a:off x="6743700" y="435292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40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168" name="Rectangle 99"/>
          <p:cNvSpPr>
            <a:spLocks noChangeArrowheads="1"/>
          </p:cNvSpPr>
          <p:nvPr/>
        </p:nvSpPr>
        <p:spPr bwMode="auto">
          <a:xfrm>
            <a:off x="6743700" y="384175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80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169" name="Rectangle 100"/>
          <p:cNvSpPr>
            <a:spLocks noChangeArrowheads="1"/>
          </p:cNvSpPr>
          <p:nvPr/>
        </p:nvSpPr>
        <p:spPr bwMode="auto">
          <a:xfrm>
            <a:off x="6645275" y="3338513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120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170" name="Rectangle 101"/>
          <p:cNvSpPr>
            <a:spLocks noChangeArrowheads="1"/>
          </p:cNvSpPr>
          <p:nvPr/>
        </p:nvSpPr>
        <p:spPr bwMode="auto">
          <a:xfrm>
            <a:off x="6645275" y="2827338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160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171" name="Rectangle 102"/>
          <p:cNvSpPr>
            <a:spLocks noChangeArrowheads="1"/>
          </p:cNvSpPr>
          <p:nvPr/>
        </p:nvSpPr>
        <p:spPr bwMode="auto">
          <a:xfrm>
            <a:off x="6645275" y="2317750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200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172" name="Text Box 77"/>
          <p:cNvSpPr txBox="1">
            <a:spLocks noChangeArrowheads="1"/>
          </p:cNvSpPr>
          <p:nvPr/>
        </p:nvSpPr>
        <p:spPr bwMode="auto">
          <a:xfrm>
            <a:off x="6419850" y="1952625"/>
            <a:ext cx="712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800" i="0">
                <a:solidFill>
                  <a:srgbClr val="000066"/>
                </a:solidFill>
              </a:rPr>
              <a:t>/mm</a:t>
            </a:r>
            <a:r>
              <a:rPr lang="en-GB" sz="1800" i="0" baseline="300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6173" name="Rectangle 7"/>
          <p:cNvSpPr>
            <a:spLocks noChangeArrowheads="1"/>
          </p:cNvSpPr>
          <p:nvPr/>
        </p:nvSpPr>
        <p:spPr bwMode="auto">
          <a:xfrm>
            <a:off x="1441450" y="3178175"/>
            <a:ext cx="590550" cy="1790700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74" name="Rectangle 8"/>
          <p:cNvSpPr>
            <a:spLocks noChangeArrowheads="1"/>
          </p:cNvSpPr>
          <p:nvPr/>
        </p:nvSpPr>
        <p:spPr bwMode="auto">
          <a:xfrm>
            <a:off x="3170238" y="3160713"/>
            <a:ext cx="590550" cy="1808162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75" name="Rectangle 9"/>
          <p:cNvSpPr>
            <a:spLocks noChangeArrowheads="1"/>
          </p:cNvSpPr>
          <p:nvPr/>
        </p:nvSpPr>
        <p:spPr bwMode="auto">
          <a:xfrm>
            <a:off x="2028825" y="3319463"/>
            <a:ext cx="590550" cy="1649412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76" name="Rectangle 10"/>
          <p:cNvSpPr>
            <a:spLocks noChangeArrowheads="1"/>
          </p:cNvSpPr>
          <p:nvPr/>
        </p:nvSpPr>
        <p:spPr bwMode="auto">
          <a:xfrm>
            <a:off x="3757613" y="3306763"/>
            <a:ext cx="590550" cy="1662112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77" name="Line 12"/>
          <p:cNvSpPr>
            <a:spLocks noChangeShapeType="1"/>
          </p:cNvSpPr>
          <p:nvPr/>
        </p:nvSpPr>
        <p:spPr bwMode="auto">
          <a:xfrm>
            <a:off x="1106488" y="4959350"/>
            <a:ext cx="34480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8" name="Rectangle 22"/>
          <p:cNvSpPr>
            <a:spLocks noChangeArrowheads="1"/>
          </p:cNvSpPr>
          <p:nvPr/>
        </p:nvSpPr>
        <p:spPr bwMode="auto">
          <a:xfrm>
            <a:off x="1576388" y="2928938"/>
            <a:ext cx="3206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993300"/>
                </a:solidFill>
              </a:rPr>
              <a:t>70</a:t>
            </a:r>
            <a:endParaRPr lang="en-GB" sz="4000" i="0">
              <a:solidFill>
                <a:srgbClr val="993300"/>
              </a:solidFill>
            </a:endParaRPr>
          </a:p>
        </p:txBody>
      </p:sp>
      <p:sp>
        <p:nvSpPr>
          <p:cNvPr id="6179" name="Rectangle 23"/>
          <p:cNvSpPr>
            <a:spLocks noChangeArrowheads="1"/>
          </p:cNvSpPr>
          <p:nvPr/>
        </p:nvSpPr>
        <p:spPr bwMode="auto">
          <a:xfrm>
            <a:off x="3305175" y="2916238"/>
            <a:ext cx="319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993300"/>
                </a:solidFill>
              </a:rPr>
              <a:t>71</a:t>
            </a:r>
            <a:endParaRPr lang="en-GB" sz="4000" i="0">
              <a:solidFill>
                <a:srgbClr val="993300"/>
              </a:solidFill>
            </a:endParaRPr>
          </a:p>
        </p:txBody>
      </p:sp>
      <p:sp>
        <p:nvSpPr>
          <p:cNvPr id="6180" name="Rectangle 24"/>
          <p:cNvSpPr>
            <a:spLocks noChangeArrowheads="1"/>
          </p:cNvSpPr>
          <p:nvPr/>
        </p:nvSpPr>
        <p:spPr bwMode="auto">
          <a:xfrm>
            <a:off x="2163763" y="3078163"/>
            <a:ext cx="3190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000066"/>
                </a:solidFill>
              </a:rPr>
              <a:t>64</a:t>
            </a:r>
            <a:endParaRPr lang="en-GB" sz="4000" i="0">
              <a:solidFill>
                <a:srgbClr val="000066"/>
              </a:solidFill>
            </a:endParaRPr>
          </a:p>
        </p:txBody>
      </p:sp>
      <p:sp>
        <p:nvSpPr>
          <p:cNvPr id="6181" name="Rectangle 25"/>
          <p:cNvSpPr>
            <a:spLocks noChangeArrowheads="1"/>
          </p:cNvSpPr>
          <p:nvPr/>
        </p:nvSpPr>
        <p:spPr bwMode="auto">
          <a:xfrm>
            <a:off x="3892550" y="3057525"/>
            <a:ext cx="319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000066"/>
                </a:solidFill>
              </a:rPr>
              <a:t>65</a:t>
            </a:r>
            <a:endParaRPr lang="en-GB" sz="4000" i="0">
              <a:solidFill>
                <a:srgbClr val="000066"/>
              </a:solidFill>
            </a:endParaRPr>
          </a:p>
        </p:txBody>
      </p:sp>
      <p:sp>
        <p:nvSpPr>
          <p:cNvPr id="6182" name="Text Box 57"/>
          <p:cNvSpPr txBox="1">
            <a:spLocks noChangeArrowheads="1"/>
          </p:cNvSpPr>
          <p:nvPr/>
        </p:nvSpPr>
        <p:spPr bwMode="auto">
          <a:xfrm>
            <a:off x="1116013" y="4995863"/>
            <a:ext cx="181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b="1" i="0">
                <a:solidFill>
                  <a:srgbClr val="000066"/>
                </a:solidFill>
              </a:rPr>
              <a:t>ITT, NC = F</a:t>
            </a:r>
          </a:p>
        </p:txBody>
      </p:sp>
      <p:sp>
        <p:nvSpPr>
          <p:cNvPr id="6183" name="Text Box 58"/>
          <p:cNvSpPr txBox="1">
            <a:spLocks noChangeArrowheads="1"/>
          </p:cNvSpPr>
          <p:nvPr/>
        </p:nvSpPr>
        <p:spPr bwMode="auto">
          <a:xfrm>
            <a:off x="2936875" y="4995863"/>
            <a:ext cx="1633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b="1" i="0">
                <a:solidFill>
                  <a:srgbClr val="000066"/>
                </a:solidFill>
              </a:rPr>
              <a:t>TLOVR</a:t>
            </a:r>
          </a:p>
        </p:txBody>
      </p:sp>
      <p:sp>
        <p:nvSpPr>
          <p:cNvPr id="6184" name="ZoneTexte 87"/>
          <p:cNvSpPr txBox="1">
            <a:spLocks noChangeArrowheads="1"/>
          </p:cNvSpPr>
          <p:nvPr/>
        </p:nvSpPr>
        <p:spPr bwMode="auto">
          <a:xfrm>
            <a:off x="1473200" y="1814513"/>
            <a:ext cx="96202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GB" sz="1600" i="0">
                <a:solidFill>
                  <a:srgbClr val="000066"/>
                </a:solidFill>
              </a:rPr>
              <a:t>Primary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efficacy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endpoint</a:t>
            </a:r>
          </a:p>
        </p:txBody>
      </p:sp>
      <p:sp>
        <p:nvSpPr>
          <p:cNvPr id="6185" name="Line 150"/>
          <p:cNvSpPr>
            <a:spLocks noChangeShapeType="1"/>
          </p:cNvSpPr>
          <p:nvPr/>
        </p:nvSpPr>
        <p:spPr bwMode="auto">
          <a:xfrm flipV="1">
            <a:off x="2892425" y="49561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6" name="Line 150"/>
          <p:cNvSpPr>
            <a:spLocks noChangeShapeType="1"/>
          </p:cNvSpPr>
          <p:nvPr/>
        </p:nvSpPr>
        <p:spPr bwMode="auto">
          <a:xfrm flipV="1">
            <a:off x="4546600" y="49561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7" name="Text Box 76"/>
          <p:cNvSpPr txBox="1">
            <a:spLocks noChangeArrowheads="1"/>
          </p:cNvSpPr>
          <p:nvPr/>
        </p:nvSpPr>
        <p:spPr bwMode="auto">
          <a:xfrm>
            <a:off x="684213" y="1952625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8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6188" name="Line 141"/>
          <p:cNvSpPr>
            <a:spLocks noChangeShapeType="1"/>
          </p:cNvSpPr>
          <p:nvPr/>
        </p:nvSpPr>
        <p:spPr bwMode="auto">
          <a:xfrm>
            <a:off x="1182688" y="2417763"/>
            <a:ext cx="0" cy="25384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9" name="Line 142"/>
          <p:cNvSpPr>
            <a:spLocks noChangeShapeType="1"/>
          </p:cNvSpPr>
          <p:nvPr/>
        </p:nvSpPr>
        <p:spPr bwMode="auto">
          <a:xfrm>
            <a:off x="1116013" y="495617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0" name="Line 143"/>
          <p:cNvSpPr>
            <a:spLocks noChangeShapeType="1"/>
          </p:cNvSpPr>
          <p:nvPr/>
        </p:nvSpPr>
        <p:spPr bwMode="auto">
          <a:xfrm>
            <a:off x="1116013" y="444817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1" name="Line 144"/>
          <p:cNvSpPr>
            <a:spLocks noChangeShapeType="1"/>
          </p:cNvSpPr>
          <p:nvPr/>
        </p:nvSpPr>
        <p:spPr bwMode="auto">
          <a:xfrm>
            <a:off x="1116013" y="393858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2" name="Line 145"/>
          <p:cNvSpPr>
            <a:spLocks noChangeShapeType="1"/>
          </p:cNvSpPr>
          <p:nvPr/>
        </p:nvSpPr>
        <p:spPr bwMode="auto">
          <a:xfrm>
            <a:off x="1116013" y="343693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3" name="Line 146"/>
          <p:cNvSpPr>
            <a:spLocks noChangeShapeType="1"/>
          </p:cNvSpPr>
          <p:nvPr/>
        </p:nvSpPr>
        <p:spPr bwMode="auto">
          <a:xfrm>
            <a:off x="1116013" y="292735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4" name="Line 147"/>
          <p:cNvSpPr>
            <a:spLocks noChangeShapeType="1"/>
          </p:cNvSpPr>
          <p:nvPr/>
        </p:nvSpPr>
        <p:spPr bwMode="auto">
          <a:xfrm>
            <a:off x="1116013" y="24177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5" name="Line 149"/>
          <p:cNvSpPr>
            <a:spLocks noChangeShapeType="1"/>
          </p:cNvSpPr>
          <p:nvPr/>
        </p:nvSpPr>
        <p:spPr bwMode="auto">
          <a:xfrm flipV="1">
            <a:off x="1182688" y="49561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6" name="Rectangle 159"/>
          <p:cNvSpPr>
            <a:spLocks noChangeArrowheads="1"/>
          </p:cNvSpPr>
          <p:nvPr/>
        </p:nvSpPr>
        <p:spPr bwMode="auto">
          <a:xfrm>
            <a:off x="944563" y="485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97" name="Rectangle 160"/>
          <p:cNvSpPr>
            <a:spLocks noChangeArrowheads="1"/>
          </p:cNvSpPr>
          <p:nvPr/>
        </p:nvSpPr>
        <p:spPr bwMode="auto">
          <a:xfrm>
            <a:off x="846138" y="434657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20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98" name="Rectangle 161"/>
          <p:cNvSpPr>
            <a:spLocks noChangeArrowheads="1"/>
          </p:cNvSpPr>
          <p:nvPr/>
        </p:nvSpPr>
        <p:spPr bwMode="auto">
          <a:xfrm>
            <a:off x="846138" y="383857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40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99" name="Rectangle 162"/>
          <p:cNvSpPr>
            <a:spLocks noChangeArrowheads="1"/>
          </p:cNvSpPr>
          <p:nvPr/>
        </p:nvSpPr>
        <p:spPr bwMode="auto">
          <a:xfrm>
            <a:off x="846138" y="333692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60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200" name="Rectangle 163"/>
          <p:cNvSpPr>
            <a:spLocks noChangeArrowheads="1"/>
          </p:cNvSpPr>
          <p:nvPr/>
        </p:nvSpPr>
        <p:spPr bwMode="auto">
          <a:xfrm>
            <a:off x="846138" y="282733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80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201" name="Rectangle 164"/>
          <p:cNvSpPr>
            <a:spLocks noChangeArrowheads="1"/>
          </p:cNvSpPr>
          <p:nvPr/>
        </p:nvSpPr>
        <p:spPr bwMode="auto">
          <a:xfrm>
            <a:off x="747713" y="2317750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100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202" name="ZoneTexte 86"/>
          <p:cNvSpPr txBox="1">
            <a:spLocks noChangeArrowheads="1"/>
          </p:cNvSpPr>
          <p:nvPr/>
        </p:nvSpPr>
        <p:spPr bwMode="auto">
          <a:xfrm>
            <a:off x="1236663" y="5516563"/>
            <a:ext cx="161448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95% CI</a:t>
            </a:r>
          </a:p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for the difference</a:t>
            </a:r>
          </a:p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= - 7; 20 </a:t>
            </a:r>
          </a:p>
        </p:txBody>
      </p:sp>
      <p:sp>
        <p:nvSpPr>
          <p:cNvPr id="6203" name="ZoneTexte 86"/>
          <p:cNvSpPr txBox="1">
            <a:spLocks noChangeArrowheads="1"/>
          </p:cNvSpPr>
          <p:nvPr/>
        </p:nvSpPr>
        <p:spPr bwMode="auto">
          <a:xfrm>
            <a:off x="2960688" y="5516563"/>
            <a:ext cx="161448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95% CI </a:t>
            </a:r>
          </a:p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for the </a:t>
            </a:r>
            <a:r>
              <a:rPr lang="en-GB" sz="1500" i="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</a:t>
            </a:r>
            <a:endParaRPr lang="en-GB" sz="1500" i="0">
              <a:solidFill>
                <a:srgbClr val="000066"/>
              </a:solidFill>
            </a:endParaRPr>
          </a:p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= - 8; 20 </a:t>
            </a:r>
          </a:p>
        </p:txBody>
      </p:sp>
      <p:sp>
        <p:nvSpPr>
          <p:cNvPr id="6204" name="ZoneTexte 69"/>
          <p:cNvSpPr txBox="1">
            <a:spLocks noChangeArrowheads="1"/>
          </p:cNvSpPr>
          <p:nvPr/>
        </p:nvSpPr>
        <p:spPr bwMode="auto">
          <a:xfrm>
            <a:off x="6313488" y="6530975"/>
            <a:ext cx="2651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Johnson MA. JAIDS 2006;43:153-60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38350" y="1150938"/>
            <a:ext cx="5016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Pharmacokinetics and resistance</a:t>
            </a:r>
          </a:p>
        </p:txBody>
      </p:sp>
      <p:graphicFrame>
        <p:nvGraphicFramePr>
          <p:cNvPr id="149630" name="Group 126"/>
          <p:cNvGraphicFramePr>
            <a:graphicFrameLocks noGrp="1"/>
          </p:cNvGraphicFramePr>
          <p:nvPr/>
        </p:nvGraphicFramePr>
        <p:xfrm>
          <a:off x="4543425" y="2636838"/>
          <a:ext cx="4484688" cy="2540000"/>
        </p:xfrm>
        <a:graphic>
          <a:graphicData uri="http://schemas.openxmlformats.org/drawingml/2006/table">
            <a:tbl>
              <a:tblPr/>
              <a:tblGrid>
                <a:gridCol w="379413"/>
                <a:gridCol w="1635125"/>
                <a:gridCol w="1235075"/>
                <a:gridCol w="1235075"/>
              </a:tblGrid>
              <a:tr h="31070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Arial" pitchFamily="-109" charset="0"/>
                        <a:cs typeface="Arial" pitchFamily="-109" charset="0"/>
                      </a:endParaRP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Arial" pitchFamily="-109" charset="0"/>
                          <a:cs typeface="Arial" pitchFamily="-109" charset="0"/>
                        </a:rPr>
                        <a:t>LPV/r QD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Arial" pitchFamily="-109" charset="0"/>
                          <a:cs typeface="Arial" pitchFamily="-109" charset="0"/>
                        </a:rPr>
                        <a:t>LPV/r BID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513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Met criteria for resistance testing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N = 11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N = 11 *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70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Testing failure **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N = 3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N = 3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7309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Emergence of resistance to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0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Arial" pitchFamily="-109" charset="0"/>
                        <a:cs typeface="Arial" pitchFamily="-109" charset="0"/>
                      </a:endParaRP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LPV/r ***</a:t>
                      </a:r>
                    </a:p>
                  </a:txBody>
                  <a:tcPr marL="54000" marR="54000" marT="54002" marB="540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0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Arial" pitchFamily="-109" charset="0"/>
                        <a:cs typeface="Arial" pitchFamily="-109" charset="0"/>
                      </a:endParaRP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TDF</a:t>
                      </a:r>
                    </a:p>
                  </a:txBody>
                  <a:tcPr marL="54000" marR="54000" marT="54002" marB="540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Arial" pitchFamily="-109" charset="0"/>
                        <a:cs typeface="Arial" pitchFamily="-109" charset="0"/>
                      </a:endParaRP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FTC</a:t>
                      </a:r>
                    </a:p>
                  </a:txBody>
                  <a:tcPr marL="54000" marR="54000" marT="54002" marB="540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2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1</a:t>
                      </a:r>
                    </a:p>
                  </a:txBody>
                  <a:tcPr marL="54000" marR="54000" marT="54002" marB="540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208" name="ZoneTexte 7"/>
          <p:cNvSpPr txBox="1">
            <a:spLocks noChangeArrowheads="1"/>
          </p:cNvSpPr>
          <p:nvPr/>
        </p:nvSpPr>
        <p:spPr bwMode="auto">
          <a:xfrm>
            <a:off x="831850" y="5503863"/>
            <a:ext cx="35242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i="0">
                <a:solidFill>
                  <a:srgbClr val="000066"/>
                </a:solidFill>
                <a:cs typeface="Arial" pitchFamily="34" charset="0"/>
              </a:rPr>
              <a:t>*Protein-binding adjusted IC</a:t>
            </a:r>
            <a:r>
              <a:rPr lang="en-GB" sz="1400" i="0" baseline="-25000">
                <a:solidFill>
                  <a:srgbClr val="000066"/>
                </a:solidFill>
                <a:cs typeface="Arial" pitchFamily="34" charset="0"/>
              </a:rPr>
              <a:t>50 </a:t>
            </a:r>
            <a:br>
              <a:rPr lang="en-GB" sz="1400" i="0" baseline="-25000">
                <a:solidFill>
                  <a:srgbClr val="000066"/>
                </a:solidFill>
                <a:cs typeface="Arial" pitchFamily="34" charset="0"/>
              </a:rPr>
            </a:br>
            <a:r>
              <a:rPr lang="en-GB" sz="1400" i="0">
                <a:solidFill>
                  <a:srgbClr val="000066"/>
                </a:solidFill>
                <a:cs typeface="Arial" pitchFamily="34" charset="0"/>
              </a:rPr>
              <a:t>for wild-type HIV-1 = 0.07 mg/mL</a:t>
            </a:r>
          </a:p>
        </p:txBody>
      </p:sp>
      <p:sp>
        <p:nvSpPr>
          <p:cNvPr id="7209" name="ZoneTexte 9"/>
          <p:cNvSpPr txBox="1">
            <a:spLocks noChangeArrowheads="1"/>
          </p:cNvSpPr>
          <p:nvPr/>
        </p:nvSpPr>
        <p:spPr bwMode="auto">
          <a:xfrm>
            <a:off x="4572000" y="5321300"/>
            <a:ext cx="45021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i="0">
                <a:solidFill>
                  <a:srgbClr val="000066"/>
                </a:solidFill>
              </a:rPr>
              <a:t>* </a:t>
            </a:r>
            <a:r>
              <a:rPr lang="en-GB" sz="1400" i="0">
                <a:solidFill>
                  <a:srgbClr val="000066"/>
                </a:solidFill>
                <a:cs typeface="Arial" pitchFamily="34" charset="0"/>
              </a:rPr>
              <a:t>No specimen in 1</a:t>
            </a:r>
          </a:p>
          <a:p>
            <a:pPr eaLnBrk="1" hangingPunct="1"/>
            <a:r>
              <a:rPr lang="en-GB" sz="1400" i="0">
                <a:solidFill>
                  <a:srgbClr val="000066"/>
                </a:solidFill>
                <a:cs typeface="Arial" pitchFamily="34" charset="0"/>
              </a:rPr>
              <a:t>** Median HIV RNA = 625 c/mL</a:t>
            </a:r>
          </a:p>
          <a:p>
            <a:pPr marL="0" lvl="1" eaLnBrk="1" hangingPunct="1"/>
            <a:r>
              <a:rPr lang="en-GB" sz="1400" i="0">
                <a:solidFill>
                  <a:srgbClr val="000066"/>
                </a:solidFill>
              </a:rPr>
              <a:t>*** Any primary or active site mutation in protease at</a:t>
            </a:r>
          </a:p>
          <a:p>
            <a:pPr marL="0" lvl="1" eaLnBrk="1" hangingPunct="1"/>
            <a:r>
              <a:rPr lang="en-GB" sz="1400" i="0">
                <a:solidFill>
                  <a:srgbClr val="000066"/>
                </a:solidFill>
              </a:rPr>
              <a:t>codons 8, 30, 32, 46, 47, 48, 50, 82, 84, 90, with decrease in phenotypic susceptibility to LPV </a:t>
            </a:r>
            <a:r>
              <a:rPr lang="en-GB" sz="1400" i="0" u="sng">
                <a:solidFill>
                  <a:srgbClr val="000066"/>
                </a:solidFill>
              </a:rPr>
              <a:t>&gt;</a:t>
            </a:r>
            <a:r>
              <a:rPr lang="en-GB" sz="1400" i="0">
                <a:solidFill>
                  <a:srgbClr val="000066"/>
                </a:solidFill>
              </a:rPr>
              <a:t> 2.5 fold</a:t>
            </a:r>
          </a:p>
        </p:txBody>
      </p:sp>
      <p:grpSp>
        <p:nvGrpSpPr>
          <p:cNvPr id="7210" name="Group 49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7216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17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M02-418</a:t>
              </a:r>
            </a:p>
          </p:txBody>
        </p:sp>
      </p:grpSp>
      <p:sp>
        <p:nvSpPr>
          <p:cNvPr id="7211" name="Rectangle 5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M02-418: LPV/r QD vs BID,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 + FTC</a:t>
            </a:r>
          </a:p>
        </p:txBody>
      </p:sp>
      <p:sp>
        <p:nvSpPr>
          <p:cNvPr id="7212" name="ZoneTexte 11"/>
          <p:cNvSpPr txBox="1">
            <a:spLocks noChangeArrowheads="1"/>
          </p:cNvSpPr>
          <p:nvPr/>
        </p:nvSpPr>
        <p:spPr bwMode="auto">
          <a:xfrm>
            <a:off x="4500563" y="1752600"/>
            <a:ext cx="4545012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800" b="1" i="0">
                <a:solidFill>
                  <a:schemeClr val="accent2"/>
                </a:solidFill>
                <a:latin typeface="Calibri" pitchFamily="34" charset="0"/>
              </a:rPr>
              <a:t>Genotyping and phenotyping were performed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sz="1800" b="1" i="0">
                <a:solidFill>
                  <a:schemeClr val="accent2"/>
                </a:solidFill>
                <a:latin typeface="Calibri" pitchFamily="34" charset="0"/>
              </a:rPr>
              <a:t>in all specimens with HIV RNA &gt; 500 c/mL</a:t>
            </a:r>
            <a:br>
              <a:rPr lang="en-GB" sz="1800" b="1" i="0">
                <a:solidFill>
                  <a:schemeClr val="accent2"/>
                </a:solidFill>
                <a:latin typeface="Calibri" pitchFamily="34" charset="0"/>
              </a:rPr>
            </a:br>
            <a:r>
              <a:rPr lang="en-GB" sz="1800" b="1" i="0">
                <a:solidFill>
                  <a:schemeClr val="accent2"/>
                </a:solidFill>
                <a:latin typeface="Calibri" pitchFamily="34" charset="0"/>
              </a:rPr>
              <a:t>from W12 through W48 </a:t>
            </a:r>
          </a:p>
        </p:txBody>
      </p:sp>
      <p:sp>
        <p:nvSpPr>
          <p:cNvPr id="7213" name="ZoneTexte 11"/>
          <p:cNvSpPr txBox="1">
            <a:spLocks noChangeArrowheads="1"/>
          </p:cNvSpPr>
          <p:nvPr/>
        </p:nvSpPr>
        <p:spPr bwMode="auto">
          <a:xfrm>
            <a:off x="1187450" y="1752600"/>
            <a:ext cx="177641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800" b="1" i="0">
                <a:solidFill>
                  <a:schemeClr val="accent2"/>
                </a:solidFill>
                <a:latin typeface="Calibri" pitchFamily="34" charset="0"/>
              </a:rPr>
              <a:t>W4 steady-stade</a:t>
            </a:r>
            <a:br>
              <a:rPr lang="en-GB" sz="1800" b="1" i="0">
                <a:solidFill>
                  <a:schemeClr val="accent2"/>
                </a:solidFill>
                <a:latin typeface="Calibri" pitchFamily="34" charset="0"/>
              </a:rPr>
            </a:br>
            <a:r>
              <a:rPr lang="en-GB" sz="1800" b="1" i="0">
                <a:solidFill>
                  <a:schemeClr val="accent2"/>
                </a:solidFill>
                <a:latin typeface="Calibri" pitchFamily="34" charset="0"/>
              </a:rPr>
              <a:t>LPV PK</a:t>
            </a:r>
          </a:p>
        </p:txBody>
      </p:sp>
      <p:sp>
        <p:nvSpPr>
          <p:cNvPr id="7214" name="Rectangle 56"/>
          <p:cNvSpPr>
            <a:spLocks noChangeArrowheads="1"/>
          </p:cNvSpPr>
          <p:nvPr/>
        </p:nvSpPr>
        <p:spPr bwMode="auto">
          <a:xfrm>
            <a:off x="60325" y="2517775"/>
            <a:ext cx="4521200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800" b="1" i="0">
                <a:solidFill>
                  <a:srgbClr val="CC3300"/>
                </a:solidFill>
                <a:latin typeface="Calibri" pitchFamily="34" charset="0"/>
              </a:rPr>
              <a:t>BID group (N = 24) vs QD (N = 13)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1600" i="0">
                <a:solidFill>
                  <a:srgbClr val="000066"/>
                </a:solidFill>
              </a:rPr>
              <a:t>C</a:t>
            </a:r>
            <a:r>
              <a:rPr lang="en-GB" sz="1600" i="0" baseline="-25000">
                <a:solidFill>
                  <a:srgbClr val="000066"/>
                </a:solidFill>
              </a:rPr>
              <a:t>max</a:t>
            </a:r>
            <a:r>
              <a:rPr lang="en-GB" sz="1600" i="0">
                <a:solidFill>
                  <a:srgbClr val="000066"/>
                </a:solidFill>
              </a:rPr>
              <a:t> and AUC</a:t>
            </a:r>
            <a:r>
              <a:rPr lang="en-GB" sz="1600" i="0" baseline="-25000">
                <a:solidFill>
                  <a:srgbClr val="000066"/>
                </a:solidFill>
              </a:rPr>
              <a:t>24</a:t>
            </a:r>
            <a:r>
              <a:rPr lang="en-GB" sz="1600" i="0">
                <a:solidFill>
                  <a:srgbClr val="000066"/>
                </a:solidFill>
              </a:rPr>
              <a:t> not significantly different 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1600" i="0">
                <a:solidFill>
                  <a:srgbClr val="000066"/>
                </a:solidFill>
              </a:rPr>
              <a:t>Significantly lower C</a:t>
            </a:r>
            <a:r>
              <a:rPr lang="en-GB" sz="1600" i="0" baseline="-25000">
                <a:solidFill>
                  <a:srgbClr val="000066"/>
                </a:solidFill>
              </a:rPr>
              <a:t>trough</a:t>
            </a:r>
            <a:r>
              <a:rPr lang="en-GB" sz="1600" i="0">
                <a:solidFill>
                  <a:srgbClr val="000066"/>
                </a:solidFill>
              </a:rPr>
              <a:t> and C</a:t>
            </a:r>
            <a:r>
              <a:rPr lang="en-GB" sz="1600" i="0" baseline="-25000">
                <a:solidFill>
                  <a:srgbClr val="000066"/>
                </a:solidFill>
              </a:rPr>
              <a:t>min</a:t>
            </a:r>
            <a:r>
              <a:rPr lang="en-GB" sz="1600" i="0">
                <a:solidFill>
                  <a:srgbClr val="000066"/>
                </a:solidFill>
              </a:rPr>
              <a:t/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for QD group (p &lt; 0.003)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1600" i="0">
                <a:solidFill>
                  <a:srgbClr val="000066"/>
                </a:solidFill>
              </a:rPr>
              <a:t>Median C</a:t>
            </a:r>
            <a:r>
              <a:rPr lang="en-GB" sz="1600" i="0" baseline="-25000">
                <a:solidFill>
                  <a:srgbClr val="000066"/>
                </a:solidFill>
              </a:rPr>
              <a:t>trough</a:t>
            </a:r>
            <a:r>
              <a:rPr lang="en-GB" sz="1600" i="0">
                <a:solidFill>
                  <a:srgbClr val="000066"/>
                </a:solidFill>
              </a:rPr>
              <a:t>: 4.37 µg/mL for QD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vs 6.64 µg/mL for BID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1600" i="0">
                <a:solidFill>
                  <a:srgbClr val="000066"/>
                </a:solidFill>
              </a:rPr>
              <a:t>Median IQ (C</a:t>
            </a:r>
            <a:r>
              <a:rPr lang="en-GB" sz="1600" i="0" baseline="-25000">
                <a:solidFill>
                  <a:srgbClr val="000066"/>
                </a:solidFill>
              </a:rPr>
              <a:t>trough</a:t>
            </a:r>
            <a:r>
              <a:rPr lang="en-GB" sz="1600" i="0">
                <a:solidFill>
                  <a:srgbClr val="000066"/>
                </a:solidFill>
              </a:rPr>
              <a:t>/IC</a:t>
            </a:r>
            <a:r>
              <a:rPr lang="en-GB" sz="1600" i="0" baseline="-25000">
                <a:solidFill>
                  <a:srgbClr val="000066"/>
                </a:solidFill>
              </a:rPr>
              <a:t>50</a:t>
            </a:r>
            <a:r>
              <a:rPr lang="en-GB" sz="1600" i="0">
                <a:solidFill>
                  <a:srgbClr val="000066"/>
                </a:solidFill>
              </a:rPr>
              <a:t>*) significantly lower for QD group (48.1) vs BID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(86.5; p &lt; 0.001)</a:t>
            </a:r>
          </a:p>
        </p:txBody>
      </p:sp>
      <p:sp>
        <p:nvSpPr>
          <p:cNvPr id="7215" name="ZoneTexte 69"/>
          <p:cNvSpPr txBox="1">
            <a:spLocks noChangeArrowheads="1"/>
          </p:cNvSpPr>
          <p:nvPr/>
        </p:nvSpPr>
        <p:spPr bwMode="auto">
          <a:xfrm>
            <a:off x="6313488" y="6530975"/>
            <a:ext cx="2651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Johnson MA. JAIDS 2006;43:153-60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530475" y="1154113"/>
            <a:ext cx="4057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Safety and adverse events</a:t>
            </a:r>
          </a:p>
        </p:txBody>
      </p:sp>
      <p:graphicFrame>
        <p:nvGraphicFramePr>
          <p:cNvPr id="179274" name="Group 74"/>
          <p:cNvGraphicFramePr>
            <a:graphicFrameLocks noGrp="1"/>
          </p:cNvGraphicFramePr>
          <p:nvPr/>
        </p:nvGraphicFramePr>
        <p:xfrm>
          <a:off x="458788" y="1676400"/>
          <a:ext cx="8434387" cy="2855913"/>
        </p:xfrm>
        <a:graphic>
          <a:graphicData uri="http://schemas.openxmlformats.org/drawingml/2006/table">
            <a:tbl>
              <a:tblPr/>
              <a:tblGrid>
                <a:gridCol w="368300"/>
                <a:gridCol w="3313112"/>
                <a:gridCol w="2016125"/>
                <a:gridCol w="1944688"/>
                <a:gridCol w="792162"/>
              </a:tblGrid>
              <a:tr h="2855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LPV/r QD (N = 115)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LPV/r BID (N = 75)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p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28559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Adverse events of at least moderate severity related to study drugs *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Diarrhoea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18 (16%)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 (5%)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0.036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Nausea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10 (9%)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6 (8%)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Vomiting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 (3%)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 (4%)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Grade 3-4 laboratory abnormalities *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 = 111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 = 74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</a:tr>
              <a:tr h="285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AST &gt; 5 x ULN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 (5%)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 (3%)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ALT &gt; 5 x ULN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 (4%)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 (3%)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Triglycerides &gt; 750 mg/dL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 (5%)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 (4%)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Amylase &gt; 2 x ULN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8 (7%)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 (5%)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259" name="Rectangle 6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M02-418: LPV/r QD vs BID,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 + FTC</a:t>
            </a:r>
          </a:p>
        </p:txBody>
      </p:sp>
      <p:sp>
        <p:nvSpPr>
          <p:cNvPr id="8260" name="Espace réservé du contenu 8"/>
          <p:cNvSpPr>
            <a:spLocks noGrp="1"/>
          </p:cNvSpPr>
          <p:nvPr>
            <p:ph idx="1"/>
          </p:nvPr>
        </p:nvSpPr>
        <p:spPr>
          <a:xfrm>
            <a:off x="349250" y="4953000"/>
            <a:ext cx="8686800" cy="1676400"/>
          </a:xfrm>
        </p:spPr>
        <p:txBody>
          <a:bodyPr/>
          <a:lstStyle/>
          <a:p>
            <a:pPr marL="250825" indent="-250825">
              <a:lnSpc>
                <a:spcPct val="90000"/>
              </a:lnSpc>
            </a:pPr>
            <a:r>
              <a:rPr lang="en-GB" sz="130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Discontinuation for gastro-intestinal adverse events: QD (N = 9) vs BID (N = 2)</a:t>
            </a:r>
          </a:p>
          <a:p>
            <a:pPr marL="250825" indent="-250825">
              <a:lnSpc>
                <a:spcPct val="90000"/>
              </a:lnSpc>
            </a:pPr>
            <a:r>
              <a:rPr lang="en-GB" sz="130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1 death in BID group, unrelated to study drugs (adenocarcinoma)</a:t>
            </a:r>
          </a:p>
          <a:p>
            <a:pPr marL="250825" indent="-250825">
              <a:lnSpc>
                <a:spcPct val="90000"/>
              </a:lnSpc>
            </a:pPr>
            <a:r>
              <a:rPr lang="en-GB" sz="130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W48 increase: LDL-cholesterol + 14 mg/dL in both groups; HDL-cholesterol: QD + 3 mg/dL vs BID + 6 mg/dL</a:t>
            </a:r>
          </a:p>
          <a:p>
            <a:pPr marL="250825" indent="-250825">
              <a:lnSpc>
                <a:spcPct val="90000"/>
              </a:lnSpc>
            </a:pPr>
            <a:r>
              <a:rPr lang="en-GB" sz="130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LDL-cholesterol &gt; 130 mg/dL: 14% at baseline vs 26% at W48 (2 groups combined)</a:t>
            </a:r>
          </a:p>
          <a:p>
            <a:pPr marL="250825" indent="-250825">
              <a:lnSpc>
                <a:spcPct val="90000"/>
              </a:lnSpc>
            </a:pPr>
            <a:r>
              <a:rPr lang="en-GB" sz="130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HDL-cholesterol &lt; 40 mg/dL: 58% at baseline vs 42% at W48 (2 groups combined)</a:t>
            </a:r>
          </a:p>
          <a:p>
            <a:pPr marL="250825" indent="-250825">
              <a:lnSpc>
                <a:spcPct val="90000"/>
              </a:lnSpc>
            </a:pPr>
            <a:r>
              <a:rPr lang="en-GB" sz="130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GFR (MDRD [mL/min/1.73 m</a:t>
            </a:r>
            <a:r>
              <a:rPr lang="en-GB" sz="1300" baseline="3000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en-GB" sz="130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)]: 112 at baseline, 104 at W48 (2 groups combined), p &lt; 0.001, with no differences between groups. 1 case of acute renal failure in each group.</a:t>
            </a:r>
          </a:p>
        </p:txBody>
      </p:sp>
      <p:sp>
        <p:nvSpPr>
          <p:cNvPr id="8261" name="Rectangle 8"/>
          <p:cNvSpPr>
            <a:spLocks noChangeArrowheads="1"/>
          </p:cNvSpPr>
          <p:nvPr/>
        </p:nvSpPr>
        <p:spPr bwMode="auto">
          <a:xfrm>
            <a:off x="411163" y="4556125"/>
            <a:ext cx="22431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* Occurring in </a:t>
            </a:r>
            <a:r>
              <a:rPr lang="en-GB" sz="1200" i="0" u="sng">
                <a:solidFill>
                  <a:srgbClr val="000066"/>
                </a:solidFill>
              </a:rPr>
              <a:t>&gt;</a:t>
            </a:r>
            <a:r>
              <a:rPr lang="en-GB" sz="1200" i="0">
                <a:solidFill>
                  <a:srgbClr val="000066"/>
                </a:solidFill>
              </a:rPr>
              <a:t> 3% of patients</a:t>
            </a:r>
          </a:p>
        </p:txBody>
      </p:sp>
      <p:grpSp>
        <p:nvGrpSpPr>
          <p:cNvPr id="8262" name="Group 73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8264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265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M02-418</a:t>
              </a:r>
            </a:p>
          </p:txBody>
        </p:sp>
      </p:grpSp>
      <p:sp>
        <p:nvSpPr>
          <p:cNvPr id="8263" name="ZoneTexte 69"/>
          <p:cNvSpPr txBox="1">
            <a:spLocks noChangeArrowheads="1"/>
          </p:cNvSpPr>
          <p:nvPr/>
        </p:nvSpPr>
        <p:spPr bwMode="auto">
          <a:xfrm>
            <a:off x="6313488" y="6530975"/>
            <a:ext cx="2651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Johnson MA. JAIDS 2006;43:153-60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M02-418: LPV/r QD vs BID,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 + FTC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50800" y="1125538"/>
            <a:ext cx="9024938" cy="530383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Summary - Conclusion</a:t>
            </a:r>
          </a:p>
          <a:p>
            <a:pPr marL="584200" lvl="1" indent="-228600">
              <a:lnSpc>
                <a:spcPct val="95000"/>
              </a:lnSpc>
            </a:pPr>
            <a:r>
              <a:rPr lang="en-GB" sz="1800" smtClean="0">
                <a:ea typeface="ＭＳ Ｐゴシック" pitchFamily="34" charset="-128"/>
              </a:rPr>
              <a:t>In previously untreated HIV-1 infected adults, </a:t>
            </a:r>
            <a:r>
              <a:rPr lang="en-GB" sz="1800" smtClean="0">
                <a:solidFill>
                  <a:srgbClr val="0066FF"/>
                </a:solidFill>
                <a:ea typeface="ＭＳ Ｐゴシック" pitchFamily="34" charset="-128"/>
              </a:rPr>
              <a:t>LPV/r soft-gel capsule </a:t>
            </a:r>
            <a:br>
              <a:rPr lang="en-GB" sz="1800" smtClean="0">
                <a:solidFill>
                  <a:srgbClr val="0066FF"/>
                </a:solidFill>
                <a:ea typeface="ＭＳ Ｐゴシック" pitchFamily="34" charset="-128"/>
              </a:rPr>
            </a:br>
            <a:r>
              <a:rPr lang="en-GB" sz="1800" smtClean="0">
                <a:solidFill>
                  <a:srgbClr val="0066FF"/>
                </a:solidFill>
                <a:ea typeface="ＭＳ Ｐゴシック" pitchFamily="34" charset="-128"/>
              </a:rPr>
              <a:t>800/200 mg QD was non inferior to LPV/r 400/100 mg BID</a:t>
            </a:r>
            <a:r>
              <a:rPr lang="en-GB" sz="1800" smtClean="0">
                <a:ea typeface="ＭＳ Ｐゴシック" pitchFamily="34" charset="-128"/>
              </a:rPr>
              <a:t>, in combination with </a:t>
            </a:r>
            <a:br>
              <a:rPr lang="en-GB" sz="1800" smtClean="0">
                <a:ea typeface="ＭＳ Ｐゴシック" pitchFamily="34" charset="-128"/>
              </a:rPr>
            </a:br>
            <a:r>
              <a:rPr lang="en-GB" sz="1800" smtClean="0">
                <a:ea typeface="ＭＳ Ｐゴシック" pitchFamily="34" charset="-128"/>
              </a:rPr>
              <a:t>TDF +  FTC QD</a:t>
            </a:r>
          </a:p>
          <a:p>
            <a:pPr marL="584200" lvl="1" indent="-228600">
              <a:lnSpc>
                <a:spcPct val="95000"/>
              </a:lnSpc>
            </a:pPr>
            <a:r>
              <a:rPr lang="en-GB" sz="1800" smtClean="0">
                <a:ea typeface="ＭＳ Ｐゴシック" pitchFamily="34" charset="-128"/>
              </a:rPr>
              <a:t>Virologic response rate at W48 (HIV RNA &lt; 50 c/mL) was 70% in the QD group and 64% in the BID group</a:t>
            </a:r>
          </a:p>
          <a:p>
            <a:pPr marL="584200" lvl="1" indent="-228600">
              <a:lnSpc>
                <a:spcPct val="95000"/>
              </a:lnSpc>
            </a:pPr>
            <a:r>
              <a:rPr lang="en-GB" sz="1800" smtClean="0">
                <a:solidFill>
                  <a:srgbClr val="0066FF"/>
                </a:solidFill>
                <a:ea typeface="ＭＳ Ｐゴシック" pitchFamily="34" charset="-128"/>
              </a:rPr>
              <a:t>Immunologic recovery was similar </a:t>
            </a:r>
            <a:r>
              <a:rPr lang="en-GB" sz="1800" smtClean="0">
                <a:ea typeface="ＭＳ Ｐゴシック" pitchFamily="34" charset="-128"/>
              </a:rPr>
              <a:t>in the 2 treatment arms</a:t>
            </a:r>
          </a:p>
          <a:p>
            <a:pPr marL="584200" lvl="1" indent="-228600">
              <a:lnSpc>
                <a:spcPct val="95000"/>
              </a:lnSpc>
            </a:pPr>
            <a:r>
              <a:rPr lang="en-GB" sz="1800" smtClean="0">
                <a:ea typeface="ＭＳ Ｐゴシック" pitchFamily="34" charset="-128"/>
              </a:rPr>
              <a:t>There were </a:t>
            </a:r>
            <a:r>
              <a:rPr lang="en-GB" sz="1800" smtClean="0">
                <a:solidFill>
                  <a:srgbClr val="0066FF"/>
                </a:solidFill>
                <a:ea typeface="ＭＳ Ｐゴシック" pitchFamily="34" charset="-128"/>
              </a:rPr>
              <a:t>greater number of discontinuations for adverse events </a:t>
            </a:r>
            <a:r>
              <a:rPr lang="en-GB" sz="1800" smtClean="0">
                <a:ea typeface="ＭＳ Ｐゴシック" pitchFamily="34" charset="-128"/>
              </a:rPr>
              <a:t>(primarily gastrointestinal) and a significantly higher rate of diarrhoea </a:t>
            </a:r>
            <a:r>
              <a:rPr lang="en-GB" sz="1800" smtClean="0">
                <a:solidFill>
                  <a:srgbClr val="0066FF"/>
                </a:solidFill>
                <a:ea typeface="ＭＳ Ｐゴシック" pitchFamily="34" charset="-128"/>
              </a:rPr>
              <a:t>in the QD group</a:t>
            </a:r>
          </a:p>
          <a:p>
            <a:pPr marL="584200" lvl="1" indent="-228600">
              <a:lnSpc>
                <a:spcPct val="95000"/>
              </a:lnSpc>
            </a:pPr>
            <a:r>
              <a:rPr lang="en-GB" sz="1800" smtClean="0">
                <a:solidFill>
                  <a:srgbClr val="0066FF"/>
                </a:solidFill>
                <a:ea typeface="ＭＳ Ｐゴシック" pitchFamily="34" charset="-128"/>
              </a:rPr>
              <a:t>No significant differences in lipid changes </a:t>
            </a:r>
            <a:r>
              <a:rPr lang="en-GB" sz="1800" smtClean="0">
                <a:ea typeface="ＭＳ Ｐゴシック" pitchFamily="34" charset="-128"/>
              </a:rPr>
              <a:t>was seen between the 2 groups</a:t>
            </a:r>
          </a:p>
          <a:p>
            <a:pPr marL="1150938" lvl="2">
              <a:lnSpc>
                <a:spcPct val="95000"/>
              </a:lnSpc>
            </a:pPr>
            <a:r>
              <a:rPr lang="en-GB" sz="1800" smtClean="0">
                <a:ea typeface="ＭＳ Ｐゴシック" pitchFamily="34" charset="-128"/>
              </a:rPr>
              <a:t>Most pronounced lipid effect was triglyceride elevation</a:t>
            </a:r>
          </a:p>
          <a:p>
            <a:pPr marL="1150938" lvl="2">
              <a:lnSpc>
                <a:spcPct val="95000"/>
              </a:lnSpc>
            </a:pPr>
            <a:r>
              <a:rPr lang="en-GB" sz="1800" smtClean="0">
                <a:ea typeface="ＭＳ Ｐゴシック" pitchFamily="34" charset="-128"/>
              </a:rPr>
              <a:t>Lipid increases were less than observed with LPV/r + thymidine analogues</a:t>
            </a:r>
          </a:p>
          <a:p>
            <a:pPr marL="584200" lvl="1" indent="-228600">
              <a:lnSpc>
                <a:spcPct val="95000"/>
              </a:lnSpc>
            </a:pPr>
            <a:r>
              <a:rPr lang="en-GB" sz="1800" smtClean="0">
                <a:solidFill>
                  <a:srgbClr val="0066FF"/>
                </a:solidFill>
                <a:ea typeface="ＭＳ Ｐゴシック" pitchFamily="34" charset="-128"/>
              </a:rPr>
              <a:t>Lack of LPV resistance emergence </a:t>
            </a:r>
            <a:r>
              <a:rPr lang="en-GB" sz="1800" smtClean="0">
                <a:ea typeface="ＭＳ Ｐゴシック" pitchFamily="34" charset="-128"/>
              </a:rPr>
              <a:t>in either group</a:t>
            </a:r>
          </a:p>
          <a:p>
            <a:pPr marL="584200" lvl="1" indent="-228600">
              <a:lnSpc>
                <a:spcPct val="95000"/>
              </a:lnSpc>
            </a:pPr>
            <a:r>
              <a:rPr lang="en-GB" sz="1800" smtClean="0">
                <a:solidFill>
                  <a:srgbClr val="0066FF"/>
                </a:solidFill>
                <a:ea typeface="ＭＳ Ｐゴシック" pitchFamily="34" charset="-128"/>
              </a:rPr>
              <a:t>Lower C</a:t>
            </a:r>
            <a:r>
              <a:rPr lang="en-GB" sz="1800" baseline="-25000" smtClean="0">
                <a:solidFill>
                  <a:srgbClr val="0066FF"/>
                </a:solidFill>
                <a:ea typeface="ＭＳ Ｐゴシック" pitchFamily="34" charset="-128"/>
              </a:rPr>
              <a:t>trough </a:t>
            </a:r>
            <a:r>
              <a:rPr lang="en-GB" sz="1800" smtClean="0">
                <a:solidFill>
                  <a:srgbClr val="0066FF"/>
                </a:solidFill>
                <a:ea typeface="ＭＳ Ｐゴシック" pitchFamily="34" charset="-128"/>
              </a:rPr>
              <a:t>with LPV/r QD</a:t>
            </a:r>
            <a:r>
              <a:rPr lang="en-GB" sz="1800" smtClean="0">
                <a:ea typeface="ＭＳ Ｐゴシック" pitchFamily="34" charset="-128"/>
              </a:rPr>
              <a:t>, not associated with reduced virologic response</a:t>
            </a:r>
          </a:p>
          <a:p>
            <a:pPr marL="584200" lvl="1" indent="-228600">
              <a:lnSpc>
                <a:spcPct val="95000"/>
              </a:lnSpc>
            </a:pPr>
            <a:r>
              <a:rPr lang="en-GB" sz="1800" smtClean="0">
                <a:ea typeface="ＭＳ Ｐゴシック" pitchFamily="34" charset="-128"/>
              </a:rPr>
              <a:t>Limitation of the study: only 60% power to determine non inferiority of LPV/r QD</a:t>
            </a:r>
          </a:p>
        </p:txBody>
      </p:sp>
      <p:grpSp>
        <p:nvGrpSpPr>
          <p:cNvPr id="9220" name="Group 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9222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9223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M02-418</a:t>
              </a:r>
            </a:p>
          </p:txBody>
        </p:sp>
      </p:grpSp>
      <p:sp>
        <p:nvSpPr>
          <p:cNvPr id="9221" name="ZoneTexte 69"/>
          <p:cNvSpPr txBox="1">
            <a:spLocks noChangeArrowheads="1"/>
          </p:cNvSpPr>
          <p:nvPr/>
        </p:nvSpPr>
        <p:spPr bwMode="auto">
          <a:xfrm>
            <a:off x="6313488" y="6530975"/>
            <a:ext cx="2651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Johnson MA. JAIDS 2006;43:153-60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V_trials_2010">
  <a:themeElements>
    <a:clrScheme name="1_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RV_trials_2010">
      <a:majorFont>
        <a:latin typeface="Calibri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18614</TotalTime>
  <Words>825</Words>
  <Application>Microsoft Office PowerPoint</Application>
  <PresentationFormat>Affichage à l'écran (4:3)</PresentationFormat>
  <Paragraphs>225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ARV_trials_2010</vt:lpstr>
      <vt:lpstr>1_ARV_trials_2010</vt:lpstr>
      <vt:lpstr>Comparison of PI vs PI</vt:lpstr>
      <vt:lpstr>Study M02-418: LPV/r QD vs BID, in combination with TDF + FTC</vt:lpstr>
      <vt:lpstr>Study M02-418: LPV/r QD vs BID,  in combination with TDF + FTC</vt:lpstr>
      <vt:lpstr>Study M02-418: LPV/r QD vs BID,  in combination with TDF + FTC</vt:lpstr>
      <vt:lpstr>Study M02-418: LPV/r QD vs BID,  in combination with TDF + FTC</vt:lpstr>
      <vt:lpstr>Study M02-418: LPV/r QD vs BID,  in combination with TDF + FTC</vt:lpstr>
      <vt:lpstr>Study M02-418: LPV/r QD vs BID,  in combination with TDF + FTC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1444</cp:revision>
  <cp:lastPrinted>2009-11-19T07:51:26Z</cp:lastPrinted>
  <dcterms:created xsi:type="dcterms:W3CDTF">2010-03-17T20:56:56Z</dcterms:created>
  <dcterms:modified xsi:type="dcterms:W3CDTF">2018-02-06T15:06:36Z</dcterms:modified>
</cp:coreProperties>
</file>