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506" r:id="rId2"/>
    <p:sldId id="445" r:id="rId3"/>
    <p:sldId id="446" r:id="rId4"/>
    <p:sldId id="447" r:id="rId5"/>
    <p:sldId id="448" r:id="rId6"/>
    <p:sldId id="449" r:id="rId7"/>
    <p:sldId id="450" r:id="rId8"/>
    <p:sldId id="451" r:id="rId9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339900"/>
    <a:srgbClr val="660033"/>
    <a:srgbClr val="DDDDDD"/>
    <a:srgbClr val="CC6600"/>
    <a:srgbClr val="333399"/>
    <a:srgbClr val="80008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50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35ECC995-4CC6-40BC-A728-32AD025B402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946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26847315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7B99E624-6195-41E6-9CE0-E3A7F89C495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3189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>
              <a:ea typeface="ＭＳ Ｐゴシック" pitchFamily="-1" charset="-128"/>
            </a:endParaRPr>
          </a:p>
        </p:txBody>
      </p:sp>
      <p:sp>
        <p:nvSpPr>
          <p:cNvPr id="11268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11269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523E87C3-4128-471E-AD27-7D6C3C837FBD}" type="slidenum">
              <a:rPr lang="fr-FR" sz="1300"/>
              <a:pPr algn="r" eaLnBrk="1" hangingPunct="1"/>
              <a:t>1</a:t>
            </a:fld>
            <a:endParaRPr lang="fr-FR" sz="13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34CC3453-3B73-4E2F-8724-963E4D6E814F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1229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BFFC84FD-F516-46D7-B3D0-90A79E353FA6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1331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0DDD8768-858F-4482-8760-FB6A23366BBB}" type="slidenum">
              <a:rPr lang="fr-FR" smtClean="0"/>
              <a:pPr eaLnBrk="1" hangingPunct="1"/>
              <a:t>4</a:t>
            </a:fld>
            <a:endParaRPr lang="fr-FR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solidFill>
                  <a:srgbClr val="000000"/>
                </a:solidFill>
                <a:latin typeface="Trebuchet MS" pitchFamily="34" charset="0"/>
              </a:rPr>
              <a:t>ARV-trial.com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1C9463FC-5FAD-45BF-BD51-A7D16F92ADBD}" type="slidenum">
              <a:rPr lang="fr-FR" smtClean="0"/>
              <a:pPr eaLnBrk="1" hangingPunct="1"/>
              <a:t>5</a:t>
            </a:fld>
            <a:endParaRPr lang="fr-FR" smtClean="0"/>
          </a:p>
        </p:txBody>
      </p:sp>
      <p:sp>
        <p:nvSpPr>
          <p:cNvPr id="1536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9CD5E1EC-BCEE-46DB-9D54-04371DDE3A66}" type="slidenum">
              <a:rPr lang="fr-FR" smtClean="0"/>
              <a:pPr eaLnBrk="1" hangingPunct="1"/>
              <a:t>6</a:t>
            </a:fld>
            <a:endParaRPr lang="fr-FR" smtClean="0"/>
          </a:p>
        </p:txBody>
      </p:sp>
      <p:sp>
        <p:nvSpPr>
          <p:cNvPr id="1638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BFAACF91-AE90-4C4D-B8A5-5364BFD375EE}" type="slidenum">
              <a:rPr lang="fr-FR" smtClean="0"/>
              <a:pPr eaLnBrk="1" hangingPunct="1"/>
              <a:t>7</a:t>
            </a:fld>
            <a:endParaRPr lang="fr-FR" smtClean="0"/>
          </a:p>
        </p:txBody>
      </p:sp>
      <p:sp>
        <p:nvSpPr>
          <p:cNvPr id="1741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A44A3474-E57E-4E3F-A887-D417885275CE}" type="slidenum">
              <a:rPr lang="fr-FR" smtClean="0"/>
              <a:pPr eaLnBrk="1" hangingPunct="1"/>
              <a:t>8</a:t>
            </a:fld>
            <a:endParaRPr lang="fr-FR" smtClean="0"/>
          </a:p>
        </p:txBody>
      </p:sp>
      <p:sp>
        <p:nvSpPr>
          <p:cNvPr id="1843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9970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9085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to LPV/r monotherapy</a:t>
            </a:r>
          </a:p>
        </p:txBody>
      </p:sp>
      <p:sp>
        <p:nvSpPr>
          <p:cNvPr id="1536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Pilot 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LPV/r</a:t>
            </a: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rgbClr val="C00000"/>
                </a:solidFill>
                <a:latin typeface="Calibri" pitchFamily="-84" charset="0"/>
                <a:ea typeface="ＭＳ Ｐゴシック" pitchFamily="-84" charset="-128"/>
              </a:rPr>
              <a:t>M03-613</a:t>
            </a:r>
            <a:endParaRPr lang="fr-FR" sz="2800" b="1" dirty="0">
              <a:solidFill>
                <a:srgbClr val="C00000"/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LPV/r Mono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err="1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KalMo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OK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OK04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KALESOLO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MOST</a:t>
            </a:r>
            <a:endParaRPr lang="fr-FR" sz="2800" b="1" dirty="0">
              <a:solidFill>
                <a:schemeClr val="bg1">
                  <a:lumMod val="75000"/>
                </a:schemeClr>
              </a:solidFill>
              <a:latin typeface="Calibri" pitchFamily="-84" charset="0"/>
              <a:ea typeface="ＭＳ Ｐゴシック" pitchFamily="-84" charset="-128"/>
            </a:endParaRPr>
          </a:p>
          <a:p>
            <a:pPr>
              <a:buFont typeface="Wingdings" pitchFamily="-65" charset="2"/>
              <a:buChar char="§"/>
              <a:defRPr/>
            </a:pPr>
            <a:r>
              <a:rPr lang="fr-FR" sz="2800" b="1" dirty="0" smtClean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HIV-NAT </a:t>
            </a:r>
            <a:r>
              <a:rPr lang="fr-FR" sz="2800" b="1" dirty="0">
                <a:solidFill>
                  <a:schemeClr val="bg1">
                    <a:lumMod val="75000"/>
                  </a:schemeClr>
                </a:solidFill>
                <a:latin typeface="Calibri" pitchFamily="-84" charset="0"/>
                <a:ea typeface="ＭＳ Ｐゴシック" pitchFamily="-84" charset="-128"/>
              </a:rPr>
              <a:t>077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contenu 2"/>
          <p:cNvSpPr txBox="1">
            <a:spLocks/>
          </p:cNvSpPr>
          <p:nvPr/>
        </p:nvSpPr>
        <p:spPr bwMode="auto">
          <a:xfrm>
            <a:off x="34925" y="1093788"/>
            <a:ext cx="18113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3075" name="Espace réservé du contenu 2"/>
          <p:cNvSpPr>
            <a:spLocks/>
          </p:cNvSpPr>
          <p:nvPr/>
        </p:nvSpPr>
        <p:spPr bwMode="auto">
          <a:xfrm>
            <a:off x="34925" y="4429125"/>
            <a:ext cx="89979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Endpoints</a:t>
            </a:r>
          </a:p>
          <a:p>
            <a:pPr marL="800100" lvl="1" indent="-342900" algn="l" defTabSz="914400"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Primary: proportion of patients with HIV-1 RNA &lt; 50 c/mL at W96 </a:t>
            </a:r>
            <a:br>
              <a:rPr lang="en-GB" sz="2000">
                <a:solidFill>
                  <a:srgbClr val="000066"/>
                </a:solidFill>
              </a:rPr>
            </a:br>
            <a:r>
              <a:rPr lang="en-GB" sz="2000">
                <a:solidFill>
                  <a:srgbClr val="000066"/>
                </a:solidFill>
              </a:rPr>
              <a:t>(ITT-exposed, previous-failure = failure analysis) ; 80% power to detect a difference of 25% in response rate</a:t>
            </a:r>
          </a:p>
          <a:p>
            <a:pPr marL="800100" lvl="1" indent="-342900" algn="l" defTabSz="914400">
              <a:buClr>
                <a:srgbClr val="CC3300"/>
              </a:buClr>
              <a:buFont typeface="Arial" charset="0"/>
              <a:buChar char="–"/>
            </a:pPr>
            <a:r>
              <a:rPr lang="en-GB" sz="2000">
                <a:solidFill>
                  <a:srgbClr val="000066"/>
                </a:solidFill>
              </a:rPr>
              <a:t>Secondary: lipoatrophy (&gt; 20% loss in limb fat) at W96 ; 70% power to detect a 20% difference in the mean change in limb fat percentage</a:t>
            </a:r>
            <a:endParaRPr lang="en-GB">
              <a:solidFill>
                <a:srgbClr val="000066"/>
              </a:solidFill>
            </a:endParaRPr>
          </a:p>
        </p:txBody>
      </p:sp>
      <p:graphicFrame>
        <p:nvGraphicFramePr>
          <p:cNvPr id="79910" name="Group 38"/>
          <p:cNvGraphicFramePr>
            <a:graphicFrameLocks noGrp="1"/>
          </p:cNvGraphicFramePr>
          <p:nvPr/>
        </p:nvGraphicFramePr>
        <p:xfrm>
          <a:off x="3787775" y="2401888"/>
          <a:ext cx="2266950" cy="590767"/>
        </p:xfrm>
        <a:graphic>
          <a:graphicData uri="http://schemas.openxmlformats.org/drawingml/2006/table">
            <a:tbl>
              <a:tblPr/>
              <a:tblGrid>
                <a:gridCol w="2266950"/>
              </a:tblGrid>
              <a:tr h="585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 400/100 mg bid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+ ZDV/3TC</a:t>
                      </a:r>
                    </a:p>
                  </a:txBody>
                  <a:tcPr marT="45765" marB="457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0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Group 39"/>
          <p:cNvGraphicFramePr>
            <a:graphicFrameLocks noGrp="1"/>
          </p:cNvGraphicFramePr>
          <p:nvPr/>
        </p:nvGraphicFramePr>
        <p:xfrm>
          <a:off x="3802063" y="3413125"/>
          <a:ext cx="3244850" cy="577850"/>
        </p:xfrm>
        <a:graphic>
          <a:graphicData uri="http://schemas.openxmlformats.org/drawingml/2006/table">
            <a:tbl>
              <a:tblPr/>
              <a:tblGrid>
                <a:gridCol w="3244850"/>
              </a:tblGrid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EFV 600 mg QD + ZDV/3TC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</a:tr>
            </a:tbl>
          </a:graphicData>
        </a:graphic>
      </p:graphicFrame>
      <p:cxnSp>
        <p:nvCxnSpPr>
          <p:cNvPr id="3088" name="Connecteur droit 66"/>
          <p:cNvCxnSpPr>
            <a:cxnSpLocks noChangeShapeType="1"/>
          </p:cNvCxnSpPr>
          <p:nvPr/>
        </p:nvCxnSpPr>
        <p:spPr bwMode="auto">
          <a:xfrm rot="5400000">
            <a:off x="2782094" y="2477294"/>
            <a:ext cx="4000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89" name="Oval 170"/>
          <p:cNvSpPr>
            <a:spLocks noChangeArrowheads="1"/>
          </p:cNvSpPr>
          <p:nvPr/>
        </p:nvSpPr>
        <p:spPr bwMode="auto">
          <a:xfrm>
            <a:off x="2211388" y="1341438"/>
            <a:ext cx="1539875" cy="1014412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Randomisation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2 : 1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</p:txBody>
      </p:sp>
      <p:sp>
        <p:nvSpPr>
          <p:cNvPr id="3090" name="AutoShape 162"/>
          <p:cNvSpPr>
            <a:spLocks noChangeArrowheads="1"/>
          </p:cNvSpPr>
          <p:nvPr/>
        </p:nvSpPr>
        <p:spPr bwMode="auto">
          <a:xfrm>
            <a:off x="174625" y="2586038"/>
            <a:ext cx="2616200" cy="1192212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lnSpc>
                <a:spcPct val="90000"/>
              </a:lnSpc>
              <a:spcBef>
                <a:spcPct val="15000"/>
              </a:spcBef>
            </a:pPr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HIV+, ARV-naïve</a:t>
            </a:r>
          </a:p>
          <a:p>
            <a:pPr eaLnBrk="0" hangingPunct="0">
              <a:lnSpc>
                <a:spcPct val="90000"/>
              </a:lnSpc>
              <a:spcBef>
                <a:spcPct val="15000"/>
              </a:spcBef>
            </a:pPr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HIV-1 RNA  &gt; 1000 c/mL</a:t>
            </a:r>
          </a:p>
          <a:p>
            <a:pPr eaLnBrk="0" hangingPunct="0">
              <a:lnSpc>
                <a:spcPct val="90000"/>
              </a:lnSpc>
              <a:spcBef>
                <a:spcPct val="15000"/>
              </a:spcBef>
            </a:pPr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Any CD4 cell count</a:t>
            </a:r>
          </a:p>
          <a:p>
            <a:pPr eaLnBrk="0" hangingPunct="0">
              <a:lnSpc>
                <a:spcPct val="90000"/>
              </a:lnSpc>
              <a:spcBef>
                <a:spcPct val="15000"/>
              </a:spcBef>
              <a:buFont typeface="Symbol" pitchFamily="18" charset="2"/>
              <a:buNone/>
            </a:pPr>
            <a:r>
              <a:rPr lang="en-GB" sz="1600" b="1">
                <a:solidFill>
                  <a:srgbClr val="000066"/>
                </a:solidFill>
                <a:latin typeface="Calibri" pitchFamily="34" charset="0"/>
              </a:rPr>
              <a:t>No documented resistance</a:t>
            </a:r>
          </a:p>
        </p:txBody>
      </p:sp>
      <p:cxnSp>
        <p:nvCxnSpPr>
          <p:cNvPr id="3091" name="AutoShape 60"/>
          <p:cNvCxnSpPr>
            <a:cxnSpLocks noChangeShapeType="1"/>
          </p:cNvCxnSpPr>
          <p:nvPr/>
        </p:nvCxnSpPr>
        <p:spPr bwMode="auto">
          <a:xfrm rot="10800000" flipH="1" flipV="1">
            <a:off x="3824288" y="2709863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2" name="Line 63"/>
          <p:cNvSpPr>
            <a:spLocks noChangeShapeType="1"/>
          </p:cNvSpPr>
          <p:nvPr/>
        </p:nvSpPr>
        <p:spPr bwMode="auto">
          <a:xfrm>
            <a:off x="2800350" y="3189288"/>
            <a:ext cx="257175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3" name="Rectangle 9"/>
          <p:cNvSpPr>
            <a:spLocks noChangeArrowheads="1"/>
          </p:cNvSpPr>
          <p:nvPr/>
        </p:nvSpPr>
        <p:spPr bwMode="auto">
          <a:xfrm>
            <a:off x="3086100" y="3365500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51</a:t>
            </a:r>
          </a:p>
        </p:txBody>
      </p:sp>
      <p:sp>
        <p:nvSpPr>
          <p:cNvPr id="3094" name="Rectangle 8"/>
          <p:cNvSpPr>
            <a:spLocks noChangeArrowheads="1"/>
          </p:cNvSpPr>
          <p:nvPr/>
        </p:nvSpPr>
        <p:spPr bwMode="auto">
          <a:xfrm>
            <a:off x="3033713" y="2371725"/>
            <a:ext cx="8207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104</a:t>
            </a:r>
          </a:p>
        </p:txBody>
      </p:sp>
      <p:sp>
        <p:nvSpPr>
          <p:cNvPr id="19" name="Oval 109"/>
          <p:cNvSpPr>
            <a:spLocks noChangeArrowheads="1"/>
          </p:cNvSpPr>
          <p:nvPr/>
        </p:nvSpPr>
        <p:spPr bwMode="auto">
          <a:xfrm>
            <a:off x="8456613" y="1443038"/>
            <a:ext cx="576262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W96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3096" name="Line 172"/>
          <p:cNvSpPr>
            <a:spLocks noChangeShapeType="1"/>
          </p:cNvSpPr>
          <p:nvPr/>
        </p:nvSpPr>
        <p:spPr bwMode="auto">
          <a:xfrm>
            <a:off x="8739188" y="1982788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097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Cameron DW, JID 2008;198:234-40</a:t>
            </a:r>
          </a:p>
        </p:txBody>
      </p:sp>
      <p:sp>
        <p:nvSpPr>
          <p:cNvPr id="3098" name="AutoShape 162"/>
          <p:cNvSpPr>
            <a:spLocks noChangeArrowheads="1"/>
          </p:cNvSpPr>
          <p:nvPr/>
        </p:nvSpPr>
        <p:spPr bwMode="auto">
          <a:xfrm>
            <a:off x="0" y="6570663"/>
            <a:ext cx="127793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M03-613</a:t>
            </a:r>
          </a:p>
        </p:txBody>
      </p:sp>
      <p:sp>
        <p:nvSpPr>
          <p:cNvPr id="3099" name="ZoneTexte 20"/>
          <p:cNvSpPr txBox="1">
            <a:spLocks noChangeArrowheads="1"/>
          </p:cNvSpPr>
          <p:nvPr/>
        </p:nvSpPr>
        <p:spPr bwMode="auto">
          <a:xfrm>
            <a:off x="1692275" y="4043363"/>
            <a:ext cx="70278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en-GB" sz="1600">
                <a:solidFill>
                  <a:srgbClr val="000066"/>
                </a:solidFill>
              </a:rPr>
              <a:t>* Patients with HIV-1 RNA &lt; 50 c/mL on 3 consecutive measures between </a:t>
            </a:r>
            <a:br>
              <a:rPr lang="en-GB" sz="1600">
                <a:solidFill>
                  <a:srgbClr val="000066"/>
                </a:solidFill>
              </a:rPr>
            </a:br>
            <a:r>
              <a:rPr lang="en-GB" sz="1600">
                <a:solidFill>
                  <a:srgbClr val="000066"/>
                </a:solidFill>
              </a:rPr>
              <a:t>W24 and W48 discontinued ZDV/3TC and remained on LPV/r monotherapy</a:t>
            </a:r>
          </a:p>
        </p:txBody>
      </p:sp>
      <p:sp>
        <p:nvSpPr>
          <p:cNvPr id="3100" name="Titr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M03-613 Study: Switch to LPV/r monotherapy</a:t>
            </a:r>
          </a:p>
        </p:txBody>
      </p:sp>
      <p:graphicFrame>
        <p:nvGraphicFramePr>
          <p:cNvPr id="79909" name="Group 37"/>
          <p:cNvGraphicFramePr>
            <a:graphicFrameLocks noGrp="1"/>
          </p:cNvGraphicFramePr>
          <p:nvPr/>
        </p:nvGraphicFramePr>
        <p:xfrm>
          <a:off x="6429375" y="2401888"/>
          <a:ext cx="2266950" cy="590767"/>
        </p:xfrm>
        <a:graphic>
          <a:graphicData uri="http://schemas.openxmlformats.org/drawingml/2006/table">
            <a:tbl>
              <a:tblPr/>
              <a:tblGrid>
                <a:gridCol w="2266950"/>
              </a:tblGrid>
              <a:tr h="5857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 400/100 mg bid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monotherapy</a:t>
                      </a:r>
                      <a:endParaRPr kumimoji="0" lang="en-GB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pitchFamily="34" charset="-128"/>
                      </a:endParaRPr>
                    </a:p>
                  </a:txBody>
                  <a:tcPr marT="45765" marB="45765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</a:tbl>
          </a:graphicData>
        </a:graphic>
      </p:graphicFrame>
      <p:sp>
        <p:nvSpPr>
          <p:cNvPr id="3107" name="Line 63"/>
          <p:cNvSpPr>
            <a:spLocks noChangeShapeType="1"/>
          </p:cNvSpPr>
          <p:nvPr/>
        </p:nvSpPr>
        <p:spPr bwMode="auto">
          <a:xfrm>
            <a:off x="6054725" y="2709863"/>
            <a:ext cx="374650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3108" name="ZoneTexte 27"/>
          <p:cNvSpPr txBox="1">
            <a:spLocks noChangeArrowheads="1"/>
          </p:cNvSpPr>
          <p:nvPr/>
        </p:nvSpPr>
        <p:spPr bwMode="auto">
          <a:xfrm>
            <a:off x="6096000" y="2309813"/>
            <a:ext cx="3222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2800"/>
              <a:t>*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Espace réservé du contenu 3"/>
          <p:cNvSpPr>
            <a:spLocks noGrp="1"/>
          </p:cNvSpPr>
          <p:nvPr>
            <p:ph idx="1"/>
          </p:nvPr>
        </p:nvSpPr>
        <p:spPr>
          <a:xfrm>
            <a:off x="50800" y="1676400"/>
            <a:ext cx="9024938" cy="5037138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79% of patients were male</a:t>
            </a:r>
          </a:p>
          <a:p>
            <a:pPr>
              <a:spcAft>
                <a:spcPts val="6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65% were white</a:t>
            </a:r>
          </a:p>
          <a:p>
            <a:pPr>
              <a:spcAft>
                <a:spcPts val="6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Mean age was 38 years</a:t>
            </a:r>
          </a:p>
          <a:p>
            <a:pPr>
              <a:spcAft>
                <a:spcPts val="6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Mean baseline HIV-1 RNA was 4.9 log</a:t>
            </a:r>
            <a:r>
              <a:rPr lang="en-GB" baseline="-25000" smtClean="0">
                <a:solidFill>
                  <a:srgbClr val="000066"/>
                </a:solidFill>
                <a:ea typeface="ＭＳ Ｐゴシック" pitchFamily="-1" charset="-128"/>
              </a:rPr>
              <a:t>10</a:t>
            </a: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 c/mL</a:t>
            </a:r>
          </a:p>
          <a:p>
            <a:pPr>
              <a:spcAft>
                <a:spcPts val="6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Patients in the LPV/r group had a higher mean baseline HIV-1 RNA </a:t>
            </a:r>
            <a:b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</a:b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and a higher mean age</a:t>
            </a:r>
          </a:p>
          <a:p>
            <a:pPr>
              <a:spcAft>
                <a:spcPts val="6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112 patients (57% in the LPV/r group and 69% in the EFV group) completed their assigned treatment regimen out to week 96 </a:t>
            </a:r>
          </a:p>
          <a:p>
            <a:pPr>
              <a:spcAft>
                <a:spcPts val="600"/>
              </a:spcAft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In the LPV/r group, after a median of 24 weeks, 92 patients (88%) simplified to LPV/r monotherapy</a:t>
            </a:r>
          </a:p>
        </p:txBody>
      </p:sp>
      <p:sp>
        <p:nvSpPr>
          <p:cNvPr id="4099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Cameron DW, JID 2008;198:234-40</a:t>
            </a:r>
          </a:p>
        </p:txBody>
      </p:sp>
      <p:sp>
        <p:nvSpPr>
          <p:cNvPr id="4100" name="AutoShape 162"/>
          <p:cNvSpPr>
            <a:spLocks noChangeArrowheads="1"/>
          </p:cNvSpPr>
          <p:nvPr/>
        </p:nvSpPr>
        <p:spPr bwMode="auto">
          <a:xfrm>
            <a:off x="0" y="6570663"/>
            <a:ext cx="127793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M03-613</a:t>
            </a:r>
          </a:p>
        </p:txBody>
      </p:sp>
      <p:sp>
        <p:nvSpPr>
          <p:cNvPr id="4101" name="Titr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M03-613 Study: Switch to LPV/r monotherapy</a:t>
            </a:r>
          </a:p>
        </p:txBody>
      </p:sp>
      <p:sp>
        <p:nvSpPr>
          <p:cNvPr id="4102" name="Rectangle 8"/>
          <p:cNvSpPr>
            <a:spLocks noChangeArrowheads="1"/>
          </p:cNvSpPr>
          <p:nvPr/>
        </p:nvSpPr>
        <p:spPr bwMode="auto">
          <a:xfrm>
            <a:off x="801688" y="1282700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ts val="1525"/>
              </a:lnSpc>
              <a:spcBef>
                <a:spcPct val="20000"/>
              </a:spcBef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Baseline characteristics and patient disposition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2927350" y="1096963"/>
            <a:ext cx="324643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Outcome at week 96</a:t>
            </a:r>
          </a:p>
        </p:txBody>
      </p:sp>
      <p:sp>
        <p:nvSpPr>
          <p:cNvPr id="5123" name="ZoneTexte 104"/>
          <p:cNvSpPr txBox="1">
            <a:spLocks noChangeArrowheads="1"/>
          </p:cNvSpPr>
          <p:nvPr/>
        </p:nvSpPr>
        <p:spPr bwMode="auto">
          <a:xfrm>
            <a:off x="214313" y="5807075"/>
            <a:ext cx="423545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en-GB" sz="1400">
                <a:solidFill>
                  <a:srgbClr val="000066"/>
                </a:solidFill>
              </a:rPr>
              <a:t>* Confirmed virologic failure before W96 and</a:t>
            </a:r>
          </a:p>
          <a:p>
            <a:pPr eaLnBrk="1" hangingPunct="1"/>
            <a:r>
              <a:rPr lang="en-GB" sz="1400">
                <a:solidFill>
                  <a:srgbClr val="000066"/>
                </a:solidFill>
              </a:rPr>
              <a:t>reintensified therapy with NRTIs were ignored</a:t>
            </a:r>
          </a:p>
        </p:txBody>
      </p:sp>
      <p:graphicFrame>
        <p:nvGraphicFramePr>
          <p:cNvPr id="82028" name="Group 108"/>
          <p:cNvGraphicFramePr>
            <a:graphicFrameLocks noGrp="1"/>
          </p:cNvGraphicFramePr>
          <p:nvPr>
            <p:ph idx="1"/>
          </p:nvPr>
        </p:nvGraphicFramePr>
        <p:xfrm>
          <a:off x="4872038" y="1905000"/>
          <a:ext cx="4094162" cy="4082669"/>
        </p:xfrm>
        <a:graphic>
          <a:graphicData uri="http://schemas.openxmlformats.org/drawingml/2006/table">
            <a:tbl>
              <a:tblPr/>
              <a:tblGrid>
                <a:gridCol w="1701800"/>
                <a:gridCol w="1095375"/>
                <a:gridCol w="1296987"/>
              </a:tblGrid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pitchFamily="34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EFV +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ZDV/3TC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LPV/r</a:t>
                      </a:r>
                      <a:b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</a:b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pitchFamily="34" charset="-128"/>
                        </a:rPr>
                        <a:t>mono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</a:tr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Confirmed HIV-1 RNA &lt; 50 c/mL after 72 weeks post-simplification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91%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57%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(Kaplan-Meier estimate,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p &lt; 0.001)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Confirmed virologic rebound (HIV-1 RNA &gt; 500 c/mL)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-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4/7 achieved HIV-1 RNA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&lt; 50 c/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mL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after NRTI intensification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  <a:tr h="3111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Mean change in CD4/mm</a:t>
                      </a:r>
                      <a:r>
                        <a:rPr kumimoji="0" lang="en-GB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</a:t>
                      </a: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 at W96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+ 240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+ 289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(p = 0.12)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Development of resistance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 EFV,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 = 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 PI, N = 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75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(3 on LPV/r mono*, 1 on LPV/r + ZDV+3TC*)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</a:tr>
            </a:tbl>
          </a:graphicData>
        </a:graphic>
      </p:graphicFrame>
      <p:sp>
        <p:nvSpPr>
          <p:cNvPr id="515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Cameron DW, JID 2008;198:234-40</a:t>
            </a:r>
          </a:p>
        </p:txBody>
      </p:sp>
      <p:sp>
        <p:nvSpPr>
          <p:cNvPr id="5151" name="AutoShape 162"/>
          <p:cNvSpPr>
            <a:spLocks noChangeArrowheads="1"/>
          </p:cNvSpPr>
          <p:nvPr/>
        </p:nvSpPr>
        <p:spPr bwMode="auto">
          <a:xfrm>
            <a:off x="0" y="6570663"/>
            <a:ext cx="127793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M03-613</a:t>
            </a:r>
          </a:p>
        </p:txBody>
      </p:sp>
      <p:sp>
        <p:nvSpPr>
          <p:cNvPr id="5152" name="Titr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M03-613 Study: Switch to LPV/r monotherapy</a:t>
            </a:r>
          </a:p>
        </p:txBody>
      </p:sp>
      <p:grpSp>
        <p:nvGrpSpPr>
          <p:cNvPr id="5153" name="Group 110"/>
          <p:cNvGrpSpPr>
            <a:grpSpLocks/>
          </p:cNvGrpSpPr>
          <p:nvPr/>
        </p:nvGrpSpPr>
        <p:grpSpPr bwMode="auto">
          <a:xfrm>
            <a:off x="3305175" y="6369050"/>
            <a:ext cx="2513013" cy="373063"/>
            <a:chOff x="2113" y="4012"/>
            <a:chExt cx="1583" cy="235"/>
          </a:xfrm>
        </p:grpSpPr>
        <p:sp>
          <p:nvSpPr>
            <p:cNvPr id="5187" name="AutoShape 126"/>
            <p:cNvSpPr>
              <a:spLocks noChangeArrowheads="1"/>
            </p:cNvSpPr>
            <p:nvPr/>
          </p:nvSpPr>
          <p:spPr bwMode="auto">
            <a:xfrm>
              <a:off x="2113" y="4020"/>
              <a:ext cx="1583" cy="22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endParaRPr lang="en-GB" sz="2400"/>
            </a:p>
          </p:txBody>
        </p:sp>
        <p:sp>
          <p:nvSpPr>
            <p:cNvPr id="5188" name="Rectangle 3"/>
            <p:cNvSpPr>
              <a:spLocks noChangeArrowheads="1"/>
            </p:cNvSpPr>
            <p:nvPr/>
          </p:nvSpPr>
          <p:spPr bwMode="auto">
            <a:xfrm>
              <a:off x="2200" y="4092"/>
              <a:ext cx="112" cy="91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5189" name="Rectangle 4"/>
            <p:cNvSpPr>
              <a:spLocks noChangeArrowheads="1"/>
            </p:cNvSpPr>
            <p:nvPr/>
          </p:nvSpPr>
          <p:spPr bwMode="auto">
            <a:xfrm>
              <a:off x="2749" y="4086"/>
              <a:ext cx="112" cy="91"/>
            </a:xfrm>
            <a:prstGeom prst="rect">
              <a:avLst/>
            </a:prstGeom>
            <a:solidFill>
              <a:srgbClr val="CC6600"/>
            </a:solidFill>
            <a:ln w="9525">
              <a:solidFill>
                <a:srgbClr val="CC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defTabSz="914400"/>
              <a:endParaRPr lang="en-GB" sz="2400">
                <a:solidFill>
                  <a:srgbClr val="000066"/>
                </a:solidFill>
              </a:endParaRPr>
            </a:p>
          </p:txBody>
        </p:sp>
        <p:sp>
          <p:nvSpPr>
            <p:cNvPr id="5190" name="ZoneTexte 84"/>
            <p:cNvSpPr txBox="1">
              <a:spLocks noChangeArrowheads="1"/>
            </p:cNvSpPr>
            <p:nvPr/>
          </p:nvSpPr>
          <p:spPr bwMode="auto">
            <a:xfrm>
              <a:off x="2291" y="4016"/>
              <a:ext cx="33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EFV</a:t>
              </a:r>
            </a:p>
          </p:txBody>
        </p:sp>
        <p:sp>
          <p:nvSpPr>
            <p:cNvPr id="5191" name="ZoneTexte 85"/>
            <p:cNvSpPr txBox="1">
              <a:spLocks noChangeArrowheads="1"/>
            </p:cNvSpPr>
            <p:nvPr/>
          </p:nvSpPr>
          <p:spPr bwMode="auto">
            <a:xfrm>
              <a:off x="2863" y="4012"/>
              <a:ext cx="83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b="1">
                  <a:solidFill>
                    <a:srgbClr val="000066"/>
                  </a:solidFill>
                  <a:latin typeface="Calibri" pitchFamily="34" charset="0"/>
                </a:rPr>
                <a:t>LPV/r mono</a:t>
              </a:r>
            </a:p>
          </p:txBody>
        </p:sp>
      </p:grpSp>
      <p:sp>
        <p:nvSpPr>
          <p:cNvPr id="5154" name="Rectangle 45"/>
          <p:cNvSpPr>
            <a:spLocks noChangeArrowheads="1"/>
          </p:cNvSpPr>
          <p:nvPr/>
        </p:nvSpPr>
        <p:spPr bwMode="auto">
          <a:xfrm>
            <a:off x="1238250" y="1844675"/>
            <a:ext cx="650875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</a:pPr>
            <a:r>
              <a:rPr lang="en-GB" b="1">
                <a:solidFill>
                  <a:srgbClr val="0066FF"/>
                </a:solidFill>
                <a:latin typeface="Calibri" pitchFamily="34" charset="0"/>
              </a:rPr>
              <a:t>ITT-E</a:t>
            </a:r>
          </a:p>
        </p:txBody>
      </p:sp>
      <p:sp>
        <p:nvSpPr>
          <p:cNvPr id="5155" name="Rectangle 94"/>
          <p:cNvSpPr>
            <a:spLocks noChangeArrowheads="1"/>
          </p:cNvSpPr>
          <p:nvPr/>
        </p:nvSpPr>
        <p:spPr bwMode="auto">
          <a:xfrm>
            <a:off x="2455863" y="1844675"/>
            <a:ext cx="1879600" cy="55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5000"/>
              </a:lnSpc>
            </a:pPr>
            <a:r>
              <a:rPr lang="en-GB" b="1">
                <a:solidFill>
                  <a:srgbClr val="0066FF"/>
                </a:solidFill>
                <a:latin typeface="Calibri" pitchFamily="34" charset="0"/>
              </a:rPr>
              <a:t>Non completion</a:t>
            </a:r>
            <a:br>
              <a:rPr lang="en-GB" b="1">
                <a:solidFill>
                  <a:srgbClr val="0066FF"/>
                </a:solidFill>
                <a:latin typeface="Calibri" pitchFamily="34" charset="0"/>
              </a:rPr>
            </a:br>
            <a:r>
              <a:rPr lang="en-GB" b="1">
                <a:solidFill>
                  <a:srgbClr val="0066FF"/>
                </a:solidFill>
                <a:latin typeface="Calibri" pitchFamily="34" charset="0"/>
              </a:rPr>
              <a:t>= failure analysis*</a:t>
            </a:r>
          </a:p>
        </p:txBody>
      </p:sp>
      <p:grpSp>
        <p:nvGrpSpPr>
          <p:cNvPr id="5156" name="Groupe 45"/>
          <p:cNvGrpSpPr>
            <a:grpSpLocks/>
          </p:cNvGrpSpPr>
          <p:nvPr/>
        </p:nvGrpSpPr>
        <p:grpSpPr bwMode="auto">
          <a:xfrm>
            <a:off x="244475" y="2227263"/>
            <a:ext cx="3881438" cy="3409950"/>
            <a:chOff x="244475" y="2227263"/>
            <a:chExt cx="3881438" cy="3409950"/>
          </a:xfrm>
        </p:grpSpPr>
        <p:sp>
          <p:nvSpPr>
            <p:cNvPr id="5158" name="Rectangle 23"/>
            <p:cNvSpPr>
              <a:spLocks noChangeArrowheads="1"/>
            </p:cNvSpPr>
            <p:nvPr/>
          </p:nvSpPr>
          <p:spPr bwMode="auto">
            <a:xfrm>
              <a:off x="2911475" y="3171825"/>
              <a:ext cx="41116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99FF"/>
                  </a:solidFill>
                </a:rPr>
                <a:t>63</a:t>
              </a:r>
              <a:endParaRPr lang="en-GB" sz="4000">
                <a:solidFill>
                  <a:srgbClr val="0099FF"/>
                </a:solidFill>
              </a:endParaRPr>
            </a:p>
          </p:txBody>
        </p:sp>
        <p:sp>
          <p:nvSpPr>
            <p:cNvPr id="5159" name="Rectangle 25"/>
            <p:cNvSpPr>
              <a:spLocks noChangeArrowheads="1"/>
            </p:cNvSpPr>
            <p:nvPr/>
          </p:nvSpPr>
          <p:spPr bwMode="auto">
            <a:xfrm>
              <a:off x="3440113" y="3225800"/>
              <a:ext cx="411162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CC6600"/>
                  </a:solidFill>
                </a:rPr>
                <a:t>60</a:t>
              </a:r>
              <a:endParaRPr lang="en-GB" sz="4000">
                <a:solidFill>
                  <a:srgbClr val="CC6600"/>
                </a:solidFill>
              </a:endParaRPr>
            </a:p>
          </p:txBody>
        </p:sp>
        <p:sp>
          <p:nvSpPr>
            <p:cNvPr id="5160" name="Text Box 76"/>
            <p:cNvSpPr txBox="1">
              <a:spLocks noChangeArrowheads="1"/>
            </p:cNvSpPr>
            <p:nvPr/>
          </p:nvSpPr>
          <p:spPr bwMode="auto">
            <a:xfrm>
              <a:off x="433388" y="2227263"/>
              <a:ext cx="481012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5161" name="Line 141"/>
            <p:cNvSpPr>
              <a:spLocks noChangeShapeType="1"/>
            </p:cNvSpPr>
            <p:nvPr/>
          </p:nvSpPr>
          <p:spPr bwMode="auto">
            <a:xfrm>
              <a:off x="693738" y="2622550"/>
              <a:ext cx="0" cy="2290763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62" name="Line 143"/>
            <p:cNvSpPr>
              <a:spLocks noChangeShapeType="1"/>
            </p:cNvSpPr>
            <p:nvPr/>
          </p:nvSpPr>
          <p:spPr bwMode="auto">
            <a:xfrm>
              <a:off x="633413" y="4454525"/>
              <a:ext cx="6032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63" name="Line 144"/>
            <p:cNvSpPr>
              <a:spLocks noChangeShapeType="1"/>
            </p:cNvSpPr>
            <p:nvPr/>
          </p:nvSpPr>
          <p:spPr bwMode="auto">
            <a:xfrm>
              <a:off x="633413" y="3994150"/>
              <a:ext cx="6032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64" name="Line 145"/>
            <p:cNvSpPr>
              <a:spLocks noChangeShapeType="1"/>
            </p:cNvSpPr>
            <p:nvPr/>
          </p:nvSpPr>
          <p:spPr bwMode="auto">
            <a:xfrm>
              <a:off x="633413" y="3541713"/>
              <a:ext cx="6032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65" name="Line 146"/>
            <p:cNvSpPr>
              <a:spLocks noChangeShapeType="1"/>
            </p:cNvSpPr>
            <p:nvPr/>
          </p:nvSpPr>
          <p:spPr bwMode="auto">
            <a:xfrm>
              <a:off x="633413" y="3081338"/>
              <a:ext cx="6032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66" name="Line 147"/>
            <p:cNvSpPr>
              <a:spLocks noChangeShapeType="1"/>
            </p:cNvSpPr>
            <p:nvPr/>
          </p:nvSpPr>
          <p:spPr bwMode="auto">
            <a:xfrm>
              <a:off x="633413" y="2622550"/>
              <a:ext cx="6032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67" name="Rectangle 159"/>
            <p:cNvSpPr>
              <a:spLocks noChangeArrowheads="1"/>
            </p:cNvSpPr>
            <p:nvPr/>
          </p:nvSpPr>
          <p:spPr bwMode="auto">
            <a:xfrm>
              <a:off x="441325" y="4824413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5168" name="Rectangle 160"/>
            <p:cNvSpPr>
              <a:spLocks noChangeArrowheads="1"/>
            </p:cNvSpPr>
            <p:nvPr/>
          </p:nvSpPr>
          <p:spPr bwMode="auto">
            <a:xfrm>
              <a:off x="342900" y="436245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5169" name="Rectangle 161"/>
            <p:cNvSpPr>
              <a:spLocks noChangeArrowheads="1"/>
            </p:cNvSpPr>
            <p:nvPr/>
          </p:nvSpPr>
          <p:spPr bwMode="auto">
            <a:xfrm>
              <a:off x="342900" y="390366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5170" name="Rectangle 162"/>
            <p:cNvSpPr>
              <a:spLocks noChangeArrowheads="1"/>
            </p:cNvSpPr>
            <p:nvPr/>
          </p:nvSpPr>
          <p:spPr bwMode="auto">
            <a:xfrm>
              <a:off x="342900" y="3451225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5171" name="Rectangle 163"/>
            <p:cNvSpPr>
              <a:spLocks noChangeArrowheads="1"/>
            </p:cNvSpPr>
            <p:nvPr/>
          </p:nvSpPr>
          <p:spPr bwMode="auto">
            <a:xfrm>
              <a:off x="342900" y="299085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5172" name="Rectangle 164"/>
            <p:cNvSpPr>
              <a:spLocks noChangeArrowheads="1"/>
            </p:cNvSpPr>
            <p:nvPr/>
          </p:nvSpPr>
          <p:spPr bwMode="auto">
            <a:xfrm>
              <a:off x="244475" y="2532063"/>
              <a:ext cx="295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5173" name="ZoneTexte 86"/>
            <p:cNvSpPr txBox="1">
              <a:spLocks noChangeArrowheads="1"/>
            </p:cNvSpPr>
            <p:nvPr/>
          </p:nvSpPr>
          <p:spPr bwMode="auto">
            <a:xfrm>
              <a:off x="796925" y="4968875"/>
              <a:ext cx="1544638" cy="668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95% CI for the 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difference =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- 29% ; 4%</a:t>
              </a:r>
            </a:p>
          </p:txBody>
        </p:sp>
        <p:sp>
          <p:nvSpPr>
            <p:cNvPr id="5174" name="Rectangle 23"/>
            <p:cNvSpPr>
              <a:spLocks noChangeArrowheads="1"/>
            </p:cNvSpPr>
            <p:nvPr/>
          </p:nvSpPr>
          <p:spPr bwMode="auto">
            <a:xfrm>
              <a:off x="1119188" y="3192463"/>
              <a:ext cx="427037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99FF"/>
                  </a:solidFill>
                </a:rPr>
                <a:t>61</a:t>
              </a:r>
              <a:endParaRPr lang="en-GB" sz="4000">
                <a:solidFill>
                  <a:srgbClr val="0099FF"/>
                </a:solidFill>
              </a:endParaRPr>
            </a:p>
          </p:txBody>
        </p:sp>
        <p:sp>
          <p:nvSpPr>
            <p:cNvPr id="5175" name="Rectangle 25"/>
            <p:cNvSpPr>
              <a:spLocks noChangeArrowheads="1"/>
            </p:cNvSpPr>
            <p:nvPr/>
          </p:nvSpPr>
          <p:spPr bwMode="auto">
            <a:xfrm>
              <a:off x="1690688" y="3492500"/>
              <a:ext cx="2889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CC6600"/>
                  </a:solidFill>
                </a:rPr>
                <a:t>48</a:t>
              </a:r>
              <a:endParaRPr lang="en-GB" sz="4000">
                <a:solidFill>
                  <a:srgbClr val="CC6600"/>
                </a:solidFill>
              </a:endParaRPr>
            </a:p>
          </p:txBody>
        </p:sp>
        <p:sp>
          <p:nvSpPr>
            <p:cNvPr id="5176" name="ZoneTexte 86"/>
            <p:cNvSpPr txBox="1">
              <a:spLocks noChangeArrowheads="1"/>
            </p:cNvSpPr>
            <p:nvPr/>
          </p:nvSpPr>
          <p:spPr bwMode="auto">
            <a:xfrm>
              <a:off x="2406650" y="4968875"/>
              <a:ext cx="1544638" cy="6683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95% CI for the 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difference =</a:t>
              </a:r>
            </a:p>
            <a:p>
              <a:pPr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- 19% ; 13%</a:t>
              </a:r>
            </a:p>
          </p:txBody>
        </p:sp>
        <p:sp>
          <p:nvSpPr>
            <p:cNvPr id="5177" name="Text Box 58"/>
            <p:cNvSpPr txBox="1">
              <a:spLocks noChangeArrowheads="1"/>
            </p:cNvSpPr>
            <p:nvPr/>
          </p:nvSpPr>
          <p:spPr bwMode="auto">
            <a:xfrm>
              <a:off x="939800" y="2405063"/>
              <a:ext cx="1263650" cy="47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HIV-1 RNA </a:t>
              </a:r>
            </a:p>
            <a:p>
              <a:pPr defTabSz="914400"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&lt; 50 c/mL</a:t>
              </a:r>
            </a:p>
          </p:txBody>
        </p:sp>
        <p:sp>
          <p:nvSpPr>
            <p:cNvPr id="5178" name="Text Box 58"/>
            <p:cNvSpPr txBox="1">
              <a:spLocks noChangeArrowheads="1"/>
            </p:cNvSpPr>
            <p:nvPr/>
          </p:nvSpPr>
          <p:spPr bwMode="auto">
            <a:xfrm>
              <a:off x="2657475" y="2405063"/>
              <a:ext cx="1468438" cy="476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HIV-1 RNA</a:t>
              </a:r>
            </a:p>
            <a:p>
              <a:pPr defTabSz="914400" eaLnBrk="1" hangingPunct="1">
                <a:lnSpc>
                  <a:spcPct val="90000"/>
                </a:lnSpc>
              </a:pPr>
              <a:r>
                <a:rPr lang="en-GB" sz="1400">
                  <a:solidFill>
                    <a:srgbClr val="000066"/>
                  </a:solidFill>
                </a:rPr>
                <a:t>&lt; 50 c/mL</a:t>
              </a:r>
            </a:p>
          </p:txBody>
        </p:sp>
        <p:sp>
          <p:nvSpPr>
            <p:cNvPr id="5179" name="Rectangle 126"/>
            <p:cNvSpPr>
              <a:spLocks noChangeArrowheads="1"/>
            </p:cNvSpPr>
            <p:nvPr/>
          </p:nvSpPr>
          <p:spPr bwMode="auto">
            <a:xfrm>
              <a:off x="1065213" y="3522663"/>
              <a:ext cx="515937" cy="1381125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0" name="Rectangle 127"/>
            <p:cNvSpPr>
              <a:spLocks noChangeArrowheads="1"/>
            </p:cNvSpPr>
            <p:nvPr/>
          </p:nvSpPr>
          <p:spPr bwMode="auto">
            <a:xfrm>
              <a:off x="2852738" y="3476625"/>
              <a:ext cx="508000" cy="1427163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1" name="Rectangle 128"/>
            <p:cNvSpPr>
              <a:spLocks noChangeArrowheads="1"/>
            </p:cNvSpPr>
            <p:nvPr/>
          </p:nvSpPr>
          <p:spPr bwMode="auto">
            <a:xfrm>
              <a:off x="1581150" y="3814763"/>
              <a:ext cx="508000" cy="1089025"/>
            </a:xfrm>
            <a:prstGeom prst="rect">
              <a:avLst/>
            </a:prstGeom>
            <a:solidFill>
              <a:srgbClr val="CC6600"/>
            </a:solidFill>
            <a:ln w="6350">
              <a:solidFill>
                <a:srgbClr val="CC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82" name="Rectangle 129"/>
            <p:cNvSpPr>
              <a:spLocks noChangeArrowheads="1"/>
            </p:cNvSpPr>
            <p:nvPr/>
          </p:nvSpPr>
          <p:spPr bwMode="auto">
            <a:xfrm>
              <a:off x="3360738" y="3541713"/>
              <a:ext cx="509587" cy="1362075"/>
            </a:xfrm>
            <a:prstGeom prst="rect">
              <a:avLst/>
            </a:prstGeom>
            <a:solidFill>
              <a:srgbClr val="CC6600"/>
            </a:solidFill>
            <a:ln w="6350">
              <a:solidFill>
                <a:srgbClr val="CC66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5183" name="Line 12"/>
            <p:cNvSpPr>
              <a:spLocks noChangeShapeType="1"/>
            </p:cNvSpPr>
            <p:nvPr/>
          </p:nvSpPr>
          <p:spPr bwMode="auto">
            <a:xfrm flipV="1">
              <a:off x="625475" y="4902200"/>
              <a:ext cx="3468688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4" name="Line 150"/>
            <p:cNvSpPr>
              <a:spLocks noChangeShapeType="1"/>
            </p:cNvSpPr>
            <p:nvPr/>
          </p:nvSpPr>
          <p:spPr bwMode="auto">
            <a:xfrm flipV="1">
              <a:off x="2411413" y="4899025"/>
              <a:ext cx="0" cy="46038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5" name="Line 142"/>
            <p:cNvSpPr>
              <a:spLocks noChangeShapeType="1"/>
            </p:cNvSpPr>
            <p:nvPr/>
          </p:nvSpPr>
          <p:spPr bwMode="auto">
            <a:xfrm>
              <a:off x="633413" y="4899025"/>
              <a:ext cx="60325" cy="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5186" name="Line 149"/>
            <p:cNvSpPr>
              <a:spLocks noChangeShapeType="1"/>
            </p:cNvSpPr>
            <p:nvPr/>
          </p:nvSpPr>
          <p:spPr bwMode="auto">
            <a:xfrm flipV="1">
              <a:off x="693738" y="4899025"/>
              <a:ext cx="0" cy="46038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5157" name="ZoneTexte 45"/>
          <p:cNvSpPr txBox="1">
            <a:spLocks noChangeArrowheads="1"/>
          </p:cNvSpPr>
          <p:nvPr/>
        </p:nvSpPr>
        <p:spPr bwMode="auto">
          <a:xfrm>
            <a:off x="6072188" y="6016625"/>
            <a:ext cx="29194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solidFill>
                  <a:srgbClr val="000066"/>
                </a:solidFill>
              </a:rPr>
              <a:t>* major PI mutations in all 4 cases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Cameron DW, JID 2008;198:234-40</a:t>
            </a:r>
          </a:p>
        </p:txBody>
      </p:sp>
      <p:sp>
        <p:nvSpPr>
          <p:cNvPr id="6147" name="AutoShape 162"/>
          <p:cNvSpPr>
            <a:spLocks noChangeArrowheads="1"/>
          </p:cNvSpPr>
          <p:nvPr/>
        </p:nvSpPr>
        <p:spPr bwMode="auto">
          <a:xfrm>
            <a:off x="0" y="6570663"/>
            <a:ext cx="127793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M03-613</a:t>
            </a:r>
          </a:p>
        </p:txBody>
      </p:sp>
      <p:sp>
        <p:nvSpPr>
          <p:cNvPr id="6148" name="Titr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M03-613 Study: Switch to LPV/r monotherapy</a:t>
            </a:r>
          </a:p>
        </p:txBody>
      </p:sp>
      <p:grpSp>
        <p:nvGrpSpPr>
          <p:cNvPr id="6149" name="Groupe 128"/>
          <p:cNvGrpSpPr>
            <a:grpSpLocks/>
          </p:cNvGrpSpPr>
          <p:nvPr/>
        </p:nvGrpSpPr>
        <p:grpSpPr bwMode="auto">
          <a:xfrm>
            <a:off x="71438" y="1839913"/>
            <a:ext cx="3402012" cy="4067175"/>
            <a:chOff x="71438" y="1839913"/>
            <a:chExt cx="3402012" cy="4067691"/>
          </a:xfrm>
        </p:grpSpPr>
        <p:sp>
          <p:nvSpPr>
            <p:cNvPr id="6223" name="Freeform 17"/>
            <p:cNvSpPr>
              <a:spLocks/>
            </p:cNvSpPr>
            <p:nvPr/>
          </p:nvSpPr>
          <p:spPr bwMode="auto">
            <a:xfrm>
              <a:off x="2670175" y="2928938"/>
              <a:ext cx="722313" cy="254000"/>
            </a:xfrm>
            <a:custGeom>
              <a:avLst/>
              <a:gdLst>
                <a:gd name="T0" fmla="*/ 2147483647 w 1927"/>
                <a:gd name="T1" fmla="*/ 2147483647 h 662"/>
                <a:gd name="T2" fmla="*/ 2147483647 w 1927"/>
                <a:gd name="T3" fmla="*/ 2147483647 h 662"/>
                <a:gd name="T4" fmla="*/ 0 w 1927"/>
                <a:gd name="T5" fmla="*/ 0 h 662"/>
                <a:gd name="T6" fmla="*/ 2147483647 w 1927"/>
                <a:gd name="T7" fmla="*/ 2147483647 h 662"/>
                <a:gd name="T8" fmla="*/ 2147483647 w 1927"/>
                <a:gd name="T9" fmla="*/ 2147483647 h 662"/>
                <a:gd name="T10" fmla="*/ 2147483647 w 1927"/>
                <a:gd name="T11" fmla="*/ 2147483647 h 662"/>
                <a:gd name="T12" fmla="*/ 2147483647 w 1927"/>
                <a:gd name="T13" fmla="*/ 2147483647 h 66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927"/>
                <a:gd name="T22" fmla="*/ 0 h 662"/>
                <a:gd name="T23" fmla="*/ 1927 w 1927"/>
                <a:gd name="T24" fmla="*/ 662 h 66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927" h="662">
                  <a:moveTo>
                    <a:pt x="1927" y="344"/>
                  </a:moveTo>
                  <a:lnTo>
                    <a:pt x="1312" y="294"/>
                  </a:lnTo>
                  <a:lnTo>
                    <a:pt x="0" y="0"/>
                  </a:lnTo>
                  <a:lnTo>
                    <a:pt x="636" y="453"/>
                  </a:lnTo>
                  <a:lnTo>
                    <a:pt x="1316" y="357"/>
                  </a:lnTo>
                  <a:lnTo>
                    <a:pt x="1927" y="662"/>
                  </a:lnTo>
                  <a:lnTo>
                    <a:pt x="1927" y="344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24" name="Freeform 18"/>
            <p:cNvSpPr>
              <a:spLocks/>
            </p:cNvSpPr>
            <p:nvPr/>
          </p:nvSpPr>
          <p:spPr bwMode="auto">
            <a:xfrm>
              <a:off x="579438" y="2378075"/>
              <a:ext cx="2813050" cy="682625"/>
            </a:xfrm>
            <a:custGeom>
              <a:avLst/>
              <a:gdLst>
                <a:gd name="T0" fmla="*/ 2147483647 w 7512"/>
                <a:gd name="T1" fmla="*/ 2147483647 h 1780"/>
                <a:gd name="T2" fmla="*/ 2147483647 w 7512"/>
                <a:gd name="T3" fmla="*/ 2147483647 h 1780"/>
                <a:gd name="T4" fmla="*/ 2147483647 w 7512"/>
                <a:gd name="T5" fmla="*/ 0 h 1780"/>
                <a:gd name="T6" fmla="*/ 0 w 7512"/>
                <a:gd name="T7" fmla="*/ 0 h 1780"/>
                <a:gd name="T8" fmla="*/ 2147483647 w 7512"/>
                <a:gd name="T9" fmla="*/ 2147483647 h 1780"/>
                <a:gd name="T10" fmla="*/ 2147483647 w 7512"/>
                <a:gd name="T11" fmla="*/ 2147483647 h 1780"/>
                <a:gd name="T12" fmla="*/ 2147483647 w 7512"/>
                <a:gd name="T13" fmla="*/ 2147483647 h 1780"/>
                <a:gd name="T14" fmla="*/ 2147483647 w 7512"/>
                <a:gd name="T15" fmla="*/ 2147483647 h 1780"/>
                <a:gd name="T16" fmla="*/ 2147483647 w 7512"/>
                <a:gd name="T17" fmla="*/ 2147483647 h 1780"/>
                <a:gd name="T18" fmla="*/ 2147483647 w 7512"/>
                <a:gd name="T19" fmla="*/ 2147483647 h 1780"/>
                <a:gd name="T20" fmla="*/ 2147483647 w 7512"/>
                <a:gd name="T21" fmla="*/ 2147483647 h 1780"/>
                <a:gd name="T22" fmla="*/ 2147483647 w 7512"/>
                <a:gd name="T23" fmla="*/ 2147483647 h 1780"/>
                <a:gd name="T24" fmla="*/ 2147483647 w 7512"/>
                <a:gd name="T25" fmla="*/ 2147483647 h 1780"/>
                <a:gd name="T26" fmla="*/ 2147483647 w 7512"/>
                <a:gd name="T27" fmla="*/ 2147483647 h 1780"/>
                <a:gd name="T28" fmla="*/ 2147483647 w 7512"/>
                <a:gd name="T29" fmla="*/ 2147483647 h 1780"/>
                <a:gd name="T30" fmla="*/ 2147483647 w 7512"/>
                <a:gd name="T31" fmla="*/ 2147483647 h 1780"/>
                <a:gd name="T32" fmla="*/ 2147483647 w 7512"/>
                <a:gd name="T33" fmla="*/ 2147483647 h 1780"/>
                <a:gd name="T34" fmla="*/ 2147483647 w 7512"/>
                <a:gd name="T35" fmla="*/ 2147483647 h 1780"/>
                <a:gd name="T36" fmla="*/ 2147483647 w 7512"/>
                <a:gd name="T37" fmla="*/ 2147483647 h 178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7512"/>
                <a:gd name="T58" fmla="*/ 0 h 1780"/>
                <a:gd name="T59" fmla="*/ 7512 w 7512"/>
                <a:gd name="T60" fmla="*/ 1780 h 1780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7512" h="1780">
                  <a:moveTo>
                    <a:pt x="6897" y="1730"/>
                  </a:moveTo>
                  <a:lnTo>
                    <a:pt x="7512" y="1780"/>
                  </a:lnTo>
                  <a:lnTo>
                    <a:pt x="7512" y="0"/>
                  </a:lnTo>
                  <a:lnTo>
                    <a:pt x="0" y="0"/>
                  </a:lnTo>
                  <a:lnTo>
                    <a:pt x="650" y="153"/>
                  </a:lnTo>
                  <a:lnTo>
                    <a:pt x="1301" y="153"/>
                  </a:lnTo>
                  <a:lnTo>
                    <a:pt x="1649" y="326"/>
                  </a:lnTo>
                  <a:lnTo>
                    <a:pt x="1986" y="326"/>
                  </a:lnTo>
                  <a:lnTo>
                    <a:pt x="2276" y="394"/>
                  </a:lnTo>
                  <a:lnTo>
                    <a:pt x="2637" y="603"/>
                  </a:lnTo>
                  <a:lnTo>
                    <a:pt x="2936" y="603"/>
                  </a:lnTo>
                  <a:lnTo>
                    <a:pt x="3241" y="834"/>
                  </a:lnTo>
                  <a:lnTo>
                    <a:pt x="3589" y="901"/>
                  </a:lnTo>
                  <a:lnTo>
                    <a:pt x="3930" y="1060"/>
                  </a:lnTo>
                  <a:lnTo>
                    <a:pt x="4296" y="1060"/>
                  </a:lnTo>
                  <a:lnTo>
                    <a:pt x="4900" y="1191"/>
                  </a:lnTo>
                  <a:lnTo>
                    <a:pt x="5247" y="1378"/>
                  </a:lnTo>
                  <a:lnTo>
                    <a:pt x="5585" y="1436"/>
                  </a:lnTo>
                  <a:lnTo>
                    <a:pt x="6897" y="1730"/>
                  </a:lnTo>
                  <a:close/>
                </a:path>
              </a:pathLst>
            </a:custGeom>
            <a:solidFill>
              <a:srgbClr val="33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25" name="Freeform 19"/>
            <p:cNvSpPr>
              <a:spLocks/>
            </p:cNvSpPr>
            <p:nvPr/>
          </p:nvSpPr>
          <p:spPr bwMode="auto">
            <a:xfrm>
              <a:off x="447675" y="2528888"/>
              <a:ext cx="2944813" cy="2841625"/>
            </a:xfrm>
            <a:custGeom>
              <a:avLst/>
              <a:gdLst>
                <a:gd name="T0" fmla="*/ 2147483647 w 7870"/>
                <a:gd name="T1" fmla="*/ 2147483647 h 7408"/>
                <a:gd name="T2" fmla="*/ 2147483647 w 7870"/>
                <a:gd name="T3" fmla="*/ 2147483647 h 7408"/>
                <a:gd name="T4" fmla="*/ 2147483647 w 7870"/>
                <a:gd name="T5" fmla="*/ 2147483647 h 7408"/>
                <a:gd name="T6" fmla="*/ 2147483647 w 7870"/>
                <a:gd name="T7" fmla="*/ 2147483647 h 7408"/>
                <a:gd name="T8" fmla="*/ 2147483647 w 7870"/>
                <a:gd name="T9" fmla="*/ 2147483647 h 7408"/>
                <a:gd name="T10" fmla="*/ 2147483647 w 7870"/>
                <a:gd name="T11" fmla="*/ 2147483647 h 7408"/>
                <a:gd name="T12" fmla="*/ 2147483647 w 7870"/>
                <a:gd name="T13" fmla="*/ 2147483647 h 7408"/>
                <a:gd name="T14" fmla="*/ 2147483647 w 7870"/>
                <a:gd name="T15" fmla="*/ 2147483647 h 7408"/>
                <a:gd name="T16" fmla="*/ 2147483647 w 7870"/>
                <a:gd name="T17" fmla="*/ 2147483647 h 7408"/>
                <a:gd name="T18" fmla="*/ 2147483647 w 7870"/>
                <a:gd name="T19" fmla="*/ 0 h 7408"/>
                <a:gd name="T20" fmla="*/ 2147483647 w 7870"/>
                <a:gd name="T21" fmla="*/ 2147483647 h 7408"/>
                <a:gd name="T22" fmla="*/ 2147483647 w 7870"/>
                <a:gd name="T23" fmla="*/ 2147483647 h 7408"/>
                <a:gd name="T24" fmla="*/ 2147483647 w 7870"/>
                <a:gd name="T25" fmla="*/ 2147483647 h 7408"/>
                <a:gd name="T26" fmla="*/ 0 w 7870"/>
                <a:gd name="T27" fmla="*/ 2147483647 h 7408"/>
                <a:gd name="T28" fmla="*/ 2147483647 w 7870"/>
                <a:gd name="T29" fmla="*/ 2147483647 h 7408"/>
                <a:gd name="T30" fmla="*/ 2147483647 w 7870"/>
                <a:gd name="T31" fmla="*/ 2147483647 h 7408"/>
                <a:gd name="T32" fmla="*/ 2147483647 w 7870"/>
                <a:gd name="T33" fmla="*/ 2147483647 h 7408"/>
                <a:gd name="T34" fmla="*/ 2147483647 w 7870"/>
                <a:gd name="T35" fmla="*/ 2147483647 h 7408"/>
                <a:gd name="T36" fmla="*/ 2147483647 w 7870"/>
                <a:gd name="T37" fmla="*/ 2147483647 h 7408"/>
                <a:gd name="T38" fmla="*/ 2147483647 w 7870"/>
                <a:gd name="T39" fmla="*/ 2147483647 h 7408"/>
                <a:gd name="T40" fmla="*/ 2147483647 w 7870"/>
                <a:gd name="T41" fmla="*/ 2147483647 h 7408"/>
                <a:gd name="T42" fmla="*/ 2147483647 w 7870"/>
                <a:gd name="T43" fmla="*/ 2147483647 h 7408"/>
                <a:gd name="T44" fmla="*/ 2147483647 w 7870"/>
                <a:gd name="T45" fmla="*/ 2147483647 h 7408"/>
                <a:gd name="T46" fmla="*/ 2147483647 w 7870"/>
                <a:gd name="T47" fmla="*/ 2147483647 h 7408"/>
                <a:gd name="T48" fmla="*/ 2147483647 w 7870"/>
                <a:gd name="T49" fmla="*/ 2147483647 h 7408"/>
                <a:gd name="T50" fmla="*/ 2147483647 w 7870"/>
                <a:gd name="T51" fmla="*/ 2147483647 h 7408"/>
                <a:gd name="T52" fmla="*/ 2147483647 w 7870"/>
                <a:gd name="T53" fmla="*/ 2147483647 h 7408"/>
                <a:gd name="T54" fmla="*/ 2147483647 w 7870"/>
                <a:gd name="T55" fmla="*/ 2147483647 h 7408"/>
                <a:gd name="T56" fmla="*/ 2147483647 w 7870"/>
                <a:gd name="T57" fmla="*/ 2147483647 h 7408"/>
                <a:gd name="T58" fmla="*/ 2147483647 w 7870"/>
                <a:gd name="T59" fmla="*/ 2147483647 h 7408"/>
                <a:gd name="T60" fmla="*/ 2147483647 w 7870"/>
                <a:gd name="T61" fmla="*/ 2147483647 h 7408"/>
                <a:gd name="T62" fmla="*/ 2147483647 w 7870"/>
                <a:gd name="T63" fmla="*/ 2147483647 h 7408"/>
                <a:gd name="T64" fmla="*/ 2147483647 w 7870"/>
                <a:gd name="T65" fmla="*/ 2147483647 h 7408"/>
                <a:gd name="T66" fmla="*/ 2147483647 w 7870"/>
                <a:gd name="T67" fmla="*/ 2147483647 h 7408"/>
                <a:gd name="T68" fmla="*/ 2147483647 w 7870"/>
                <a:gd name="T69" fmla="*/ 2147483647 h 7408"/>
                <a:gd name="T70" fmla="*/ 2147483647 w 7870"/>
                <a:gd name="T71" fmla="*/ 2147483647 h 7408"/>
                <a:gd name="T72" fmla="*/ 2147483647 w 7870"/>
                <a:gd name="T73" fmla="*/ 2147483647 h 7408"/>
                <a:gd name="T74" fmla="*/ 2147483647 w 7870"/>
                <a:gd name="T75" fmla="*/ 2147483647 h 7408"/>
                <a:gd name="T76" fmla="*/ 2147483647 w 7870"/>
                <a:gd name="T77" fmla="*/ 2147483647 h 7408"/>
                <a:gd name="T78" fmla="*/ 2147483647 w 7870"/>
                <a:gd name="T79" fmla="*/ 2147483647 h 740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7870"/>
                <a:gd name="T121" fmla="*/ 0 h 7408"/>
                <a:gd name="T122" fmla="*/ 7870 w 7870"/>
                <a:gd name="T123" fmla="*/ 7408 h 7408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7870" h="7408">
                  <a:moveTo>
                    <a:pt x="4664" y="867"/>
                  </a:moveTo>
                  <a:lnTo>
                    <a:pt x="4240" y="867"/>
                  </a:lnTo>
                  <a:lnTo>
                    <a:pt x="4003" y="968"/>
                  </a:lnTo>
                  <a:lnTo>
                    <a:pt x="3609" y="968"/>
                  </a:lnTo>
                  <a:lnTo>
                    <a:pt x="3519" y="876"/>
                  </a:lnTo>
                  <a:lnTo>
                    <a:pt x="3474" y="832"/>
                  </a:lnTo>
                  <a:lnTo>
                    <a:pt x="3430" y="792"/>
                  </a:lnTo>
                  <a:lnTo>
                    <a:pt x="3341" y="712"/>
                  </a:lnTo>
                  <a:lnTo>
                    <a:pt x="3251" y="639"/>
                  </a:lnTo>
                  <a:lnTo>
                    <a:pt x="3205" y="604"/>
                  </a:lnTo>
                  <a:lnTo>
                    <a:pt x="3160" y="572"/>
                  </a:lnTo>
                  <a:lnTo>
                    <a:pt x="3070" y="512"/>
                  </a:lnTo>
                  <a:lnTo>
                    <a:pt x="2979" y="457"/>
                  </a:lnTo>
                  <a:lnTo>
                    <a:pt x="2889" y="410"/>
                  </a:lnTo>
                  <a:lnTo>
                    <a:pt x="2857" y="393"/>
                  </a:lnTo>
                  <a:lnTo>
                    <a:pt x="2827" y="379"/>
                  </a:lnTo>
                  <a:lnTo>
                    <a:pt x="2644" y="273"/>
                  </a:lnTo>
                  <a:lnTo>
                    <a:pt x="2374" y="221"/>
                  </a:lnTo>
                  <a:lnTo>
                    <a:pt x="2262" y="182"/>
                  </a:lnTo>
                  <a:lnTo>
                    <a:pt x="2001" y="0"/>
                  </a:lnTo>
                  <a:lnTo>
                    <a:pt x="1336" y="0"/>
                  </a:lnTo>
                  <a:lnTo>
                    <a:pt x="955" y="578"/>
                  </a:lnTo>
                  <a:lnTo>
                    <a:pt x="656" y="1151"/>
                  </a:lnTo>
                  <a:lnTo>
                    <a:pt x="402" y="3080"/>
                  </a:lnTo>
                  <a:lnTo>
                    <a:pt x="169" y="5410"/>
                  </a:lnTo>
                  <a:lnTo>
                    <a:pt x="169" y="5675"/>
                  </a:lnTo>
                  <a:lnTo>
                    <a:pt x="0" y="7368"/>
                  </a:lnTo>
                  <a:lnTo>
                    <a:pt x="0" y="7408"/>
                  </a:lnTo>
                  <a:lnTo>
                    <a:pt x="348" y="6940"/>
                  </a:lnTo>
                  <a:lnTo>
                    <a:pt x="385" y="6658"/>
                  </a:lnTo>
                  <a:lnTo>
                    <a:pt x="426" y="6378"/>
                  </a:lnTo>
                  <a:lnTo>
                    <a:pt x="466" y="6099"/>
                  </a:lnTo>
                  <a:lnTo>
                    <a:pt x="510" y="5822"/>
                  </a:lnTo>
                  <a:lnTo>
                    <a:pt x="554" y="5546"/>
                  </a:lnTo>
                  <a:lnTo>
                    <a:pt x="601" y="5271"/>
                  </a:lnTo>
                  <a:lnTo>
                    <a:pt x="648" y="4997"/>
                  </a:lnTo>
                  <a:lnTo>
                    <a:pt x="699" y="4724"/>
                  </a:lnTo>
                  <a:lnTo>
                    <a:pt x="749" y="4452"/>
                  </a:lnTo>
                  <a:lnTo>
                    <a:pt x="803" y="4182"/>
                  </a:lnTo>
                  <a:lnTo>
                    <a:pt x="858" y="3912"/>
                  </a:lnTo>
                  <a:lnTo>
                    <a:pt x="916" y="3644"/>
                  </a:lnTo>
                  <a:lnTo>
                    <a:pt x="973" y="3376"/>
                  </a:lnTo>
                  <a:lnTo>
                    <a:pt x="1033" y="3110"/>
                  </a:lnTo>
                  <a:lnTo>
                    <a:pt x="1094" y="2844"/>
                  </a:lnTo>
                  <a:lnTo>
                    <a:pt x="1159" y="2581"/>
                  </a:lnTo>
                  <a:lnTo>
                    <a:pt x="1265" y="2098"/>
                  </a:lnTo>
                  <a:lnTo>
                    <a:pt x="1276" y="2031"/>
                  </a:lnTo>
                  <a:lnTo>
                    <a:pt x="1291" y="1963"/>
                  </a:lnTo>
                  <a:lnTo>
                    <a:pt x="1308" y="1895"/>
                  </a:lnTo>
                  <a:lnTo>
                    <a:pt x="1330" y="1827"/>
                  </a:lnTo>
                  <a:lnTo>
                    <a:pt x="1354" y="1759"/>
                  </a:lnTo>
                  <a:lnTo>
                    <a:pt x="1382" y="1692"/>
                  </a:lnTo>
                  <a:lnTo>
                    <a:pt x="1412" y="1624"/>
                  </a:lnTo>
                  <a:lnTo>
                    <a:pt x="1447" y="1558"/>
                  </a:lnTo>
                  <a:lnTo>
                    <a:pt x="1544" y="1326"/>
                  </a:lnTo>
                  <a:lnTo>
                    <a:pt x="1650" y="1134"/>
                  </a:lnTo>
                  <a:lnTo>
                    <a:pt x="1978" y="980"/>
                  </a:lnTo>
                  <a:lnTo>
                    <a:pt x="2287" y="1144"/>
                  </a:lnTo>
                  <a:lnTo>
                    <a:pt x="2662" y="1144"/>
                  </a:lnTo>
                  <a:lnTo>
                    <a:pt x="2972" y="1587"/>
                  </a:lnTo>
                  <a:lnTo>
                    <a:pt x="3261" y="1336"/>
                  </a:lnTo>
                  <a:lnTo>
                    <a:pt x="3705" y="1731"/>
                  </a:lnTo>
                  <a:lnTo>
                    <a:pt x="3975" y="2031"/>
                  </a:lnTo>
                  <a:lnTo>
                    <a:pt x="4265" y="1857"/>
                  </a:lnTo>
                  <a:lnTo>
                    <a:pt x="4602" y="2253"/>
                  </a:lnTo>
                  <a:lnTo>
                    <a:pt x="4959" y="1799"/>
                  </a:lnTo>
                  <a:lnTo>
                    <a:pt x="5326" y="1799"/>
                  </a:lnTo>
                  <a:lnTo>
                    <a:pt x="5605" y="1943"/>
                  </a:lnTo>
                  <a:lnTo>
                    <a:pt x="5943" y="1645"/>
                  </a:lnTo>
                  <a:lnTo>
                    <a:pt x="6589" y="2175"/>
                  </a:lnTo>
                  <a:lnTo>
                    <a:pt x="7259" y="2246"/>
                  </a:lnTo>
                  <a:lnTo>
                    <a:pt x="7870" y="2450"/>
                  </a:lnTo>
                  <a:lnTo>
                    <a:pt x="7870" y="1707"/>
                  </a:lnTo>
                  <a:lnTo>
                    <a:pt x="7259" y="1402"/>
                  </a:lnTo>
                  <a:lnTo>
                    <a:pt x="6579" y="1498"/>
                  </a:lnTo>
                  <a:lnTo>
                    <a:pt x="5943" y="1045"/>
                  </a:lnTo>
                  <a:lnTo>
                    <a:pt x="5596" y="1199"/>
                  </a:lnTo>
                  <a:lnTo>
                    <a:pt x="5278" y="887"/>
                  </a:lnTo>
                  <a:lnTo>
                    <a:pt x="4973" y="804"/>
                  </a:lnTo>
                  <a:lnTo>
                    <a:pt x="4664" y="867"/>
                  </a:lnTo>
                  <a:close/>
                </a:path>
              </a:pathLst>
            </a:custGeom>
            <a:solidFill>
              <a:srgbClr val="33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26" name="Freeform 20"/>
            <p:cNvSpPr>
              <a:spLocks/>
            </p:cNvSpPr>
            <p:nvPr/>
          </p:nvSpPr>
          <p:spPr bwMode="auto">
            <a:xfrm>
              <a:off x="447675" y="2378075"/>
              <a:ext cx="2222500" cy="2978150"/>
            </a:xfrm>
            <a:custGeom>
              <a:avLst/>
              <a:gdLst>
                <a:gd name="T0" fmla="*/ 2147483647 w 5943"/>
                <a:gd name="T1" fmla="*/ 2147483647 h 7759"/>
                <a:gd name="T2" fmla="*/ 2147483647 w 5943"/>
                <a:gd name="T3" fmla="*/ 2147483647 h 7759"/>
                <a:gd name="T4" fmla="*/ 2147483647 w 5943"/>
                <a:gd name="T5" fmla="*/ 2147483647 h 7759"/>
                <a:gd name="T6" fmla="*/ 2147483647 w 5943"/>
                <a:gd name="T7" fmla="*/ 2147483647 h 7759"/>
                <a:gd name="T8" fmla="*/ 2147483647 w 5943"/>
                <a:gd name="T9" fmla="*/ 2147483647 h 7759"/>
                <a:gd name="T10" fmla="*/ 2147483647 w 5943"/>
                <a:gd name="T11" fmla="*/ 2147483647 h 7759"/>
                <a:gd name="T12" fmla="*/ 2147483647 w 5943"/>
                <a:gd name="T13" fmla="*/ 2147483647 h 7759"/>
                <a:gd name="T14" fmla="*/ 2147483647 w 5943"/>
                <a:gd name="T15" fmla="*/ 2147483647 h 7759"/>
                <a:gd name="T16" fmla="*/ 2147483647 w 5943"/>
                <a:gd name="T17" fmla="*/ 2147483647 h 7759"/>
                <a:gd name="T18" fmla="*/ 2147483647 w 5943"/>
                <a:gd name="T19" fmla="*/ 2147483647 h 7759"/>
                <a:gd name="T20" fmla="*/ 2147483647 w 5943"/>
                <a:gd name="T21" fmla="*/ 2147483647 h 7759"/>
                <a:gd name="T22" fmla="*/ 2147483647 w 5943"/>
                <a:gd name="T23" fmla="*/ 2147483647 h 7759"/>
                <a:gd name="T24" fmla="*/ 2147483647 w 5943"/>
                <a:gd name="T25" fmla="*/ 2147483647 h 7759"/>
                <a:gd name="T26" fmla="*/ 2147483647 w 5943"/>
                <a:gd name="T27" fmla="*/ 2147483647 h 7759"/>
                <a:gd name="T28" fmla="*/ 2147483647 w 5943"/>
                <a:gd name="T29" fmla="*/ 2147483647 h 7759"/>
                <a:gd name="T30" fmla="*/ 2147483647 w 5943"/>
                <a:gd name="T31" fmla="*/ 2147483647 h 7759"/>
                <a:gd name="T32" fmla="*/ 2147483647 w 5943"/>
                <a:gd name="T33" fmla="*/ 2147483647 h 7759"/>
                <a:gd name="T34" fmla="*/ 2147483647 w 5943"/>
                <a:gd name="T35" fmla="*/ 2147483647 h 7759"/>
                <a:gd name="T36" fmla="*/ 2147483647 w 5943"/>
                <a:gd name="T37" fmla="*/ 2147483647 h 7759"/>
                <a:gd name="T38" fmla="*/ 2147483647 w 5943"/>
                <a:gd name="T39" fmla="*/ 0 h 7759"/>
                <a:gd name="T40" fmla="*/ 0 w 5943"/>
                <a:gd name="T41" fmla="*/ 0 h 7759"/>
                <a:gd name="T42" fmla="*/ 0 w 5943"/>
                <a:gd name="T43" fmla="*/ 2147483647 h 7759"/>
                <a:gd name="T44" fmla="*/ 2147483647 w 5943"/>
                <a:gd name="T45" fmla="*/ 2147483647 h 7759"/>
                <a:gd name="T46" fmla="*/ 2147483647 w 5943"/>
                <a:gd name="T47" fmla="*/ 2147483647 h 7759"/>
                <a:gd name="T48" fmla="*/ 2147483647 w 5943"/>
                <a:gd name="T49" fmla="*/ 2147483647 h 7759"/>
                <a:gd name="T50" fmla="*/ 2147483647 w 5943"/>
                <a:gd name="T51" fmla="*/ 2147483647 h 7759"/>
                <a:gd name="T52" fmla="*/ 2147483647 w 5943"/>
                <a:gd name="T53" fmla="*/ 2147483647 h 7759"/>
                <a:gd name="T54" fmla="*/ 2147483647 w 5943"/>
                <a:gd name="T55" fmla="*/ 2147483647 h 7759"/>
                <a:gd name="T56" fmla="*/ 2147483647 w 5943"/>
                <a:gd name="T57" fmla="*/ 2147483647 h 7759"/>
                <a:gd name="T58" fmla="*/ 2147483647 w 5943"/>
                <a:gd name="T59" fmla="*/ 2147483647 h 7759"/>
                <a:gd name="T60" fmla="*/ 2147483647 w 5943"/>
                <a:gd name="T61" fmla="*/ 2147483647 h 7759"/>
                <a:gd name="T62" fmla="*/ 2147483647 w 5943"/>
                <a:gd name="T63" fmla="*/ 2147483647 h 7759"/>
                <a:gd name="T64" fmla="*/ 2147483647 w 5943"/>
                <a:gd name="T65" fmla="*/ 2147483647 h 7759"/>
                <a:gd name="T66" fmla="*/ 2147483647 w 5943"/>
                <a:gd name="T67" fmla="*/ 2147483647 h 7759"/>
                <a:gd name="T68" fmla="*/ 2147483647 w 5943"/>
                <a:gd name="T69" fmla="*/ 2147483647 h 7759"/>
                <a:gd name="T70" fmla="*/ 2147483647 w 5943"/>
                <a:gd name="T71" fmla="*/ 2147483647 h 7759"/>
                <a:gd name="T72" fmla="*/ 2147483647 w 5943"/>
                <a:gd name="T73" fmla="*/ 2147483647 h 7759"/>
                <a:gd name="T74" fmla="*/ 2147483647 w 5943"/>
                <a:gd name="T75" fmla="*/ 2147483647 h 7759"/>
                <a:gd name="T76" fmla="*/ 2147483647 w 5943"/>
                <a:gd name="T77" fmla="*/ 2147483647 h 7759"/>
                <a:gd name="T78" fmla="*/ 2147483647 w 5943"/>
                <a:gd name="T79" fmla="*/ 2147483647 h 7759"/>
                <a:gd name="T80" fmla="*/ 2147483647 w 5943"/>
                <a:gd name="T81" fmla="*/ 2147483647 h 7759"/>
                <a:gd name="T82" fmla="*/ 2147483647 w 5943"/>
                <a:gd name="T83" fmla="*/ 2147483647 h 7759"/>
                <a:gd name="T84" fmla="*/ 2147483647 w 5943"/>
                <a:gd name="T85" fmla="*/ 2147483647 h 7759"/>
                <a:gd name="T86" fmla="*/ 2147483647 w 5943"/>
                <a:gd name="T87" fmla="*/ 2147483647 h 7759"/>
                <a:gd name="T88" fmla="*/ 2147483647 w 5943"/>
                <a:gd name="T89" fmla="*/ 2147483647 h 7759"/>
                <a:gd name="T90" fmla="*/ 2147483647 w 5943"/>
                <a:gd name="T91" fmla="*/ 2147483647 h 7759"/>
                <a:gd name="T92" fmla="*/ 2147483647 w 5943"/>
                <a:gd name="T93" fmla="*/ 2147483647 h 7759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5943"/>
                <a:gd name="T142" fmla="*/ 0 h 7759"/>
                <a:gd name="T143" fmla="*/ 5943 w 5943"/>
                <a:gd name="T144" fmla="*/ 7759 h 7759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5943" h="7759">
                  <a:moveTo>
                    <a:pt x="4240" y="1258"/>
                  </a:moveTo>
                  <a:lnTo>
                    <a:pt x="4664" y="1258"/>
                  </a:lnTo>
                  <a:lnTo>
                    <a:pt x="4973" y="1195"/>
                  </a:lnTo>
                  <a:lnTo>
                    <a:pt x="5278" y="1278"/>
                  </a:lnTo>
                  <a:lnTo>
                    <a:pt x="5596" y="1590"/>
                  </a:lnTo>
                  <a:lnTo>
                    <a:pt x="5943" y="1436"/>
                  </a:lnTo>
                  <a:lnTo>
                    <a:pt x="5605" y="1378"/>
                  </a:lnTo>
                  <a:lnTo>
                    <a:pt x="5258" y="1191"/>
                  </a:lnTo>
                  <a:lnTo>
                    <a:pt x="4654" y="1060"/>
                  </a:lnTo>
                  <a:lnTo>
                    <a:pt x="4288" y="1060"/>
                  </a:lnTo>
                  <a:lnTo>
                    <a:pt x="3947" y="901"/>
                  </a:lnTo>
                  <a:lnTo>
                    <a:pt x="3599" y="834"/>
                  </a:lnTo>
                  <a:lnTo>
                    <a:pt x="3294" y="603"/>
                  </a:lnTo>
                  <a:lnTo>
                    <a:pt x="2995" y="603"/>
                  </a:lnTo>
                  <a:lnTo>
                    <a:pt x="2634" y="394"/>
                  </a:lnTo>
                  <a:lnTo>
                    <a:pt x="2344" y="326"/>
                  </a:lnTo>
                  <a:lnTo>
                    <a:pt x="2007" y="326"/>
                  </a:lnTo>
                  <a:lnTo>
                    <a:pt x="1659" y="153"/>
                  </a:lnTo>
                  <a:lnTo>
                    <a:pt x="1008" y="153"/>
                  </a:lnTo>
                  <a:lnTo>
                    <a:pt x="358" y="0"/>
                  </a:lnTo>
                  <a:lnTo>
                    <a:pt x="0" y="0"/>
                  </a:lnTo>
                  <a:lnTo>
                    <a:pt x="0" y="7759"/>
                  </a:lnTo>
                  <a:lnTo>
                    <a:pt x="169" y="6066"/>
                  </a:lnTo>
                  <a:lnTo>
                    <a:pt x="169" y="5801"/>
                  </a:lnTo>
                  <a:lnTo>
                    <a:pt x="402" y="3471"/>
                  </a:lnTo>
                  <a:lnTo>
                    <a:pt x="656" y="1542"/>
                  </a:lnTo>
                  <a:lnTo>
                    <a:pt x="955" y="969"/>
                  </a:lnTo>
                  <a:lnTo>
                    <a:pt x="1336" y="391"/>
                  </a:lnTo>
                  <a:lnTo>
                    <a:pt x="2001" y="391"/>
                  </a:lnTo>
                  <a:lnTo>
                    <a:pt x="2262" y="573"/>
                  </a:lnTo>
                  <a:lnTo>
                    <a:pt x="2374" y="612"/>
                  </a:lnTo>
                  <a:lnTo>
                    <a:pt x="2644" y="664"/>
                  </a:lnTo>
                  <a:lnTo>
                    <a:pt x="2827" y="770"/>
                  </a:lnTo>
                  <a:lnTo>
                    <a:pt x="2857" y="784"/>
                  </a:lnTo>
                  <a:lnTo>
                    <a:pt x="2889" y="801"/>
                  </a:lnTo>
                  <a:lnTo>
                    <a:pt x="2979" y="848"/>
                  </a:lnTo>
                  <a:lnTo>
                    <a:pt x="3070" y="903"/>
                  </a:lnTo>
                  <a:lnTo>
                    <a:pt x="3160" y="963"/>
                  </a:lnTo>
                  <a:lnTo>
                    <a:pt x="3205" y="995"/>
                  </a:lnTo>
                  <a:lnTo>
                    <a:pt x="3251" y="1030"/>
                  </a:lnTo>
                  <a:lnTo>
                    <a:pt x="3341" y="1103"/>
                  </a:lnTo>
                  <a:lnTo>
                    <a:pt x="3430" y="1183"/>
                  </a:lnTo>
                  <a:lnTo>
                    <a:pt x="3474" y="1223"/>
                  </a:lnTo>
                  <a:lnTo>
                    <a:pt x="3519" y="1267"/>
                  </a:lnTo>
                  <a:lnTo>
                    <a:pt x="3609" y="1359"/>
                  </a:lnTo>
                  <a:lnTo>
                    <a:pt x="4003" y="1359"/>
                  </a:lnTo>
                  <a:lnTo>
                    <a:pt x="4240" y="1258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27" name="Freeform 21"/>
            <p:cNvSpPr>
              <a:spLocks/>
            </p:cNvSpPr>
            <p:nvPr/>
          </p:nvSpPr>
          <p:spPr bwMode="auto">
            <a:xfrm>
              <a:off x="447675" y="2905125"/>
              <a:ext cx="2944813" cy="2471738"/>
            </a:xfrm>
            <a:custGeom>
              <a:avLst/>
              <a:gdLst>
                <a:gd name="T0" fmla="*/ 2147483647 w 7870"/>
                <a:gd name="T1" fmla="*/ 2147483647 h 6445"/>
                <a:gd name="T2" fmla="*/ 2147483647 w 7870"/>
                <a:gd name="T3" fmla="*/ 2147483647 h 6445"/>
                <a:gd name="T4" fmla="*/ 2147483647 w 7870"/>
                <a:gd name="T5" fmla="*/ 2147483647 h 6445"/>
                <a:gd name="T6" fmla="*/ 2147483647 w 7870"/>
                <a:gd name="T7" fmla="*/ 2147483647 h 6445"/>
                <a:gd name="T8" fmla="*/ 2147483647 w 7870"/>
                <a:gd name="T9" fmla="*/ 2147483647 h 6445"/>
                <a:gd name="T10" fmla="*/ 2147483647 w 7870"/>
                <a:gd name="T11" fmla="*/ 2147483647 h 6445"/>
                <a:gd name="T12" fmla="*/ 2147483647 w 7870"/>
                <a:gd name="T13" fmla="*/ 2147483647 h 6445"/>
                <a:gd name="T14" fmla="*/ 2147483647 w 7870"/>
                <a:gd name="T15" fmla="*/ 2147483647 h 6445"/>
                <a:gd name="T16" fmla="*/ 2147483647 w 7870"/>
                <a:gd name="T17" fmla="*/ 2147483647 h 6445"/>
                <a:gd name="T18" fmla="*/ 2147483647 w 7870"/>
                <a:gd name="T19" fmla="*/ 2147483647 h 6445"/>
                <a:gd name="T20" fmla="*/ 2147483647 w 7870"/>
                <a:gd name="T21" fmla="*/ 2147483647 h 6445"/>
                <a:gd name="T22" fmla="*/ 2147483647 w 7870"/>
                <a:gd name="T23" fmla="*/ 2147483647 h 6445"/>
                <a:gd name="T24" fmla="*/ 2147483647 w 7870"/>
                <a:gd name="T25" fmla="*/ 2147483647 h 6445"/>
                <a:gd name="T26" fmla="*/ 2147483647 w 7870"/>
                <a:gd name="T27" fmla="*/ 0 h 6445"/>
                <a:gd name="T28" fmla="*/ 2147483647 w 7870"/>
                <a:gd name="T29" fmla="*/ 2147483647 h 6445"/>
                <a:gd name="T30" fmla="*/ 2147483647 w 7870"/>
                <a:gd name="T31" fmla="*/ 2147483647 h 6445"/>
                <a:gd name="T32" fmla="*/ 2147483647 w 7870"/>
                <a:gd name="T33" fmla="*/ 2147483647 h 6445"/>
                <a:gd name="T34" fmla="*/ 2147483647 w 7870"/>
                <a:gd name="T35" fmla="*/ 2147483647 h 6445"/>
                <a:gd name="T36" fmla="*/ 2147483647 w 7870"/>
                <a:gd name="T37" fmla="*/ 2147483647 h 6445"/>
                <a:gd name="T38" fmla="*/ 2147483647 w 7870"/>
                <a:gd name="T39" fmla="*/ 2147483647 h 6445"/>
                <a:gd name="T40" fmla="*/ 2147483647 w 7870"/>
                <a:gd name="T41" fmla="*/ 2147483647 h 6445"/>
                <a:gd name="T42" fmla="*/ 2147483647 w 7870"/>
                <a:gd name="T43" fmla="*/ 2147483647 h 6445"/>
                <a:gd name="T44" fmla="*/ 2147483647 w 7870"/>
                <a:gd name="T45" fmla="*/ 2147483647 h 6445"/>
                <a:gd name="T46" fmla="*/ 2147483647 w 7870"/>
                <a:gd name="T47" fmla="*/ 2147483647 h 6445"/>
                <a:gd name="T48" fmla="*/ 2147483647 w 7870"/>
                <a:gd name="T49" fmla="*/ 2147483647 h 6445"/>
                <a:gd name="T50" fmla="*/ 2147483647 w 7870"/>
                <a:gd name="T51" fmla="*/ 2147483647 h 6445"/>
                <a:gd name="T52" fmla="*/ 2147483647 w 7870"/>
                <a:gd name="T53" fmla="*/ 2147483647 h 6445"/>
                <a:gd name="T54" fmla="*/ 2147483647 w 7870"/>
                <a:gd name="T55" fmla="*/ 2147483647 h 6445"/>
                <a:gd name="T56" fmla="*/ 2147483647 w 7870"/>
                <a:gd name="T57" fmla="*/ 2147483647 h 6445"/>
                <a:gd name="T58" fmla="*/ 2147483647 w 7870"/>
                <a:gd name="T59" fmla="*/ 2147483647 h 6445"/>
                <a:gd name="T60" fmla="*/ 2147483647 w 7870"/>
                <a:gd name="T61" fmla="*/ 2147483647 h 6445"/>
                <a:gd name="T62" fmla="*/ 2147483647 w 7870"/>
                <a:gd name="T63" fmla="*/ 2147483647 h 6445"/>
                <a:gd name="T64" fmla="*/ 2147483647 w 7870"/>
                <a:gd name="T65" fmla="*/ 2147483647 h 6445"/>
                <a:gd name="T66" fmla="*/ 2147483647 w 7870"/>
                <a:gd name="T67" fmla="*/ 2147483647 h 6445"/>
                <a:gd name="T68" fmla="*/ 2147483647 w 7870"/>
                <a:gd name="T69" fmla="*/ 2147483647 h 6445"/>
                <a:gd name="T70" fmla="*/ 2147483647 w 7870"/>
                <a:gd name="T71" fmla="*/ 2147483647 h 6445"/>
                <a:gd name="T72" fmla="*/ 2147483647 w 7870"/>
                <a:gd name="T73" fmla="*/ 2147483647 h 6445"/>
                <a:gd name="T74" fmla="*/ 2147483647 w 7870"/>
                <a:gd name="T75" fmla="*/ 2147483647 h 6445"/>
                <a:gd name="T76" fmla="*/ 2147483647 w 7870"/>
                <a:gd name="T77" fmla="*/ 2147483647 h 6445"/>
                <a:gd name="T78" fmla="*/ 2147483647 w 7870"/>
                <a:gd name="T79" fmla="*/ 2147483647 h 6445"/>
                <a:gd name="T80" fmla="*/ 2147483647 w 7870"/>
                <a:gd name="T81" fmla="*/ 2147483647 h 6445"/>
                <a:gd name="T82" fmla="*/ 2147483647 w 7870"/>
                <a:gd name="T83" fmla="*/ 2147483647 h 6445"/>
                <a:gd name="T84" fmla="*/ 0 w 7870"/>
                <a:gd name="T85" fmla="*/ 2147483647 h 6445"/>
                <a:gd name="T86" fmla="*/ 0 w 7870"/>
                <a:gd name="T87" fmla="*/ 2147483647 h 6445"/>
                <a:gd name="T88" fmla="*/ 2147483647 w 7870"/>
                <a:gd name="T89" fmla="*/ 2147483647 h 6445"/>
                <a:gd name="T90" fmla="*/ 2147483647 w 7870"/>
                <a:gd name="T91" fmla="*/ 2147483647 h 6445"/>
                <a:gd name="T92" fmla="*/ 2147483647 w 7870"/>
                <a:gd name="T93" fmla="*/ 2147483647 h 6445"/>
                <a:gd name="T94" fmla="*/ 2147483647 w 7870"/>
                <a:gd name="T95" fmla="*/ 2147483647 h 6445"/>
                <a:gd name="T96" fmla="*/ 2147483647 w 7870"/>
                <a:gd name="T97" fmla="*/ 2147483647 h 6445"/>
                <a:gd name="T98" fmla="*/ 2147483647 w 7870"/>
                <a:gd name="T99" fmla="*/ 2147483647 h 6445"/>
                <a:gd name="T100" fmla="*/ 2147483647 w 7870"/>
                <a:gd name="T101" fmla="*/ 2147483647 h 6445"/>
                <a:gd name="T102" fmla="*/ 2147483647 w 7870"/>
                <a:gd name="T103" fmla="*/ 2147483647 h 6445"/>
                <a:gd name="T104" fmla="*/ 2147483647 w 7870"/>
                <a:gd name="T105" fmla="*/ 2147483647 h 6445"/>
                <a:gd name="T106" fmla="*/ 2147483647 w 7870"/>
                <a:gd name="T107" fmla="*/ 2147483647 h 6445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7870"/>
                <a:gd name="T163" fmla="*/ 0 h 6445"/>
                <a:gd name="T164" fmla="*/ 7870 w 7870"/>
                <a:gd name="T165" fmla="*/ 6445 h 6445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7870" h="6445">
                  <a:moveTo>
                    <a:pt x="6589" y="1195"/>
                  </a:moveTo>
                  <a:lnTo>
                    <a:pt x="5943" y="665"/>
                  </a:lnTo>
                  <a:lnTo>
                    <a:pt x="5605" y="963"/>
                  </a:lnTo>
                  <a:lnTo>
                    <a:pt x="5326" y="819"/>
                  </a:lnTo>
                  <a:lnTo>
                    <a:pt x="4959" y="819"/>
                  </a:lnTo>
                  <a:lnTo>
                    <a:pt x="4602" y="1273"/>
                  </a:lnTo>
                  <a:lnTo>
                    <a:pt x="4265" y="877"/>
                  </a:lnTo>
                  <a:lnTo>
                    <a:pt x="3975" y="1051"/>
                  </a:lnTo>
                  <a:lnTo>
                    <a:pt x="3705" y="751"/>
                  </a:lnTo>
                  <a:lnTo>
                    <a:pt x="3261" y="356"/>
                  </a:lnTo>
                  <a:lnTo>
                    <a:pt x="2972" y="607"/>
                  </a:lnTo>
                  <a:lnTo>
                    <a:pt x="2662" y="164"/>
                  </a:lnTo>
                  <a:lnTo>
                    <a:pt x="2287" y="164"/>
                  </a:lnTo>
                  <a:lnTo>
                    <a:pt x="1978" y="0"/>
                  </a:lnTo>
                  <a:lnTo>
                    <a:pt x="1650" y="154"/>
                  </a:lnTo>
                  <a:lnTo>
                    <a:pt x="1544" y="346"/>
                  </a:lnTo>
                  <a:lnTo>
                    <a:pt x="1447" y="578"/>
                  </a:lnTo>
                  <a:lnTo>
                    <a:pt x="1412" y="644"/>
                  </a:lnTo>
                  <a:lnTo>
                    <a:pt x="1382" y="712"/>
                  </a:lnTo>
                  <a:lnTo>
                    <a:pt x="1354" y="779"/>
                  </a:lnTo>
                  <a:lnTo>
                    <a:pt x="1330" y="847"/>
                  </a:lnTo>
                  <a:lnTo>
                    <a:pt x="1308" y="915"/>
                  </a:lnTo>
                  <a:lnTo>
                    <a:pt x="1291" y="983"/>
                  </a:lnTo>
                  <a:lnTo>
                    <a:pt x="1276" y="1051"/>
                  </a:lnTo>
                  <a:lnTo>
                    <a:pt x="1265" y="1118"/>
                  </a:lnTo>
                  <a:lnTo>
                    <a:pt x="1159" y="1601"/>
                  </a:lnTo>
                  <a:lnTo>
                    <a:pt x="1094" y="1864"/>
                  </a:lnTo>
                  <a:lnTo>
                    <a:pt x="1033" y="2130"/>
                  </a:lnTo>
                  <a:lnTo>
                    <a:pt x="973" y="2396"/>
                  </a:lnTo>
                  <a:lnTo>
                    <a:pt x="916" y="2664"/>
                  </a:lnTo>
                  <a:lnTo>
                    <a:pt x="858" y="2932"/>
                  </a:lnTo>
                  <a:lnTo>
                    <a:pt x="803" y="3202"/>
                  </a:lnTo>
                  <a:lnTo>
                    <a:pt x="749" y="3472"/>
                  </a:lnTo>
                  <a:lnTo>
                    <a:pt x="699" y="3744"/>
                  </a:lnTo>
                  <a:lnTo>
                    <a:pt x="648" y="4017"/>
                  </a:lnTo>
                  <a:lnTo>
                    <a:pt x="601" y="4291"/>
                  </a:lnTo>
                  <a:lnTo>
                    <a:pt x="554" y="4566"/>
                  </a:lnTo>
                  <a:lnTo>
                    <a:pt x="510" y="4842"/>
                  </a:lnTo>
                  <a:lnTo>
                    <a:pt x="466" y="5119"/>
                  </a:lnTo>
                  <a:lnTo>
                    <a:pt x="426" y="5398"/>
                  </a:lnTo>
                  <a:lnTo>
                    <a:pt x="385" y="5678"/>
                  </a:lnTo>
                  <a:lnTo>
                    <a:pt x="348" y="5960"/>
                  </a:lnTo>
                  <a:lnTo>
                    <a:pt x="0" y="6428"/>
                  </a:lnTo>
                  <a:lnTo>
                    <a:pt x="0" y="6445"/>
                  </a:lnTo>
                  <a:lnTo>
                    <a:pt x="1341" y="6445"/>
                  </a:lnTo>
                  <a:lnTo>
                    <a:pt x="2634" y="6445"/>
                  </a:lnTo>
                  <a:lnTo>
                    <a:pt x="3965" y="6445"/>
                  </a:lnTo>
                  <a:lnTo>
                    <a:pt x="5258" y="6445"/>
                  </a:lnTo>
                  <a:lnTo>
                    <a:pt x="6589" y="6445"/>
                  </a:lnTo>
                  <a:lnTo>
                    <a:pt x="7862" y="6445"/>
                  </a:lnTo>
                  <a:lnTo>
                    <a:pt x="7870" y="6445"/>
                  </a:lnTo>
                  <a:lnTo>
                    <a:pt x="7870" y="1470"/>
                  </a:lnTo>
                  <a:lnTo>
                    <a:pt x="7259" y="1266"/>
                  </a:lnTo>
                  <a:lnTo>
                    <a:pt x="6589" y="1195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28" name="Freeform 43"/>
            <p:cNvSpPr>
              <a:spLocks/>
            </p:cNvSpPr>
            <p:nvPr/>
          </p:nvSpPr>
          <p:spPr bwMode="auto">
            <a:xfrm>
              <a:off x="2670175" y="2928938"/>
              <a:ext cx="722313" cy="131762"/>
            </a:xfrm>
            <a:custGeom>
              <a:avLst/>
              <a:gdLst>
                <a:gd name="T0" fmla="*/ 0 w 1927"/>
                <a:gd name="T1" fmla="*/ 0 h 344"/>
                <a:gd name="T2" fmla="*/ 2147483647 w 1927"/>
                <a:gd name="T3" fmla="*/ 2147483647 h 344"/>
                <a:gd name="T4" fmla="*/ 2147483647 w 1927"/>
                <a:gd name="T5" fmla="*/ 2147483647 h 344"/>
                <a:gd name="T6" fmla="*/ 0 60000 65536"/>
                <a:gd name="T7" fmla="*/ 0 60000 65536"/>
                <a:gd name="T8" fmla="*/ 0 60000 65536"/>
                <a:gd name="T9" fmla="*/ 0 w 1927"/>
                <a:gd name="T10" fmla="*/ 0 h 344"/>
                <a:gd name="T11" fmla="*/ 1927 w 1927"/>
                <a:gd name="T12" fmla="*/ 344 h 3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27" h="344">
                  <a:moveTo>
                    <a:pt x="0" y="0"/>
                  </a:moveTo>
                  <a:lnTo>
                    <a:pt x="1312" y="294"/>
                  </a:lnTo>
                  <a:lnTo>
                    <a:pt x="1927" y="344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29" name="Freeform 48"/>
            <p:cNvSpPr>
              <a:spLocks/>
            </p:cNvSpPr>
            <p:nvPr/>
          </p:nvSpPr>
          <p:spPr bwMode="auto">
            <a:xfrm>
              <a:off x="579438" y="2378075"/>
              <a:ext cx="2813050" cy="682625"/>
            </a:xfrm>
            <a:custGeom>
              <a:avLst/>
              <a:gdLst>
                <a:gd name="T0" fmla="*/ 2147483647 w 7512"/>
                <a:gd name="T1" fmla="*/ 2147483647 h 1780"/>
                <a:gd name="T2" fmla="*/ 2147483647 w 7512"/>
                <a:gd name="T3" fmla="*/ 0 h 1780"/>
                <a:gd name="T4" fmla="*/ 0 w 7512"/>
                <a:gd name="T5" fmla="*/ 0 h 1780"/>
                <a:gd name="T6" fmla="*/ 0 60000 65536"/>
                <a:gd name="T7" fmla="*/ 0 60000 65536"/>
                <a:gd name="T8" fmla="*/ 0 60000 65536"/>
                <a:gd name="T9" fmla="*/ 0 w 7512"/>
                <a:gd name="T10" fmla="*/ 0 h 1780"/>
                <a:gd name="T11" fmla="*/ 7512 w 7512"/>
                <a:gd name="T12" fmla="*/ 1780 h 17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512" h="1780">
                  <a:moveTo>
                    <a:pt x="7512" y="1780"/>
                  </a:moveTo>
                  <a:lnTo>
                    <a:pt x="7512" y="0"/>
                  </a:lnTo>
                  <a:lnTo>
                    <a:pt x="0" y="0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0" name="Freeform 49"/>
            <p:cNvSpPr>
              <a:spLocks/>
            </p:cNvSpPr>
            <p:nvPr/>
          </p:nvSpPr>
          <p:spPr bwMode="auto">
            <a:xfrm>
              <a:off x="447675" y="2528888"/>
              <a:ext cx="2222500" cy="2827337"/>
            </a:xfrm>
            <a:custGeom>
              <a:avLst/>
              <a:gdLst>
                <a:gd name="T0" fmla="*/ 0 w 5943"/>
                <a:gd name="T1" fmla="*/ 2147483647 h 7368"/>
                <a:gd name="T2" fmla="*/ 2147483647 w 5943"/>
                <a:gd name="T3" fmla="*/ 2147483647 h 7368"/>
                <a:gd name="T4" fmla="*/ 2147483647 w 5943"/>
                <a:gd name="T5" fmla="*/ 2147483647 h 7368"/>
                <a:gd name="T6" fmla="*/ 2147483647 w 5943"/>
                <a:gd name="T7" fmla="*/ 2147483647 h 7368"/>
                <a:gd name="T8" fmla="*/ 2147483647 w 5943"/>
                <a:gd name="T9" fmla="*/ 2147483647 h 7368"/>
                <a:gd name="T10" fmla="*/ 2147483647 w 5943"/>
                <a:gd name="T11" fmla="*/ 2147483647 h 7368"/>
                <a:gd name="T12" fmla="*/ 2147483647 w 5943"/>
                <a:gd name="T13" fmla="*/ 0 h 7368"/>
                <a:gd name="T14" fmla="*/ 2147483647 w 5943"/>
                <a:gd name="T15" fmla="*/ 0 h 7368"/>
                <a:gd name="T16" fmla="*/ 2147483647 w 5943"/>
                <a:gd name="T17" fmla="*/ 2147483647 h 7368"/>
                <a:gd name="T18" fmla="*/ 2147483647 w 5943"/>
                <a:gd name="T19" fmla="*/ 2147483647 h 7368"/>
                <a:gd name="T20" fmla="*/ 2147483647 w 5943"/>
                <a:gd name="T21" fmla="*/ 2147483647 h 7368"/>
                <a:gd name="T22" fmla="*/ 2147483647 w 5943"/>
                <a:gd name="T23" fmla="*/ 2147483647 h 7368"/>
                <a:gd name="T24" fmla="*/ 2147483647 w 5943"/>
                <a:gd name="T25" fmla="*/ 2147483647 h 7368"/>
                <a:gd name="T26" fmla="*/ 2147483647 w 5943"/>
                <a:gd name="T27" fmla="*/ 2147483647 h 7368"/>
                <a:gd name="T28" fmla="*/ 2147483647 w 5943"/>
                <a:gd name="T29" fmla="*/ 2147483647 h 7368"/>
                <a:gd name="T30" fmla="*/ 2147483647 w 5943"/>
                <a:gd name="T31" fmla="*/ 2147483647 h 7368"/>
                <a:gd name="T32" fmla="*/ 2147483647 w 5943"/>
                <a:gd name="T33" fmla="*/ 2147483647 h 7368"/>
                <a:gd name="T34" fmla="*/ 2147483647 w 5943"/>
                <a:gd name="T35" fmla="*/ 2147483647 h 7368"/>
                <a:gd name="T36" fmla="*/ 2147483647 w 5943"/>
                <a:gd name="T37" fmla="*/ 2147483647 h 7368"/>
                <a:gd name="T38" fmla="*/ 2147483647 w 5943"/>
                <a:gd name="T39" fmla="*/ 2147483647 h 7368"/>
                <a:gd name="T40" fmla="*/ 2147483647 w 5943"/>
                <a:gd name="T41" fmla="*/ 2147483647 h 7368"/>
                <a:gd name="T42" fmla="*/ 2147483647 w 5943"/>
                <a:gd name="T43" fmla="*/ 2147483647 h 7368"/>
                <a:gd name="T44" fmla="*/ 2147483647 w 5943"/>
                <a:gd name="T45" fmla="*/ 2147483647 h 7368"/>
                <a:gd name="T46" fmla="*/ 2147483647 w 5943"/>
                <a:gd name="T47" fmla="*/ 2147483647 h 7368"/>
                <a:gd name="T48" fmla="*/ 2147483647 w 5943"/>
                <a:gd name="T49" fmla="*/ 2147483647 h 7368"/>
                <a:gd name="T50" fmla="*/ 2147483647 w 5943"/>
                <a:gd name="T51" fmla="*/ 2147483647 h 7368"/>
                <a:gd name="T52" fmla="*/ 2147483647 w 5943"/>
                <a:gd name="T53" fmla="*/ 2147483647 h 7368"/>
                <a:gd name="T54" fmla="*/ 2147483647 w 5943"/>
                <a:gd name="T55" fmla="*/ 2147483647 h 7368"/>
                <a:gd name="T56" fmla="*/ 2147483647 w 5943"/>
                <a:gd name="T57" fmla="*/ 2147483647 h 7368"/>
                <a:gd name="T58" fmla="*/ 2147483647 w 5943"/>
                <a:gd name="T59" fmla="*/ 2147483647 h 7368"/>
                <a:gd name="T60" fmla="*/ 2147483647 w 5943"/>
                <a:gd name="T61" fmla="*/ 2147483647 h 736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5943"/>
                <a:gd name="T94" fmla="*/ 0 h 7368"/>
                <a:gd name="T95" fmla="*/ 5943 w 5943"/>
                <a:gd name="T96" fmla="*/ 7368 h 7368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5943" h="7368">
                  <a:moveTo>
                    <a:pt x="0" y="7368"/>
                  </a:moveTo>
                  <a:lnTo>
                    <a:pt x="169" y="5675"/>
                  </a:lnTo>
                  <a:lnTo>
                    <a:pt x="169" y="5410"/>
                  </a:lnTo>
                  <a:lnTo>
                    <a:pt x="402" y="3080"/>
                  </a:lnTo>
                  <a:lnTo>
                    <a:pt x="656" y="1151"/>
                  </a:lnTo>
                  <a:lnTo>
                    <a:pt x="955" y="578"/>
                  </a:lnTo>
                  <a:lnTo>
                    <a:pt x="1336" y="0"/>
                  </a:lnTo>
                  <a:lnTo>
                    <a:pt x="2001" y="0"/>
                  </a:lnTo>
                  <a:lnTo>
                    <a:pt x="2262" y="182"/>
                  </a:lnTo>
                  <a:lnTo>
                    <a:pt x="2374" y="221"/>
                  </a:lnTo>
                  <a:lnTo>
                    <a:pt x="2644" y="273"/>
                  </a:lnTo>
                  <a:lnTo>
                    <a:pt x="2827" y="379"/>
                  </a:lnTo>
                  <a:lnTo>
                    <a:pt x="2857" y="393"/>
                  </a:lnTo>
                  <a:lnTo>
                    <a:pt x="2889" y="410"/>
                  </a:lnTo>
                  <a:lnTo>
                    <a:pt x="2979" y="457"/>
                  </a:lnTo>
                  <a:lnTo>
                    <a:pt x="3070" y="512"/>
                  </a:lnTo>
                  <a:lnTo>
                    <a:pt x="3160" y="572"/>
                  </a:lnTo>
                  <a:lnTo>
                    <a:pt x="3205" y="604"/>
                  </a:lnTo>
                  <a:lnTo>
                    <a:pt x="3251" y="639"/>
                  </a:lnTo>
                  <a:lnTo>
                    <a:pt x="3341" y="712"/>
                  </a:lnTo>
                  <a:lnTo>
                    <a:pt x="3430" y="792"/>
                  </a:lnTo>
                  <a:lnTo>
                    <a:pt x="3474" y="832"/>
                  </a:lnTo>
                  <a:lnTo>
                    <a:pt x="3519" y="876"/>
                  </a:lnTo>
                  <a:lnTo>
                    <a:pt x="3609" y="968"/>
                  </a:lnTo>
                  <a:lnTo>
                    <a:pt x="4003" y="968"/>
                  </a:lnTo>
                  <a:lnTo>
                    <a:pt x="4240" y="867"/>
                  </a:lnTo>
                  <a:lnTo>
                    <a:pt x="4664" y="867"/>
                  </a:lnTo>
                  <a:lnTo>
                    <a:pt x="4973" y="804"/>
                  </a:lnTo>
                  <a:lnTo>
                    <a:pt x="5278" y="887"/>
                  </a:lnTo>
                  <a:lnTo>
                    <a:pt x="5596" y="1199"/>
                  </a:lnTo>
                  <a:lnTo>
                    <a:pt x="5943" y="1045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1" name="Freeform 50"/>
            <p:cNvSpPr>
              <a:spLocks/>
            </p:cNvSpPr>
            <p:nvPr/>
          </p:nvSpPr>
          <p:spPr bwMode="auto">
            <a:xfrm>
              <a:off x="579438" y="2378075"/>
              <a:ext cx="2090737" cy="550863"/>
            </a:xfrm>
            <a:custGeom>
              <a:avLst/>
              <a:gdLst>
                <a:gd name="T0" fmla="*/ 0 w 5585"/>
                <a:gd name="T1" fmla="*/ 0 h 1436"/>
                <a:gd name="T2" fmla="*/ 2147483647 w 5585"/>
                <a:gd name="T3" fmla="*/ 2147483647 h 1436"/>
                <a:gd name="T4" fmla="*/ 2147483647 w 5585"/>
                <a:gd name="T5" fmla="*/ 2147483647 h 1436"/>
                <a:gd name="T6" fmla="*/ 2147483647 w 5585"/>
                <a:gd name="T7" fmla="*/ 2147483647 h 1436"/>
                <a:gd name="T8" fmla="*/ 2147483647 w 5585"/>
                <a:gd name="T9" fmla="*/ 2147483647 h 1436"/>
                <a:gd name="T10" fmla="*/ 2147483647 w 5585"/>
                <a:gd name="T11" fmla="*/ 2147483647 h 1436"/>
                <a:gd name="T12" fmla="*/ 2147483647 w 5585"/>
                <a:gd name="T13" fmla="*/ 2147483647 h 1436"/>
                <a:gd name="T14" fmla="*/ 2147483647 w 5585"/>
                <a:gd name="T15" fmla="*/ 2147483647 h 1436"/>
                <a:gd name="T16" fmla="*/ 2147483647 w 5585"/>
                <a:gd name="T17" fmla="*/ 2147483647 h 1436"/>
                <a:gd name="T18" fmla="*/ 2147483647 w 5585"/>
                <a:gd name="T19" fmla="*/ 2147483647 h 1436"/>
                <a:gd name="T20" fmla="*/ 2147483647 w 5585"/>
                <a:gd name="T21" fmla="*/ 2147483647 h 1436"/>
                <a:gd name="T22" fmla="*/ 2147483647 w 5585"/>
                <a:gd name="T23" fmla="*/ 2147483647 h 1436"/>
                <a:gd name="T24" fmla="*/ 2147483647 w 5585"/>
                <a:gd name="T25" fmla="*/ 2147483647 h 1436"/>
                <a:gd name="T26" fmla="*/ 2147483647 w 5585"/>
                <a:gd name="T27" fmla="*/ 2147483647 h 1436"/>
                <a:gd name="T28" fmla="*/ 2147483647 w 5585"/>
                <a:gd name="T29" fmla="*/ 2147483647 h 14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585"/>
                <a:gd name="T46" fmla="*/ 0 h 1436"/>
                <a:gd name="T47" fmla="*/ 5585 w 5585"/>
                <a:gd name="T48" fmla="*/ 1436 h 14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585" h="1436">
                  <a:moveTo>
                    <a:pt x="0" y="0"/>
                  </a:moveTo>
                  <a:lnTo>
                    <a:pt x="650" y="153"/>
                  </a:lnTo>
                  <a:lnTo>
                    <a:pt x="1301" y="153"/>
                  </a:lnTo>
                  <a:lnTo>
                    <a:pt x="1649" y="326"/>
                  </a:lnTo>
                  <a:lnTo>
                    <a:pt x="1986" y="326"/>
                  </a:lnTo>
                  <a:lnTo>
                    <a:pt x="2276" y="394"/>
                  </a:lnTo>
                  <a:lnTo>
                    <a:pt x="2637" y="603"/>
                  </a:lnTo>
                  <a:lnTo>
                    <a:pt x="2936" y="603"/>
                  </a:lnTo>
                  <a:lnTo>
                    <a:pt x="3241" y="834"/>
                  </a:lnTo>
                  <a:lnTo>
                    <a:pt x="3589" y="901"/>
                  </a:lnTo>
                  <a:lnTo>
                    <a:pt x="3930" y="1060"/>
                  </a:lnTo>
                  <a:lnTo>
                    <a:pt x="4296" y="1060"/>
                  </a:lnTo>
                  <a:lnTo>
                    <a:pt x="4900" y="1191"/>
                  </a:lnTo>
                  <a:lnTo>
                    <a:pt x="5247" y="1378"/>
                  </a:lnTo>
                  <a:lnTo>
                    <a:pt x="5585" y="1436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2" name="Freeform 51"/>
            <p:cNvSpPr>
              <a:spLocks/>
            </p:cNvSpPr>
            <p:nvPr/>
          </p:nvSpPr>
          <p:spPr bwMode="auto">
            <a:xfrm>
              <a:off x="2670175" y="2928938"/>
              <a:ext cx="722313" cy="254000"/>
            </a:xfrm>
            <a:custGeom>
              <a:avLst/>
              <a:gdLst>
                <a:gd name="T0" fmla="*/ 2147483647 w 1927"/>
                <a:gd name="T1" fmla="*/ 2147483647 h 662"/>
                <a:gd name="T2" fmla="*/ 2147483647 w 1927"/>
                <a:gd name="T3" fmla="*/ 2147483647 h 662"/>
                <a:gd name="T4" fmla="*/ 2147483647 w 1927"/>
                <a:gd name="T5" fmla="*/ 2147483647 h 662"/>
                <a:gd name="T6" fmla="*/ 0 w 1927"/>
                <a:gd name="T7" fmla="*/ 0 h 66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927"/>
                <a:gd name="T13" fmla="*/ 0 h 662"/>
                <a:gd name="T14" fmla="*/ 1927 w 1927"/>
                <a:gd name="T15" fmla="*/ 662 h 66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927" h="662">
                  <a:moveTo>
                    <a:pt x="1927" y="662"/>
                  </a:moveTo>
                  <a:lnTo>
                    <a:pt x="1316" y="357"/>
                  </a:lnTo>
                  <a:lnTo>
                    <a:pt x="636" y="453"/>
                  </a:lnTo>
                  <a:lnTo>
                    <a:pt x="0" y="0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3" name="Freeform 52"/>
            <p:cNvSpPr>
              <a:spLocks/>
            </p:cNvSpPr>
            <p:nvPr/>
          </p:nvSpPr>
          <p:spPr bwMode="auto">
            <a:xfrm>
              <a:off x="442913" y="2905125"/>
              <a:ext cx="2949575" cy="2470150"/>
            </a:xfrm>
            <a:custGeom>
              <a:avLst/>
              <a:gdLst>
                <a:gd name="T0" fmla="*/ 2147483647 w 7880"/>
                <a:gd name="T1" fmla="*/ 2147483647 h 6443"/>
                <a:gd name="T2" fmla="*/ 2147483647 w 7880"/>
                <a:gd name="T3" fmla="*/ 2147483647 h 6443"/>
                <a:gd name="T4" fmla="*/ 2147483647 w 7880"/>
                <a:gd name="T5" fmla="*/ 2147483647 h 6443"/>
                <a:gd name="T6" fmla="*/ 2147483647 w 7880"/>
                <a:gd name="T7" fmla="*/ 2147483647 h 6443"/>
                <a:gd name="T8" fmla="*/ 2147483647 w 7880"/>
                <a:gd name="T9" fmla="*/ 2147483647 h 6443"/>
                <a:gd name="T10" fmla="*/ 2147483647 w 7880"/>
                <a:gd name="T11" fmla="*/ 2147483647 h 6443"/>
                <a:gd name="T12" fmla="*/ 2147483647 w 7880"/>
                <a:gd name="T13" fmla="*/ 2147483647 h 6443"/>
                <a:gd name="T14" fmla="*/ 2147483647 w 7880"/>
                <a:gd name="T15" fmla="*/ 2147483647 h 6443"/>
                <a:gd name="T16" fmla="*/ 2147483647 w 7880"/>
                <a:gd name="T17" fmla="*/ 2147483647 h 6443"/>
                <a:gd name="T18" fmla="*/ 2147483647 w 7880"/>
                <a:gd name="T19" fmla="*/ 2147483647 h 6443"/>
                <a:gd name="T20" fmla="*/ 2147483647 w 7880"/>
                <a:gd name="T21" fmla="*/ 2147483647 h 6443"/>
                <a:gd name="T22" fmla="*/ 2147483647 w 7880"/>
                <a:gd name="T23" fmla="*/ 2147483647 h 6443"/>
                <a:gd name="T24" fmla="*/ 2147483647 w 7880"/>
                <a:gd name="T25" fmla="*/ 2147483647 h 6443"/>
                <a:gd name="T26" fmla="*/ 2147483647 w 7880"/>
                <a:gd name="T27" fmla="*/ 2147483647 h 6443"/>
                <a:gd name="T28" fmla="*/ 2147483647 w 7880"/>
                <a:gd name="T29" fmla="*/ 2147483647 h 6443"/>
                <a:gd name="T30" fmla="*/ 2147483647 w 7880"/>
                <a:gd name="T31" fmla="*/ 0 h 6443"/>
                <a:gd name="T32" fmla="*/ 2147483647 w 7880"/>
                <a:gd name="T33" fmla="*/ 2147483647 h 6443"/>
                <a:gd name="T34" fmla="*/ 2147483647 w 7880"/>
                <a:gd name="T35" fmla="*/ 2147483647 h 6443"/>
                <a:gd name="T36" fmla="*/ 2147483647 w 7880"/>
                <a:gd name="T37" fmla="*/ 2147483647 h 6443"/>
                <a:gd name="T38" fmla="*/ 2147483647 w 7880"/>
                <a:gd name="T39" fmla="*/ 2147483647 h 6443"/>
                <a:gd name="T40" fmla="*/ 2147483647 w 7880"/>
                <a:gd name="T41" fmla="*/ 2147483647 h 6443"/>
                <a:gd name="T42" fmla="*/ 2147483647 w 7880"/>
                <a:gd name="T43" fmla="*/ 2147483647 h 6443"/>
                <a:gd name="T44" fmla="*/ 2147483647 w 7880"/>
                <a:gd name="T45" fmla="*/ 2147483647 h 6443"/>
                <a:gd name="T46" fmla="*/ 2147483647 w 7880"/>
                <a:gd name="T47" fmla="*/ 2147483647 h 6443"/>
                <a:gd name="T48" fmla="*/ 2147483647 w 7880"/>
                <a:gd name="T49" fmla="*/ 2147483647 h 6443"/>
                <a:gd name="T50" fmla="*/ 2147483647 w 7880"/>
                <a:gd name="T51" fmla="*/ 2147483647 h 6443"/>
                <a:gd name="T52" fmla="*/ 2147483647 w 7880"/>
                <a:gd name="T53" fmla="*/ 2147483647 h 6443"/>
                <a:gd name="T54" fmla="*/ 2147483647 w 7880"/>
                <a:gd name="T55" fmla="*/ 2147483647 h 6443"/>
                <a:gd name="T56" fmla="*/ 2147483647 w 7880"/>
                <a:gd name="T57" fmla="*/ 2147483647 h 6443"/>
                <a:gd name="T58" fmla="*/ 2147483647 w 7880"/>
                <a:gd name="T59" fmla="*/ 2147483647 h 6443"/>
                <a:gd name="T60" fmla="*/ 2147483647 w 7880"/>
                <a:gd name="T61" fmla="*/ 2147483647 h 6443"/>
                <a:gd name="T62" fmla="*/ 2147483647 w 7880"/>
                <a:gd name="T63" fmla="*/ 2147483647 h 6443"/>
                <a:gd name="T64" fmla="*/ 2147483647 w 7880"/>
                <a:gd name="T65" fmla="*/ 2147483647 h 6443"/>
                <a:gd name="T66" fmla="*/ 2147483647 w 7880"/>
                <a:gd name="T67" fmla="*/ 2147483647 h 6443"/>
                <a:gd name="T68" fmla="*/ 2147483647 w 7880"/>
                <a:gd name="T69" fmla="*/ 2147483647 h 6443"/>
                <a:gd name="T70" fmla="*/ 2147483647 w 7880"/>
                <a:gd name="T71" fmla="*/ 2147483647 h 6443"/>
                <a:gd name="T72" fmla="*/ 2147483647 w 7880"/>
                <a:gd name="T73" fmla="*/ 2147483647 h 6443"/>
                <a:gd name="T74" fmla="*/ 2147483647 w 7880"/>
                <a:gd name="T75" fmla="*/ 2147483647 h 6443"/>
                <a:gd name="T76" fmla="*/ 2147483647 w 7880"/>
                <a:gd name="T77" fmla="*/ 2147483647 h 6443"/>
                <a:gd name="T78" fmla="*/ 2147483647 w 7880"/>
                <a:gd name="T79" fmla="*/ 2147483647 h 6443"/>
                <a:gd name="T80" fmla="*/ 2147483647 w 7880"/>
                <a:gd name="T81" fmla="*/ 2147483647 h 6443"/>
                <a:gd name="T82" fmla="*/ 2147483647 w 7880"/>
                <a:gd name="T83" fmla="*/ 2147483647 h 6443"/>
                <a:gd name="T84" fmla="*/ 2147483647 w 7880"/>
                <a:gd name="T85" fmla="*/ 2147483647 h 6443"/>
                <a:gd name="T86" fmla="*/ 2147483647 w 7880"/>
                <a:gd name="T87" fmla="*/ 2147483647 h 6443"/>
                <a:gd name="T88" fmla="*/ 2147483647 w 7880"/>
                <a:gd name="T89" fmla="*/ 2147483647 h 6443"/>
                <a:gd name="T90" fmla="*/ 0 w 7880"/>
                <a:gd name="T91" fmla="*/ 2147483647 h 6443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w 7880"/>
                <a:gd name="T139" fmla="*/ 0 h 6443"/>
                <a:gd name="T140" fmla="*/ 7880 w 7880"/>
                <a:gd name="T141" fmla="*/ 6443 h 6443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T138" t="T139" r="T140" b="T141"/>
              <a:pathLst>
                <a:path w="7880" h="6443">
                  <a:moveTo>
                    <a:pt x="7880" y="1470"/>
                  </a:moveTo>
                  <a:lnTo>
                    <a:pt x="7269" y="1266"/>
                  </a:lnTo>
                  <a:lnTo>
                    <a:pt x="6599" y="1195"/>
                  </a:lnTo>
                  <a:lnTo>
                    <a:pt x="5953" y="665"/>
                  </a:lnTo>
                  <a:lnTo>
                    <a:pt x="5615" y="963"/>
                  </a:lnTo>
                  <a:lnTo>
                    <a:pt x="5336" y="819"/>
                  </a:lnTo>
                  <a:lnTo>
                    <a:pt x="4969" y="819"/>
                  </a:lnTo>
                  <a:lnTo>
                    <a:pt x="4612" y="1273"/>
                  </a:lnTo>
                  <a:lnTo>
                    <a:pt x="4275" y="877"/>
                  </a:lnTo>
                  <a:lnTo>
                    <a:pt x="3985" y="1051"/>
                  </a:lnTo>
                  <a:lnTo>
                    <a:pt x="3715" y="751"/>
                  </a:lnTo>
                  <a:lnTo>
                    <a:pt x="3271" y="356"/>
                  </a:lnTo>
                  <a:lnTo>
                    <a:pt x="2982" y="607"/>
                  </a:lnTo>
                  <a:lnTo>
                    <a:pt x="2672" y="164"/>
                  </a:lnTo>
                  <a:lnTo>
                    <a:pt x="2297" y="164"/>
                  </a:lnTo>
                  <a:lnTo>
                    <a:pt x="1988" y="0"/>
                  </a:lnTo>
                  <a:lnTo>
                    <a:pt x="1660" y="154"/>
                  </a:lnTo>
                  <a:lnTo>
                    <a:pt x="1554" y="346"/>
                  </a:lnTo>
                  <a:lnTo>
                    <a:pt x="1457" y="578"/>
                  </a:lnTo>
                  <a:lnTo>
                    <a:pt x="1422" y="644"/>
                  </a:lnTo>
                  <a:lnTo>
                    <a:pt x="1392" y="712"/>
                  </a:lnTo>
                  <a:lnTo>
                    <a:pt x="1364" y="779"/>
                  </a:lnTo>
                  <a:lnTo>
                    <a:pt x="1340" y="847"/>
                  </a:lnTo>
                  <a:lnTo>
                    <a:pt x="1318" y="915"/>
                  </a:lnTo>
                  <a:lnTo>
                    <a:pt x="1301" y="983"/>
                  </a:lnTo>
                  <a:lnTo>
                    <a:pt x="1286" y="1051"/>
                  </a:lnTo>
                  <a:lnTo>
                    <a:pt x="1275" y="1118"/>
                  </a:lnTo>
                  <a:lnTo>
                    <a:pt x="1169" y="1601"/>
                  </a:lnTo>
                  <a:lnTo>
                    <a:pt x="1104" y="1864"/>
                  </a:lnTo>
                  <a:lnTo>
                    <a:pt x="1043" y="2130"/>
                  </a:lnTo>
                  <a:lnTo>
                    <a:pt x="983" y="2396"/>
                  </a:lnTo>
                  <a:lnTo>
                    <a:pt x="926" y="2664"/>
                  </a:lnTo>
                  <a:lnTo>
                    <a:pt x="868" y="2932"/>
                  </a:lnTo>
                  <a:lnTo>
                    <a:pt x="813" y="3202"/>
                  </a:lnTo>
                  <a:lnTo>
                    <a:pt x="759" y="3472"/>
                  </a:lnTo>
                  <a:lnTo>
                    <a:pt x="709" y="3744"/>
                  </a:lnTo>
                  <a:lnTo>
                    <a:pt x="658" y="4017"/>
                  </a:lnTo>
                  <a:lnTo>
                    <a:pt x="611" y="4291"/>
                  </a:lnTo>
                  <a:lnTo>
                    <a:pt x="564" y="4566"/>
                  </a:lnTo>
                  <a:lnTo>
                    <a:pt x="520" y="4842"/>
                  </a:lnTo>
                  <a:lnTo>
                    <a:pt x="476" y="5119"/>
                  </a:lnTo>
                  <a:lnTo>
                    <a:pt x="436" y="5398"/>
                  </a:lnTo>
                  <a:lnTo>
                    <a:pt x="395" y="5678"/>
                  </a:lnTo>
                  <a:lnTo>
                    <a:pt x="358" y="5960"/>
                  </a:lnTo>
                  <a:lnTo>
                    <a:pt x="10" y="6428"/>
                  </a:lnTo>
                  <a:lnTo>
                    <a:pt x="0" y="6443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4" name="Freeform 54"/>
            <p:cNvSpPr>
              <a:spLocks/>
            </p:cNvSpPr>
            <p:nvPr/>
          </p:nvSpPr>
          <p:spPr bwMode="auto">
            <a:xfrm>
              <a:off x="3389313" y="3182938"/>
              <a:ext cx="3175" cy="2193925"/>
            </a:xfrm>
            <a:custGeom>
              <a:avLst/>
              <a:gdLst>
                <a:gd name="T0" fmla="*/ 0 w 8"/>
                <a:gd name="T1" fmla="*/ 2147483647 h 5718"/>
                <a:gd name="T2" fmla="*/ 2147483647 w 8"/>
                <a:gd name="T3" fmla="*/ 2147483647 h 5718"/>
                <a:gd name="T4" fmla="*/ 2147483647 w 8"/>
                <a:gd name="T5" fmla="*/ 2147483647 h 5718"/>
                <a:gd name="T6" fmla="*/ 2147483647 w 8"/>
                <a:gd name="T7" fmla="*/ 0 h 571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"/>
                <a:gd name="T13" fmla="*/ 0 h 5718"/>
                <a:gd name="T14" fmla="*/ 8 w 8"/>
                <a:gd name="T15" fmla="*/ 5718 h 571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" h="5718">
                  <a:moveTo>
                    <a:pt x="0" y="5718"/>
                  </a:moveTo>
                  <a:lnTo>
                    <a:pt x="8" y="5718"/>
                  </a:lnTo>
                  <a:lnTo>
                    <a:pt x="8" y="743"/>
                  </a:lnTo>
                  <a:lnTo>
                    <a:pt x="8" y="0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5" name="Line 57"/>
            <p:cNvSpPr>
              <a:spLocks noChangeShapeType="1"/>
            </p:cNvSpPr>
            <p:nvPr/>
          </p:nvSpPr>
          <p:spPr bwMode="auto">
            <a:xfrm flipV="1">
              <a:off x="3392488" y="3060700"/>
              <a:ext cx="0" cy="122238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6" name="Freeform 58"/>
            <p:cNvSpPr>
              <a:spLocks/>
            </p:cNvSpPr>
            <p:nvPr/>
          </p:nvSpPr>
          <p:spPr bwMode="auto">
            <a:xfrm>
              <a:off x="447675" y="2378075"/>
              <a:ext cx="131763" cy="2978150"/>
            </a:xfrm>
            <a:custGeom>
              <a:avLst/>
              <a:gdLst>
                <a:gd name="T0" fmla="*/ 2147483647 w 358"/>
                <a:gd name="T1" fmla="*/ 0 h 7759"/>
                <a:gd name="T2" fmla="*/ 0 w 358"/>
                <a:gd name="T3" fmla="*/ 0 h 7759"/>
                <a:gd name="T4" fmla="*/ 0 w 358"/>
                <a:gd name="T5" fmla="*/ 2147483647 h 7759"/>
                <a:gd name="T6" fmla="*/ 0 60000 65536"/>
                <a:gd name="T7" fmla="*/ 0 60000 65536"/>
                <a:gd name="T8" fmla="*/ 0 60000 65536"/>
                <a:gd name="T9" fmla="*/ 0 w 358"/>
                <a:gd name="T10" fmla="*/ 0 h 7759"/>
                <a:gd name="T11" fmla="*/ 358 w 358"/>
                <a:gd name="T12" fmla="*/ 7759 h 7759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58" h="7759">
                  <a:moveTo>
                    <a:pt x="358" y="0"/>
                  </a:moveTo>
                  <a:lnTo>
                    <a:pt x="0" y="0"/>
                  </a:lnTo>
                  <a:lnTo>
                    <a:pt x="0" y="7759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7" name="Line 59"/>
            <p:cNvSpPr>
              <a:spLocks noChangeShapeType="1"/>
            </p:cNvSpPr>
            <p:nvPr/>
          </p:nvSpPr>
          <p:spPr bwMode="auto">
            <a:xfrm flipH="1">
              <a:off x="381000" y="2379663"/>
              <a:ext cx="57150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8" name="Line 60"/>
            <p:cNvSpPr>
              <a:spLocks noChangeShapeType="1"/>
            </p:cNvSpPr>
            <p:nvPr/>
          </p:nvSpPr>
          <p:spPr bwMode="auto">
            <a:xfrm flipH="1">
              <a:off x="381000" y="2986088"/>
              <a:ext cx="57150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39" name="Line 61"/>
            <p:cNvSpPr>
              <a:spLocks noChangeShapeType="1"/>
            </p:cNvSpPr>
            <p:nvPr/>
          </p:nvSpPr>
          <p:spPr bwMode="auto">
            <a:xfrm flipH="1">
              <a:off x="381000" y="3578225"/>
              <a:ext cx="57150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40" name="Line 62"/>
            <p:cNvSpPr>
              <a:spLocks noChangeShapeType="1"/>
            </p:cNvSpPr>
            <p:nvPr/>
          </p:nvSpPr>
          <p:spPr bwMode="auto">
            <a:xfrm flipH="1">
              <a:off x="381000" y="4184650"/>
              <a:ext cx="57150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41" name="Line 63"/>
            <p:cNvSpPr>
              <a:spLocks noChangeShapeType="1"/>
            </p:cNvSpPr>
            <p:nvPr/>
          </p:nvSpPr>
          <p:spPr bwMode="auto">
            <a:xfrm>
              <a:off x="949325" y="5376863"/>
              <a:ext cx="0" cy="58737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42" name="Line 64"/>
            <p:cNvSpPr>
              <a:spLocks noChangeShapeType="1"/>
            </p:cNvSpPr>
            <p:nvPr/>
          </p:nvSpPr>
          <p:spPr bwMode="auto">
            <a:xfrm>
              <a:off x="1431925" y="5376863"/>
              <a:ext cx="0" cy="58737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43" name="Line 65"/>
            <p:cNvSpPr>
              <a:spLocks noChangeShapeType="1"/>
            </p:cNvSpPr>
            <p:nvPr/>
          </p:nvSpPr>
          <p:spPr bwMode="auto">
            <a:xfrm>
              <a:off x="949325" y="5376863"/>
              <a:ext cx="482600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44" name="Line 66"/>
            <p:cNvSpPr>
              <a:spLocks noChangeShapeType="1"/>
            </p:cNvSpPr>
            <p:nvPr/>
          </p:nvSpPr>
          <p:spPr bwMode="auto">
            <a:xfrm flipH="1">
              <a:off x="381000" y="4776788"/>
              <a:ext cx="57150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45" name="Line 67"/>
            <p:cNvSpPr>
              <a:spLocks noChangeShapeType="1"/>
            </p:cNvSpPr>
            <p:nvPr/>
          </p:nvSpPr>
          <p:spPr bwMode="auto">
            <a:xfrm flipH="1">
              <a:off x="381000" y="5380038"/>
              <a:ext cx="61913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46" name="Line 68"/>
            <p:cNvSpPr>
              <a:spLocks noChangeShapeType="1"/>
            </p:cNvSpPr>
            <p:nvPr/>
          </p:nvSpPr>
          <p:spPr bwMode="auto">
            <a:xfrm>
              <a:off x="442913" y="5380038"/>
              <a:ext cx="0" cy="1905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47" name="Line 69"/>
            <p:cNvSpPr>
              <a:spLocks noChangeShapeType="1"/>
            </p:cNvSpPr>
            <p:nvPr/>
          </p:nvSpPr>
          <p:spPr bwMode="auto">
            <a:xfrm>
              <a:off x="442913" y="5399088"/>
              <a:ext cx="0" cy="36512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48" name="Line 70"/>
            <p:cNvSpPr>
              <a:spLocks noChangeShapeType="1"/>
            </p:cNvSpPr>
            <p:nvPr/>
          </p:nvSpPr>
          <p:spPr bwMode="auto">
            <a:xfrm>
              <a:off x="442913" y="5375275"/>
              <a:ext cx="0" cy="4763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49" name="Freeform 71"/>
            <p:cNvSpPr>
              <a:spLocks/>
            </p:cNvSpPr>
            <p:nvPr/>
          </p:nvSpPr>
          <p:spPr bwMode="auto">
            <a:xfrm>
              <a:off x="447675" y="5356225"/>
              <a:ext cx="0" cy="20638"/>
            </a:xfrm>
            <a:custGeom>
              <a:avLst/>
              <a:gdLst>
                <a:gd name="T0" fmla="*/ 2147483647 h 57"/>
                <a:gd name="T1" fmla="*/ 2147483647 h 57"/>
                <a:gd name="T2" fmla="*/ 0 h 57"/>
                <a:gd name="T3" fmla="*/ 0 60000 65536"/>
                <a:gd name="T4" fmla="*/ 0 60000 65536"/>
                <a:gd name="T5" fmla="*/ 0 60000 65536"/>
                <a:gd name="T6" fmla="*/ 0 h 57"/>
                <a:gd name="T7" fmla="*/ 57 h 57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57">
                  <a:moveTo>
                    <a:pt x="0" y="57"/>
                  </a:moveTo>
                  <a:lnTo>
                    <a:pt x="0" y="40"/>
                  </a:lnTo>
                  <a:lnTo>
                    <a:pt x="0" y="0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50" name="Line 72"/>
            <p:cNvSpPr>
              <a:spLocks noChangeShapeType="1"/>
            </p:cNvSpPr>
            <p:nvPr/>
          </p:nvSpPr>
          <p:spPr bwMode="auto">
            <a:xfrm flipV="1">
              <a:off x="442913" y="5376863"/>
              <a:ext cx="4762" cy="22225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51" name="Line 73"/>
            <p:cNvSpPr>
              <a:spLocks noChangeShapeType="1"/>
            </p:cNvSpPr>
            <p:nvPr/>
          </p:nvSpPr>
          <p:spPr bwMode="auto">
            <a:xfrm>
              <a:off x="447675" y="5376863"/>
              <a:ext cx="501650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52" name="Line 75"/>
            <p:cNvSpPr>
              <a:spLocks noChangeShapeType="1"/>
            </p:cNvSpPr>
            <p:nvPr/>
          </p:nvSpPr>
          <p:spPr bwMode="auto">
            <a:xfrm>
              <a:off x="3389313" y="5376863"/>
              <a:ext cx="0" cy="58737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53" name="Line 83"/>
            <p:cNvSpPr>
              <a:spLocks noChangeShapeType="1"/>
            </p:cNvSpPr>
            <p:nvPr/>
          </p:nvSpPr>
          <p:spPr bwMode="auto">
            <a:xfrm>
              <a:off x="1930400" y="5376863"/>
              <a:ext cx="0" cy="58737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54" name="Line 84"/>
            <p:cNvSpPr>
              <a:spLocks noChangeShapeType="1"/>
            </p:cNvSpPr>
            <p:nvPr/>
          </p:nvSpPr>
          <p:spPr bwMode="auto">
            <a:xfrm>
              <a:off x="1930400" y="5376863"/>
              <a:ext cx="484188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55" name="Line 85"/>
            <p:cNvSpPr>
              <a:spLocks noChangeShapeType="1"/>
            </p:cNvSpPr>
            <p:nvPr/>
          </p:nvSpPr>
          <p:spPr bwMode="auto">
            <a:xfrm>
              <a:off x="2414588" y="5376863"/>
              <a:ext cx="0" cy="58737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56" name="Line 86"/>
            <p:cNvSpPr>
              <a:spLocks noChangeShapeType="1"/>
            </p:cNvSpPr>
            <p:nvPr/>
          </p:nvSpPr>
          <p:spPr bwMode="auto">
            <a:xfrm>
              <a:off x="2913063" y="5376863"/>
              <a:ext cx="0" cy="58737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57" name="Line 87"/>
            <p:cNvSpPr>
              <a:spLocks noChangeShapeType="1"/>
            </p:cNvSpPr>
            <p:nvPr/>
          </p:nvSpPr>
          <p:spPr bwMode="auto">
            <a:xfrm>
              <a:off x="2414588" y="5376863"/>
              <a:ext cx="498475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58" name="Line 88"/>
            <p:cNvSpPr>
              <a:spLocks noChangeShapeType="1"/>
            </p:cNvSpPr>
            <p:nvPr/>
          </p:nvSpPr>
          <p:spPr bwMode="auto">
            <a:xfrm>
              <a:off x="2913063" y="5376863"/>
              <a:ext cx="476250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59" name="Line 89"/>
            <p:cNvSpPr>
              <a:spLocks noChangeShapeType="1"/>
            </p:cNvSpPr>
            <p:nvPr/>
          </p:nvSpPr>
          <p:spPr bwMode="auto">
            <a:xfrm>
              <a:off x="1431925" y="5376863"/>
              <a:ext cx="498475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60" name="Text Box 76"/>
            <p:cNvSpPr txBox="1">
              <a:spLocks noChangeArrowheads="1"/>
            </p:cNvSpPr>
            <p:nvPr/>
          </p:nvSpPr>
          <p:spPr bwMode="auto">
            <a:xfrm>
              <a:off x="138113" y="1839913"/>
              <a:ext cx="5334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6261" name="Rectangle 159"/>
            <p:cNvSpPr>
              <a:spLocks noChangeArrowheads="1"/>
            </p:cNvSpPr>
            <p:nvPr/>
          </p:nvSpPr>
          <p:spPr bwMode="auto">
            <a:xfrm>
              <a:off x="239713" y="5280025"/>
              <a:ext cx="84137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62" name="Rectangle 160"/>
            <p:cNvSpPr>
              <a:spLocks noChangeArrowheads="1"/>
            </p:cNvSpPr>
            <p:nvPr/>
          </p:nvSpPr>
          <p:spPr bwMode="auto">
            <a:xfrm>
              <a:off x="155575" y="467677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20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63" name="Rectangle 161"/>
            <p:cNvSpPr>
              <a:spLocks noChangeArrowheads="1"/>
            </p:cNvSpPr>
            <p:nvPr/>
          </p:nvSpPr>
          <p:spPr bwMode="auto">
            <a:xfrm>
              <a:off x="155575" y="407987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40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64" name="Rectangle 162"/>
            <p:cNvSpPr>
              <a:spLocks noChangeArrowheads="1"/>
            </p:cNvSpPr>
            <p:nvPr/>
          </p:nvSpPr>
          <p:spPr bwMode="auto">
            <a:xfrm>
              <a:off x="155575" y="34893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60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65" name="Rectangle 163"/>
            <p:cNvSpPr>
              <a:spLocks noChangeArrowheads="1"/>
            </p:cNvSpPr>
            <p:nvPr/>
          </p:nvSpPr>
          <p:spPr bwMode="auto">
            <a:xfrm>
              <a:off x="155575" y="2889250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80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66" name="Rectangle 164"/>
            <p:cNvSpPr>
              <a:spLocks noChangeArrowheads="1"/>
            </p:cNvSpPr>
            <p:nvPr/>
          </p:nvSpPr>
          <p:spPr bwMode="auto">
            <a:xfrm>
              <a:off x="71438" y="2289175"/>
              <a:ext cx="252412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100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67" name="Rectangle 159"/>
            <p:cNvSpPr>
              <a:spLocks noChangeArrowheads="1"/>
            </p:cNvSpPr>
            <p:nvPr/>
          </p:nvSpPr>
          <p:spPr bwMode="auto">
            <a:xfrm>
              <a:off x="390525" y="5467350"/>
              <a:ext cx="84138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68" name="Rectangle 159"/>
            <p:cNvSpPr>
              <a:spLocks noChangeArrowheads="1"/>
            </p:cNvSpPr>
            <p:nvPr/>
          </p:nvSpPr>
          <p:spPr bwMode="auto">
            <a:xfrm>
              <a:off x="865188" y="5467350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16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69" name="Rectangle 159"/>
            <p:cNvSpPr>
              <a:spLocks noChangeArrowheads="1"/>
            </p:cNvSpPr>
            <p:nvPr/>
          </p:nvSpPr>
          <p:spPr bwMode="auto">
            <a:xfrm>
              <a:off x="1347788" y="5467350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32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70" name="Rectangle 159"/>
            <p:cNvSpPr>
              <a:spLocks noChangeArrowheads="1"/>
            </p:cNvSpPr>
            <p:nvPr/>
          </p:nvSpPr>
          <p:spPr bwMode="auto">
            <a:xfrm>
              <a:off x="1833563" y="5467350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48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71" name="Rectangle 159"/>
            <p:cNvSpPr>
              <a:spLocks noChangeArrowheads="1"/>
            </p:cNvSpPr>
            <p:nvPr/>
          </p:nvSpPr>
          <p:spPr bwMode="auto">
            <a:xfrm>
              <a:off x="2330450" y="5467350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64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72" name="Rectangle 159"/>
            <p:cNvSpPr>
              <a:spLocks noChangeArrowheads="1"/>
            </p:cNvSpPr>
            <p:nvPr/>
          </p:nvSpPr>
          <p:spPr bwMode="auto">
            <a:xfrm>
              <a:off x="2828925" y="5467350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80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73" name="Rectangle 159"/>
            <p:cNvSpPr>
              <a:spLocks noChangeArrowheads="1"/>
            </p:cNvSpPr>
            <p:nvPr/>
          </p:nvSpPr>
          <p:spPr bwMode="auto">
            <a:xfrm>
              <a:off x="3305175" y="5467350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96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74" name="Rectangle 159"/>
            <p:cNvSpPr>
              <a:spLocks noChangeArrowheads="1"/>
            </p:cNvSpPr>
            <p:nvPr/>
          </p:nvSpPr>
          <p:spPr bwMode="auto">
            <a:xfrm>
              <a:off x="1730375" y="5722938"/>
              <a:ext cx="46692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Weeks</a:t>
              </a:r>
              <a:endParaRPr lang="en-GB" sz="1600">
                <a:solidFill>
                  <a:srgbClr val="000066"/>
                </a:solidFill>
              </a:endParaRPr>
            </a:p>
          </p:txBody>
        </p:sp>
      </p:grpSp>
      <p:grpSp>
        <p:nvGrpSpPr>
          <p:cNvPr id="6150" name="Groupe 129"/>
          <p:cNvGrpSpPr>
            <a:grpSpLocks/>
          </p:cNvGrpSpPr>
          <p:nvPr/>
        </p:nvGrpSpPr>
        <p:grpSpPr bwMode="auto">
          <a:xfrm>
            <a:off x="5608638" y="1839913"/>
            <a:ext cx="3392487" cy="4067175"/>
            <a:chOff x="5608638" y="1839913"/>
            <a:chExt cx="3392487" cy="4067691"/>
          </a:xfrm>
        </p:grpSpPr>
        <p:sp>
          <p:nvSpPr>
            <p:cNvPr id="6164" name="Freeform 9"/>
            <p:cNvSpPr>
              <a:spLocks/>
            </p:cNvSpPr>
            <p:nvPr/>
          </p:nvSpPr>
          <p:spPr bwMode="auto">
            <a:xfrm>
              <a:off x="8689975" y="3263900"/>
              <a:ext cx="241300" cy="107950"/>
            </a:xfrm>
            <a:custGeom>
              <a:avLst/>
              <a:gdLst>
                <a:gd name="T0" fmla="*/ 2147483647 w 690"/>
                <a:gd name="T1" fmla="*/ 2147483647 h 279"/>
                <a:gd name="T2" fmla="*/ 2147483647 w 690"/>
                <a:gd name="T3" fmla="*/ 2147483647 h 279"/>
                <a:gd name="T4" fmla="*/ 0 w 690"/>
                <a:gd name="T5" fmla="*/ 0 h 279"/>
                <a:gd name="T6" fmla="*/ 2147483647 w 690"/>
                <a:gd name="T7" fmla="*/ 2147483647 h 27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90"/>
                <a:gd name="T13" fmla="*/ 0 h 279"/>
                <a:gd name="T14" fmla="*/ 690 w 690"/>
                <a:gd name="T15" fmla="*/ 279 h 27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90" h="279">
                  <a:moveTo>
                    <a:pt x="690" y="279"/>
                  </a:moveTo>
                  <a:lnTo>
                    <a:pt x="690" y="125"/>
                  </a:lnTo>
                  <a:lnTo>
                    <a:pt x="0" y="0"/>
                  </a:lnTo>
                  <a:lnTo>
                    <a:pt x="690" y="279"/>
                  </a:lnTo>
                  <a:close/>
                </a:path>
              </a:pathLst>
            </a:custGeom>
            <a:solidFill>
              <a:srgbClr val="33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5" name="Freeform 10"/>
            <p:cNvSpPr>
              <a:spLocks/>
            </p:cNvSpPr>
            <p:nvPr/>
          </p:nvSpPr>
          <p:spPr bwMode="auto">
            <a:xfrm>
              <a:off x="5983288" y="2779713"/>
              <a:ext cx="2947987" cy="2601912"/>
            </a:xfrm>
            <a:custGeom>
              <a:avLst/>
              <a:gdLst>
                <a:gd name="T0" fmla="*/ 2147483647 w 8439"/>
                <a:gd name="T1" fmla="*/ 2147483647 h 6632"/>
                <a:gd name="T2" fmla="*/ 2147483647 w 8439"/>
                <a:gd name="T3" fmla="*/ 2147483647 h 6632"/>
                <a:gd name="T4" fmla="*/ 2147483647 w 8439"/>
                <a:gd name="T5" fmla="*/ 2147483647 h 6632"/>
                <a:gd name="T6" fmla="*/ 2147483647 w 8439"/>
                <a:gd name="T7" fmla="*/ 2147483647 h 6632"/>
                <a:gd name="T8" fmla="*/ 2147483647 w 8439"/>
                <a:gd name="T9" fmla="*/ 2147483647 h 6632"/>
                <a:gd name="T10" fmla="*/ 2147483647 w 8439"/>
                <a:gd name="T11" fmla="*/ 2147483647 h 6632"/>
                <a:gd name="T12" fmla="*/ 2147483647 w 8439"/>
                <a:gd name="T13" fmla="*/ 2147483647 h 6632"/>
                <a:gd name="T14" fmla="*/ 2147483647 w 8439"/>
                <a:gd name="T15" fmla="*/ 2147483647 h 6632"/>
                <a:gd name="T16" fmla="*/ 2147483647 w 8439"/>
                <a:gd name="T17" fmla="*/ 2147483647 h 6632"/>
                <a:gd name="T18" fmla="*/ 2147483647 w 8439"/>
                <a:gd name="T19" fmla="*/ 2147483647 h 6632"/>
                <a:gd name="T20" fmla="*/ 2147483647 w 8439"/>
                <a:gd name="T21" fmla="*/ 2147483647 h 6632"/>
                <a:gd name="T22" fmla="*/ 2147483647 w 8439"/>
                <a:gd name="T23" fmla="*/ 2147483647 h 6632"/>
                <a:gd name="T24" fmla="*/ 2147483647 w 8439"/>
                <a:gd name="T25" fmla="*/ 2147483647 h 6632"/>
                <a:gd name="T26" fmla="*/ 2147483647 w 8439"/>
                <a:gd name="T27" fmla="*/ 2147483647 h 6632"/>
                <a:gd name="T28" fmla="*/ 2147483647 w 8439"/>
                <a:gd name="T29" fmla="*/ 2147483647 h 6632"/>
                <a:gd name="T30" fmla="*/ 2147483647 w 8439"/>
                <a:gd name="T31" fmla="*/ 2147483647 h 6632"/>
                <a:gd name="T32" fmla="*/ 2147483647 w 8439"/>
                <a:gd name="T33" fmla="*/ 0 h 6632"/>
                <a:gd name="T34" fmla="*/ 2147483647 w 8439"/>
                <a:gd name="T35" fmla="*/ 2147483647 h 6632"/>
                <a:gd name="T36" fmla="*/ 2147483647 w 8439"/>
                <a:gd name="T37" fmla="*/ 2147483647 h 6632"/>
                <a:gd name="T38" fmla="*/ 2147483647 w 8439"/>
                <a:gd name="T39" fmla="*/ 2147483647 h 6632"/>
                <a:gd name="T40" fmla="*/ 2147483647 w 8439"/>
                <a:gd name="T41" fmla="*/ 2147483647 h 6632"/>
                <a:gd name="T42" fmla="*/ 0 w 8439"/>
                <a:gd name="T43" fmla="*/ 2147483647 h 6632"/>
                <a:gd name="T44" fmla="*/ 0 w 8439"/>
                <a:gd name="T45" fmla="*/ 2147483647 h 6632"/>
                <a:gd name="T46" fmla="*/ 2147483647 w 8439"/>
                <a:gd name="T47" fmla="*/ 2147483647 h 6632"/>
                <a:gd name="T48" fmla="*/ 2147483647 w 8439"/>
                <a:gd name="T49" fmla="*/ 2147483647 h 6632"/>
                <a:gd name="T50" fmla="*/ 2147483647 w 8439"/>
                <a:gd name="T51" fmla="*/ 2147483647 h 663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8439"/>
                <a:gd name="T79" fmla="*/ 0 h 6632"/>
                <a:gd name="T80" fmla="*/ 8439 w 8439"/>
                <a:gd name="T81" fmla="*/ 6632 h 6632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8439" h="6632">
                  <a:moveTo>
                    <a:pt x="7749" y="1229"/>
                  </a:moveTo>
                  <a:lnTo>
                    <a:pt x="7055" y="1229"/>
                  </a:lnTo>
                  <a:lnTo>
                    <a:pt x="6685" y="1148"/>
                  </a:lnTo>
                  <a:lnTo>
                    <a:pt x="6448" y="1061"/>
                  </a:lnTo>
                  <a:lnTo>
                    <a:pt x="5918" y="1061"/>
                  </a:lnTo>
                  <a:lnTo>
                    <a:pt x="5605" y="1225"/>
                  </a:lnTo>
                  <a:lnTo>
                    <a:pt x="5261" y="1225"/>
                  </a:lnTo>
                  <a:lnTo>
                    <a:pt x="5107" y="1157"/>
                  </a:lnTo>
                  <a:lnTo>
                    <a:pt x="4920" y="1042"/>
                  </a:lnTo>
                  <a:lnTo>
                    <a:pt x="4572" y="1219"/>
                  </a:lnTo>
                  <a:lnTo>
                    <a:pt x="4229" y="1051"/>
                  </a:lnTo>
                  <a:lnTo>
                    <a:pt x="3868" y="1354"/>
                  </a:lnTo>
                  <a:lnTo>
                    <a:pt x="3531" y="1035"/>
                  </a:lnTo>
                  <a:lnTo>
                    <a:pt x="3193" y="1209"/>
                  </a:lnTo>
                  <a:lnTo>
                    <a:pt x="2807" y="313"/>
                  </a:lnTo>
                  <a:lnTo>
                    <a:pt x="2107" y="313"/>
                  </a:lnTo>
                  <a:lnTo>
                    <a:pt x="1402" y="0"/>
                  </a:lnTo>
                  <a:lnTo>
                    <a:pt x="1071" y="757"/>
                  </a:lnTo>
                  <a:lnTo>
                    <a:pt x="736" y="2942"/>
                  </a:lnTo>
                  <a:lnTo>
                    <a:pt x="389" y="4682"/>
                  </a:lnTo>
                  <a:lnTo>
                    <a:pt x="125" y="6139"/>
                  </a:lnTo>
                  <a:lnTo>
                    <a:pt x="0" y="6596"/>
                  </a:lnTo>
                  <a:lnTo>
                    <a:pt x="0" y="6632"/>
                  </a:lnTo>
                  <a:lnTo>
                    <a:pt x="8439" y="6632"/>
                  </a:lnTo>
                  <a:lnTo>
                    <a:pt x="8439" y="1508"/>
                  </a:lnTo>
                  <a:lnTo>
                    <a:pt x="7749" y="1229"/>
                  </a:lnTo>
                  <a:close/>
                </a:path>
              </a:pathLst>
            </a:cu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6" name="Freeform 11"/>
            <p:cNvSpPr>
              <a:spLocks/>
            </p:cNvSpPr>
            <p:nvPr/>
          </p:nvSpPr>
          <p:spPr bwMode="auto">
            <a:xfrm>
              <a:off x="7700963" y="3189288"/>
              <a:ext cx="989012" cy="74612"/>
            </a:xfrm>
            <a:custGeom>
              <a:avLst/>
              <a:gdLst>
                <a:gd name="T0" fmla="*/ 2147483647 w 2829"/>
                <a:gd name="T1" fmla="*/ 2147483647 h 187"/>
                <a:gd name="T2" fmla="*/ 2147483647 w 2829"/>
                <a:gd name="T3" fmla="*/ 2147483647 h 187"/>
                <a:gd name="T4" fmla="*/ 2147483647 w 2829"/>
                <a:gd name="T5" fmla="*/ 2147483647 h 187"/>
                <a:gd name="T6" fmla="*/ 0 w 2829"/>
                <a:gd name="T7" fmla="*/ 0 h 187"/>
                <a:gd name="T8" fmla="*/ 2147483647 w 2829"/>
                <a:gd name="T9" fmla="*/ 2147483647 h 187"/>
                <a:gd name="T10" fmla="*/ 2147483647 w 2829"/>
                <a:gd name="T11" fmla="*/ 2147483647 h 187"/>
                <a:gd name="T12" fmla="*/ 2147483647 w 2829"/>
                <a:gd name="T13" fmla="*/ 2147483647 h 187"/>
                <a:gd name="T14" fmla="*/ 2147483647 w 2829"/>
                <a:gd name="T15" fmla="*/ 2147483647 h 187"/>
                <a:gd name="T16" fmla="*/ 2147483647 w 2829"/>
                <a:gd name="T17" fmla="*/ 2147483647 h 187"/>
                <a:gd name="T18" fmla="*/ 2147483647 w 2829"/>
                <a:gd name="T19" fmla="*/ 2147483647 h 187"/>
                <a:gd name="T20" fmla="*/ 2147483647 w 2829"/>
                <a:gd name="T21" fmla="*/ 2147483647 h 187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829"/>
                <a:gd name="T34" fmla="*/ 0 h 187"/>
                <a:gd name="T35" fmla="*/ 2829 w 2829"/>
                <a:gd name="T36" fmla="*/ 187 h 187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829" h="187">
                  <a:moveTo>
                    <a:pt x="2135" y="187"/>
                  </a:moveTo>
                  <a:lnTo>
                    <a:pt x="2829" y="187"/>
                  </a:lnTo>
                  <a:lnTo>
                    <a:pt x="2124" y="3"/>
                  </a:lnTo>
                  <a:lnTo>
                    <a:pt x="0" y="0"/>
                  </a:lnTo>
                  <a:lnTo>
                    <a:pt x="187" y="115"/>
                  </a:lnTo>
                  <a:lnTo>
                    <a:pt x="341" y="183"/>
                  </a:lnTo>
                  <a:lnTo>
                    <a:pt x="685" y="183"/>
                  </a:lnTo>
                  <a:lnTo>
                    <a:pt x="998" y="19"/>
                  </a:lnTo>
                  <a:lnTo>
                    <a:pt x="1528" y="19"/>
                  </a:lnTo>
                  <a:lnTo>
                    <a:pt x="1765" y="106"/>
                  </a:lnTo>
                  <a:lnTo>
                    <a:pt x="2135" y="187"/>
                  </a:lnTo>
                  <a:close/>
                </a:path>
              </a:pathLst>
            </a:custGeom>
            <a:solidFill>
              <a:srgbClr val="33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7" name="Freeform 12"/>
            <p:cNvSpPr>
              <a:spLocks/>
            </p:cNvSpPr>
            <p:nvPr/>
          </p:nvSpPr>
          <p:spPr bwMode="auto">
            <a:xfrm>
              <a:off x="6010275" y="2370138"/>
              <a:ext cx="2921000" cy="941387"/>
            </a:xfrm>
            <a:custGeom>
              <a:avLst/>
              <a:gdLst>
                <a:gd name="T0" fmla="*/ 2147483647 w 8362"/>
                <a:gd name="T1" fmla="*/ 2147483647 h 2400"/>
                <a:gd name="T2" fmla="*/ 2147483647 w 8362"/>
                <a:gd name="T3" fmla="*/ 0 h 2400"/>
                <a:gd name="T4" fmla="*/ 2147483647 w 8362"/>
                <a:gd name="T5" fmla="*/ 2147483647 h 2400"/>
                <a:gd name="T6" fmla="*/ 2147483647 w 8362"/>
                <a:gd name="T7" fmla="*/ 2147483647 h 2400"/>
                <a:gd name="T8" fmla="*/ 2147483647 w 8362"/>
                <a:gd name="T9" fmla="*/ 2147483647 h 2400"/>
                <a:gd name="T10" fmla="*/ 2147483647 w 8362"/>
                <a:gd name="T11" fmla="*/ 2147483647 h 2400"/>
                <a:gd name="T12" fmla="*/ 2147483647 w 8362"/>
                <a:gd name="T13" fmla="*/ 2147483647 h 2400"/>
                <a:gd name="T14" fmla="*/ 2147483647 w 8362"/>
                <a:gd name="T15" fmla="*/ 2147483647 h 2400"/>
                <a:gd name="T16" fmla="*/ 2147483647 w 8362"/>
                <a:gd name="T17" fmla="*/ 2147483647 h 2400"/>
                <a:gd name="T18" fmla="*/ 2147483647 w 8362"/>
                <a:gd name="T19" fmla="*/ 2147483647 h 2400"/>
                <a:gd name="T20" fmla="*/ 2147483647 w 8362"/>
                <a:gd name="T21" fmla="*/ 2147483647 h 2400"/>
                <a:gd name="T22" fmla="*/ 2147483647 w 8362"/>
                <a:gd name="T23" fmla="*/ 2147483647 h 2400"/>
                <a:gd name="T24" fmla="*/ 2147483647 w 8362"/>
                <a:gd name="T25" fmla="*/ 2147483647 h 2400"/>
                <a:gd name="T26" fmla="*/ 2147483647 w 8362"/>
                <a:gd name="T27" fmla="*/ 2147483647 h 2400"/>
                <a:gd name="T28" fmla="*/ 2147483647 w 8362"/>
                <a:gd name="T29" fmla="*/ 2147483647 h 2400"/>
                <a:gd name="T30" fmla="*/ 2147483647 w 8362"/>
                <a:gd name="T31" fmla="*/ 2147483647 h 2400"/>
                <a:gd name="T32" fmla="*/ 2147483647 w 8362"/>
                <a:gd name="T33" fmla="*/ 2147483647 h 2400"/>
                <a:gd name="T34" fmla="*/ 2147483647 w 8362"/>
                <a:gd name="T35" fmla="*/ 2147483647 h 2400"/>
                <a:gd name="T36" fmla="*/ 2147483647 w 8362"/>
                <a:gd name="T37" fmla="*/ 2147483647 h 2400"/>
                <a:gd name="T38" fmla="*/ 2147483647 w 8362"/>
                <a:gd name="T39" fmla="*/ 2147483647 h 2400"/>
                <a:gd name="T40" fmla="*/ 2147483647 w 8362"/>
                <a:gd name="T41" fmla="*/ 2147483647 h 2400"/>
                <a:gd name="T42" fmla="*/ 2147483647 w 8362"/>
                <a:gd name="T43" fmla="*/ 2147483647 h 2400"/>
                <a:gd name="T44" fmla="*/ 2147483647 w 8362"/>
                <a:gd name="T45" fmla="*/ 2147483647 h 2400"/>
                <a:gd name="T46" fmla="*/ 2147483647 w 8362"/>
                <a:gd name="T47" fmla="*/ 2147483647 h 2400"/>
                <a:gd name="T48" fmla="*/ 2147483647 w 8362"/>
                <a:gd name="T49" fmla="*/ 2147483647 h 2400"/>
                <a:gd name="T50" fmla="*/ 2147483647 w 8362"/>
                <a:gd name="T51" fmla="*/ 2147483647 h 2400"/>
                <a:gd name="T52" fmla="*/ 2147483647 w 8362"/>
                <a:gd name="T53" fmla="*/ 2147483647 h 2400"/>
                <a:gd name="T54" fmla="*/ 2147483647 w 8362"/>
                <a:gd name="T55" fmla="*/ 2147483647 h 2400"/>
                <a:gd name="T56" fmla="*/ 2147483647 w 8362"/>
                <a:gd name="T57" fmla="*/ 2147483647 h 2400"/>
                <a:gd name="T58" fmla="*/ 2147483647 w 8362"/>
                <a:gd name="T59" fmla="*/ 2147483647 h 2400"/>
                <a:gd name="T60" fmla="*/ 2147483647 w 8362"/>
                <a:gd name="T61" fmla="*/ 2147483647 h 2400"/>
                <a:gd name="T62" fmla="*/ 2147483647 w 8362"/>
                <a:gd name="T63" fmla="*/ 2147483647 h 240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8362"/>
                <a:gd name="T97" fmla="*/ 0 h 2400"/>
                <a:gd name="T98" fmla="*/ 8362 w 8362"/>
                <a:gd name="T99" fmla="*/ 2400 h 2400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8362" h="2400">
                  <a:moveTo>
                    <a:pt x="6967" y="2091"/>
                  </a:moveTo>
                  <a:lnTo>
                    <a:pt x="7672" y="2275"/>
                  </a:lnTo>
                  <a:lnTo>
                    <a:pt x="8362" y="2400"/>
                  </a:lnTo>
                  <a:lnTo>
                    <a:pt x="8362" y="0"/>
                  </a:lnTo>
                  <a:lnTo>
                    <a:pt x="0" y="0"/>
                  </a:lnTo>
                  <a:lnTo>
                    <a:pt x="308" y="139"/>
                  </a:lnTo>
                  <a:lnTo>
                    <a:pt x="650" y="447"/>
                  </a:lnTo>
                  <a:lnTo>
                    <a:pt x="1032" y="447"/>
                  </a:lnTo>
                  <a:lnTo>
                    <a:pt x="1904" y="853"/>
                  </a:lnTo>
                  <a:lnTo>
                    <a:pt x="2376" y="1021"/>
                  </a:lnTo>
                  <a:lnTo>
                    <a:pt x="2614" y="1132"/>
                  </a:lnTo>
                  <a:lnTo>
                    <a:pt x="2817" y="1248"/>
                  </a:lnTo>
                  <a:lnTo>
                    <a:pt x="2825" y="1255"/>
                  </a:lnTo>
                  <a:lnTo>
                    <a:pt x="2834" y="1262"/>
                  </a:lnTo>
                  <a:lnTo>
                    <a:pt x="2851" y="1278"/>
                  </a:lnTo>
                  <a:lnTo>
                    <a:pt x="2859" y="1284"/>
                  </a:lnTo>
                  <a:lnTo>
                    <a:pt x="2868" y="1292"/>
                  </a:lnTo>
                  <a:lnTo>
                    <a:pt x="2885" y="1307"/>
                  </a:lnTo>
                  <a:lnTo>
                    <a:pt x="2900" y="1320"/>
                  </a:lnTo>
                  <a:lnTo>
                    <a:pt x="2908" y="1327"/>
                  </a:lnTo>
                  <a:lnTo>
                    <a:pt x="2917" y="1334"/>
                  </a:lnTo>
                  <a:lnTo>
                    <a:pt x="2949" y="1361"/>
                  </a:lnTo>
                  <a:lnTo>
                    <a:pt x="2978" y="1385"/>
                  </a:lnTo>
                  <a:lnTo>
                    <a:pt x="2992" y="1396"/>
                  </a:lnTo>
                  <a:lnTo>
                    <a:pt x="3008" y="1408"/>
                  </a:lnTo>
                  <a:lnTo>
                    <a:pt x="3021" y="1418"/>
                  </a:lnTo>
                  <a:lnTo>
                    <a:pt x="3035" y="1429"/>
                  </a:lnTo>
                  <a:lnTo>
                    <a:pt x="3048" y="1438"/>
                  </a:lnTo>
                  <a:lnTo>
                    <a:pt x="3062" y="1449"/>
                  </a:lnTo>
                  <a:lnTo>
                    <a:pt x="3087" y="1467"/>
                  </a:lnTo>
                  <a:lnTo>
                    <a:pt x="3090" y="1468"/>
                  </a:lnTo>
                  <a:lnTo>
                    <a:pt x="3093" y="1470"/>
                  </a:lnTo>
                  <a:lnTo>
                    <a:pt x="3099" y="1474"/>
                  </a:lnTo>
                  <a:lnTo>
                    <a:pt x="3113" y="1483"/>
                  </a:lnTo>
                  <a:lnTo>
                    <a:pt x="3136" y="1499"/>
                  </a:lnTo>
                  <a:lnTo>
                    <a:pt x="3147" y="1505"/>
                  </a:lnTo>
                  <a:lnTo>
                    <a:pt x="3149" y="1506"/>
                  </a:lnTo>
                  <a:lnTo>
                    <a:pt x="3152" y="1508"/>
                  </a:lnTo>
                  <a:lnTo>
                    <a:pt x="3159" y="1513"/>
                  </a:lnTo>
                  <a:lnTo>
                    <a:pt x="3163" y="1515"/>
                  </a:lnTo>
                  <a:lnTo>
                    <a:pt x="3165" y="1516"/>
                  </a:lnTo>
                  <a:lnTo>
                    <a:pt x="3168" y="1518"/>
                  </a:lnTo>
                  <a:lnTo>
                    <a:pt x="3179" y="1525"/>
                  </a:lnTo>
                  <a:lnTo>
                    <a:pt x="3200" y="1536"/>
                  </a:lnTo>
                  <a:lnTo>
                    <a:pt x="3220" y="1544"/>
                  </a:lnTo>
                  <a:lnTo>
                    <a:pt x="3239" y="1553"/>
                  </a:lnTo>
                  <a:lnTo>
                    <a:pt x="3250" y="1556"/>
                  </a:lnTo>
                  <a:lnTo>
                    <a:pt x="3253" y="1556"/>
                  </a:lnTo>
                  <a:lnTo>
                    <a:pt x="3254" y="1556"/>
                  </a:lnTo>
                  <a:lnTo>
                    <a:pt x="3256" y="1558"/>
                  </a:lnTo>
                  <a:lnTo>
                    <a:pt x="3262" y="1560"/>
                  </a:lnTo>
                  <a:lnTo>
                    <a:pt x="3272" y="1562"/>
                  </a:lnTo>
                  <a:lnTo>
                    <a:pt x="3283" y="1565"/>
                  </a:lnTo>
                  <a:lnTo>
                    <a:pt x="3292" y="1565"/>
                  </a:lnTo>
                  <a:lnTo>
                    <a:pt x="3296" y="1565"/>
                  </a:lnTo>
                  <a:lnTo>
                    <a:pt x="3299" y="1565"/>
                  </a:lnTo>
                  <a:lnTo>
                    <a:pt x="3300" y="1565"/>
                  </a:lnTo>
                  <a:lnTo>
                    <a:pt x="3302" y="1566"/>
                  </a:lnTo>
                  <a:lnTo>
                    <a:pt x="3309" y="1566"/>
                  </a:lnTo>
                  <a:lnTo>
                    <a:pt x="3318" y="1566"/>
                  </a:lnTo>
                  <a:lnTo>
                    <a:pt x="3472" y="1639"/>
                  </a:lnTo>
                  <a:lnTo>
                    <a:pt x="4148" y="1639"/>
                  </a:lnTo>
                  <a:lnTo>
                    <a:pt x="4505" y="1957"/>
                  </a:lnTo>
                  <a:lnTo>
                    <a:pt x="4843" y="2088"/>
                  </a:lnTo>
                  <a:lnTo>
                    <a:pt x="6967" y="2091"/>
                  </a:lnTo>
                  <a:close/>
                </a:path>
              </a:pathLst>
            </a:custGeom>
            <a:solidFill>
              <a:srgbClr val="33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8" name="Freeform 13"/>
            <p:cNvSpPr>
              <a:spLocks/>
            </p:cNvSpPr>
            <p:nvPr/>
          </p:nvSpPr>
          <p:spPr bwMode="auto">
            <a:xfrm>
              <a:off x="5983288" y="2595563"/>
              <a:ext cx="981075" cy="2773362"/>
            </a:xfrm>
            <a:custGeom>
              <a:avLst/>
              <a:gdLst>
                <a:gd name="T0" fmla="*/ 2147483647 w 2807"/>
                <a:gd name="T1" fmla="*/ 2147483647 h 7065"/>
                <a:gd name="T2" fmla="*/ 2147483647 w 2807"/>
                <a:gd name="T3" fmla="*/ 2147483647 h 7065"/>
                <a:gd name="T4" fmla="*/ 2147483647 w 2807"/>
                <a:gd name="T5" fmla="*/ 0 h 7065"/>
                <a:gd name="T6" fmla="*/ 2147483647 w 2807"/>
                <a:gd name="T7" fmla="*/ 2147483647 h 7065"/>
                <a:gd name="T8" fmla="*/ 2147483647 w 2807"/>
                <a:gd name="T9" fmla="*/ 2147483647 h 7065"/>
                <a:gd name="T10" fmla="*/ 0 w 2807"/>
                <a:gd name="T11" fmla="*/ 2147483647 h 7065"/>
                <a:gd name="T12" fmla="*/ 2147483647 w 2807"/>
                <a:gd name="T13" fmla="*/ 2147483647 h 7065"/>
                <a:gd name="T14" fmla="*/ 2147483647 w 2807"/>
                <a:gd name="T15" fmla="*/ 2147483647 h 7065"/>
                <a:gd name="T16" fmla="*/ 2147483647 w 2807"/>
                <a:gd name="T17" fmla="*/ 2147483647 h 7065"/>
                <a:gd name="T18" fmla="*/ 2147483647 w 2807"/>
                <a:gd name="T19" fmla="*/ 2147483647 h 7065"/>
                <a:gd name="T20" fmla="*/ 2147483647 w 2807"/>
                <a:gd name="T21" fmla="*/ 2147483647 h 7065"/>
                <a:gd name="T22" fmla="*/ 2147483647 w 2807"/>
                <a:gd name="T23" fmla="*/ 2147483647 h 7065"/>
                <a:gd name="T24" fmla="*/ 2147483647 w 2807"/>
                <a:gd name="T25" fmla="*/ 2147483647 h 7065"/>
                <a:gd name="T26" fmla="*/ 2147483647 w 2807"/>
                <a:gd name="T27" fmla="*/ 2147483647 h 7065"/>
                <a:gd name="T28" fmla="*/ 2147483647 w 2807"/>
                <a:gd name="T29" fmla="*/ 2147483647 h 7065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2807"/>
                <a:gd name="T46" fmla="*/ 0 h 7065"/>
                <a:gd name="T47" fmla="*/ 2807 w 2807"/>
                <a:gd name="T48" fmla="*/ 7065 h 7065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2807" h="7065">
                  <a:moveTo>
                    <a:pt x="1431" y="180"/>
                  </a:moveTo>
                  <a:lnTo>
                    <a:pt x="1080" y="180"/>
                  </a:lnTo>
                  <a:lnTo>
                    <a:pt x="733" y="0"/>
                  </a:lnTo>
                  <a:lnTo>
                    <a:pt x="357" y="1080"/>
                  </a:lnTo>
                  <a:lnTo>
                    <a:pt x="77" y="6245"/>
                  </a:lnTo>
                  <a:lnTo>
                    <a:pt x="0" y="7065"/>
                  </a:lnTo>
                  <a:lnTo>
                    <a:pt x="125" y="6608"/>
                  </a:lnTo>
                  <a:lnTo>
                    <a:pt x="389" y="5151"/>
                  </a:lnTo>
                  <a:lnTo>
                    <a:pt x="736" y="3411"/>
                  </a:lnTo>
                  <a:lnTo>
                    <a:pt x="1071" y="1226"/>
                  </a:lnTo>
                  <a:lnTo>
                    <a:pt x="1402" y="469"/>
                  </a:lnTo>
                  <a:lnTo>
                    <a:pt x="2107" y="782"/>
                  </a:lnTo>
                  <a:lnTo>
                    <a:pt x="2807" y="782"/>
                  </a:lnTo>
                  <a:lnTo>
                    <a:pt x="2145" y="473"/>
                  </a:lnTo>
                  <a:lnTo>
                    <a:pt x="1431" y="180"/>
                  </a:lnTo>
                  <a:close/>
                </a:path>
              </a:pathLst>
            </a:custGeom>
            <a:solidFill>
              <a:srgbClr val="33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69" name="Freeform 14"/>
            <p:cNvSpPr>
              <a:spLocks/>
            </p:cNvSpPr>
            <p:nvPr/>
          </p:nvSpPr>
          <p:spPr bwMode="auto">
            <a:xfrm>
              <a:off x="5978525" y="2370138"/>
              <a:ext cx="1606550" cy="2998787"/>
            </a:xfrm>
            <a:custGeom>
              <a:avLst/>
              <a:gdLst>
                <a:gd name="T0" fmla="*/ 2147483647 w 4594"/>
                <a:gd name="T1" fmla="*/ 2147483647 h 7642"/>
                <a:gd name="T2" fmla="*/ 2147483647 w 4594"/>
                <a:gd name="T3" fmla="*/ 2147483647 h 7642"/>
                <a:gd name="T4" fmla="*/ 2147483647 w 4594"/>
                <a:gd name="T5" fmla="*/ 2147483647 h 7642"/>
                <a:gd name="T6" fmla="*/ 2147483647 w 4594"/>
                <a:gd name="T7" fmla="*/ 2147483647 h 7642"/>
                <a:gd name="T8" fmla="*/ 2147483647 w 4594"/>
                <a:gd name="T9" fmla="*/ 2147483647 h 7642"/>
                <a:gd name="T10" fmla="*/ 2147483647 w 4594"/>
                <a:gd name="T11" fmla="*/ 2147483647 h 7642"/>
                <a:gd name="T12" fmla="*/ 2147483647 w 4594"/>
                <a:gd name="T13" fmla="*/ 2147483647 h 7642"/>
                <a:gd name="T14" fmla="*/ 2147483647 w 4594"/>
                <a:gd name="T15" fmla="*/ 2147483647 h 7642"/>
                <a:gd name="T16" fmla="*/ 2147483647 w 4594"/>
                <a:gd name="T17" fmla="*/ 2147483647 h 7642"/>
                <a:gd name="T18" fmla="*/ 2147483647 w 4594"/>
                <a:gd name="T19" fmla="*/ 2147483647 h 7642"/>
                <a:gd name="T20" fmla="*/ 2147483647 w 4594"/>
                <a:gd name="T21" fmla="*/ 2147483647 h 7642"/>
                <a:gd name="T22" fmla="*/ 2147483647 w 4594"/>
                <a:gd name="T23" fmla="*/ 2147483647 h 7642"/>
                <a:gd name="T24" fmla="*/ 2147483647 w 4594"/>
                <a:gd name="T25" fmla="*/ 2147483647 h 7642"/>
                <a:gd name="T26" fmla="*/ 2147483647 w 4594"/>
                <a:gd name="T27" fmla="*/ 2147483647 h 7642"/>
                <a:gd name="T28" fmla="*/ 2147483647 w 4594"/>
                <a:gd name="T29" fmla="*/ 2147483647 h 7642"/>
                <a:gd name="T30" fmla="*/ 2147483647 w 4594"/>
                <a:gd name="T31" fmla="*/ 2147483647 h 7642"/>
                <a:gd name="T32" fmla="*/ 2147483647 w 4594"/>
                <a:gd name="T33" fmla="*/ 2147483647 h 7642"/>
                <a:gd name="T34" fmla="*/ 2147483647 w 4594"/>
                <a:gd name="T35" fmla="*/ 2147483647 h 7642"/>
                <a:gd name="T36" fmla="*/ 2147483647 w 4594"/>
                <a:gd name="T37" fmla="*/ 2147483647 h 7642"/>
                <a:gd name="T38" fmla="*/ 2147483647 w 4594"/>
                <a:gd name="T39" fmla="*/ 2147483647 h 7642"/>
                <a:gd name="T40" fmla="*/ 2147483647 w 4594"/>
                <a:gd name="T41" fmla="*/ 2147483647 h 7642"/>
                <a:gd name="T42" fmla="*/ 2147483647 w 4594"/>
                <a:gd name="T43" fmla="*/ 2147483647 h 7642"/>
                <a:gd name="T44" fmla="*/ 2147483647 w 4594"/>
                <a:gd name="T45" fmla="*/ 2147483647 h 7642"/>
                <a:gd name="T46" fmla="*/ 2147483647 w 4594"/>
                <a:gd name="T47" fmla="*/ 2147483647 h 7642"/>
                <a:gd name="T48" fmla="*/ 2147483647 w 4594"/>
                <a:gd name="T49" fmla="*/ 2147483647 h 7642"/>
                <a:gd name="T50" fmla="*/ 2147483647 w 4594"/>
                <a:gd name="T51" fmla="*/ 2147483647 h 7642"/>
                <a:gd name="T52" fmla="*/ 2147483647 w 4594"/>
                <a:gd name="T53" fmla="*/ 2147483647 h 7642"/>
                <a:gd name="T54" fmla="*/ 2147483647 w 4594"/>
                <a:gd name="T55" fmla="*/ 2147483647 h 7642"/>
                <a:gd name="T56" fmla="*/ 2147483647 w 4594"/>
                <a:gd name="T57" fmla="*/ 2147483647 h 7642"/>
                <a:gd name="T58" fmla="*/ 2147483647 w 4594"/>
                <a:gd name="T59" fmla="*/ 2147483647 h 7642"/>
                <a:gd name="T60" fmla="*/ 2147483647 w 4594"/>
                <a:gd name="T61" fmla="*/ 2147483647 h 7642"/>
                <a:gd name="T62" fmla="*/ 2147483647 w 4594"/>
                <a:gd name="T63" fmla="*/ 2147483647 h 7642"/>
                <a:gd name="T64" fmla="*/ 2147483647 w 4594"/>
                <a:gd name="T65" fmla="*/ 2147483647 h 7642"/>
                <a:gd name="T66" fmla="*/ 0 w 4594"/>
                <a:gd name="T67" fmla="*/ 0 h 7642"/>
                <a:gd name="T68" fmla="*/ 0 w 4594"/>
                <a:gd name="T69" fmla="*/ 2147483647 h 7642"/>
                <a:gd name="T70" fmla="*/ 0 w 4594"/>
                <a:gd name="T71" fmla="*/ 2147483647 h 7642"/>
                <a:gd name="T72" fmla="*/ 2147483647 w 4594"/>
                <a:gd name="T73" fmla="*/ 2147483647 h 7642"/>
                <a:gd name="T74" fmla="*/ 2147483647 w 4594"/>
                <a:gd name="T75" fmla="*/ 2147483647 h 7642"/>
                <a:gd name="T76" fmla="*/ 2147483647 w 4594"/>
                <a:gd name="T77" fmla="*/ 2147483647 h 764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4594"/>
                <a:gd name="T118" fmla="*/ 0 h 7642"/>
                <a:gd name="T119" fmla="*/ 4594 w 4594"/>
                <a:gd name="T120" fmla="*/ 7642 h 7642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4594" h="7642">
                  <a:moveTo>
                    <a:pt x="1092" y="757"/>
                  </a:moveTo>
                  <a:lnTo>
                    <a:pt x="1443" y="757"/>
                  </a:lnTo>
                  <a:lnTo>
                    <a:pt x="2157" y="1050"/>
                  </a:lnTo>
                  <a:lnTo>
                    <a:pt x="2819" y="1359"/>
                  </a:lnTo>
                  <a:lnTo>
                    <a:pt x="3248" y="1836"/>
                  </a:lnTo>
                  <a:lnTo>
                    <a:pt x="3543" y="2081"/>
                  </a:lnTo>
                  <a:lnTo>
                    <a:pt x="3913" y="2081"/>
                  </a:lnTo>
                  <a:lnTo>
                    <a:pt x="4208" y="1957"/>
                  </a:lnTo>
                  <a:lnTo>
                    <a:pt x="4594" y="1957"/>
                  </a:lnTo>
                  <a:lnTo>
                    <a:pt x="4237" y="1639"/>
                  </a:lnTo>
                  <a:lnTo>
                    <a:pt x="3561" y="1639"/>
                  </a:lnTo>
                  <a:lnTo>
                    <a:pt x="3407" y="1566"/>
                  </a:lnTo>
                  <a:lnTo>
                    <a:pt x="3398" y="1566"/>
                  </a:lnTo>
                  <a:lnTo>
                    <a:pt x="3391" y="1566"/>
                  </a:lnTo>
                  <a:lnTo>
                    <a:pt x="3389" y="1565"/>
                  </a:lnTo>
                  <a:lnTo>
                    <a:pt x="3388" y="1565"/>
                  </a:lnTo>
                  <a:lnTo>
                    <a:pt x="3385" y="1565"/>
                  </a:lnTo>
                  <a:lnTo>
                    <a:pt x="3381" y="1565"/>
                  </a:lnTo>
                  <a:lnTo>
                    <a:pt x="3372" y="1565"/>
                  </a:lnTo>
                  <a:lnTo>
                    <a:pt x="3361" y="1562"/>
                  </a:lnTo>
                  <a:lnTo>
                    <a:pt x="3351" y="1560"/>
                  </a:lnTo>
                  <a:lnTo>
                    <a:pt x="3345" y="1558"/>
                  </a:lnTo>
                  <a:lnTo>
                    <a:pt x="3343" y="1556"/>
                  </a:lnTo>
                  <a:lnTo>
                    <a:pt x="3342" y="1556"/>
                  </a:lnTo>
                  <a:lnTo>
                    <a:pt x="3339" y="1556"/>
                  </a:lnTo>
                  <a:lnTo>
                    <a:pt x="3328" y="1553"/>
                  </a:lnTo>
                  <a:lnTo>
                    <a:pt x="3309" y="1544"/>
                  </a:lnTo>
                  <a:lnTo>
                    <a:pt x="3289" y="1536"/>
                  </a:lnTo>
                  <a:lnTo>
                    <a:pt x="3268" y="1525"/>
                  </a:lnTo>
                  <a:lnTo>
                    <a:pt x="3257" y="1518"/>
                  </a:lnTo>
                  <a:lnTo>
                    <a:pt x="3254" y="1516"/>
                  </a:lnTo>
                  <a:lnTo>
                    <a:pt x="3252" y="1515"/>
                  </a:lnTo>
                  <a:lnTo>
                    <a:pt x="3248" y="1513"/>
                  </a:lnTo>
                  <a:lnTo>
                    <a:pt x="3241" y="1508"/>
                  </a:lnTo>
                  <a:lnTo>
                    <a:pt x="3238" y="1506"/>
                  </a:lnTo>
                  <a:lnTo>
                    <a:pt x="3236" y="1505"/>
                  </a:lnTo>
                  <a:lnTo>
                    <a:pt x="3225" y="1499"/>
                  </a:lnTo>
                  <a:lnTo>
                    <a:pt x="3202" y="1483"/>
                  </a:lnTo>
                  <a:lnTo>
                    <a:pt x="3188" y="1474"/>
                  </a:lnTo>
                  <a:lnTo>
                    <a:pt x="3182" y="1470"/>
                  </a:lnTo>
                  <a:lnTo>
                    <a:pt x="3179" y="1468"/>
                  </a:lnTo>
                  <a:lnTo>
                    <a:pt x="3176" y="1467"/>
                  </a:lnTo>
                  <a:lnTo>
                    <a:pt x="3151" y="1449"/>
                  </a:lnTo>
                  <a:lnTo>
                    <a:pt x="3137" y="1438"/>
                  </a:lnTo>
                  <a:lnTo>
                    <a:pt x="3124" y="1429"/>
                  </a:lnTo>
                  <a:lnTo>
                    <a:pt x="3110" y="1418"/>
                  </a:lnTo>
                  <a:lnTo>
                    <a:pt x="3097" y="1408"/>
                  </a:lnTo>
                  <a:lnTo>
                    <a:pt x="3081" y="1396"/>
                  </a:lnTo>
                  <a:lnTo>
                    <a:pt x="3067" y="1385"/>
                  </a:lnTo>
                  <a:lnTo>
                    <a:pt x="3038" y="1361"/>
                  </a:lnTo>
                  <a:lnTo>
                    <a:pt x="3006" y="1334"/>
                  </a:lnTo>
                  <a:lnTo>
                    <a:pt x="2997" y="1327"/>
                  </a:lnTo>
                  <a:lnTo>
                    <a:pt x="2989" y="1320"/>
                  </a:lnTo>
                  <a:lnTo>
                    <a:pt x="2974" y="1307"/>
                  </a:lnTo>
                  <a:lnTo>
                    <a:pt x="2957" y="1292"/>
                  </a:lnTo>
                  <a:lnTo>
                    <a:pt x="2948" y="1284"/>
                  </a:lnTo>
                  <a:lnTo>
                    <a:pt x="2940" y="1278"/>
                  </a:lnTo>
                  <a:lnTo>
                    <a:pt x="2923" y="1262"/>
                  </a:lnTo>
                  <a:lnTo>
                    <a:pt x="2914" y="1255"/>
                  </a:lnTo>
                  <a:lnTo>
                    <a:pt x="2906" y="1248"/>
                  </a:lnTo>
                  <a:lnTo>
                    <a:pt x="2703" y="1132"/>
                  </a:lnTo>
                  <a:lnTo>
                    <a:pt x="2465" y="1021"/>
                  </a:lnTo>
                  <a:lnTo>
                    <a:pt x="1993" y="853"/>
                  </a:lnTo>
                  <a:lnTo>
                    <a:pt x="1121" y="447"/>
                  </a:lnTo>
                  <a:lnTo>
                    <a:pt x="739" y="447"/>
                  </a:lnTo>
                  <a:lnTo>
                    <a:pt x="397" y="139"/>
                  </a:lnTo>
                  <a:lnTo>
                    <a:pt x="89" y="0"/>
                  </a:lnTo>
                  <a:lnTo>
                    <a:pt x="0" y="0"/>
                  </a:lnTo>
                  <a:lnTo>
                    <a:pt x="0" y="1534"/>
                  </a:lnTo>
                  <a:lnTo>
                    <a:pt x="0" y="3077"/>
                  </a:lnTo>
                  <a:lnTo>
                    <a:pt x="0" y="4620"/>
                  </a:lnTo>
                  <a:lnTo>
                    <a:pt x="0" y="6164"/>
                  </a:lnTo>
                  <a:lnTo>
                    <a:pt x="0" y="7642"/>
                  </a:lnTo>
                  <a:lnTo>
                    <a:pt x="12" y="7642"/>
                  </a:lnTo>
                  <a:lnTo>
                    <a:pt x="89" y="6822"/>
                  </a:lnTo>
                  <a:lnTo>
                    <a:pt x="369" y="1657"/>
                  </a:lnTo>
                  <a:lnTo>
                    <a:pt x="745" y="577"/>
                  </a:lnTo>
                  <a:lnTo>
                    <a:pt x="1092" y="757"/>
                  </a:lnTo>
                  <a:close/>
                </a:path>
              </a:pathLst>
            </a:cu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0" name="Freeform 15"/>
            <p:cNvSpPr>
              <a:spLocks/>
            </p:cNvSpPr>
            <p:nvPr/>
          </p:nvSpPr>
          <p:spPr bwMode="auto">
            <a:xfrm>
              <a:off x="6964363" y="2903538"/>
              <a:ext cx="252412" cy="352425"/>
            </a:xfrm>
            <a:custGeom>
              <a:avLst/>
              <a:gdLst>
                <a:gd name="T0" fmla="*/ 2147483647 w 724"/>
                <a:gd name="T1" fmla="*/ 2147483647 h 896"/>
                <a:gd name="T2" fmla="*/ 0 w 724"/>
                <a:gd name="T3" fmla="*/ 0 h 896"/>
                <a:gd name="T4" fmla="*/ 2147483647 w 724"/>
                <a:gd name="T5" fmla="*/ 2147483647 h 896"/>
                <a:gd name="T6" fmla="*/ 2147483647 w 724"/>
                <a:gd name="T7" fmla="*/ 2147483647 h 896"/>
                <a:gd name="T8" fmla="*/ 2147483647 w 724"/>
                <a:gd name="T9" fmla="*/ 2147483647 h 8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24"/>
                <a:gd name="T16" fmla="*/ 0 h 896"/>
                <a:gd name="T17" fmla="*/ 724 w 724"/>
                <a:gd name="T18" fmla="*/ 896 h 8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24" h="896">
                  <a:moveTo>
                    <a:pt x="429" y="477"/>
                  </a:moveTo>
                  <a:lnTo>
                    <a:pt x="0" y="0"/>
                  </a:lnTo>
                  <a:lnTo>
                    <a:pt x="386" y="896"/>
                  </a:lnTo>
                  <a:lnTo>
                    <a:pt x="724" y="722"/>
                  </a:lnTo>
                  <a:lnTo>
                    <a:pt x="429" y="477"/>
                  </a:lnTo>
                  <a:close/>
                </a:path>
              </a:pathLst>
            </a:custGeom>
            <a:solidFill>
              <a:srgbClr val="33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1" name="Freeform 16"/>
            <p:cNvSpPr>
              <a:spLocks/>
            </p:cNvSpPr>
            <p:nvPr/>
          </p:nvSpPr>
          <p:spPr bwMode="auto">
            <a:xfrm>
              <a:off x="7216775" y="3138488"/>
              <a:ext cx="484188" cy="173037"/>
            </a:xfrm>
            <a:custGeom>
              <a:avLst/>
              <a:gdLst>
                <a:gd name="T0" fmla="*/ 2147483647 w 1389"/>
                <a:gd name="T1" fmla="*/ 2147483647 h 443"/>
                <a:gd name="T2" fmla="*/ 2147483647 w 1389"/>
                <a:gd name="T3" fmla="*/ 2147483647 h 443"/>
                <a:gd name="T4" fmla="*/ 2147483647 w 1389"/>
                <a:gd name="T5" fmla="*/ 2147483647 h 443"/>
                <a:gd name="T6" fmla="*/ 2147483647 w 1389"/>
                <a:gd name="T7" fmla="*/ 2147483647 h 443"/>
                <a:gd name="T8" fmla="*/ 2147483647 w 1389"/>
                <a:gd name="T9" fmla="*/ 0 h 443"/>
                <a:gd name="T10" fmla="*/ 2147483647 w 1389"/>
                <a:gd name="T11" fmla="*/ 0 h 443"/>
                <a:gd name="T12" fmla="*/ 2147483647 w 1389"/>
                <a:gd name="T13" fmla="*/ 2147483647 h 443"/>
                <a:gd name="T14" fmla="*/ 0 w 1389"/>
                <a:gd name="T15" fmla="*/ 2147483647 h 443"/>
                <a:gd name="T16" fmla="*/ 2147483647 w 1389"/>
                <a:gd name="T17" fmla="*/ 2147483647 h 44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389"/>
                <a:gd name="T28" fmla="*/ 0 h 443"/>
                <a:gd name="T29" fmla="*/ 1389 w 1389"/>
                <a:gd name="T30" fmla="*/ 443 h 44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389" h="443">
                  <a:moveTo>
                    <a:pt x="337" y="443"/>
                  </a:moveTo>
                  <a:lnTo>
                    <a:pt x="698" y="140"/>
                  </a:lnTo>
                  <a:lnTo>
                    <a:pt x="1041" y="308"/>
                  </a:lnTo>
                  <a:lnTo>
                    <a:pt x="1389" y="131"/>
                  </a:lnTo>
                  <a:lnTo>
                    <a:pt x="1051" y="0"/>
                  </a:lnTo>
                  <a:lnTo>
                    <a:pt x="665" y="0"/>
                  </a:lnTo>
                  <a:lnTo>
                    <a:pt x="370" y="124"/>
                  </a:lnTo>
                  <a:lnTo>
                    <a:pt x="0" y="124"/>
                  </a:lnTo>
                  <a:lnTo>
                    <a:pt x="337" y="443"/>
                  </a:lnTo>
                  <a:close/>
                </a:path>
              </a:pathLst>
            </a:custGeom>
            <a:solidFill>
              <a:srgbClr val="3300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2" name="Line 22"/>
            <p:cNvSpPr>
              <a:spLocks noChangeShapeType="1"/>
            </p:cNvSpPr>
            <p:nvPr/>
          </p:nvSpPr>
          <p:spPr bwMode="auto">
            <a:xfrm flipV="1">
              <a:off x="8931275" y="3311525"/>
              <a:ext cx="0" cy="60325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3" name="Freeform 23"/>
            <p:cNvSpPr>
              <a:spLocks/>
            </p:cNvSpPr>
            <p:nvPr/>
          </p:nvSpPr>
          <p:spPr bwMode="auto">
            <a:xfrm>
              <a:off x="7700963" y="3189288"/>
              <a:ext cx="989012" cy="74612"/>
            </a:xfrm>
            <a:custGeom>
              <a:avLst/>
              <a:gdLst>
                <a:gd name="T0" fmla="*/ 0 w 2829"/>
                <a:gd name="T1" fmla="*/ 0 h 187"/>
                <a:gd name="T2" fmla="*/ 2147483647 w 2829"/>
                <a:gd name="T3" fmla="*/ 2147483647 h 187"/>
                <a:gd name="T4" fmla="*/ 2147483647 w 2829"/>
                <a:gd name="T5" fmla="*/ 2147483647 h 187"/>
                <a:gd name="T6" fmla="*/ 2147483647 w 2829"/>
                <a:gd name="T7" fmla="*/ 2147483647 h 187"/>
                <a:gd name="T8" fmla="*/ 2147483647 w 2829"/>
                <a:gd name="T9" fmla="*/ 2147483647 h 187"/>
                <a:gd name="T10" fmla="*/ 2147483647 w 2829"/>
                <a:gd name="T11" fmla="*/ 2147483647 h 187"/>
                <a:gd name="T12" fmla="*/ 2147483647 w 2829"/>
                <a:gd name="T13" fmla="*/ 2147483647 h 187"/>
                <a:gd name="T14" fmla="*/ 2147483647 w 2829"/>
                <a:gd name="T15" fmla="*/ 2147483647 h 187"/>
                <a:gd name="T16" fmla="*/ 2147483647 w 2829"/>
                <a:gd name="T17" fmla="*/ 2147483647 h 187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829"/>
                <a:gd name="T28" fmla="*/ 0 h 187"/>
                <a:gd name="T29" fmla="*/ 2829 w 2829"/>
                <a:gd name="T30" fmla="*/ 187 h 187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829" h="187">
                  <a:moveTo>
                    <a:pt x="0" y="0"/>
                  </a:moveTo>
                  <a:lnTo>
                    <a:pt x="187" y="115"/>
                  </a:lnTo>
                  <a:lnTo>
                    <a:pt x="341" y="183"/>
                  </a:lnTo>
                  <a:lnTo>
                    <a:pt x="685" y="183"/>
                  </a:lnTo>
                  <a:lnTo>
                    <a:pt x="998" y="19"/>
                  </a:lnTo>
                  <a:lnTo>
                    <a:pt x="1528" y="19"/>
                  </a:lnTo>
                  <a:lnTo>
                    <a:pt x="1765" y="106"/>
                  </a:lnTo>
                  <a:lnTo>
                    <a:pt x="2135" y="187"/>
                  </a:lnTo>
                  <a:lnTo>
                    <a:pt x="2829" y="187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4" name="Freeform 24"/>
            <p:cNvSpPr>
              <a:spLocks/>
            </p:cNvSpPr>
            <p:nvPr/>
          </p:nvSpPr>
          <p:spPr bwMode="auto">
            <a:xfrm>
              <a:off x="7700963" y="3189288"/>
              <a:ext cx="989012" cy="74612"/>
            </a:xfrm>
            <a:custGeom>
              <a:avLst/>
              <a:gdLst>
                <a:gd name="T0" fmla="*/ 0 w 2829"/>
                <a:gd name="T1" fmla="*/ 0 h 187"/>
                <a:gd name="T2" fmla="*/ 2147483647 w 2829"/>
                <a:gd name="T3" fmla="*/ 2147483647 h 187"/>
                <a:gd name="T4" fmla="*/ 2147483647 w 2829"/>
                <a:gd name="T5" fmla="*/ 2147483647 h 187"/>
                <a:gd name="T6" fmla="*/ 0 60000 65536"/>
                <a:gd name="T7" fmla="*/ 0 60000 65536"/>
                <a:gd name="T8" fmla="*/ 0 60000 65536"/>
                <a:gd name="T9" fmla="*/ 0 w 2829"/>
                <a:gd name="T10" fmla="*/ 0 h 187"/>
                <a:gd name="T11" fmla="*/ 2829 w 2829"/>
                <a:gd name="T12" fmla="*/ 187 h 1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29" h="187">
                  <a:moveTo>
                    <a:pt x="0" y="0"/>
                  </a:moveTo>
                  <a:lnTo>
                    <a:pt x="2124" y="3"/>
                  </a:lnTo>
                  <a:lnTo>
                    <a:pt x="2829" y="187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5" name="Line 25"/>
            <p:cNvSpPr>
              <a:spLocks noChangeShapeType="1"/>
            </p:cNvSpPr>
            <p:nvPr/>
          </p:nvSpPr>
          <p:spPr bwMode="auto">
            <a:xfrm flipH="1" flipV="1">
              <a:off x="8689975" y="3263900"/>
              <a:ext cx="241300" cy="10795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6" name="Line 26"/>
            <p:cNvSpPr>
              <a:spLocks noChangeShapeType="1"/>
            </p:cNvSpPr>
            <p:nvPr/>
          </p:nvSpPr>
          <p:spPr bwMode="auto">
            <a:xfrm>
              <a:off x="8689975" y="3263900"/>
              <a:ext cx="241300" cy="47625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7" name="Freeform 27"/>
            <p:cNvSpPr>
              <a:spLocks/>
            </p:cNvSpPr>
            <p:nvPr/>
          </p:nvSpPr>
          <p:spPr bwMode="auto">
            <a:xfrm>
              <a:off x="6010275" y="2370138"/>
              <a:ext cx="2921000" cy="941387"/>
            </a:xfrm>
            <a:custGeom>
              <a:avLst/>
              <a:gdLst>
                <a:gd name="T0" fmla="*/ 2147483647 w 8362"/>
                <a:gd name="T1" fmla="*/ 2147483647 h 2400"/>
                <a:gd name="T2" fmla="*/ 2147483647 w 8362"/>
                <a:gd name="T3" fmla="*/ 0 h 2400"/>
                <a:gd name="T4" fmla="*/ 0 w 8362"/>
                <a:gd name="T5" fmla="*/ 0 h 2400"/>
                <a:gd name="T6" fmla="*/ 0 60000 65536"/>
                <a:gd name="T7" fmla="*/ 0 60000 65536"/>
                <a:gd name="T8" fmla="*/ 0 60000 65536"/>
                <a:gd name="T9" fmla="*/ 0 w 8362"/>
                <a:gd name="T10" fmla="*/ 0 h 2400"/>
                <a:gd name="T11" fmla="*/ 8362 w 8362"/>
                <a:gd name="T12" fmla="*/ 2400 h 24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62" h="2400">
                  <a:moveTo>
                    <a:pt x="8362" y="2400"/>
                  </a:moveTo>
                  <a:lnTo>
                    <a:pt x="8362" y="0"/>
                  </a:lnTo>
                  <a:lnTo>
                    <a:pt x="0" y="0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8" name="Freeform 28"/>
            <p:cNvSpPr>
              <a:spLocks/>
            </p:cNvSpPr>
            <p:nvPr/>
          </p:nvSpPr>
          <p:spPr bwMode="auto">
            <a:xfrm>
              <a:off x="5983288" y="2595563"/>
              <a:ext cx="981075" cy="2773362"/>
            </a:xfrm>
            <a:custGeom>
              <a:avLst/>
              <a:gdLst>
                <a:gd name="T0" fmla="*/ 0 w 2807"/>
                <a:gd name="T1" fmla="*/ 2147483647 h 7065"/>
                <a:gd name="T2" fmla="*/ 2147483647 w 2807"/>
                <a:gd name="T3" fmla="*/ 2147483647 h 7065"/>
                <a:gd name="T4" fmla="*/ 2147483647 w 2807"/>
                <a:gd name="T5" fmla="*/ 2147483647 h 7065"/>
                <a:gd name="T6" fmla="*/ 2147483647 w 2807"/>
                <a:gd name="T7" fmla="*/ 0 h 7065"/>
                <a:gd name="T8" fmla="*/ 2147483647 w 2807"/>
                <a:gd name="T9" fmla="*/ 2147483647 h 7065"/>
                <a:gd name="T10" fmla="*/ 2147483647 w 2807"/>
                <a:gd name="T11" fmla="*/ 2147483647 h 7065"/>
                <a:gd name="T12" fmla="*/ 2147483647 w 2807"/>
                <a:gd name="T13" fmla="*/ 2147483647 h 7065"/>
                <a:gd name="T14" fmla="*/ 2147483647 w 2807"/>
                <a:gd name="T15" fmla="*/ 2147483647 h 7065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07"/>
                <a:gd name="T25" fmla="*/ 0 h 7065"/>
                <a:gd name="T26" fmla="*/ 2807 w 2807"/>
                <a:gd name="T27" fmla="*/ 7065 h 7065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07" h="7065">
                  <a:moveTo>
                    <a:pt x="0" y="7065"/>
                  </a:moveTo>
                  <a:lnTo>
                    <a:pt x="77" y="6245"/>
                  </a:lnTo>
                  <a:lnTo>
                    <a:pt x="357" y="1080"/>
                  </a:lnTo>
                  <a:lnTo>
                    <a:pt x="733" y="0"/>
                  </a:lnTo>
                  <a:lnTo>
                    <a:pt x="1080" y="180"/>
                  </a:lnTo>
                  <a:lnTo>
                    <a:pt x="1431" y="180"/>
                  </a:lnTo>
                  <a:lnTo>
                    <a:pt x="2145" y="473"/>
                  </a:lnTo>
                  <a:lnTo>
                    <a:pt x="2807" y="782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79" name="Freeform 29"/>
            <p:cNvSpPr>
              <a:spLocks/>
            </p:cNvSpPr>
            <p:nvPr/>
          </p:nvSpPr>
          <p:spPr bwMode="auto">
            <a:xfrm>
              <a:off x="6010275" y="2370138"/>
              <a:ext cx="1574800" cy="768350"/>
            </a:xfrm>
            <a:custGeom>
              <a:avLst/>
              <a:gdLst>
                <a:gd name="T0" fmla="*/ 0 w 4505"/>
                <a:gd name="T1" fmla="*/ 0 h 1957"/>
                <a:gd name="T2" fmla="*/ 2147483647 w 4505"/>
                <a:gd name="T3" fmla="*/ 2147483647 h 1957"/>
                <a:gd name="T4" fmla="*/ 2147483647 w 4505"/>
                <a:gd name="T5" fmla="*/ 2147483647 h 1957"/>
                <a:gd name="T6" fmla="*/ 2147483647 w 4505"/>
                <a:gd name="T7" fmla="*/ 2147483647 h 1957"/>
                <a:gd name="T8" fmla="*/ 2147483647 w 4505"/>
                <a:gd name="T9" fmla="*/ 2147483647 h 1957"/>
                <a:gd name="T10" fmla="*/ 2147483647 w 4505"/>
                <a:gd name="T11" fmla="*/ 2147483647 h 1957"/>
                <a:gd name="T12" fmla="*/ 2147483647 w 4505"/>
                <a:gd name="T13" fmla="*/ 2147483647 h 1957"/>
                <a:gd name="T14" fmla="*/ 2147483647 w 4505"/>
                <a:gd name="T15" fmla="*/ 2147483647 h 1957"/>
                <a:gd name="T16" fmla="*/ 2147483647 w 4505"/>
                <a:gd name="T17" fmla="*/ 2147483647 h 1957"/>
                <a:gd name="T18" fmla="*/ 2147483647 w 4505"/>
                <a:gd name="T19" fmla="*/ 2147483647 h 1957"/>
                <a:gd name="T20" fmla="*/ 2147483647 w 4505"/>
                <a:gd name="T21" fmla="*/ 2147483647 h 1957"/>
                <a:gd name="T22" fmla="*/ 2147483647 w 4505"/>
                <a:gd name="T23" fmla="*/ 2147483647 h 1957"/>
                <a:gd name="T24" fmla="*/ 2147483647 w 4505"/>
                <a:gd name="T25" fmla="*/ 2147483647 h 1957"/>
                <a:gd name="T26" fmla="*/ 2147483647 w 4505"/>
                <a:gd name="T27" fmla="*/ 2147483647 h 1957"/>
                <a:gd name="T28" fmla="*/ 2147483647 w 4505"/>
                <a:gd name="T29" fmla="*/ 2147483647 h 1957"/>
                <a:gd name="T30" fmla="*/ 2147483647 w 4505"/>
                <a:gd name="T31" fmla="*/ 2147483647 h 1957"/>
                <a:gd name="T32" fmla="*/ 2147483647 w 4505"/>
                <a:gd name="T33" fmla="*/ 2147483647 h 1957"/>
                <a:gd name="T34" fmla="*/ 2147483647 w 4505"/>
                <a:gd name="T35" fmla="*/ 2147483647 h 1957"/>
                <a:gd name="T36" fmla="*/ 2147483647 w 4505"/>
                <a:gd name="T37" fmla="*/ 2147483647 h 1957"/>
                <a:gd name="T38" fmla="*/ 2147483647 w 4505"/>
                <a:gd name="T39" fmla="*/ 2147483647 h 1957"/>
                <a:gd name="T40" fmla="*/ 2147483647 w 4505"/>
                <a:gd name="T41" fmla="*/ 2147483647 h 1957"/>
                <a:gd name="T42" fmla="*/ 2147483647 w 4505"/>
                <a:gd name="T43" fmla="*/ 2147483647 h 1957"/>
                <a:gd name="T44" fmla="*/ 2147483647 w 4505"/>
                <a:gd name="T45" fmla="*/ 2147483647 h 1957"/>
                <a:gd name="T46" fmla="*/ 2147483647 w 4505"/>
                <a:gd name="T47" fmla="*/ 2147483647 h 1957"/>
                <a:gd name="T48" fmla="*/ 2147483647 w 4505"/>
                <a:gd name="T49" fmla="*/ 2147483647 h 1957"/>
                <a:gd name="T50" fmla="*/ 2147483647 w 4505"/>
                <a:gd name="T51" fmla="*/ 2147483647 h 1957"/>
                <a:gd name="T52" fmla="*/ 2147483647 w 4505"/>
                <a:gd name="T53" fmla="*/ 2147483647 h 1957"/>
                <a:gd name="T54" fmla="*/ 2147483647 w 4505"/>
                <a:gd name="T55" fmla="*/ 2147483647 h 1957"/>
                <a:gd name="T56" fmla="*/ 2147483647 w 4505"/>
                <a:gd name="T57" fmla="*/ 2147483647 h 1957"/>
                <a:gd name="T58" fmla="*/ 2147483647 w 4505"/>
                <a:gd name="T59" fmla="*/ 2147483647 h 1957"/>
                <a:gd name="T60" fmla="*/ 2147483647 w 4505"/>
                <a:gd name="T61" fmla="*/ 2147483647 h 1957"/>
                <a:gd name="T62" fmla="*/ 2147483647 w 4505"/>
                <a:gd name="T63" fmla="*/ 2147483647 h 1957"/>
                <a:gd name="T64" fmla="*/ 2147483647 w 4505"/>
                <a:gd name="T65" fmla="*/ 2147483647 h 1957"/>
                <a:gd name="T66" fmla="*/ 2147483647 w 4505"/>
                <a:gd name="T67" fmla="*/ 2147483647 h 1957"/>
                <a:gd name="T68" fmla="*/ 2147483647 w 4505"/>
                <a:gd name="T69" fmla="*/ 2147483647 h 1957"/>
                <a:gd name="T70" fmla="*/ 2147483647 w 4505"/>
                <a:gd name="T71" fmla="*/ 2147483647 h 1957"/>
                <a:gd name="T72" fmla="*/ 2147483647 w 4505"/>
                <a:gd name="T73" fmla="*/ 2147483647 h 1957"/>
                <a:gd name="T74" fmla="*/ 2147483647 w 4505"/>
                <a:gd name="T75" fmla="*/ 2147483647 h 1957"/>
                <a:gd name="T76" fmla="*/ 2147483647 w 4505"/>
                <a:gd name="T77" fmla="*/ 2147483647 h 1957"/>
                <a:gd name="T78" fmla="*/ 2147483647 w 4505"/>
                <a:gd name="T79" fmla="*/ 2147483647 h 1957"/>
                <a:gd name="T80" fmla="*/ 2147483647 w 4505"/>
                <a:gd name="T81" fmla="*/ 2147483647 h 1957"/>
                <a:gd name="T82" fmla="*/ 2147483647 w 4505"/>
                <a:gd name="T83" fmla="*/ 2147483647 h 1957"/>
                <a:gd name="T84" fmla="*/ 2147483647 w 4505"/>
                <a:gd name="T85" fmla="*/ 2147483647 h 1957"/>
                <a:gd name="T86" fmla="*/ 2147483647 w 4505"/>
                <a:gd name="T87" fmla="*/ 2147483647 h 1957"/>
                <a:gd name="T88" fmla="*/ 2147483647 w 4505"/>
                <a:gd name="T89" fmla="*/ 2147483647 h 1957"/>
                <a:gd name="T90" fmla="*/ 2147483647 w 4505"/>
                <a:gd name="T91" fmla="*/ 2147483647 h 1957"/>
                <a:gd name="T92" fmla="*/ 2147483647 w 4505"/>
                <a:gd name="T93" fmla="*/ 2147483647 h 1957"/>
                <a:gd name="T94" fmla="*/ 2147483647 w 4505"/>
                <a:gd name="T95" fmla="*/ 2147483647 h 1957"/>
                <a:gd name="T96" fmla="*/ 2147483647 w 4505"/>
                <a:gd name="T97" fmla="*/ 2147483647 h 1957"/>
                <a:gd name="T98" fmla="*/ 2147483647 w 4505"/>
                <a:gd name="T99" fmla="*/ 2147483647 h 1957"/>
                <a:gd name="T100" fmla="*/ 2147483647 w 4505"/>
                <a:gd name="T101" fmla="*/ 2147483647 h 1957"/>
                <a:gd name="T102" fmla="*/ 2147483647 w 4505"/>
                <a:gd name="T103" fmla="*/ 2147483647 h 1957"/>
                <a:gd name="T104" fmla="*/ 2147483647 w 4505"/>
                <a:gd name="T105" fmla="*/ 2147483647 h 1957"/>
                <a:gd name="T106" fmla="*/ 2147483647 w 4505"/>
                <a:gd name="T107" fmla="*/ 2147483647 h 1957"/>
                <a:gd name="T108" fmla="*/ 2147483647 w 4505"/>
                <a:gd name="T109" fmla="*/ 2147483647 h 1957"/>
                <a:gd name="T110" fmla="*/ 2147483647 w 4505"/>
                <a:gd name="T111" fmla="*/ 2147483647 h 1957"/>
                <a:gd name="T112" fmla="*/ 2147483647 w 4505"/>
                <a:gd name="T113" fmla="*/ 2147483647 h 1957"/>
                <a:gd name="T114" fmla="*/ 2147483647 w 4505"/>
                <a:gd name="T115" fmla="*/ 2147483647 h 1957"/>
                <a:gd name="T116" fmla="*/ 2147483647 w 4505"/>
                <a:gd name="T117" fmla="*/ 2147483647 h 1957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4505"/>
                <a:gd name="T178" fmla="*/ 0 h 1957"/>
                <a:gd name="T179" fmla="*/ 4505 w 4505"/>
                <a:gd name="T180" fmla="*/ 1957 h 1957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4505" h="1957">
                  <a:moveTo>
                    <a:pt x="0" y="0"/>
                  </a:moveTo>
                  <a:lnTo>
                    <a:pt x="308" y="139"/>
                  </a:lnTo>
                  <a:lnTo>
                    <a:pt x="650" y="447"/>
                  </a:lnTo>
                  <a:lnTo>
                    <a:pt x="1032" y="447"/>
                  </a:lnTo>
                  <a:lnTo>
                    <a:pt x="1904" y="853"/>
                  </a:lnTo>
                  <a:lnTo>
                    <a:pt x="2376" y="1021"/>
                  </a:lnTo>
                  <a:lnTo>
                    <a:pt x="2614" y="1132"/>
                  </a:lnTo>
                  <a:lnTo>
                    <a:pt x="2817" y="1248"/>
                  </a:lnTo>
                  <a:lnTo>
                    <a:pt x="2825" y="1255"/>
                  </a:lnTo>
                  <a:lnTo>
                    <a:pt x="2834" y="1262"/>
                  </a:lnTo>
                  <a:lnTo>
                    <a:pt x="2851" y="1278"/>
                  </a:lnTo>
                  <a:lnTo>
                    <a:pt x="2859" y="1284"/>
                  </a:lnTo>
                  <a:lnTo>
                    <a:pt x="2868" y="1292"/>
                  </a:lnTo>
                  <a:lnTo>
                    <a:pt x="2885" y="1307"/>
                  </a:lnTo>
                  <a:lnTo>
                    <a:pt x="2900" y="1320"/>
                  </a:lnTo>
                  <a:lnTo>
                    <a:pt x="2908" y="1327"/>
                  </a:lnTo>
                  <a:lnTo>
                    <a:pt x="2917" y="1334"/>
                  </a:lnTo>
                  <a:lnTo>
                    <a:pt x="2949" y="1361"/>
                  </a:lnTo>
                  <a:lnTo>
                    <a:pt x="2978" y="1385"/>
                  </a:lnTo>
                  <a:lnTo>
                    <a:pt x="2992" y="1396"/>
                  </a:lnTo>
                  <a:lnTo>
                    <a:pt x="3008" y="1408"/>
                  </a:lnTo>
                  <a:lnTo>
                    <a:pt x="3021" y="1418"/>
                  </a:lnTo>
                  <a:lnTo>
                    <a:pt x="3035" y="1429"/>
                  </a:lnTo>
                  <a:lnTo>
                    <a:pt x="3048" y="1438"/>
                  </a:lnTo>
                  <a:lnTo>
                    <a:pt x="3062" y="1449"/>
                  </a:lnTo>
                  <a:lnTo>
                    <a:pt x="3087" y="1467"/>
                  </a:lnTo>
                  <a:lnTo>
                    <a:pt x="3090" y="1468"/>
                  </a:lnTo>
                  <a:lnTo>
                    <a:pt x="3093" y="1470"/>
                  </a:lnTo>
                  <a:lnTo>
                    <a:pt x="3099" y="1474"/>
                  </a:lnTo>
                  <a:lnTo>
                    <a:pt x="3113" y="1483"/>
                  </a:lnTo>
                  <a:lnTo>
                    <a:pt x="3136" y="1499"/>
                  </a:lnTo>
                  <a:lnTo>
                    <a:pt x="3147" y="1505"/>
                  </a:lnTo>
                  <a:lnTo>
                    <a:pt x="3149" y="1506"/>
                  </a:lnTo>
                  <a:lnTo>
                    <a:pt x="3152" y="1508"/>
                  </a:lnTo>
                  <a:lnTo>
                    <a:pt x="3159" y="1513"/>
                  </a:lnTo>
                  <a:lnTo>
                    <a:pt x="3163" y="1515"/>
                  </a:lnTo>
                  <a:lnTo>
                    <a:pt x="3165" y="1516"/>
                  </a:lnTo>
                  <a:lnTo>
                    <a:pt x="3168" y="1518"/>
                  </a:lnTo>
                  <a:lnTo>
                    <a:pt x="3179" y="1525"/>
                  </a:lnTo>
                  <a:lnTo>
                    <a:pt x="3200" y="1536"/>
                  </a:lnTo>
                  <a:lnTo>
                    <a:pt x="3220" y="1544"/>
                  </a:lnTo>
                  <a:lnTo>
                    <a:pt x="3239" y="1553"/>
                  </a:lnTo>
                  <a:lnTo>
                    <a:pt x="3250" y="1556"/>
                  </a:lnTo>
                  <a:lnTo>
                    <a:pt x="3253" y="1556"/>
                  </a:lnTo>
                  <a:lnTo>
                    <a:pt x="3254" y="1556"/>
                  </a:lnTo>
                  <a:lnTo>
                    <a:pt x="3256" y="1558"/>
                  </a:lnTo>
                  <a:lnTo>
                    <a:pt x="3262" y="1560"/>
                  </a:lnTo>
                  <a:lnTo>
                    <a:pt x="3272" y="1562"/>
                  </a:lnTo>
                  <a:lnTo>
                    <a:pt x="3283" y="1565"/>
                  </a:lnTo>
                  <a:lnTo>
                    <a:pt x="3292" y="1565"/>
                  </a:lnTo>
                  <a:lnTo>
                    <a:pt x="3296" y="1565"/>
                  </a:lnTo>
                  <a:lnTo>
                    <a:pt x="3299" y="1565"/>
                  </a:lnTo>
                  <a:lnTo>
                    <a:pt x="3300" y="1565"/>
                  </a:lnTo>
                  <a:lnTo>
                    <a:pt x="3302" y="1566"/>
                  </a:lnTo>
                  <a:lnTo>
                    <a:pt x="3309" y="1566"/>
                  </a:lnTo>
                  <a:lnTo>
                    <a:pt x="3318" y="1566"/>
                  </a:lnTo>
                  <a:lnTo>
                    <a:pt x="3472" y="1639"/>
                  </a:lnTo>
                  <a:lnTo>
                    <a:pt x="4148" y="1639"/>
                  </a:lnTo>
                  <a:lnTo>
                    <a:pt x="4505" y="1957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0" name="Freeform 30"/>
            <p:cNvSpPr>
              <a:spLocks/>
            </p:cNvSpPr>
            <p:nvPr/>
          </p:nvSpPr>
          <p:spPr bwMode="auto">
            <a:xfrm>
              <a:off x="5983288" y="2779713"/>
              <a:ext cx="981075" cy="2589212"/>
            </a:xfrm>
            <a:custGeom>
              <a:avLst/>
              <a:gdLst>
                <a:gd name="T0" fmla="*/ 2147483647 w 2807"/>
                <a:gd name="T1" fmla="*/ 2147483647 h 6596"/>
                <a:gd name="T2" fmla="*/ 2147483647 w 2807"/>
                <a:gd name="T3" fmla="*/ 2147483647 h 6596"/>
                <a:gd name="T4" fmla="*/ 2147483647 w 2807"/>
                <a:gd name="T5" fmla="*/ 0 h 6596"/>
                <a:gd name="T6" fmla="*/ 2147483647 w 2807"/>
                <a:gd name="T7" fmla="*/ 2147483647 h 6596"/>
                <a:gd name="T8" fmla="*/ 2147483647 w 2807"/>
                <a:gd name="T9" fmla="*/ 2147483647 h 6596"/>
                <a:gd name="T10" fmla="*/ 2147483647 w 2807"/>
                <a:gd name="T11" fmla="*/ 2147483647 h 6596"/>
                <a:gd name="T12" fmla="*/ 2147483647 w 2807"/>
                <a:gd name="T13" fmla="*/ 2147483647 h 6596"/>
                <a:gd name="T14" fmla="*/ 0 w 2807"/>
                <a:gd name="T15" fmla="*/ 2147483647 h 659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2807"/>
                <a:gd name="T25" fmla="*/ 0 h 6596"/>
                <a:gd name="T26" fmla="*/ 2807 w 2807"/>
                <a:gd name="T27" fmla="*/ 6596 h 659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2807" h="6596">
                  <a:moveTo>
                    <a:pt x="2807" y="313"/>
                  </a:moveTo>
                  <a:lnTo>
                    <a:pt x="2107" y="313"/>
                  </a:lnTo>
                  <a:lnTo>
                    <a:pt x="1402" y="0"/>
                  </a:lnTo>
                  <a:lnTo>
                    <a:pt x="1071" y="757"/>
                  </a:lnTo>
                  <a:lnTo>
                    <a:pt x="736" y="2942"/>
                  </a:lnTo>
                  <a:lnTo>
                    <a:pt x="389" y="4682"/>
                  </a:lnTo>
                  <a:lnTo>
                    <a:pt x="125" y="6139"/>
                  </a:lnTo>
                  <a:lnTo>
                    <a:pt x="0" y="6596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1" name="Freeform 31"/>
            <p:cNvSpPr>
              <a:spLocks/>
            </p:cNvSpPr>
            <p:nvPr/>
          </p:nvSpPr>
          <p:spPr bwMode="auto">
            <a:xfrm>
              <a:off x="6964363" y="2903538"/>
              <a:ext cx="252412" cy="282575"/>
            </a:xfrm>
            <a:custGeom>
              <a:avLst/>
              <a:gdLst>
                <a:gd name="T0" fmla="*/ 0 w 724"/>
                <a:gd name="T1" fmla="*/ 0 h 722"/>
                <a:gd name="T2" fmla="*/ 2147483647 w 724"/>
                <a:gd name="T3" fmla="*/ 2147483647 h 722"/>
                <a:gd name="T4" fmla="*/ 2147483647 w 724"/>
                <a:gd name="T5" fmla="*/ 2147483647 h 722"/>
                <a:gd name="T6" fmla="*/ 0 60000 65536"/>
                <a:gd name="T7" fmla="*/ 0 60000 65536"/>
                <a:gd name="T8" fmla="*/ 0 60000 65536"/>
                <a:gd name="T9" fmla="*/ 0 w 724"/>
                <a:gd name="T10" fmla="*/ 0 h 722"/>
                <a:gd name="T11" fmla="*/ 724 w 724"/>
                <a:gd name="T12" fmla="*/ 722 h 72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4" h="722">
                  <a:moveTo>
                    <a:pt x="0" y="0"/>
                  </a:moveTo>
                  <a:lnTo>
                    <a:pt x="429" y="477"/>
                  </a:lnTo>
                  <a:lnTo>
                    <a:pt x="724" y="722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2" name="Freeform 32"/>
            <p:cNvSpPr>
              <a:spLocks/>
            </p:cNvSpPr>
            <p:nvPr/>
          </p:nvSpPr>
          <p:spPr bwMode="auto">
            <a:xfrm>
              <a:off x="6964363" y="2903538"/>
              <a:ext cx="252412" cy="352425"/>
            </a:xfrm>
            <a:custGeom>
              <a:avLst/>
              <a:gdLst>
                <a:gd name="T0" fmla="*/ 2147483647 w 724"/>
                <a:gd name="T1" fmla="*/ 2147483647 h 896"/>
                <a:gd name="T2" fmla="*/ 2147483647 w 724"/>
                <a:gd name="T3" fmla="*/ 2147483647 h 896"/>
                <a:gd name="T4" fmla="*/ 0 w 724"/>
                <a:gd name="T5" fmla="*/ 0 h 896"/>
                <a:gd name="T6" fmla="*/ 0 60000 65536"/>
                <a:gd name="T7" fmla="*/ 0 60000 65536"/>
                <a:gd name="T8" fmla="*/ 0 60000 65536"/>
                <a:gd name="T9" fmla="*/ 0 w 724"/>
                <a:gd name="T10" fmla="*/ 0 h 896"/>
                <a:gd name="T11" fmla="*/ 724 w 724"/>
                <a:gd name="T12" fmla="*/ 896 h 89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24" h="896">
                  <a:moveTo>
                    <a:pt x="724" y="722"/>
                  </a:moveTo>
                  <a:lnTo>
                    <a:pt x="386" y="896"/>
                  </a:lnTo>
                  <a:lnTo>
                    <a:pt x="0" y="0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3" name="Freeform 33"/>
            <p:cNvSpPr>
              <a:spLocks/>
            </p:cNvSpPr>
            <p:nvPr/>
          </p:nvSpPr>
          <p:spPr bwMode="auto">
            <a:xfrm>
              <a:off x="7216775" y="3186113"/>
              <a:ext cx="484188" cy="125412"/>
            </a:xfrm>
            <a:custGeom>
              <a:avLst/>
              <a:gdLst>
                <a:gd name="T0" fmla="*/ 2147483647 w 1389"/>
                <a:gd name="T1" fmla="*/ 2147483647 h 319"/>
                <a:gd name="T2" fmla="*/ 2147483647 w 1389"/>
                <a:gd name="T3" fmla="*/ 2147483647 h 319"/>
                <a:gd name="T4" fmla="*/ 2147483647 w 1389"/>
                <a:gd name="T5" fmla="*/ 2147483647 h 319"/>
                <a:gd name="T6" fmla="*/ 2147483647 w 1389"/>
                <a:gd name="T7" fmla="*/ 2147483647 h 319"/>
                <a:gd name="T8" fmla="*/ 0 w 1389"/>
                <a:gd name="T9" fmla="*/ 0 h 31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89"/>
                <a:gd name="T16" fmla="*/ 0 h 319"/>
                <a:gd name="T17" fmla="*/ 1389 w 1389"/>
                <a:gd name="T18" fmla="*/ 319 h 31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89" h="319">
                  <a:moveTo>
                    <a:pt x="1389" y="7"/>
                  </a:moveTo>
                  <a:lnTo>
                    <a:pt x="1041" y="184"/>
                  </a:lnTo>
                  <a:lnTo>
                    <a:pt x="698" y="16"/>
                  </a:lnTo>
                  <a:lnTo>
                    <a:pt x="337" y="319"/>
                  </a:lnTo>
                  <a:lnTo>
                    <a:pt x="0" y="0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4" name="Line 34"/>
            <p:cNvSpPr>
              <a:spLocks noChangeShapeType="1"/>
            </p:cNvSpPr>
            <p:nvPr/>
          </p:nvSpPr>
          <p:spPr bwMode="auto">
            <a:xfrm>
              <a:off x="7585075" y="3138488"/>
              <a:ext cx="115888" cy="5080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5" name="Freeform 35"/>
            <p:cNvSpPr>
              <a:spLocks/>
            </p:cNvSpPr>
            <p:nvPr/>
          </p:nvSpPr>
          <p:spPr bwMode="auto">
            <a:xfrm>
              <a:off x="7216775" y="3138488"/>
              <a:ext cx="368300" cy="47625"/>
            </a:xfrm>
            <a:custGeom>
              <a:avLst/>
              <a:gdLst>
                <a:gd name="T0" fmla="*/ 0 w 1051"/>
                <a:gd name="T1" fmla="*/ 2147483647 h 124"/>
                <a:gd name="T2" fmla="*/ 2147483647 w 1051"/>
                <a:gd name="T3" fmla="*/ 2147483647 h 124"/>
                <a:gd name="T4" fmla="*/ 2147483647 w 1051"/>
                <a:gd name="T5" fmla="*/ 0 h 124"/>
                <a:gd name="T6" fmla="*/ 2147483647 w 1051"/>
                <a:gd name="T7" fmla="*/ 0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051"/>
                <a:gd name="T13" fmla="*/ 0 h 124"/>
                <a:gd name="T14" fmla="*/ 1051 w 1051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051" h="124">
                  <a:moveTo>
                    <a:pt x="0" y="124"/>
                  </a:moveTo>
                  <a:lnTo>
                    <a:pt x="370" y="124"/>
                  </a:lnTo>
                  <a:lnTo>
                    <a:pt x="665" y="0"/>
                  </a:lnTo>
                  <a:lnTo>
                    <a:pt x="1051" y="0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6" name="Line 36"/>
            <p:cNvSpPr>
              <a:spLocks noChangeShapeType="1"/>
            </p:cNvSpPr>
            <p:nvPr/>
          </p:nvSpPr>
          <p:spPr bwMode="auto">
            <a:xfrm>
              <a:off x="7456488" y="5389563"/>
              <a:ext cx="0" cy="61912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7" name="Line 37"/>
            <p:cNvSpPr>
              <a:spLocks noChangeShapeType="1"/>
            </p:cNvSpPr>
            <p:nvPr/>
          </p:nvSpPr>
          <p:spPr bwMode="auto">
            <a:xfrm>
              <a:off x="7937500" y="5389563"/>
              <a:ext cx="0" cy="61912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8" name="Line 38"/>
            <p:cNvSpPr>
              <a:spLocks noChangeShapeType="1"/>
            </p:cNvSpPr>
            <p:nvPr/>
          </p:nvSpPr>
          <p:spPr bwMode="auto">
            <a:xfrm>
              <a:off x="6472238" y="5389563"/>
              <a:ext cx="0" cy="61912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89" name="Line 39"/>
            <p:cNvSpPr>
              <a:spLocks noChangeShapeType="1"/>
            </p:cNvSpPr>
            <p:nvPr/>
          </p:nvSpPr>
          <p:spPr bwMode="auto">
            <a:xfrm>
              <a:off x="6973888" y="5389563"/>
              <a:ext cx="0" cy="61912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0" name="Line 40"/>
            <p:cNvSpPr>
              <a:spLocks noChangeShapeType="1"/>
            </p:cNvSpPr>
            <p:nvPr/>
          </p:nvSpPr>
          <p:spPr bwMode="auto">
            <a:xfrm>
              <a:off x="8435975" y="5389563"/>
              <a:ext cx="0" cy="61912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1" name="Line 41"/>
            <p:cNvSpPr>
              <a:spLocks noChangeShapeType="1"/>
            </p:cNvSpPr>
            <p:nvPr/>
          </p:nvSpPr>
          <p:spPr bwMode="auto">
            <a:xfrm>
              <a:off x="8924925" y="5389563"/>
              <a:ext cx="0" cy="61912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2" name="Freeform 42"/>
            <p:cNvSpPr>
              <a:spLocks/>
            </p:cNvSpPr>
            <p:nvPr/>
          </p:nvSpPr>
          <p:spPr bwMode="auto">
            <a:xfrm>
              <a:off x="5981700" y="3371850"/>
              <a:ext cx="2949575" cy="2009775"/>
            </a:xfrm>
            <a:custGeom>
              <a:avLst/>
              <a:gdLst>
                <a:gd name="T0" fmla="*/ 0 w 8443"/>
                <a:gd name="T1" fmla="*/ 2147483647 h 5124"/>
                <a:gd name="T2" fmla="*/ 2147483647 w 8443"/>
                <a:gd name="T3" fmla="*/ 2147483647 h 5124"/>
                <a:gd name="T4" fmla="*/ 2147483647 w 8443"/>
                <a:gd name="T5" fmla="*/ 2147483647 h 5124"/>
                <a:gd name="T6" fmla="*/ 2147483647 w 8443"/>
                <a:gd name="T7" fmla="*/ 0 h 5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8443"/>
                <a:gd name="T13" fmla="*/ 0 h 5124"/>
                <a:gd name="T14" fmla="*/ 8443 w 8443"/>
                <a:gd name="T15" fmla="*/ 5124 h 5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8443" h="5124">
                  <a:moveTo>
                    <a:pt x="0" y="5124"/>
                  </a:moveTo>
                  <a:lnTo>
                    <a:pt x="4" y="5124"/>
                  </a:lnTo>
                  <a:lnTo>
                    <a:pt x="8443" y="5124"/>
                  </a:lnTo>
                  <a:lnTo>
                    <a:pt x="8443" y="0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3" name="Line 44"/>
            <p:cNvSpPr>
              <a:spLocks noChangeShapeType="1"/>
            </p:cNvSpPr>
            <p:nvPr/>
          </p:nvSpPr>
          <p:spPr bwMode="auto">
            <a:xfrm flipH="1">
              <a:off x="5978525" y="2370138"/>
              <a:ext cx="31750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4" name="Line 45"/>
            <p:cNvSpPr>
              <a:spLocks noChangeShapeType="1"/>
            </p:cNvSpPr>
            <p:nvPr/>
          </p:nvSpPr>
          <p:spPr bwMode="auto">
            <a:xfrm flipH="1">
              <a:off x="5922963" y="2370138"/>
              <a:ext cx="55562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5" name="Line 46"/>
            <p:cNvSpPr>
              <a:spLocks noChangeShapeType="1"/>
            </p:cNvSpPr>
            <p:nvPr/>
          </p:nvSpPr>
          <p:spPr bwMode="auto">
            <a:xfrm>
              <a:off x="5978525" y="2370138"/>
              <a:ext cx="0" cy="601662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6" name="Line 47"/>
            <p:cNvSpPr>
              <a:spLocks noChangeShapeType="1"/>
            </p:cNvSpPr>
            <p:nvPr/>
          </p:nvSpPr>
          <p:spPr bwMode="auto">
            <a:xfrm flipH="1">
              <a:off x="5922963" y="2971800"/>
              <a:ext cx="55562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7" name="Line 53"/>
            <p:cNvSpPr>
              <a:spLocks noChangeShapeType="1"/>
            </p:cNvSpPr>
            <p:nvPr/>
          </p:nvSpPr>
          <p:spPr bwMode="auto">
            <a:xfrm flipH="1">
              <a:off x="5922963" y="3576638"/>
              <a:ext cx="55562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8" name="Line 55"/>
            <p:cNvSpPr>
              <a:spLocks noChangeShapeType="1"/>
            </p:cNvSpPr>
            <p:nvPr/>
          </p:nvSpPr>
          <p:spPr bwMode="auto">
            <a:xfrm flipH="1">
              <a:off x="5922963" y="4183063"/>
              <a:ext cx="55562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199" name="Freeform 56"/>
            <p:cNvSpPr>
              <a:spLocks/>
            </p:cNvSpPr>
            <p:nvPr/>
          </p:nvSpPr>
          <p:spPr bwMode="auto">
            <a:xfrm>
              <a:off x="5978525" y="2971800"/>
              <a:ext cx="0" cy="1817688"/>
            </a:xfrm>
            <a:custGeom>
              <a:avLst/>
              <a:gdLst>
                <a:gd name="T0" fmla="*/ 0 h 4630"/>
                <a:gd name="T1" fmla="*/ 2147483647 h 4630"/>
                <a:gd name="T2" fmla="*/ 2147483647 h 4630"/>
                <a:gd name="T3" fmla="*/ 2147483647 h 4630"/>
                <a:gd name="T4" fmla="*/ 0 60000 65536"/>
                <a:gd name="T5" fmla="*/ 0 60000 65536"/>
                <a:gd name="T6" fmla="*/ 0 60000 65536"/>
                <a:gd name="T7" fmla="*/ 0 60000 65536"/>
                <a:gd name="T8" fmla="*/ 0 h 4630"/>
                <a:gd name="T9" fmla="*/ 4630 h 4630"/>
              </a:gdLst>
              <a:ahLst/>
              <a:cxnLst>
                <a:cxn ang="T4">
                  <a:pos x="0" y="T0"/>
                </a:cxn>
                <a:cxn ang="T5">
                  <a:pos x="0" y="T1"/>
                </a:cxn>
                <a:cxn ang="T6">
                  <a:pos x="0" y="T2"/>
                </a:cxn>
                <a:cxn ang="T7">
                  <a:pos x="0" y="T3"/>
                </a:cxn>
              </a:cxnLst>
              <a:rect l="0" t="T8" r="0" b="T9"/>
              <a:pathLst>
                <a:path h="4630">
                  <a:moveTo>
                    <a:pt x="0" y="0"/>
                  </a:moveTo>
                  <a:lnTo>
                    <a:pt x="0" y="1543"/>
                  </a:lnTo>
                  <a:lnTo>
                    <a:pt x="0" y="3086"/>
                  </a:lnTo>
                  <a:lnTo>
                    <a:pt x="0" y="4630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0" name="Line 74"/>
            <p:cNvSpPr>
              <a:spLocks noChangeShapeType="1"/>
            </p:cNvSpPr>
            <p:nvPr/>
          </p:nvSpPr>
          <p:spPr bwMode="auto">
            <a:xfrm flipH="1">
              <a:off x="5922963" y="4789488"/>
              <a:ext cx="55562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1" name="Line 76"/>
            <p:cNvSpPr>
              <a:spLocks noChangeShapeType="1"/>
            </p:cNvSpPr>
            <p:nvPr/>
          </p:nvSpPr>
          <p:spPr bwMode="auto">
            <a:xfrm flipH="1">
              <a:off x="5978525" y="5368925"/>
              <a:ext cx="4763" cy="1270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2" name="Line 77"/>
            <p:cNvSpPr>
              <a:spLocks noChangeShapeType="1"/>
            </p:cNvSpPr>
            <p:nvPr/>
          </p:nvSpPr>
          <p:spPr bwMode="auto">
            <a:xfrm flipV="1">
              <a:off x="5981700" y="5368925"/>
              <a:ext cx="1588" cy="1270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3" name="Line 78"/>
            <p:cNvSpPr>
              <a:spLocks noChangeShapeType="1"/>
            </p:cNvSpPr>
            <p:nvPr/>
          </p:nvSpPr>
          <p:spPr bwMode="auto">
            <a:xfrm>
              <a:off x="5978525" y="5381625"/>
              <a:ext cx="3175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4" name="Line 79"/>
            <p:cNvSpPr>
              <a:spLocks noChangeShapeType="1"/>
            </p:cNvSpPr>
            <p:nvPr/>
          </p:nvSpPr>
          <p:spPr bwMode="auto">
            <a:xfrm flipV="1">
              <a:off x="5981700" y="5381625"/>
              <a:ext cx="0" cy="4763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5" name="Freeform 80"/>
            <p:cNvSpPr>
              <a:spLocks/>
            </p:cNvSpPr>
            <p:nvPr/>
          </p:nvSpPr>
          <p:spPr bwMode="auto">
            <a:xfrm>
              <a:off x="5978525" y="4789488"/>
              <a:ext cx="0" cy="592137"/>
            </a:xfrm>
            <a:custGeom>
              <a:avLst/>
              <a:gdLst>
                <a:gd name="T0" fmla="*/ 0 h 1514"/>
                <a:gd name="T1" fmla="*/ 2147483647 h 1514"/>
                <a:gd name="T2" fmla="*/ 2147483647 h 1514"/>
                <a:gd name="T3" fmla="*/ 0 60000 65536"/>
                <a:gd name="T4" fmla="*/ 0 60000 65536"/>
                <a:gd name="T5" fmla="*/ 0 60000 65536"/>
                <a:gd name="T6" fmla="*/ 0 h 1514"/>
                <a:gd name="T7" fmla="*/ 1514 h 1514"/>
              </a:gdLst>
              <a:ahLst/>
              <a:cxnLst>
                <a:cxn ang="T3">
                  <a:pos x="0" y="T0"/>
                </a:cxn>
                <a:cxn ang="T4">
                  <a:pos x="0" y="T1"/>
                </a:cxn>
                <a:cxn ang="T5">
                  <a:pos x="0" y="T2"/>
                </a:cxn>
              </a:cxnLst>
              <a:rect l="0" t="T6" r="0" b="T7"/>
              <a:pathLst>
                <a:path h="1514">
                  <a:moveTo>
                    <a:pt x="0" y="0"/>
                  </a:moveTo>
                  <a:lnTo>
                    <a:pt x="0" y="1478"/>
                  </a:lnTo>
                  <a:lnTo>
                    <a:pt x="0" y="1514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6" name="Line 81"/>
            <p:cNvSpPr>
              <a:spLocks noChangeShapeType="1"/>
            </p:cNvSpPr>
            <p:nvPr/>
          </p:nvSpPr>
          <p:spPr bwMode="auto">
            <a:xfrm flipH="1">
              <a:off x="5929313" y="5386388"/>
              <a:ext cx="52387" cy="0"/>
            </a:xfrm>
            <a:prstGeom prst="line">
              <a:avLst/>
            </a:pr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7" name="Freeform 82"/>
            <p:cNvSpPr>
              <a:spLocks/>
            </p:cNvSpPr>
            <p:nvPr/>
          </p:nvSpPr>
          <p:spPr bwMode="auto">
            <a:xfrm>
              <a:off x="5981700" y="5386388"/>
              <a:ext cx="1588" cy="65087"/>
            </a:xfrm>
            <a:custGeom>
              <a:avLst/>
              <a:gdLst>
                <a:gd name="T0" fmla="*/ 0 w 6"/>
                <a:gd name="T1" fmla="*/ 0 h 164"/>
                <a:gd name="T2" fmla="*/ 2147483647 w 6"/>
                <a:gd name="T3" fmla="*/ 2147483647 h 164"/>
                <a:gd name="T4" fmla="*/ 2147483647 w 6"/>
                <a:gd name="T5" fmla="*/ 2147483647 h 164"/>
                <a:gd name="T6" fmla="*/ 2147483647 w 6"/>
                <a:gd name="T7" fmla="*/ 2147483647 h 164"/>
                <a:gd name="T8" fmla="*/ 2147483647 w 6"/>
                <a:gd name="T9" fmla="*/ 2147483647 h 164"/>
                <a:gd name="T10" fmla="*/ 2147483647 w 6"/>
                <a:gd name="T11" fmla="*/ 2147483647 h 164"/>
                <a:gd name="T12" fmla="*/ 2147483647 w 6"/>
                <a:gd name="T13" fmla="*/ 2147483647 h 164"/>
                <a:gd name="T14" fmla="*/ 2147483647 w 6"/>
                <a:gd name="T15" fmla="*/ 2147483647 h 164"/>
                <a:gd name="T16" fmla="*/ 2147483647 w 6"/>
                <a:gd name="T17" fmla="*/ 2147483647 h 1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6"/>
                <a:gd name="T28" fmla="*/ 0 h 164"/>
                <a:gd name="T29" fmla="*/ 6 w 6"/>
                <a:gd name="T30" fmla="*/ 164 h 1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6" h="164">
                  <a:moveTo>
                    <a:pt x="0" y="0"/>
                  </a:moveTo>
                  <a:lnTo>
                    <a:pt x="2" y="41"/>
                  </a:lnTo>
                  <a:lnTo>
                    <a:pt x="4" y="83"/>
                  </a:lnTo>
                  <a:lnTo>
                    <a:pt x="4" y="103"/>
                  </a:lnTo>
                  <a:lnTo>
                    <a:pt x="4" y="112"/>
                  </a:lnTo>
                  <a:lnTo>
                    <a:pt x="5" y="123"/>
                  </a:lnTo>
                  <a:lnTo>
                    <a:pt x="5" y="143"/>
                  </a:lnTo>
                  <a:lnTo>
                    <a:pt x="5" y="153"/>
                  </a:lnTo>
                  <a:lnTo>
                    <a:pt x="6" y="164"/>
                  </a:lnTo>
                </a:path>
              </a:pathLst>
            </a:custGeom>
            <a:noFill/>
            <a:ln w="1587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6208" name="Text Box 76"/>
            <p:cNvSpPr txBox="1">
              <a:spLocks noChangeArrowheads="1"/>
            </p:cNvSpPr>
            <p:nvPr/>
          </p:nvSpPr>
          <p:spPr bwMode="auto">
            <a:xfrm>
              <a:off x="5668963" y="1839913"/>
              <a:ext cx="53340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6209" name="Rectangle 159"/>
            <p:cNvSpPr>
              <a:spLocks noChangeArrowheads="1"/>
            </p:cNvSpPr>
            <p:nvPr/>
          </p:nvSpPr>
          <p:spPr bwMode="auto">
            <a:xfrm>
              <a:off x="5776913" y="5280025"/>
              <a:ext cx="84137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10" name="Rectangle 160"/>
            <p:cNvSpPr>
              <a:spLocks noChangeArrowheads="1"/>
            </p:cNvSpPr>
            <p:nvPr/>
          </p:nvSpPr>
          <p:spPr bwMode="auto">
            <a:xfrm>
              <a:off x="5692775" y="467677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20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11" name="Rectangle 161"/>
            <p:cNvSpPr>
              <a:spLocks noChangeArrowheads="1"/>
            </p:cNvSpPr>
            <p:nvPr/>
          </p:nvSpPr>
          <p:spPr bwMode="auto">
            <a:xfrm>
              <a:off x="5692775" y="407987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40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12" name="Rectangle 162"/>
            <p:cNvSpPr>
              <a:spLocks noChangeArrowheads="1"/>
            </p:cNvSpPr>
            <p:nvPr/>
          </p:nvSpPr>
          <p:spPr bwMode="auto">
            <a:xfrm>
              <a:off x="5692775" y="3489325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60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13" name="Rectangle 163"/>
            <p:cNvSpPr>
              <a:spLocks noChangeArrowheads="1"/>
            </p:cNvSpPr>
            <p:nvPr/>
          </p:nvSpPr>
          <p:spPr bwMode="auto">
            <a:xfrm>
              <a:off x="5692775" y="2889250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80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14" name="Rectangle 164"/>
            <p:cNvSpPr>
              <a:spLocks noChangeArrowheads="1"/>
            </p:cNvSpPr>
            <p:nvPr/>
          </p:nvSpPr>
          <p:spPr bwMode="auto">
            <a:xfrm>
              <a:off x="5608638" y="2289175"/>
              <a:ext cx="252412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200">
                  <a:solidFill>
                    <a:srgbClr val="000066"/>
                  </a:solidFill>
                </a:rPr>
                <a:t>100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15" name="Rectangle 159"/>
            <p:cNvSpPr>
              <a:spLocks noChangeArrowheads="1"/>
            </p:cNvSpPr>
            <p:nvPr/>
          </p:nvSpPr>
          <p:spPr bwMode="auto">
            <a:xfrm>
              <a:off x="5918200" y="5467350"/>
              <a:ext cx="84138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16" name="Rectangle 159"/>
            <p:cNvSpPr>
              <a:spLocks noChangeArrowheads="1"/>
            </p:cNvSpPr>
            <p:nvPr/>
          </p:nvSpPr>
          <p:spPr bwMode="auto">
            <a:xfrm>
              <a:off x="6392863" y="5467350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16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17" name="Rectangle 159"/>
            <p:cNvSpPr>
              <a:spLocks noChangeArrowheads="1"/>
            </p:cNvSpPr>
            <p:nvPr/>
          </p:nvSpPr>
          <p:spPr bwMode="auto">
            <a:xfrm>
              <a:off x="6875463" y="5467350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32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18" name="Rectangle 159"/>
            <p:cNvSpPr>
              <a:spLocks noChangeArrowheads="1"/>
            </p:cNvSpPr>
            <p:nvPr/>
          </p:nvSpPr>
          <p:spPr bwMode="auto">
            <a:xfrm>
              <a:off x="7361238" y="5467350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48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19" name="Rectangle 159"/>
            <p:cNvSpPr>
              <a:spLocks noChangeArrowheads="1"/>
            </p:cNvSpPr>
            <p:nvPr/>
          </p:nvSpPr>
          <p:spPr bwMode="auto">
            <a:xfrm>
              <a:off x="7858125" y="5467350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64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20" name="Rectangle 159"/>
            <p:cNvSpPr>
              <a:spLocks noChangeArrowheads="1"/>
            </p:cNvSpPr>
            <p:nvPr/>
          </p:nvSpPr>
          <p:spPr bwMode="auto">
            <a:xfrm>
              <a:off x="8356600" y="5467350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80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21" name="Rectangle 159"/>
            <p:cNvSpPr>
              <a:spLocks noChangeArrowheads="1"/>
            </p:cNvSpPr>
            <p:nvPr/>
          </p:nvSpPr>
          <p:spPr bwMode="auto">
            <a:xfrm>
              <a:off x="8832850" y="5467350"/>
              <a:ext cx="168275" cy="1825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96</a:t>
              </a:r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222" name="Rectangle 159"/>
            <p:cNvSpPr>
              <a:spLocks noChangeArrowheads="1"/>
            </p:cNvSpPr>
            <p:nvPr/>
          </p:nvSpPr>
          <p:spPr bwMode="auto">
            <a:xfrm>
              <a:off x="7258050" y="5722938"/>
              <a:ext cx="466923" cy="1846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200">
                  <a:solidFill>
                    <a:srgbClr val="000066"/>
                  </a:solidFill>
                </a:rPr>
                <a:t>Weeks</a:t>
              </a:r>
              <a:endParaRPr lang="en-GB" sz="1600">
                <a:solidFill>
                  <a:srgbClr val="000066"/>
                </a:solidFill>
              </a:endParaRPr>
            </a:p>
          </p:txBody>
        </p:sp>
      </p:grpSp>
      <p:grpSp>
        <p:nvGrpSpPr>
          <p:cNvPr id="6151" name="Group 135"/>
          <p:cNvGrpSpPr>
            <a:grpSpLocks/>
          </p:cNvGrpSpPr>
          <p:nvPr/>
        </p:nvGrpSpPr>
        <p:grpSpPr bwMode="auto">
          <a:xfrm>
            <a:off x="3429000" y="3990975"/>
            <a:ext cx="2217738" cy="1300163"/>
            <a:chOff x="2200" y="2430"/>
            <a:chExt cx="1397" cy="819"/>
          </a:xfrm>
        </p:grpSpPr>
        <p:sp>
          <p:nvSpPr>
            <p:cNvPr id="6155" name="AutoShape 165"/>
            <p:cNvSpPr>
              <a:spLocks noChangeArrowheads="1"/>
            </p:cNvSpPr>
            <p:nvPr/>
          </p:nvSpPr>
          <p:spPr bwMode="auto">
            <a:xfrm>
              <a:off x="2200" y="2430"/>
              <a:ext cx="1375" cy="819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>
                <a:solidFill>
                  <a:srgbClr val="000066"/>
                </a:solidFill>
              </a:endParaRPr>
            </a:p>
          </p:txBody>
        </p:sp>
        <p:sp>
          <p:nvSpPr>
            <p:cNvPr id="6156" name="Rectangle 3"/>
            <p:cNvSpPr>
              <a:spLocks noChangeArrowheads="1"/>
            </p:cNvSpPr>
            <p:nvPr/>
          </p:nvSpPr>
          <p:spPr bwMode="auto">
            <a:xfrm>
              <a:off x="2264" y="2695"/>
              <a:ext cx="112" cy="91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/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157" name="Rectangle 4"/>
            <p:cNvSpPr>
              <a:spLocks noChangeArrowheads="1"/>
            </p:cNvSpPr>
            <p:nvPr/>
          </p:nvSpPr>
          <p:spPr bwMode="auto">
            <a:xfrm>
              <a:off x="2264" y="2887"/>
              <a:ext cx="112" cy="91"/>
            </a:xfrm>
            <a:prstGeom prst="rect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/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158" name="ZoneTexte 84"/>
            <p:cNvSpPr txBox="1">
              <a:spLocks noChangeArrowheads="1"/>
            </p:cNvSpPr>
            <p:nvPr/>
          </p:nvSpPr>
          <p:spPr bwMode="auto">
            <a:xfrm>
              <a:off x="2330" y="2652"/>
              <a:ext cx="1210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200" b="1">
                  <a:solidFill>
                    <a:srgbClr val="000066"/>
                  </a:solidFill>
                  <a:latin typeface="Calibri" pitchFamily="34" charset="0"/>
                </a:rPr>
                <a:t>HIV</a:t>
              </a:r>
              <a:r>
                <a:rPr lang="fr-FR" sz="1200" b="1">
                  <a:solidFill>
                    <a:srgbClr val="000066"/>
                  </a:solidFill>
                  <a:latin typeface="Calibri" pitchFamily="34" charset="0"/>
                </a:rPr>
                <a:t>-1</a:t>
              </a:r>
              <a:r>
                <a:rPr lang="en-GB" sz="1200" b="1">
                  <a:solidFill>
                    <a:srgbClr val="000066"/>
                  </a:solidFill>
                  <a:latin typeface="Calibri" pitchFamily="34" charset="0"/>
                </a:rPr>
                <a:t> RNA &gt; 500 copies/mL</a:t>
              </a:r>
            </a:p>
          </p:txBody>
        </p:sp>
        <p:sp>
          <p:nvSpPr>
            <p:cNvPr id="6159" name="ZoneTexte 85"/>
            <p:cNvSpPr txBox="1">
              <a:spLocks noChangeArrowheads="1"/>
            </p:cNvSpPr>
            <p:nvPr/>
          </p:nvSpPr>
          <p:spPr bwMode="auto">
            <a:xfrm>
              <a:off x="2330" y="2843"/>
              <a:ext cx="1267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200" b="1">
                  <a:solidFill>
                    <a:srgbClr val="000066"/>
                  </a:solidFill>
                  <a:latin typeface="Calibri" pitchFamily="34" charset="0"/>
                </a:rPr>
                <a:t>HIV-1 RNA 50-500 copies/mL</a:t>
              </a:r>
            </a:p>
          </p:txBody>
        </p:sp>
        <p:sp>
          <p:nvSpPr>
            <p:cNvPr id="6160" name="Rectangle 4"/>
            <p:cNvSpPr>
              <a:spLocks noChangeArrowheads="1"/>
            </p:cNvSpPr>
            <p:nvPr/>
          </p:nvSpPr>
          <p:spPr bwMode="auto">
            <a:xfrm>
              <a:off x="2264" y="3079"/>
              <a:ext cx="112" cy="91"/>
            </a:xfrm>
            <a:prstGeom prst="rect">
              <a:avLst/>
            </a:prstGeom>
            <a:solidFill>
              <a:srgbClr val="FFCC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/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161" name="ZoneTexte 85"/>
            <p:cNvSpPr txBox="1">
              <a:spLocks noChangeArrowheads="1"/>
            </p:cNvSpPr>
            <p:nvPr/>
          </p:nvSpPr>
          <p:spPr bwMode="auto">
            <a:xfrm>
              <a:off x="2330" y="3035"/>
              <a:ext cx="1161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en-GB" sz="1200" b="1">
                  <a:solidFill>
                    <a:srgbClr val="000066"/>
                  </a:solidFill>
                  <a:latin typeface="Calibri" pitchFamily="34" charset="0"/>
                </a:rPr>
                <a:t>HIV-1 RNA &lt; 50 copies/mL</a:t>
              </a:r>
            </a:p>
          </p:txBody>
        </p:sp>
        <p:sp>
          <p:nvSpPr>
            <p:cNvPr id="6162" name="Rectangle 4"/>
            <p:cNvSpPr>
              <a:spLocks noChangeArrowheads="1"/>
            </p:cNvSpPr>
            <p:nvPr/>
          </p:nvSpPr>
          <p:spPr bwMode="auto">
            <a:xfrm>
              <a:off x="2264" y="2504"/>
              <a:ext cx="112" cy="91"/>
            </a:xfrm>
            <a:prstGeom prst="rect">
              <a:avLst/>
            </a:prstGeom>
            <a:solidFill>
              <a:srgbClr val="00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defTabSz="914400"/>
              <a:endParaRPr lang="en-GB" sz="1600">
                <a:solidFill>
                  <a:srgbClr val="000066"/>
                </a:solidFill>
              </a:endParaRPr>
            </a:p>
          </p:txBody>
        </p:sp>
        <p:sp>
          <p:nvSpPr>
            <p:cNvPr id="6163" name="ZoneTexte 85"/>
            <p:cNvSpPr txBox="1">
              <a:spLocks noChangeArrowheads="1"/>
            </p:cNvSpPr>
            <p:nvPr/>
          </p:nvSpPr>
          <p:spPr bwMode="auto">
            <a:xfrm>
              <a:off x="2330" y="2461"/>
              <a:ext cx="1168" cy="1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defTabSz="914400" eaLnBrk="1" hangingPunct="1"/>
              <a:r>
                <a:rPr lang="fr-FR" sz="1200" b="1">
                  <a:solidFill>
                    <a:srgbClr val="000066"/>
                  </a:solidFill>
                  <a:latin typeface="Calibri" pitchFamily="34" charset="0"/>
                </a:rPr>
                <a:t>Discontinued LPV/r or EFV</a:t>
              </a:r>
              <a:endParaRPr lang="en-GB" sz="1200" b="1">
                <a:solidFill>
                  <a:srgbClr val="000066"/>
                </a:solidFill>
                <a:latin typeface="Calibri" pitchFamily="34" charset="0"/>
              </a:endParaRPr>
            </a:p>
          </p:txBody>
        </p:sp>
      </p:grp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1541463" y="1911350"/>
            <a:ext cx="644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50000"/>
              </a:spcAft>
            </a:pPr>
            <a:r>
              <a:rPr lang="en-GB" sz="2200" b="1">
                <a:solidFill>
                  <a:srgbClr val="0066FF"/>
                </a:solidFill>
                <a:latin typeface="Calibri" pitchFamily="34" charset="0"/>
              </a:rPr>
              <a:t>LPV/r</a:t>
            </a:r>
          </a:p>
        </p:txBody>
      </p:sp>
      <p:sp>
        <p:nvSpPr>
          <p:cNvPr id="6153" name="Text Box 7"/>
          <p:cNvSpPr txBox="1">
            <a:spLocks noChangeArrowheads="1"/>
          </p:cNvSpPr>
          <p:nvPr/>
        </p:nvSpPr>
        <p:spPr bwMode="auto">
          <a:xfrm>
            <a:off x="7213600" y="1911350"/>
            <a:ext cx="3905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>
              <a:spcBef>
                <a:spcPct val="50000"/>
              </a:spcBef>
              <a:spcAft>
                <a:spcPct val="50000"/>
              </a:spcAft>
            </a:pPr>
            <a:r>
              <a:rPr lang="en-GB" sz="2000" b="1">
                <a:solidFill>
                  <a:srgbClr val="0066FF"/>
                </a:solidFill>
                <a:latin typeface="Calibri" pitchFamily="34" charset="0"/>
              </a:rPr>
              <a:t>EFV</a:t>
            </a:r>
            <a:endParaRPr lang="en-GB" sz="2600" b="1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128" name="Rectangle 9"/>
          <p:cNvSpPr txBox="1">
            <a:spLocks noChangeArrowheads="1"/>
          </p:cNvSpPr>
          <p:nvPr/>
        </p:nvSpPr>
        <p:spPr bwMode="auto">
          <a:xfrm>
            <a:off x="747713" y="1066800"/>
            <a:ext cx="7608887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lnSpc>
                <a:spcPct val="80000"/>
              </a:lnSpc>
              <a:defRPr/>
            </a:pPr>
            <a:r>
              <a:rPr lang="en-GB" sz="2400" b="1" kern="0" dirty="0">
                <a:solidFill>
                  <a:srgbClr val="CC3300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HIV-1 RNA level and discontinuation status, by visit, through 96 weeks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Cameron DW, JID 2008;198:234-40</a:t>
            </a:r>
          </a:p>
        </p:txBody>
      </p:sp>
      <p:sp>
        <p:nvSpPr>
          <p:cNvPr id="7171" name="AutoShape 162"/>
          <p:cNvSpPr>
            <a:spLocks noChangeArrowheads="1"/>
          </p:cNvSpPr>
          <p:nvPr/>
        </p:nvSpPr>
        <p:spPr bwMode="auto">
          <a:xfrm>
            <a:off x="0" y="6570663"/>
            <a:ext cx="127793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M03-613</a:t>
            </a:r>
          </a:p>
        </p:txBody>
      </p:sp>
      <p:sp>
        <p:nvSpPr>
          <p:cNvPr id="7172" name="Titr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smtClean="0">
                <a:ea typeface="ＭＳ Ｐゴシック" pitchFamily="-1" charset="-128"/>
              </a:rPr>
              <a:t>M03-613 Study: Switch to LPV/r monotherapy</a:t>
            </a:r>
          </a:p>
        </p:txBody>
      </p:sp>
      <p:grpSp>
        <p:nvGrpSpPr>
          <p:cNvPr id="7173" name="Groupe 219"/>
          <p:cNvGrpSpPr>
            <a:grpSpLocks/>
          </p:cNvGrpSpPr>
          <p:nvPr/>
        </p:nvGrpSpPr>
        <p:grpSpPr bwMode="auto">
          <a:xfrm>
            <a:off x="4435475" y="2120900"/>
            <a:ext cx="4260850" cy="4279900"/>
            <a:chOff x="4435475" y="2120900"/>
            <a:chExt cx="4260850" cy="4279900"/>
          </a:xfrm>
        </p:grpSpPr>
        <p:sp>
          <p:nvSpPr>
            <p:cNvPr id="7248" name="Rectangle 159"/>
            <p:cNvSpPr>
              <a:spLocks noChangeArrowheads="1"/>
            </p:cNvSpPr>
            <p:nvPr/>
          </p:nvSpPr>
          <p:spPr bwMode="auto">
            <a:xfrm>
              <a:off x="4657725" y="5740400"/>
              <a:ext cx="25558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-50</a:t>
              </a:r>
            </a:p>
          </p:txBody>
        </p:sp>
        <p:sp>
          <p:nvSpPr>
            <p:cNvPr id="7249" name="Rectangle 160"/>
            <p:cNvSpPr>
              <a:spLocks noChangeArrowheads="1"/>
            </p:cNvSpPr>
            <p:nvPr/>
          </p:nvSpPr>
          <p:spPr bwMode="auto">
            <a:xfrm>
              <a:off x="4657725" y="5126038"/>
              <a:ext cx="25558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-25</a:t>
              </a:r>
            </a:p>
          </p:txBody>
        </p:sp>
        <p:sp>
          <p:nvSpPr>
            <p:cNvPr id="7250" name="Rectangle 161"/>
            <p:cNvSpPr>
              <a:spLocks noChangeArrowheads="1"/>
            </p:cNvSpPr>
            <p:nvPr/>
          </p:nvSpPr>
          <p:spPr bwMode="auto">
            <a:xfrm>
              <a:off x="4814888" y="4535488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7251" name="Rectangle 162"/>
            <p:cNvSpPr>
              <a:spLocks noChangeArrowheads="1"/>
            </p:cNvSpPr>
            <p:nvPr/>
          </p:nvSpPr>
          <p:spPr bwMode="auto">
            <a:xfrm>
              <a:off x="4716463" y="3910013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fr-FR" sz="1400" b="1">
                  <a:solidFill>
                    <a:srgbClr val="000066"/>
                  </a:solidFill>
                </a:rPr>
                <a:t>25</a:t>
              </a:r>
              <a:endParaRPr lang="en-GB" sz="1400" b="1">
                <a:solidFill>
                  <a:srgbClr val="000066"/>
                </a:solidFill>
              </a:endParaRPr>
            </a:p>
          </p:txBody>
        </p:sp>
        <p:sp>
          <p:nvSpPr>
            <p:cNvPr id="7252" name="Rectangle 163"/>
            <p:cNvSpPr>
              <a:spLocks noChangeArrowheads="1"/>
            </p:cNvSpPr>
            <p:nvPr/>
          </p:nvSpPr>
          <p:spPr bwMode="auto">
            <a:xfrm>
              <a:off x="4716463" y="328930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50</a:t>
              </a:r>
            </a:p>
          </p:txBody>
        </p:sp>
        <p:sp>
          <p:nvSpPr>
            <p:cNvPr id="7253" name="Rectangle 164"/>
            <p:cNvSpPr>
              <a:spLocks noChangeArrowheads="1"/>
            </p:cNvSpPr>
            <p:nvPr/>
          </p:nvSpPr>
          <p:spPr bwMode="auto">
            <a:xfrm>
              <a:off x="4716463" y="2719388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75</a:t>
              </a:r>
            </a:p>
          </p:txBody>
        </p:sp>
        <p:sp>
          <p:nvSpPr>
            <p:cNvPr id="7254" name="Rectangle 164"/>
            <p:cNvSpPr>
              <a:spLocks noChangeArrowheads="1"/>
            </p:cNvSpPr>
            <p:nvPr/>
          </p:nvSpPr>
          <p:spPr bwMode="auto">
            <a:xfrm>
              <a:off x="4618038" y="2120900"/>
              <a:ext cx="295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7255" name="Rectangle 159"/>
            <p:cNvSpPr>
              <a:spLocks noChangeArrowheads="1"/>
            </p:cNvSpPr>
            <p:nvPr/>
          </p:nvSpPr>
          <p:spPr bwMode="auto">
            <a:xfrm>
              <a:off x="4953000" y="5899150"/>
              <a:ext cx="25558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-40</a:t>
              </a:r>
            </a:p>
          </p:txBody>
        </p:sp>
        <p:sp>
          <p:nvSpPr>
            <p:cNvPr id="7256" name="Rectangle 159"/>
            <p:cNvSpPr>
              <a:spLocks noChangeArrowheads="1"/>
            </p:cNvSpPr>
            <p:nvPr/>
          </p:nvSpPr>
          <p:spPr bwMode="auto">
            <a:xfrm>
              <a:off x="5792788" y="5899150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7257" name="Rectangle 159"/>
            <p:cNvSpPr>
              <a:spLocks noChangeArrowheads="1"/>
            </p:cNvSpPr>
            <p:nvPr/>
          </p:nvSpPr>
          <p:spPr bwMode="auto">
            <a:xfrm>
              <a:off x="6483350" y="589915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7258" name="Rectangle 159"/>
            <p:cNvSpPr>
              <a:spLocks noChangeArrowheads="1"/>
            </p:cNvSpPr>
            <p:nvPr/>
          </p:nvSpPr>
          <p:spPr bwMode="auto">
            <a:xfrm>
              <a:off x="7192963" y="589915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7259" name="Rectangle 159"/>
            <p:cNvSpPr>
              <a:spLocks noChangeArrowheads="1"/>
            </p:cNvSpPr>
            <p:nvPr/>
          </p:nvSpPr>
          <p:spPr bwMode="auto">
            <a:xfrm>
              <a:off x="7885113" y="5899150"/>
              <a:ext cx="2952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120</a:t>
              </a:r>
            </a:p>
          </p:txBody>
        </p:sp>
        <p:sp>
          <p:nvSpPr>
            <p:cNvPr id="7260" name="Rectangle 159"/>
            <p:cNvSpPr>
              <a:spLocks noChangeArrowheads="1"/>
            </p:cNvSpPr>
            <p:nvPr/>
          </p:nvSpPr>
          <p:spPr bwMode="auto">
            <a:xfrm>
              <a:off x="7472363" y="5135563"/>
              <a:ext cx="939800" cy="430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 i="1">
                  <a:solidFill>
                    <a:srgbClr val="000066"/>
                  </a:solidFill>
                  <a:latin typeface="Calibri" pitchFamily="34" charset="0"/>
                </a:rPr>
                <a:t>Lipoatrophy</a:t>
              </a:r>
            </a:p>
            <a:p>
              <a:pPr defTabSz="914400"/>
              <a:r>
                <a:rPr lang="en-GB" sz="1400" b="1" i="1">
                  <a:solidFill>
                    <a:srgbClr val="000066"/>
                  </a:solidFill>
                  <a:latin typeface="Calibri" pitchFamily="34" charset="0"/>
                </a:rPr>
                <a:t>(p &lt; 0.001)</a:t>
              </a:r>
            </a:p>
          </p:txBody>
        </p:sp>
        <p:sp>
          <p:nvSpPr>
            <p:cNvPr id="7261" name="Rectangle 159"/>
            <p:cNvSpPr>
              <a:spLocks noChangeArrowheads="1"/>
            </p:cNvSpPr>
            <p:nvPr/>
          </p:nvSpPr>
          <p:spPr bwMode="auto">
            <a:xfrm>
              <a:off x="6300788" y="2255838"/>
              <a:ext cx="12160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 i="1">
                  <a:solidFill>
                    <a:srgbClr val="000066"/>
                  </a:solidFill>
                  <a:latin typeface="Calibri" pitchFamily="34" charset="0"/>
                </a:rPr>
                <a:t>Lipohypertrophy</a:t>
              </a:r>
            </a:p>
          </p:txBody>
        </p:sp>
        <p:sp>
          <p:nvSpPr>
            <p:cNvPr id="7262" name="Rectangle 159"/>
            <p:cNvSpPr>
              <a:spLocks noChangeArrowheads="1"/>
            </p:cNvSpPr>
            <p:nvPr/>
          </p:nvSpPr>
          <p:spPr bwMode="auto">
            <a:xfrm>
              <a:off x="7670800" y="3978275"/>
              <a:ext cx="102552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  <a:latin typeface="Calibri" pitchFamily="34" charset="0"/>
                </a:rPr>
                <a:t>LPV/r </a:t>
              </a:r>
              <a:r>
                <a:rPr lang="en-GB" sz="1400">
                  <a:solidFill>
                    <a:srgbClr val="000066"/>
                  </a:solidFill>
                  <a:latin typeface="Calibri" pitchFamily="34" charset="0"/>
                </a:rPr>
                <a:t>(N = 74)</a:t>
              </a:r>
            </a:p>
          </p:txBody>
        </p:sp>
        <p:sp>
          <p:nvSpPr>
            <p:cNvPr id="7263" name="Rectangle 159"/>
            <p:cNvSpPr>
              <a:spLocks noChangeArrowheads="1"/>
            </p:cNvSpPr>
            <p:nvPr/>
          </p:nvSpPr>
          <p:spPr bwMode="auto">
            <a:xfrm>
              <a:off x="7670800" y="4203700"/>
              <a:ext cx="892175" cy="215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  <a:latin typeface="Calibri" pitchFamily="34" charset="0"/>
                </a:rPr>
                <a:t>EFV </a:t>
              </a:r>
              <a:r>
                <a:rPr lang="en-GB" sz="1400">
                  <a:solidFill>
                    <a:srgbClr val="000066"/>
                  </a:solidFill>
                  <a:latin typeface="Calibri" pitchFamily="34" charset="0"/>
                </a:rPr>
                <a:t>(N = 32)</a:t>
              </a:r>
            </a:p>
          </p:txBody>
        </p:sp>
        <p:sp>
          <p:nvSpPr>
            <p:cNvPr id="7264" name="Rectangle 164"/>
            <p:cNvSpPr>
              <a:spLocks noChangeArrowheads="1"/>
            </p:cNvSpPr>
            <p:nvPr/>
          </p:nvSpPr>
          <p:spPr bwMode="auto">
            <a:xfrm rot="-5400000">
              <a:off x="3217863" y="3922712"/>
              <a:ext cx="26479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% change in limb fat at week 96</a:t>
              </a:r>
            </a:p>
          </p:txBody>
        </p:sp>
        <p:sp>
          <p:nvSpPr>
            <p:cNvPr id="7265" name="Rectangle 164"/>
            <p:cNvSpPr>
              <a:spLocks noChangeArrowheads="1"/>
            </p:cNvSpPr>
            <p:nvPr/>
          </p:nvSpPr>
          <p:spPr bwMode="auto">
            <a:xfrm>
              <a:off x="5229225" y="6188075"/>
              <a:ext cx="272573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% change in trunk fat at week 96</a:t>
              </a:r>
            </a:p>
          </p:txBody>
        </p:sp>
        <p:sp>
          <p:nvSpPr>
            <p:cNvPr id="7266" name="Line 39"/>
            <p:cNvSpPr>
              <a:spLocks noChangeShapeType="1"/>
            </p:cNvSpPr>
            <p:nvPr/>
          </p:nvSpPr>
          <p:spPr bwMode="auto">
            <a:xfrm>
              <a:off x="7351713" y="5208588"/>
              <a:ext cx="0" cy="360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67" name="Line 40"/>
            <p:cNvSpPr>
              <a:spLocks noChangeShapeType="1"/>
            </p:cNvSpPr>
            <p:nvPr/>
          </p:nvSpPr>
          <p:spPr bwMode="auto">
            <a:xfrm rot="-5400000">
              <a:off x="6480969" y="2364582"/>
              <a:ext cx="0" cy="3603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68" name="Freeform 47"/>
            <p:cNvSpPr>
              <a:spLocks/>
            </p:cNvSpPr>
            <p:nvPr/>
          </p:nvSpPr>
          <p:spPr bwMode="auto">
            <a:xfrm>
              <a:off x="5073650" y="2159000"/>
              <a:ext cx="3073400" cy="3673475"/>
            </a:xfrm>
            <a:custGeom>
              <a:avLst/>
              <a:gdLst>
                <a:gd name="T0" fmla="*/ 0 w 7743"/>
                <a:gd name="T1" fmla="*/ 0 h 9256"/>
                <a:gd name="T2" fmla="*/ 0 w 7743"/>
                <a:gd name="T3" fmla="*/ 2147483647 h 9256"/>
                <a:gd name="T4" fmla="*/ 2147483647 w 7743"/>
                <a:gd name="T5" fmla="*/ 2147483647 h 9256"/>
                <a:gd name="T6" fmla="*/ 0 60000 65536"/>
                <a:gd name="T7" fmla="*/ 0 60000 65536"/>
                <a:gd name="T8" fmla="*/ 0 60000 65536"/>
                <a:gd name="T9" fmla="*/ 0 w 7743"/>
                <a:gd name="T10" fmla="*/ 0 h 9256"/>
                <a:gd name="T11" fmla="*/ 7743 w 7743"/>
                <a:gd name="T12" fmla="*/ 9256 h 925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743" h="9256">
                  <a:moveTo>
                    <a:pt x="0" y="0"/>
                  </a:moveTo>
                  <a:lnTo>
                    <a:pt x="0" y="9256"/>
                  </a:lnTo>
                  <a:lnTo>
                    <a:pt x="7743" y="9256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69" name="Line 49"/>
            <p:cNvSpPr>
              <a:spLocks noChangeShapeType="1"/>
            </p:cNvSpPr>
            <p:nvPr/>
          </p:nvSpPr>
          <p:spPr bwMode="auto">
            <a:xfrm>
              <a:off x="6578600" y="5832475"/>
              <a:ext cx="0" cy="889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70" name="Line 50"/>
            <p:cNvSpPr>
              <a:spLocks noChangeShapeType="1"/>
            </p:cNvSpPr>
            <p:nvPr/>
          </p:nvSpPr>
          <p:spPr bwMode="auto">
            <a:xfrm>
              <a:off x="5818188" y="5832475"/>
              <a:ext cx="0" cy="889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71" name="Line 51"/>
            <p:cNvSpPr>
              <a:spLocks noChangeShapeType="1"/>
            </p:cNvSpPr>
            <p:nvPr/>
          </p:nvSpPr>
          <p:spPr bwMode="auto">
            <a:xfrm>
              <a:off x="7297738" y="5832475"/>
              <a:ext cx="0" cy="889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72" name="Line 52"/>
            <p:cNvSpPr>
              <a:spLocks noChangeShapeType="1"/>
            </p:cNvSpPr>
            <p:nvPr/>
          </p:nvSpPr>
          <p:spPr bwMode="auto">
            <a:xfrm>
              <a:off x="8050213" y="5832475"/>
              <a:ext cx="0" cy="88900"/>
            </a:xfrm>
            <a:prstGeom prst="line">
              <a:avLst/>
            </a:pr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73" name="Line 53"/>
            <p:cNvSpPr>
              <a:spLocks noChangeShapeType="1"/>
            </p:cNvSpPr>
            <p:nvPr/>
          </p:nvSpPr>
          <p:spPr bwMode="auto">
            <a:xfrm>
              <a:off x="4992688" y="2214563"/>
              <a:ext cx="809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74" name="Line 54"/>
            <p:cNvSpPr>
              <a:spLocks noChangeShapeType="1"/>
            </p:cNvSpPr>
            <p:nvPr/>
          </p:nvSpPr>
          <p:spPr bwMode="auto">
            <a:xfrm>
              <a:off x="4992688" y="2813050"/>
              <a:ext cx="809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75" name="Line 55"/>
            <p:cNvSpPr>
              <a:spLocks noChangeShapeType="1"/>
            </p:cNvSpPr>
            <p:nvPr/>
          </p:nvSpPr>
          <p:spPr bwMode="auto">
            <a:xfrm>
              <a:off x="4992688" y="3413125"/>
              <a:ext cx="809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76" name="Line 56"/>
            <p:cNvSpPr>
              <a:spLocks noChangeShapeType="1"/>
            </p:cNvSpPr>
            <p:nvPr/>
          </p:nvSpPr>
          <p:spPr bwMode="auto">
            <a:xfrm>
              <a:off x="4992688" y="4027488"/>
              <a:ext cx="809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77" name="Line 68"/>
            <p:cNvSpPr>
              <a:spLocks noChangeShapeType="1"/>
            </p:cNvSpPr>
            <p:nvPr/>
          </p:nvSpPr>
          <p:spPr bwMode="auto">
            <a:xfrm>
              <a:off x="4992688" y="4633913"/>
              <a:ext cx="809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78" name="Freeform 69"/>
            <p:cNvSpPr>
              <a:spLocks/>
            </p:cNvSpPr>
            <p:nvPr/>
          </p:nvSpPr>
          <p:spPr bwMode="auto">
            <a:xfrm>
              <a:off x="4992688" y="5832475"/>
              <a:ext cx="80962" cy="88900"/>
            </a:xfrm>
            <a:custGeom>
              <a:avLst/>
              <a:gdLst>
                <a:gd name="T0" fmla="*/ 0 w 204"/>
                <a:gd name="T1" fmla="*/ 0 h 224"/>
                <a:gd name="T2" fmla="*/ 2147483647 w 204"/>
                <a:gd name="T3" fmla="*/ 0 h 224"/>
                <a:gd name="T4" fmla="*/ 2147483647 w 204"/>
                <a:gd name="T5" fmla="*/ 2147483647 h 224"/>
                <a:gd name="T6" fmla="*/ 0 60000 65536"/>
                <a:gd name="T7" fmla="*/ 0 60000 65536"/>
                <a:gd name="T8" fmla="*/ 0 60000 65536"/>
                <a:gd name="T9" fmla="*/ 0 w 204"/>
                <a:gd name="T10" fmla="*/ 0 h 224"/>
                <a:gd name="T11" fmla="*/ 204 w 204"/>
                <a:gd name="T12" fmla="*/ 224 h 2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4" h="224">
                  <a:moveTo>
                    <a:pt x="0" y="0"/>
                  </a:moveTo>
                  <a:lnTo>
                    <a:pt x="204" y="0"/>
                  </a:lnTo>
                  <a:lnTo>
                    <a:pt x="204" y="224"/>
                  </a:lnTo>
                </a:path>
              </a:pathLst>
            </a:custGeom>
            <a:noFill/>
            <a:ln w="1905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79" name="Line 70"/>
            <p:cNvSpPr>
              <a:spLocks noChangeShapeType="1"/>
            </p:cNvSpPr>
            <p:nvPr/>
          </p:nvSpPr>
          <p:spPr bwMode="auto">
            <a:xfrm>
              <a:off x="4992688" y="5224463"/>
              <a:ext cx="809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80" name="Line 73"/>
            <p:cNvSpPr>
              <a:spLocks noChangeShapeType="1"/>
            </p:cNvSpPr>
            <p:nvPr/>
          </p:nvSpPr>
          <p:spPr bwMode="auto">
            <a:xfrm flipH="1">
              <a:off x="5073650" y="5095875"/>
              <a:ext cx="3094038" cy="0"/>
            </a:xfrm>
            <a:prstGeom prst="line">
              <a:avLst/>
            </a:prstGeom>
            <a:noFill/>
            <a:ln w="23813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81" name="Line 74"/>
            <p:cNvSpPr>
              <a:spLocks noChangeShapeType="1"/>
            </p:cNvSpPr>
            <p:nvPr/>
          </p:nvSpPr>
          <p:spPr bwMode="auto">
            <a:xfrm flipH="1">
              <a:off x="6189663" y="2146300"/>
              <a:ext cx="3175" cy="3686175"/>
            </a:xfrm>
            <a:prstGeom prst="line">
              <a:avLst/>
            </a:prstGeom>
            <a:noFill/>
            <a:ln w="23813">
              <a:solidFill>
                <a:srgbClr val="6666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82" name="Freeform 108"/>
            <p:cNvSpPr>
              <a:spLocks/>
            </p:cNvSpPr>
            <p:nvPr/>
          </p:nvSpPr>
          <p:spPr bwMode="auto">
            <a:xfrm>
              <a:off x="7515225" y="4022725"/>
              <a:ext cx="125413" cy="125413"/>
            </a:xfrm>
            <a:custGeom>
              <a:avLst/>
              <a:gdLst>
                <a:gd name="T0" fmla="*/ 2147483647 w 315"/>
                <a:gd name="T1" fmla="*/ 2147483647 h 314"/>
                <a:gd name="T2" fmla="*/ 2147483647 w 315"/>
                <a:gd name="T3" fmla="*/ 0 h 314"/>
                <a:gd name="T4" fmla="*/ 0 w 315"/>
                <a:gd name="T5" fmla="*/ 2147483647 h 314"/>
                <a:gd name="T6" fmla="*/ 2147483647 w 315"/>
                <a:gd name="T7" fmla="*/ 2147483647 h 314"/>
                <a:gd name="T8" fmla="*/ 2147483647 w 315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4"/>
                <a:gd name="T17" fmla="*/ 315 w 315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4">
                  <a:moveTo>
                    <a:pt x="315" y="157"/>
                  </a:moveTo>
                  <a:lnTo>
                    <a:pt x="158" y="0"/>
                  </a:lnTo>
                  <a:lnTo>
                    <a:pt x="0" y="157"/>
                  </a:lnTo>
                  <a:lnTo>
                    <a:pt x="158" y="314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83" name="Freeform 109"/>
            <p:cNvSpPr>
              <a:spLocks/>
            </p:cNvSpPr>
            <p:nvPr/>
          </p:nvSpPr>
          <p:spPr bwMode="auto">
            <a:xfrm>
              <a:off x="8105775" y="2170113"/>
              <a:ext cx="123825" cy="125412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8"/>
                  </a:moveTo>
                  <a:lnTo>
                    <a:pt x="157" y="0"/>
                  </a:lnTo>
                  <a:lnTo>
                    <a:pt x="0" y="158"/>
                  </a:lnTo>
                  <a:lnTo>
                    <a:pt x="157" y="315"/>
                  </a:lnTo>
                  <a:lnTo>
                    <a:pt x="314" y="158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84" name="Freeform 110"/>
            <p:cNvSpPr>
              <a:spLocks/>
            </p:cNvSpPr>
            <p:nvPr/>
          </p:nvSpPr>
          <p:spPr bwMode="auto">
            <a:xfrm>
              <a:off x="7805738" y="2870200"/>
              <a:ext cx="125412" cy="125413"/>
            </a:xfrm>
            <a:custGeom>
              <a:avLst/>
              <a:gdLst>
                <a:gd name="T0" fmla="*/ 2147483647 w 315"/>
                <a:gd name="T1" fmla="*/ 2147483647 h 315"/>
                <a:gd name="T2" fmla="*/ 2147483647 w 315"/>
                <a:gd name="T3" fmla="*/ 0 h 315"/>
                <a:gd name="T4" fmla="*/ 0 w 315"/>
                <a:gd name="T5" fmla="*/ 2147483647 h 315"/>
                <a:gd name="T6" fmla="*/ 2147483647 w 315"/>
                <a:gd name="T7" fmla="*/ 2147483647 h 315"/>
                <a:gd name="T8" fmla="*/ 2147483647 w 315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5"/>
                <a:gd name="T17" fmla="*/ 315 w 315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5">
                  <a:moveTo>
                    <a:pt x="315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5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85" name="Freeform 111"/>
            <p:cNvSpPr>
              <a:spLocks/>
            </p:cNvSpPr>
            <p:nvPr/>
          </p:nvSpPr>
          <p:spPr bwMode="auto">
            <a:xfrm>
              <a:off x="7219950" y="2951163"/>
              <a:ext cx="123825" cy="125412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86" name="Freeform 112"/>
            <p:cNvSpPr>
              <a:spLocks/>
            </p:cNvSpPr>
            <p:nvPr/>
          </p:nvSpPr>
          <p:spPr bwMode="auto">
            <a:xfrm>
              <a:off x="6911975" y="3000375"/>
              <a:ext cx="125413" cy="123825"/>
            </a:xfrm>
            <a:custGeom>
              <a:avLst/>
              <a:gdLst>
                <a:gd name="T0" fmla="*/ 2147483647 w 315"/>
                <a:gd name="T1" fmla="*/ 2147483647 h 314"/>
                <a:gd name="T2" fmla="*/ 2147483647 w 315"/>
                <a:gd name="T3" fmla="*/ 0 h 314"/>
                <a:gd name="T4" fmla="*/ 0 w 315"/>
                <a:gd name="T5" fmla="*/ 2147483647 h 314"/>
                <a:gd name="T6" fmla="*/ 2147483647 w 315"/>
                <a:gd name="T7" fmla="*/ 2147483647 h 314"/>
                <a:gd name="T8" fmla="*/ 2147483647 w 315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4"/>
                <a:gd name="T17" fmla="*/ 315 w 315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4">
                  <a:moveTo>
                    <a:pt x="315" y="157"/>
                  </a:moveTo>
                  <a:lnTo>
                    <a:pt x="158" y="0"/>
                  </a:lnTo>
                  <a:lnTo>
                    <a:pt x="0" y="157"/>
                  </a:lnTo>
                  <a:lnTo>
                    <a:pt x="158" y="314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87" name="Freeform 113"/>
            <p:cNvSpPr>
              <a:spLocks/>
            </p:cNvSpPr>
            <p:nvPr/>
          </p:nvSpPr>
          <p:spPr bwMode="auto">
            <a:xfrm>
              <a:off x="6634163" y="3079750"/>
              <a:ext cx="123825" cy="125413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8"/>
                  </a:moveTo>
                  <a:lnTo>
                    <a:pt x="157" y="0"/>
                  </a:lnTo>
                  <a:lnTo>
                    <a:pt x="0" y="158"/>
                  </a:lnTo>
                  <a:lnTo>
                    <a:pt x="157" y="315"/>
                  </a:lnTo>
                  <a:lnTo>
                    <a:pt x="314" y="158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88" name="Freeform 114"/>
            <p:cNvSpPr>
              <a:spLocks/>
            </p:cNvSpPr>
            <p:nvPr/>
          </p:nvSpPr>
          <p:spPr bwMode="auto">
            <a:xfrm>
              <a:off x="6673850" y="3079750"/>
              <a:ext cx="125413" cy="125413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8"/>
                  </a:moveTo>
                  <a:lnTo>
                    <a:pt x="157" y="0"/>
                  </a:lnTo>
                  <a:lnTo>
                    <a:pt x="0" y="158"/>
                  </a:lnTo>
                  <a:lnTo>
                    <a:pt x="157" y="315"/>
                  </a:lnTo>
                  <a:lnTo>
                    <a:pt x="314" y="158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89" name="Freeform 115"/>
            <p:cNvSpPr>
              <a:spLocks/>
            </p:cNvSpPr>
            <p:nvPr/>
          </p:nvSpPr>
          <p:spPr bwMode="auto">
            <a:xfrm>
              <a:off x="6634163" y="3262313"/>
              <a:ext cx="123825" cy="125412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5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90" name="Freeform 116"/>
            <p:cNvSpPr>
              <a:spLocks/>
            </p:cNvSpPr>
            <p:nvPr/>
          </p:nvSpPr>
          <p:spPr bwMode="auto">
            <a:xfrm>
              <a:off x="6608763" y="3306763"/>
              <a:ext cx="125412" cy="125412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8"/>
                  </a:moveTo>
                  <a:lnTo>
                    <a:pt x="157" y="0"/>
                  </a:lnTo>
                  <a:lnTo>
                    <a:pt x="0" y="158"/>
                  </a:lnTo>
                  <a:lnTo>
                    <a:pt x="157" y="315"/>
                  </a:lnTo>
                  <a:lnTo>
                    <a:pt x="314" y="158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91" name="Freeform 117"/>
            <p:cNvSpPr>
              <a:spLocks/>
            </p:cNvSpPr>
            <p:nvPr/>
          </p:nvSpPr>
          <p:spPr bwMode="auto">
            <a:xfrm>
              <a:off x="6681788" y="3359150"/>
              <a:ext cx="125412" cy="125413"/>
            </a:xfrm>
            <a:custGeom>
              <a:avLst/>
              <a:gdLst>
                <a:gd name="T0" fmla="*/ 2147483647 w 315"/>
                <a:gd name="T1" fmla="*/ 2147483647 h 315"/>
                <a:gd name="T2" fmla="*/ 2147483647 w 315"/>
                <a:gd name="T3" fmla="*/ 0 h 315"/>
                <a:gd name="T4" fmla="*/ 0 w 315"/>
                <a:gd name="T5" fmla="*/ 2147483647 h 315"/>
                <a:gd name="T6" fmla="*/ 2147483647 w 315"/>
                <a:gd name="T7" fmla="*/ 2147483647 h 315"/>
                <a:gd name="T8" fmla="*/ 2147483647 w 315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5"/>
                <a:gd name="T17" fmla="*/ 315 w 315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5">
                  <a:moveTo>
                    <a:pt x="315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5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92" name="Freeform 118"/>
            <p:cNvSpPr>
              <a:spLocks/>
            </p:cNvSpPr>
            <p:nvPr/>
          </p:nvSpPr>
          <p:spPr bwMode="auto">
            <a:xfrm>
              <a:off x="6702425" y="3327400"/>
              <a:ext cx="123825" cy="123825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5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93" name="Freeform 119"/>
            <p:cNvSpPr>
              <a:spLocks/>
            </p:cNvSpPr>
            <p:nvPr/>
          </p:nvSpPr>
          <p:spPr bwMode="auto">
            <a:xfrm>
              <a:off x="6686550" y="3675063"/>
              <a:ext cx="123825" cy="125412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8"/>
                  </a:moveTo>
                  <a:lnTo>
                    <a:pt x="157" y="0"/>
                  </a:lnTo>
                  <a:lnTo>
                    <a:pt x="0" y="158"/>
                  </a:lnTo>
                  <a:lnTo>
                    <a:pt x="157" y="315"/>
                  </a:lnTo>
                  <a:lnTo>
                    <a:pt x="314" y="158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94" name="Freeform 120"/>
            <p:cNvSpPr>
              <a:spLocks/>
            </p:cNvSpPr>
            <p:nvPr/>
          </p:nvSpPr>
          <p:spPr bwMode="auto">
            <a:xfrm>
              <a:off x="6653213" y="3743325"/>
              <a:ext cx="125412" cy="125413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95" name="Freeform 121"/>
            <p:cNvSpPr>
              <a:spLocks/>
            </p:cNvSpPr>
            <p:nvPr/>
          </p:nvSpPr>
          <p:spPr bwMode="auto">
            <a:xfrm>
              <a:off x="6731000" y="3922713"/>
              <a:ext cx="123825" cy="123825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8"/>
                  </a:moveTo>
                  <a:lnTo>
                    <a:pt x="157" y="0"/>
                  </a:lnTo>
                  <a:lnTo>
                    <a:pt x="0" y="158"/>
                  </a:lnTo>
                  <a:lnTo>
                    <a:pt x="157" y="315"/>
                  </a:lnTo>
                  <a:lnTo>
                    <a:pt x="314" y="158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96" name="Freeform 122"/>
            <p:cNvSpPr>
              <a:spLocks/>
            </p:cNvSpPr>
            <p:nvPr/>
          </p:nvSpPr>
          <p:spPr bwMode="auto">
            <a:xfrm>
              <a:off x="6804025" y="3646488"/>
              <a:ext cx="123825" cy="125412"/>
            </a:xfrm>
            <a:custGeom>
              <a:avLst/>
              <a:gdLst>
                <a:gd name="T0" fmla="*/ 2147483647 w 315"/>
                <a:gd name="T1" fmla="*/ 2147483647 h 314"/>
                <a:gd name="T2" fmla="*/ 2147483647 w 315"/>
                <a:gd name="T3" fmla="*/ 0 h 314"/>
                <a:gd name="T4" fmla="*/ 0 w 315"/>
                <a:gd name="T5" fmla="*/ 2147483647 h 314"/>
                <a:gd name="T6" fmla="*/ 2147483647 w 315"/>
                <a:gd name="T7" fmla="*/ 2147483647 h 314"/>
                <a:gd name="T8" fmla="*/ 2147483647 w 315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4"/>
                <a:gd name="T17" fmla="*/ 315 w 315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4">
                  <a:moveTo>
                    <a:pt x="315" y="157"/>
                  </a:moveTo>
                  <a:lnTo>
                    <a:pt x="158" y="0"/>
                  </a:lnTo>
                  <a:lnTo>
                    <a:pt x="0" y="157"/>
                  </a:lnTo>
                  <a:lnTo>
                    <a:pt x="158" y="314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97" name="Freeform 123"/>
            <p:cNvSpPr>
              <a:spLocks/>
            </p:cNvSpPr>
            <p:nvPr/>
          </p:nvSpPr>
          <p:spPr bwMode="auto">
            <a:xfrm>
              <a:off x="7073900" y="3808413"/>
              <a:ext cx="125413" cy="125412"/>
            </a:xfrm>
            <a:custGeom>
              <a:avLst/>
              <a:gdLst>
                <a:gd name="T0" fmla="*/ 2147483647 w 315"/>
                <a:gd name="T1" fmla="*/ 2147483647 h 314"/>
                <a:gd name="T2" fmla="*/ 2147483647 w 315"/>
                <a:gd name="T3" fmla="*/ 0 h 314"/>
                <a:gd name="T4" fmla="*/ 0 w 315"/>
                <a:gd name="T5" fmla="*/ 2147483647 h 314"/>
                <a:gd name="T6" fmla="*/ 2147483647 w 315"/>
                <a:gd name="T7" fmla="*/ 2147483647 h 314"/>
                <a:gd name="T8" fmla="*/ 2147483647 w 315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4"/>
                <a:gd name="T17" fmla="*/ 315 w 315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4">
                  <a:moveTo>
                    <a:pt x="315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98" name="Freeform 124"/>
            <p:cNvSpPr>
              <a:spLocks/>
            </p:cNvSpPr>
            <p:nvPr/>
          </p:nvSpPr>
          <p:spPr bwMode="auto">
            <a:xfrm>
              <a:off x="6443663" y="3651250"/>
              <a:ext cx="123825" cy="123825"/>
            </a:xfrm>
            <a:custGeom>
              <a:avLst/>
              <a:gdLst>
                <a:gd name="T0" fmla="*/ 2147483647 w 315"/>
                <a:gd name="T1" fmla="*/ 2147483647 h 315"/>
                <a:gd name="T2" fmla="*/ 2147483647 w 315"/>
                <a:gd name="T3" fmla="*/ 0 h 315"/>
                <a:gd name="T4" fmla="*/ 0 w 315"/>
                <a:gd name="T5" fmla="*/ 2147483647 h 315"/>
                <a:gd name="T6" fmla="*/ 2147483647 w 315"/>
                <a:gd name="T7" fmla="*/ 2147483647 h 315"/>
                <a:gd name="T8" fmla="*/ 2147483647 w 315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5"/>
                <a:gd name="T17" fmla="*/ 315 w 315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5">
                  <a:moveTo>
                    <a:pt x="315" y="157"/>
                  </a:moveTo>
                  <a:lnTo>
                    <a:pt x="158" y="0"/>
                  </a:lnTo>
                  <a:lnTo>
                    <a:pt x="0" y="157"/>
                  </a:lnTo>
                  <a:lnTo>
                    <a:pt x="158" y="315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99" name="Freeform 125"/>
            <p:cNvSpPr>
              <a:spLocks/>
            </p:cNvSpPr>
            <p:nvPr/>
          </p:nvSpPr>
          <p:spPr bwMode="auto">
            <a:xfrm>
              <a:off x="6443663" y="3565525"/>
              <a:ext cx="123825" cy="125413"/>
            </a:xfrm>
            <a:custGeom>
              <a:avLst/>
              <a:gdLst>
                <a:gd name="T0" fmla="*/ 2147483647 w 315"/>
                <a:gd name="T1" fmla="*/ 2147483647 h 315"/>
                <a:gd name="T2" fmla="*/ 2147483647 w 315"/>
                <a:gd name="T3" fmla="*/ 0 h 315"/>
                <a:gd name="T4" fmla="*/ 0 w 315"/>
                <a:gd name="T5" fmla="*/ 2147483647 h 315"/>
                <a:gd name="T6" fmla="*/ 2147483647 w 315"/>
                <a:gd name="T7" fmla="*/ 2147483647 h 315"/>
                <a:gd name="T8" fmla="*/ 2147483647 w 315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5"/>
                <a:gd name="T17" fmla="*/ 315 w 315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5">
                  <a:moveTo>
                    <a:pt x="315" y="157"/>
                  </a:moveTo>
                  <a:lnTo>
                    <a:pt x="158" y="0"/>
                  </a:lnTo>
                  <a:lnTo>
                    <a:pt x="0" y="157"/>
                  </a:lnTo>
                  <a:lnTo>
                    <a:pt x="158" y="315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00" name="Freeform 126"/>
            <p:cNvSpPr>
              <a:spLocks/>
            </p:cNvSpPr>
            <p:nvPr/>
          </p:nvSpPr>
          <p:spPr bwMode="auto">
            <a:xfrm>
              <a:off x="6394450" y="3387725"/>
              <a:ext cx="125413" cy="125413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01" name="Freeform 127"/>
            <p:cNvSpPr>
              <a:spLocks/>
            </p:cNvSpPr>
            <p:nvPr/>
          </p:nvSpPr>
          <p:spPr bwMode="auto">
            <a:xfrm>
              <a:off x="6310313" y="3760788"/>
              <a:ext cx="123825" cy="123825"/>
            </a:xfrm>
            <a:custGeom>
              <a:avLst/>
              <a:gdLst>
                <a:gd name="T0" fmla="*/ 2147483647 w 315"/>
                <a:gd name="T1" fmla="*/ 2147483647 h 315"/>
                <a:gd name="T2" fmla="*/ 2147483647 w 315"/>
                <a:gd name="T3" fmla="*/ 0 h 315"/>
                <a:gd name="T4" fmla="*/ 0 w 315"/>
                <a:gd name="T5" fmla="*/ 2147483647 h 315"/>
                <a:gd name="T6" fmla="*/ 2147483647 w 315"/>
                <a:gd name="T7" fmla="*/ 2147483647 h 315"/>
                <a:gd name="T8" fmla="*/ 2147483647 w 315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5"/>
                <a:gd name="T17" fmla="*/ 315 w 315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5">
                  <a:moveTo>
                    <a:pt x="315" y="158"/>
                  </a:moveTo>
                  <a:lnTo>
                    <a:pt x="157" y="0"/>
                  </a:lnTo>
                  <a:lnTo>
                    <a:pt x="0" y="158"/>
                  </a:lnTo>
                  <a:lnTo>
                    <a:pt x="157" y="315"/>
                  </a:lnTo>
                  <a:lnTo>
                    <a:pt x="315" y="158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02" name="Freeform 128"/>
            <p:cNvSpPr>
              <a:spLocks/>
            </p:cNvSpPr>
            <p:nvPr/>
          </p:nvSpPr>
          <p:spPr bwMode="auto">
            <a:xfrm>
              <a:off x="6232525" y="3787775"/>
              <a:ext cx="125413" cy="125413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03" name="Freeform 129"/>
            <p:cNvSpPr>
              <a:spLocks/>
            </p:cNvSpPr>
            <p:nvPr/>
          </p:nvSpPr>
          <p:spPr bwMode="auto">
            <a:xfrm>
              <a:off x="5962650" y="3687763"/>
              <a:ext cx="123825" cy="123825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04" name="Freeform 130"/>
            <p:cNvSpPr>
              <a:spLocks/>
            </p:cNvSpPr>
            <p:nvPr/>
          </p:nvSpPr>
          <p:spPr bwMode="auto">
            <a:xfrm>
              <a:off x="5954713" y="3646488"/>
              <a:ext cx="123825" cy="125412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05" name="Freeform 131"/>
            <p:cNvSpPr>
              <a:spLocks/>
            </p:cNvSpPr>
            <p:nvPr/>
          </p:nvSpPr>
          <p:spPr bwMode="auto">
            <a:xfrm>
              <a:off x="5938838" y="3925888"/>
              <a:ext cx="123825" cy="123825"/>
            </a:xfrm>
            <a:custGeom>
              <a:avLst/>
              <a:gdLst>
                <a:gd name="T0" fmla="*/ 2147483647 w 315"/>
                <a:gd name="T1" fmla="*/ 2147483647 h 314"/>
                <a:gd name="T2" fmla="*/ 2147483647 w 315"/>
                <a:gd name="T3" fmla="*/ 0 h 314"/>
                <a:gd name="T4" fmla="*/ 0 w 315"/>
                <a:gd name="T5" fmla="*/ 2147483647 h 314"/>
                <a:gd name="T6" fmla="*/ 2147483647 w 315"/>
                <a:gd name="T7" fmla="*/ 2147483647 h 314"/>
                <a:gd name="T8" fmla="*/ 2147483647 w 315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4"/>
                <a:gd name="T17" fmla="*/ 315 w 315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4">
                  <a:moveTo>
                    <a:pt x="315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06" name="Freeform 132"/>
            <p:cNvSpPr>
              <a:spLocks/>
            </p:cNvSpPr>
            <p:nvPr/>
          </p:nvSpPr>
          <p:spPr bwMode="auto">
            <a:xfrm>
              <a:off x="5840413" y="3922713"/>
              <a:ext cx="125412" cy="123825"/>
            </a:xfrm>
            <a:custGeom>
              <a:avLst/>
              <a:gdLst>
                <a:gd name="T0" fmla="*/ 2147483647 w 315"/>
                <a:gd name="T1" fmla="*/ 2147483647 h 315"/>
                <a:gd name="T2" fmla="*/ 2147483647 w 315"/>
                <a:gd name="T3" fmla="*/ 0 h 315"/>
                <a:gd name="T4" fmla="*/ 0 w 315"/>
                <a:gd name="T5" fmla="*/ 2147483647 h 315"/>
                <a:gd name="T6" fmla="*/ 2147483647 w 315"/>
                <a:gd name="T7" fmla="*/ 2147483647 h 315"/>
                <a:gd name="T8" fmla="*/ 2147483647 w 315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5"/>
                <a:gd name="T17" fmla="*/ 315 w 315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5">
                  <a:moveTo>
                    <a:pt x="315" y="158"/>
                  </a:moveTo>
                  <a:lnTo>
                    <a:pt x="157" y="0"/>
                  </a:lnTo>
                  <a:lnTo>
                    <a:pt x="0" y="158"/>
                  </a:lnTo>
                  <a:lnTo>
                    <a:pt x="157" y="315"/>
                  </a:lnTo>
                  <a:lnTo>
                    <a:pt x="315" y="158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07" name="Freeform 133"/>
            <p:cNvSpPr>
              <a:spLocks/>
            </p:cNvSpPr>
            <p:nvPr/>
          </p:nvSpPr>
          <p:spPr bwMode="auto">
            <a:xfrm>
              <a:off x="5845175" y="3990975"/>
              <a:ext cx="123825" cy="123825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08" name="Freeform 134"/>
            <p:cNvSpPr>
              <a:spLocks/>
            </p:cNvSpPr>
            <p:nvPr/>
          </p:nvSpPr>
          <p:spPr bwMode="auto">
            <a:xfrm>
              <a:off x="6224588" y="3986213"/>
              <a:ext cx="125412" cy="125412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5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09" name="Freeform 135"/>
            <p:cNvSpPr>
              <a:spLocks/>
            </p:cNvSpPr>
            <p:nvPr/>
          </p:nvSpPr>
          <p:spPr bwMode="auto">
            <a:xfrm>
              <a:off x="6265863" y="4006850"/>
              <a:ext cx="123825" cy="125413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5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10" name="Freeform 136"/>
            <p:cNvSpPr>
              <a:spLocks/>
            </p:cNvSpPr>
            <p:nvPr/>
          </p:nvSpPr>
          <p:spPr bwMode="auto">
            <a:xfrm>
              <a:off x="6200775" y="3917950"/>
              <a:ext cx="125413" cy="125413"/>
            </a:xfrm>
            <a:custGeom>
              <a:avLst/>
              <a:gdLst>
                <a:gd name="T0" fmla="*/ 2147483647 w 315"/>
                <a:gd name="T1" fmla="*/ 2147483647 h 314"/>
                <a:gd name="T2" fmla="*/ 2147483647 w 315"/>
                <a:gd name="T3" fmla="*/ 0 h 314"/>
                <a:gd name="T4" fmla="*/ 0 w 315"/>
                <a:gd name="T5" fmla="*/ 2147483647 h 314"/>
                <a:gd name="T6" fmla="*/ 2147483647 w 315"/>
                <a:gd name="T7" fmla="*/ 2147483647 h 314"/>
                <a:gd name="T8" fmla="*/ 2147483647 w 315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4"/>
                <a:gd name="T17" fmla="*/ 315 w 315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4">
                  <a:moveTo>
                    <a:pt x="315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11" name="Freeform 137"/>
            <p:cNvSpPr>
              <a:spLocks/>
            </p:cNvSpPr>
            <p:nvPr/>
          </p:nvSpPr>
          <p:spPr bwMode="auto">
            <a:xfrm>
              <a:off x="6103938" y="4030663"/>
              <a:ext cx="123825" cy="125412"/>
            </a:xfrm>
            <a:custGeom>
              <a:avLst/>
              <a:gdLst>
                <a:gd name="T0" fmla="*/ 2147483647 w 315"/>
                <a:gd name="T1" fmla="*/ 2147483647 h 315"/>
                <a:gd name="T2" fmla="*/ 2147483647 w 315"/>
                <a:gd name="T3" fmla="*/ 0 h 315"/>
                <a:gd name="T4" fmla="*/ 0 w 315"/>
                <a:gd name="T5" fmla="*/ 2147483647 h 315"/>
                <a:gd name="T6" fmla="*/ 2147483647 w 315"/>
                <a:gd name="T7" fmla="*/ 2147483647 h 315"/>
                <a:gd name="T8" fmla="*/ 2147483647 w 315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5"/>
                <a:gd name="T17" fmla="*/ 315 w 315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5">
                  <a:moveTo>
                    <a:pt x="315" y="158"/>
                  </a:moveTo>
                  <a:lnTo>
                    <a:pt x="157" y="0"/>
                  </a:lnTo>
                  <a:lnTo>
                    <a:pt x="0" y="158"/>
                  </a:lnTo>
                  <a:lnTo>
                    <a:pt x="157" y="315"/>
                  </a:lnTo>
                  <a:lnTo>
                    <a:pt x="315" y="158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12" name="Freeform 138"/>
            <p:cNvSpPr>
              <a:spLocks/>
            </p:cNvSpPr>
            <p:nvPr/>
          </p:nvSpPr>
          <p:spPr bwMode="auto">
            <a:xfrm>
              <a:off x="6140450" y="4164013"/>
              <a:ext cx="125413" cy="125412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13" name="Freeform 139"/>
            <p:cNvSpPr>
              <a:spLocks/>
            </p:cNvSpPr>
            <p:nvPr/>
          </p:nvSpPr>
          <p:spPr bwMode="auto">
            <a:xfrm>
              <a:off x="6180138" y="4124325"/>
              <a:ext cx="125412" cy="125413"/>
            </a:xfrm>
            <a:custGeom>
              <a:avLst/>
              <a:gdLst>
                <a:gd name="T0" fmla="*/ 2147483647 w 315"/>
                <a:gd name="T1" fmla="*/ 2147483647 h 314"/>
                <a:gd name="T2" fmla="*/ 2147483647 w 315"/>
                <a:gd name="T3" fmla="*/ 0 h 314"/>
                <a:gd name="T4" fmla="*/ 0 w 315"/>
                <a:gd name="T5" fmla="*/ 2147483647 h 314"/>
                <a:gd name="T6" fmla="*/ 2147483647 w 315"/>
                <a:gd name="T7" fmla="*/ 2147483647 h 314"/>
                <a:gd name="T8" fmla="*/ 2147483647 w 315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4"/>
                <a:gd name="T17" fmla="*/ 315 w 315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4">
                  <a:moveTo>
                    <a:pt x="315" y="157"/>
                  </a:moveTo>
                  <a:lnTo>
                    <a:pt x="158" y="0"/>
                  </a:lnTo>
                  <a:lnTo>
                    <a:pt x="0" y="157"/>
                  </a:lnTo>
                  <a:lnTo>
                    <a:pt x="158" y="314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14" name="Freeform 140"/>
            <p:cNvSpPr>
              <a:spLocks/>
            </p:cNvSpPr>
            <p:nvPr/>
          </p:nvSpPr>
          <p:spPr bwMode="auto">
            <a:xfrm>
              <a:off x="6265863" y="4132263"/>
              <a:ext cx="123825" cy="125412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15" name="Freeform 141"/>
            <p:cNvSpPr>
              <a:spLocks/>
            </p:cNvSpPr>
            <p:nvPr/>
          </p:nvSpPr>
          <p:spPr bwMode="auto">
            <a:xfrm>
              <a:off x="6592888" y="4213225"/>
              <a:ext cx="125412" cy="125413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5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16" name="Freeform 142"/>
            <p:cNvSpPr>
              <a:spLocks/>
            </p:cNvSpPr>
            <p:nvPr/>
          </p:nvSpPr>
          <p:spPr bwMode="auto">
            <a:xfrm>
              <a:off x="6200775" y="4440238"/>
              <a:ext cx="125413" cy="123825"/>
            </a:xfrm>
            <a:custGeom>
              <a:avLst/>
              <a:gdLst>
                <a:gd name="T0" fmla="*/ 2147483647 w 315"/>
                <a:gd name="T1" fmla="*/ 2147483647 h 314"/>
                <a:gd name="T2" fmla="*/ 2147483647 w 315"/>
                <a:gd name="T3" fmla="*/ 0 h 314"/>
                <a:gd name="T4" fmla="*/ 0 w 315"/>
                <a:gd name="T5" fmla="*/ 2147483647 h 314"/>
                <a:gd name="T6" fmla="*/ 2147483647 w 315"/>
                <a:gd name="T7" fmla="*/ 2147483647 h 314"/>
                <a:gd name="T8" fmla="*/ 2147483647 w 315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4"/>
                <a:gd name="T17" fmla="*/ 315 w 315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4">
                  <a:moveTo>
                    <a:pt x="315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17" name="Freeform 143"/>
            <p:cNvSpPr>
              <a:spLocks/>
            </p:cNvSpPr>
            <p:nvPr/>
          </p:nvSpPr>
          <p:spPr bwMode="auto">
            <a:xfrm>
              <a:off x="6135688" y="4325938"/>
              <a:ext cx="125412" cy="125412"/>
            </a:xfrm>
            <a:custGeom>
              <a:avLst/>
              <a:gdLst>
                <a:gd name="T0" fmla="*/ 2147483647 w 315"/>
                <a:gd name="T1" fmla="*/ 2147483647 h 314"/>
                <a:gd name="T2" fmla="*/ 2147483647 w 315"/>
                <a:gd name="T3" fmla="*/ 0 h 314"/>
                <a:gd name="T4" fmla="*/ 0 w 315"/>
                <a:gd name="T5" fmla="*/ 2147483647 h 314"/>
                <a:gd name="T6" fmla="*/ 2147483647 w 315"/>
                <a:gd name="T7" fmla="*/ 2147483647 h 314"/>
                <a:gd name="T8" fmla="*/ 2147483647 w 315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4"/>
                <a:gd name="T17" fmla="*/ 315 w 315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4">
                  <a:moveTo>
                    <a:pt x="315" y="157"/>
                  </a:moveTo>
                  <a:lnTo>
                    <a:pt x="158" y="0"/>
                  </a:lnTo>
                  <a:lnTo>
                    <a:pt x="0" y="157"/>
                  </a:lnTo>
                  <a:lnTo>
                    <a:pt x="158" y="314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18" name="Freeform 144"/>
            <p:cNvSpPr>
              <a:spLocks/>
            </p:cNvSpPr>
            <p:nvPr/>
          </p:nvSpPr>
          <p:spPr bwMode="auto">
            <a:xfrm>
              <a:off x="6067425" y="4294188"/>
              <a:ext cx="125413" cy="125412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19" name="Freeform 145"/>
            <p:cNvSpPr>
              <a:spLocks/>
            </p:cNvSpPr>
            <p:nvPr/>
          </p:nvSpPr>
          <p:spPr bwMode="auto">
            <a:xfrm>
              <a:off x="5973763" y="4184650"/>
              <a:ext cx="125412" cy="125413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20" name="Freeform 146"/>
            <p:cNvSpPr>
              <a:spLocks/>
            </p:cNvSpPr>
            <p:nvPr/>
          </p:nvSpPr>
          <p:spPr bwMode="auto">
            <a:xfrm>
              <a:off x="5957888" y="4152900"/>
              <a:ext cx="125412" cy="123825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21" name="Freeform 147"/>
            <p:cNvSpPr>
              <a:spLocks/>
            </p:cNvSpPr>
            <p:nvPr/>
          </p:nvSpPr>
          <p:spPr bwMode="auto">
            <a:xfrm>
              <a:off x="5795963" y="4119563"/>
              <a:ext cx="125412" cy="125412"/>
            </a:xfrm>
            <a:custGeom>
              <a:avLst/>
              <a:gdLst>
                <a:gd name="T0" fmla="*/ 2147483647 w 315"/>
                <a:gd name="T1" fmla="*/ 2147483647 h 314"/>
                <a:gd name="T2" fmla="*/ 2147483647 w 315"/>
                <a:gd name="T3" fmla="*/ 0 h 314"/>
                <a:gd name="T4" fmla="*/ 0 w 315"/>
                <a:gd name="T5" fmla="*/ 2147483647 h 314"/>
                <a:gd name="T6" fmla="*/ 2147483647 w 315"/>
                <a:gd name="T7" fmla="*/ 2147483647 h 314"/>
                <a:gd name="T8" fmla="*/ 2147483647 w 315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4"/>
                <a:gd name="T17" fmla="*/ 315 w 315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4">
                  <a:moveTo>
                    <a:pt x="315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22" name="Freeform 148"/>
            <p:cNvSpPr>
              <a:spLocks/>
            </p:cNvSpPr>
            <p:nvPr/>
          </p:nvSpPr>
          <p:spPr bwMode="auto">
            <a:xfrm>
              <a:off x="5840413" y="4265613"/>
              <a:ext cx="125412" cy="125412"/>
            </a:xfrm>
            <a:custGeom>
              <a:avLst/>
              <a:gdLst>
                <a:gd name="T0" fmla="*/ 2147483647 w 315"/>
                <a:gd name="T1" fmla="*/ 2147483647 h 314"/>
                <a:gd name="T2" fmla="*/ 2147483647 w 315"/>
                <a:gd name="T3" fmla="*/ 0 h 314"/>
                <a:gd name="T4" fmla="*/ 0 w 315"/>
                <a:gd name="T5" fmla="*/ 2147483647 h 314"/>
                <a:gd name="T6" fmla="*/ 2147483647 w 315"/>
                <a:gd name="T7" fmla="*/ 2147483647 h 314"/>
                <a:gd name="T8" fmla="*/ 2147483647 w 315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4"/>
                <a:gd name="T17" fmla="*/ 315 w 315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4">
                  <a:moveTo>
                    <a:pt x="315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23" name="Freeform 149"/>
            <p:cNvSpPr>
              <a:spLocks/>
            </p:cNvSpPr>
            <p:nvPr/>
          </p:nvSpPr>
          <p:spPr bwMode="auto">
            <a:xfrm>
              <a:off x="5594350" y="4281488"/>
              <a:ext cx="125413" cy="125412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24" name="Freeform 150"/>
            <p:cNvSpPr>
              <a:spLocks/>
            </p:cNvSpPr>
            <p:nvPr/>
          </p:nvSpPr>
          <p:spPr bwMode="auto">
            <a:xfrm>
              <a:off x="5699125" y="4422775"/>
              <a:ext cx="125413" cy="125413"/>
            </a:xfrm>
            <a:custGeom>
              <a:avLst/>
              <a:gdLst>
                <a:gd name="T0" fmla="*/ 2147483647 w 315"/>
                <a:gd name="T1" fmla="*/ 2147483647 h 314"/>
                <a:gd name="T2" fmla="*/ 2147483647 w 315"/>
                <a:gd name="T3" fmla="*/ 0 h 314"/>
                <a:gd name="T4" fmla="*/ 0 w 315"/>
                <a:gd name="T5" fmla="*/ 2147483647 h 314"/>
                <a:gd name="T6" fmla="*/ 2147483647 w 315"/>
                <a:gd name="T7" fmla="*/ 2147483647 h 314"/>
                <a:gd name="T8" fmla="*/ 2147483647 w 315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4"/>
                <a:gd name="T17" fmla="*/ 315 w 315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4">
                  <a:moveTo>
                    <a:pt x="315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25" name="Freeform 151"/>
            <p:cNvSpPr>
              <a:spLocks/>
            </p:cNvSpPr>
            <p:nvPr/>
          </p:nvSpPr>
          <p:spPr bwMode="auto">
            <a:xfrm>
              <a:off x="5780088" y="4343400"/>
              <a:ext cx="125412" cy="123825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5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26" name="Freeform 152"/>
            <p:cNvSpPr>
              <a:spLocks/>
            </p:cNvSpPr>
            <p:nvPr/>
          </p:nvSpPr>
          <p:spPr bwMode="auto">
            <a:xfrm>
              <a:off x="5776913" y="4375150"/>
              <a:ext cx="123825" cy="123825"/>
            </a:xfrm>
            <a:custGeom>
              <a:avLst/>
              <a:gdLst>
                <a:gd name="T0" fmla="*/ 2147483647 w 315"/>
                <a:gd name="T1" fmla="*/ 2147483647 h 315"/>
                <a:gd name="T2" fmla="*/ 2147483647 w 315"/>
                <a:gd name="T3" fmla="*/ 0 h 315"/>
                <a:gd name="T4" fmla="*/ 0 w 315"/>
                <a:gd name="T5" fmla="*/ 2147483647 h 315"/>
                <a:gd name="T6" fmla="*/ 2147483647 w 315"/>
                <a:gd name="T7" fmla="*/ 2147483647 h 315"/>
                <a:gd name="T8" fmla="*/ 2147483647 w 315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5"/>
                <a:gd name="T17" fmla="*/ 315 w 315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5">
                  <a:moveTo>
                    <a:pt x="315" y="157"/>
                  </a:moveTo>
                  <a:lnTo>
                    <a:pt x="158" y="0"/>
                  </a:lnTo>
                  <a:lnTo>
                    <a:pt x="0" y="157"/>
                  </a:lnTo>
                  <a:lnTo>
                    <a:pt x="158" y="315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27" name="Freeform 153"/>
            <p:cNvSpPr>
              <a:spLocks/>
            </p:cNvSpPr>
            <p:nvPr/>
          </p:nvSpPr>
          <p:spPr bwMode="auto">
            <a:xfrm>
              <a:off x="5881688" y="4416425"/>
              <a:ext cx="123825" cy="123825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28" name="Freeform 154"/>
            <p:cNvSpPr>
              <a:spLocks/>
            </p:cNvSpPr>
            <p:nvPr/>
          </p:nvSpPr>
          <p:spPr bwMode="auto">
            <a:xfrm>
              <a:off x="6083300" y="4633913"/>
              <a:ext cx="125413" cy="125412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5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29" name="Freeform 155"/>
            <p:cNvSpPr>
              <a:spLocks/>
            </p:cNvSpPr>
            <p:nvPr/>
          </p:nvSpPr>
          <p:spPr bwMode="auto">
            <a:xfrm>
              <a:off x="5824538" y="4597400"/>
              <a:ext cx="125412" cy="125413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30" name="Freeform 156"/>
            <p:cNvSpPr>
              <a:spLocks/>
            </p:cNvSpPr>
            <p:nvPr/>
          </p:nvSpPr>
          <p:spPr bwMode="auto">
            <a:xfrm>
              <a:off x="5691188" y="4957763"/>
              <a:ext cx="125412" cy="125412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8"/>
                  </a:moveTo>
                  <a:lnTo>
                    <a:pt x="157" y="0"/>
                  </a:lnTo>
                  <a:lnTo>
                    <a:pt x="0" y="158"/>
                  </a:lnTo>
                  <a:lnTo>
                    <a:pt x="157" y="315"/>
                  </a:lnTo>
                  <a:lnTo>
                    <a:pt x="314" y="158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31" name="Freeform 157"/>
            <p:cNvSpPr>
              <a:spLocks/>
            </p:cNvSpPr>
            <p:nvPr/>
          </p:nvSpPr>
          <p:spPr bwMode="auto">
            <a:xfrm>
              <a:off x="5210175" y="4973638"/>
              <a:ext cx="123825" cy="125412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32" name="Freeform 158"/>
            <p:cNvSpPr>
              <a:spLocks/>
            </p:cNvSpPr>
            <p:nvPr/>
          </p:nvSpPr>
          <p:spPr bwMode="auto">
            <a:xfrm>
              <a:off x="5432425" y="4913313"/>
              <a:ext cx="125413" cy="123825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33" name="Freeform 159"/>
            <p:cNvSpPr>
              <a:spLocks/>
            </p:cNvSpPr>
            <p:nvPr/>
          </p:nvSpPr>
          <p:spPr bwMode="auto">
            <a:xfrm>
              <a:off x="5630863" y="4829175"/>
              <a:ext cx="123825" cy="123825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8"/>
                  </a:moveTo>
                  <a:lnTo>
                    <a:pt x="157" y="0"/>
                  </a:lnTo>
                  <a:lnTo>
                    <a:pt x="0" y="158"/>
                  </a:lnTo>
                  <a:lnTo>
                    <a:pt x="157" y="315"/>
                  </a:lnTo>
                  <a:lnTo>
                    <a:pt x="314" y="158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34" name="Freeform 160"/>
            <p:cNvSpPr>
              <a:spLocks/>
            </p:cNvSpPr>
            <p:nvPr/>
          </p:nvSpPr>
          <p:spPr bwMode="auto">
            <a:xfrm>
              <a:off x="5516563" y="4813300"/>
              <a:ext cx="125412" cy="123825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35" name="Freeform 161"/>
            <p:cNvSpPr>
              <a:spLocks/>
            </p:cNvSpPr>
            <p:nvPr/>
          </p:nvSpPr>
          <p:spPr bwMode="auto">
            <a:xfrm>
              <a:off x="5416550" y="4714875"/>
              <a:ext cx="123825" cy="123825"/>
            </a:xfrm>
            <a:custGeom>
              <a:avLst/>
              <a:gdLst>
                <a:gd name="T0" fmla="*/ 2147483647 w 315"/>
                <a:gd name="T1" fmla="*/ 2147483647 h 314"/>
                <a:gd name="T2" fmla="*/ 2147483647 w 315"/>
                <a:gd name="T3" fmla="*/ 0 h 314"/>
                <a:gd name="T4" fmla="*/ 0 w 315"/>
                <a:gd name="T5" fmla="*/ 2147483647 h 314"/>
                <a:gd name="T6" fmla="*/ 2147483647 w 315"/>
                <a:gd name="T7" fmla="*/ 2147483647 h 314"/>
                <a:gd name="T8" fmla="*/ 2147483647 w 315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4"/>
                <a:gd name="T17" fmla="*/ 315 w 315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4">
                  <a:moveTo>
                    <a:pt x="315" y="157"/>
                  </a:moveTo>
                  <a:lnTo>
                    <a:pt x="158" y="0"/>
                  </a:lnTo>
                  <a:lnTo>
                    <a:pt x="0" y="157"/>
                  </a:lnTo>
                  <a:lnTo>
                    <a:pt x="158" y="314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36" name="Freeform 162"/>
            <p:cNvSpPr>
              <a:spLocks/>
            </p:cNvSpPr>
            <p:nvPr/>
          </p:nvSpPr>
          <p:spPr bwMode="auto">
            <a:xfrm>
              <a:off x="5387975" y="4443413"/>
              <a:ext cx="125413" cy="125412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37" name="Freeform 163"/>
            <p:cNvSpPr>
              <a:spLocks/>
            </p:cNvSpPr>
            <p:nvPr/>
          </p:nvSpPr>
          <p:spPr bwMode="auto">
            <a:xfrm>
              <a:off x="5497513" y="4552950"/>
              <a:ext cx="123825" cy="123825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38" name="Freeform 164"/>
            <p:cNvSpPr>
              <a:spLocks/>
            </p:cNvSpPr>
            <p:nvPr/>
          </p:nvSpPr>
          <p:spPr bwMode="auto">
            <a:xfrm>
              <a:off x="5614988" y="4525963"/>
              <a:ext cx="123825" cy="123825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5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39" name="Freeform 165"/>
            <p:cNvSpPr>
              <a:spLocks/>
            </p:cNvSpPr>
            <p:nvPr/>
          </p:nvSpPr>
          <p:spPr bwMode="auto">
            <a:xfrm>
              <a:off x="5784850" y="4440238"/>
              <a:ext cx="123825" cy="123825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40" name="Freeform 166"/>
            <p:cNvSpPr>
              <a:spLocks/>
            </p:cNvSpPr>
            <p:nvPr/>
          </p:nvSpPr>
          <p:spPr bwMode="auto">
            <a:xfrm>
              <a:off x="5861050" y="4505325"/>
              <a:ext cx="125413" cy="123825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5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41" name="Freeform 167"/>
            <p:cNvSpPr>
              <a:spLocks/>
            </p:cNvSpPr>
            <p:nvPr/>
          </p:nvSpPr>
          <p:spPr bwMode="auto">
            <a:xfrm>
              <a:off x="5849938" y="4487863"/>
              <a:ext cx="123825" cy="125412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42" name="Freeform 168"/>
            <p:cNvSpPr>
              <a:spLocks/>
            </p:cNvSpPr>
            <p:nvPr/>
          </p:nvSpPr>
          <p:spPr bwMode="auto">
            <a:xfrm>
              <a:off x="5970588" y="4487863"/>
              <a:ext cx="123825" cy="125412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43" name="Freeform 169"/>
            <p:cNvSpPr>
              <a:spLocks/>
            </p:cNvSpPr>
            <p:nvPr/>
          </p:nvSpPr>
          <p:spPr bwMode="auto">
            <a:xfrm>
              <a:off x="6010275" y="4529138"/>
              <a:ext cx="125413" cy="123825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8"/>
                  </a:moveTo>
                  <a:lnTo>
                    <a:pt x="157" y="0"/>
                  </a:lnTo>
                  <a:lnTo>
                    <a:pt x="0" y="158"/>
                  </a:lnTo>
                  <a:lnTo>
                    <a:pt x="157" y="315"/>
                  </a:lnTo>
                  <a:lnTo>
                    <a:pt x="314" y="158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44" name="Freeform 170"/>
            <p:cNvSpPr>
              <a:spLocks/>
            </p:cNvSpPr>
            <p:nvPr/>
          </p:nvSpPr>
          <p:spPr bwMode="auto">
            <a:xfrm>
              <a:off x="5751513" y="4540250"/>
              <a:ext cx="125412" cy="125413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45" name="Freeform 171"/>
            <p:cNvSpPr>
              <a:spLocks/>
            </p:cNvSpPr>
            <p:nvPr/>
          </p:nvSpPr>
          <p:spPr bwMode="auto">
            <a:xfrm>
              <a:off x="5711825" y="4560888"/>
              <a:ext cx="123825" cy="125412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8"/>
                  </a:moveTo>
                  <a:lnTo>
                    <a:pt x="157" y="0"/>
                  </a:lnTo>
                  <a:lnTo>
                    <a:pt x="0" y="158"/>
                  </a:lnTo>
                  <a:lnTo>
                    <a:pt x="157" y="315"/>
                  </a:lnTo>
                  <a:lnTo>
                    <a:pt x="314" y="158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46" name="Freeform 172"/>
            <p:cNvSpPr>
              <a:spLocks/>
            </p:cNvSpPr>
            <p:nvPr/>
          </p:nvSpPr>
          <p:spPr bwMode="auto">
            <a:xfrm>
              <a:off x="5699125" y="4602163"/>
              <a:ext cx="125413" cy="123825"/>
            </a:xfrm>
            <a:custGeom>
              <a:avLst/>
              <a:gdLst>
                <a:gd name="T0" fmla="*/ 2147483647 w 315"/>
                <a:gd name="T1" fmla="*/ 2147483647 h 314"/>
                <a:gd name="T2" fmla="*/ 2147483647 w 315"/>
                <a:gd name="T3" fmla="*/ 0 h 314"/>
                <a:gd name="T4" fmla="*/ 0 w 315"/>
                <a:gd name="T5" fmla="*/ 2147483647 h 314"/>
                <a:gd name="T6" fmla="*/ 2147483647 w 315"/>
                <a:gd name="T7" fmla="*/ 2147483647 h 314"/>
                <a:gd name="T8" fmla="*/ 2147483647 w 315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4"/>
                <a:gd name="T17" fmla="*/ 315 w 315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4">
                  <a:moveTo>
                    <a:pt x="315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47" name="Freeform 173"/>
            <p:cNvSpPr>
              <a:spLocks/>
            </p:cNvSpPr>
            <p:nvPr/>
          </p:nvSpPr>
          <p:spPr bwMode="auto">
            <a:xfrm>
              <a:off x="5732463" y="4629150"/>
              <a:ext cx="123825" cy="125413"/>
            </a:xfrm>
            <a:custGeom>
              <a:avLst/>
              <a:gdLst>
                <a:gd name="T0" fmla="*/ 2147483647 w 315"/>
                <a:gd name="T1" fmla="*/ 2147483647 h 314"/>
                <a:gd name="T2" fmla="*/ 2147483647 w 315"/>
                <a:gd name="T3" fmla="*/ 0 h 314"/>
                <a:gd name="T4" fmla="*/ 0 w 315"/>
                <a:gd name="T5" fmla="*/ 2147483647 h 314"/>
                <a:gd name="T6" fmla="*/ 2147483647 w 315"/>
                <a:gd name="T7" fmla="*/ 2147483647 h 314"/>
                <a:gd name="T8" fmla="*/ 2147483647 w 315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4"/>
                <a:gd name="T17" fmla="*/ 315 w 315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4">
                  <a:moveTo>
                    <a:pt x="315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5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48" name="Freeform 174"/>
            <p:cNvSpPr>
              <a:spLocks/>
            </p:cNvSpPr>
            <p:nvPr/>
          </p:nvSpPr>
          <p:spPr bwMode="auto">
            <a:xfrm>
              <a:off x="5554663" y="4694238"/>
              <a:ext cx="123825" cy="125412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49" name="Freeform 175"/>
            <p:cNvSpPr>
              <a:spLocks/>
            </p:cNvSpPr>
            <p:nvPr/>
          </p:nvSpPr>
          <p:spPr bwMode="auto">
            <a:xfrm>
              <a:off x="5500688" y="4710113"/>
              <a:ext cx="125412" cy="125412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5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50" name="Freeform 176"/>
            <p:cNvSpPr>
              <a:spLocks/>
            </p:cNvSpPr>
            <p:nvPr/>
          </p:nvSpPr>
          <p:spPr bwMode="auto">
            <a:xfrm>
              <a:off x="5468938" y="4754563"/>
              <a:ext cx="125412" cy="125412"/>
            </a:xfrm>
            <a:custGeom>
              <a:avLst/>
              <a:gdLst>
                <a:gd name="T0" fmla="*/ 2147483647 w 315"/>
                <a:gd name="T1" fmla="*/ 2147483647 h 315"/>
                <a:gd name="T2" fmla="*/ 2147483647 w 315"/>
                <a:gd name="T3" fmla="*/ 0 h 315"/>
                <a:gd name="T4" fmla="*/ 0 w 315"/>
                <a:gd name="T5" fmla="*/ 2147483647 h 315"/>
                <a:gd name="T6" fmla="*/ 2147483647 w 315"/>
                <a:gd name="T7" fmla="*/ 2147483647 h 315"/>
                <a:gd name="T8" fmla="*/ 2147483647 w 315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5"/>
                <a:gd name="T16" fmla="*/ 0 h 315"/>
                <a:gd name="T17" fmla="*/ 315 w 315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5" h="315">
                  <a:moveTo>
                    <a:pt x="315" y="158"/>
                  </a:moveTo>
                  <a:lnTo>
                    <a:pt x="157" y="0"/>
                  </a:lnTo>
                  <a:lnTo>
                    <a:pt x="0" y="158"/>
                  </a:lnTo>
                  <a:lnTo>
                    <a:pt x="157" y="315"/>
                  </a:lnTo>
                  <a:lnTo>
                    <a:pt x="315" y="158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51" name="Freeform 177"/>
            <p:cNvSpPr>
              <a:spLocks/>
            </p:cNvSpPr>
            <p:nvPr/>
          </p:nvSpPr>
          <p:spPr bwMode="auto">
            <a:xfrm>
              <a:off x="5508625" y="4735513"/>
              <a:ext cx="125413" cy="123825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8"/>
                  </a:moveTo>
                  <a:lnTo>
                    <a:pt x="157" y="0"/>
                  </a:lnTo>
                  <a:lnTo>
                    <a:pt x="0" y="158"/>
                  </a:lnTo>
                  <a:lnTo>
                    <a:pt x="157" y="315"/>
                  </a:lnTo>
                  <a:lnTo>
                    <a:pt x="314" y="158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52" name="Freeform 178"/>
            <p:cNvSpPr>
              <a:spLocks/>
            </p:cNvSpPr>
            <p:nvPr/>
          </p:nvSpPr>
          <p:spPr bwMode="auto">
            <a:xfrm>
              <a:off x="5210175" y="5122863"/>
              <a:ext cx="123825" cy="125412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8"/>
                  </a:moveTo>
                  <a:lnTo>
                    <a:pt x="157" y="0"/>
                  </a:lnTo>
                  <a:lnTo>
                    <a:pt x="0" y="158"/>
                  </a:lnTo>
                  <a:lnTo>
                    <a:pt x="157" y="315"/>
                  </a:lnTo>
                  <a:lnTo>
                    <a:pt x="314" y="158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53" name="Freeform 179"/>
            <p:cNvSpPr>
              <a:spLocks/>
            </p:cNvSpPr>
            <p:nvPr/>
          </p:nvSpPr>
          <p:spPr bwMode="auto">
            <a:xfrm>
              <a:off x="5464175" y="5284788"/>
              <a:ext cx="125413" cy="125412"/>
            </a:xfrm>
            <a:custGeom>
              <a:avLst/>
              <a:gdLst>
                <a:gd name="T0" fmla="*/ 2147483647 w 314"/>
                <a:gd name="T1" fmla="*/ 2147483647 h 315"/>
                <a:gd name="T2" fmla="*/ 2147483647 w 314"/>
                <a:gd name="T3" fmla="*/ 0 h 315"/>
                <a:gd name="T4" fmla="*/ 0 w 314"/>
                <a:gd name="T5" fmla="*/ 2147483647 h 315"/>
                <a:gd name="T6" fmla="*/ 2147483647 w 314"/>
                <a:gd name="T7" fmla="*/ 2147483647 h 315"/>
                <a:gd name="T8" fmla="*/ 2147483647 w 314"/>
                <a:gd name="T9" fmla="*/ 2147483647 h 31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5"/>
                <a:gd name="T17" fmla="*/ 314 w 314"/>
                <a:gd name="T18" fmla="*/ 315 h 31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5">
                  <a:moveTo>
                    <a:pt x="314" y="158"/>
                  </a:moveTo>
                  <a:lnTo>
                    <a:pt x="157" y="0"/>
                  </a:lnTo>
                  <a:lnTo>
                    <a:pt x="0" y="158"/>
                  </a:lnTo>
                  <a:lnTo>
                    <a:pt x="157" y="315"/>
                  </a:lnTo>
                  <a:lnTo>
                    <a:pt x="314" y="158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54" name="Freeform 180"/>
            <p:cNvSpPr>
              <a:spLocks/>
            </p:cNvSpPr>
            <p:nvPr/>
          </p:nvSpPr>
          <p:spPr bwMode="auto">
            <a:xfrm>
              <a:off x="5630863" y="5329238"/>
              <a:ext cx="123825" cy="125412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55" name="Freeform 181"/>
            <p:cNvSpPr>
              <a:spLocks/>
            </p:cNvSpPr>
            <p:nvPr/>
          </p:nvSpPr>
          <p:spPr bwMode="auto">
            <a:xfrm>
              <a:off x="5957888" y="5119688"/>
              <a:ext cx="125412" cy="123825"/>
            </a:xfrm>
            <a:custGeom>
              <a:avLst/>
              <a:gdLst>
                <a:gd name="T0" fmla="*/ 2147483647 w 314"/>
                <a:gd name="T1" fmla="*/ 2147483647 h 314"/>
                <a:gd name="T2" fmla="*/ 2147483647 w 314"/>
                <a:gd name="T3" fmla="*/ 0 h 314"/>
                <a:gd name="T4" fmla="*/ 0 w 314"/>
                <a:gd name="T5" fmla="*/ 2147483647 h 314"/>
                <a:gd name="T6" fmla="*/ 2147483647 w 314"/>
                <a:gd name="T7" fmla="*/ 2147483647 h 314"/>
                <a:gd name="T8" fmla="*/ 2147483647 w 314"/>
                <a:gd name="T9" fmla="*/ 2147483647 h 31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14"/>
                <a:gd name="T16" fmla="*/ 0 h 314"/>
                <a:gd name="T17" fmla="*/ 314 w 314"/>
                <a:gd name="T18" fmla="*/ 314 h 31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14" h="314">
                  <a:moveTo>
                    <a:pt x="314" y="157"/>
                  </a:moveTo>
                  <a:lnTo>
                    <a:pt x="157" y="0"/>
                  </a:lnTo>
                  <a:lnTo>
                    <a:pt x="0" y="157"/>
                  </a:lnTo>
                  <a:lnTo>
                    <a:pt x="157" y="314"/>
                  </a:lnTo>
                  <a:lnTo>
                    <a:pt x="314" y="15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56" name="Freeform 182"/>
            <p:cNvSpPr>
              <a:spLocks/>
            </p:cNvSpPr>
            <p:nvPr/>
          </p:nvSpPr>
          <p:spPr bwMode="auto">
            <a:xfrm>
              <a:off x="5364163" y="5562600"/>
              <a:ext cx="111125" cy="107950"/>
            </a:xfrm>
            <a:custGeom>
              <a:avLst/>
              <a:gdLst>
                <a:gd name="T0" fmla="*/ 2147483647 w 278"/>
                <a:gd name="T1" fmla="*/ 2147483647 h 273"/>
                <a:gd name="T2" fmla="*/ 2147483647 w 278"/>
                <a:gd name="T3" fmla="*/ 2147483647 h 273"/>
                <a:gd name="T4" fmla="*/ 2147483647 w 278"/>
                <a:gd name="T5" fmla="*/ 2147483647 h 273"/>
                <a:gd name="T6" fmla="*/ 2147483647 w 278"/>
                <a:gd name="T7" fmla="*/ 0 h 273"/>
                <a:gd name="T8" fmla="*/ 0 w 278"/>
                <a:gd name="T9" fmla="*/ 2147483647 h 273"/>
                <a:gd name="T10" fmla="*/ 2147483647 w 278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3"/>
                <a:gd name="T20" fmla="*/ 278 w 278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3">
                  <a:moveTo>
                    <a:pt x="3" y="273"/>
                  </a:moveTo>
                  <a:lnTo>
                    <a:pt x="272" y="273"/>
                  </a:lnTo>
                  <a:lnTo>
                    <a:pt x="278" y="264"/>
                  </a:lnTo>
                  <a:lnTo>
                    <a:pt x="138" y="0"/>
                  </a:lnTo>
                  <a:lnTo>
                    <a:pt x="0" y="264"/>
                  </a:lnTo>
                  <a:lnTo>
                    <a:pt x="3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57" name="Freeform 183"/>
            <p:cNvSpPr>
              <a:spLocks/>
            </p:cNvSpPr>
            <p:nvPr/>
          </p:nvSpPr>
          <p:spPr bwMode="auto">
            <a:xfrm>
              <a:off x="5638800" y="5573713"/>
              <a:ext cx="111125" cy="107950"/>
            </a:xfrm>
            <a:custGeom>
              <a:avLst/>
              <a:gdLst>
                <a:gd name="T0" fmla="*/ 2147483647 w 278"/>
                <a:gd name="T1" fmla="*/ 2147483647 h 273"/>
                <a:gd name="T2" fmla="*/ 2147483647 w 278"/>
                <a:gd name="T3" fmla="*/ 2147483647 h 273"/>
                <a:gd name="T4" fmla="*/ 2147483647 w 278"/>
                <a:gd name="T5" fmla="*/ 2147483647 h 273"/>
                <a:gd name="T6" fmla="*/ 2147483647 w 278"/>
                <a:gd name="T7" fmla="*/ 0 h 273"/>
                <a:gd name="T8" fmla="*/ 0 w 278"/>
                <a:gd name="T9" fmla="*/ 2147483647 h 273"/>
                <a:gd name="T10" fmla="*/ 2147483647 w 278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3"/>
                <a:gd name="T20" fmla="*/ 278 w 278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3">
                  <a:moveTo>
                    <a:pt x="3" y="273"/>
                  </a:moveTo>
                  <a:lnTo>
                    <a:pt x="272" y="273"/>
                  </a:lnTo>
                  <a:lnTo>
                    <a:pt x="278" y="264"/>
                  </a:lnTo>
                  <a:lnTo>
                    <a:pt x="138" y="0"/>
                  </a:lnTo>
                  <a:lnTo>
                    <a:pt x="0" y="264"/>
                  </a:lnTo>
                  <a:lnTo>
                    <a:pt x="3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58" name="Freeform 184"/>
            <p:cNvSpPr>
              <a:spLocks/>
            </p:cNvSpPr>
            <p:nvPr/>
          </p:nvSpPr>
          <p:spPr bwMode="auto">
            <a:xfrm>
              <a:off x="5784850" y="5476875"/>
              <a:ext cx="109538" cy="107950"/>
            </a:xfrm>
            <a:custGeom>
              <a:avLst/>
              <a:gdLst>
                <a:gd name="T0" fmla="*/ 2147483647 w 279"/>
                <a:gd name="T1" fmla="*/ 2147483647 h 273"/>
                <a:gd name="T2" fmla="*/ 2147483647 w 279"/>
                <a:gd name="T3" fmla="*/ 2147483647 h 273"/>
                <a:gd name="T4" fmla="*/ 2147483647 w 279"/>
                <a:gd name="T5" fmla="*/ 2147483647 h 273"/>
                <a:gd name="T6" fmla="*/ 2147483647 w 279"/>
                <a:gd name="T7" fmla="*/ 0 h 273"/>
                <a:gd name="T8" fmla="*/ 0 w 279"/>
                <a:gd name="T9" fmla="*/ 2147483647 h 273"/>
                <a:gd name="T10" fmla="*/ 2147483647 w 279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9"/>
                <a:gd name="T19" fmla="*/ 0 h 273"/>
                <a:gd name="T20" fmla="*/ 279 w 279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9" h="273">
                  <a:moveTo>
                    <a:pt x="4" y="273"/>
                  </a:moveTo>
                  <a:lnTo>
                    <a:pt x="273" y="273"/>
                  </a:lnTo>
                  <a:lnTo>
                    <a:pt x="279" y="264"/>
                  </a:lnTo>
                  <a:lnTo>
                    <a:pt x="139" y="0"/>
                  </a:lnTo>
                  <a:lnTo>
                    <a:pt x="0" y="264"/>
                  </a:lnTo>
                  <a:lnTo>
                    <a:pt x="4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59" name="Freeform 185"/>
            <p:cNvSpPr>
              <a:spLocks/>
            </p:cNvSpPr>
            <p:nvPr/>
          </p:nvSpPr>
          <p:spPr bwMode="auto">
            <a:xfrm>
              <a:off x="6208713" y="5562600"/>
              <a:ext cx="111125" cy="107950"/>
            </a:xfrm>
            <a:custGeom>
              <a:avLst/>
              <a:gdLst>
                <a:gd name="T0" fmla="*/ 2147483647 w 279"/>
                <a:gd name="T1" fmla="*/ 2147483647 h 273"/>
                <a:gd name="T2" fmla="*/ 2147483647 w 279"/>
                <a:gd name="T3" fmla="*/ 2147483647 h 273"/>
                <a:gd name="T4" fmla="*/ 2147483647 w 279"/>
                <a:gd name="T5" fmla="*/ 2147483647 h 273"/>
                <a:gd name="T6" fmla="*/ 2147483647 w 279"/>
                <a:gd name="T7" fmla="*/ 0 h 273"/>
                <a:gd name="T8" fmla="*/ 0 w 279"/>
                <a:gd name="T9" fmla="*/ 2147483647 h 273"/>
                <a:gd name="T10" fmla="*/ 2147483647 w 279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9"/>
                <a:gd name="T19" fmla="*/ 0 h 273"/>
                <a:gd name="T20" fmla="*/ 279 w 279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9" h="273">
                  <a:moveTo>
                    <a:pt x="4" y="273"/>
                  </a:moveTo>
                  <a:lnTo>
                    <a:pt x="273" y="273"/>
                  </a:lnTo>
                  <a:lnTo>
                    <a:pt x="279" y="264"/>
                  </a:lnTo>
                  <a:lnTo>
                    <a:pt x="139" y="0"/>
                  </a:lnTo>
                  <a:lnTo>
                    <a:pt x="0" y="264"/>
                  </a:lnTo>
                  <a:lnTo>
                    <a:pt x="4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60" name="Freeform 186"/>
            <p:cNvSpPr>
              <a:spLocks/>
            </p:cNvSpPr>
            <p:nvPr/>
          </p:nvSpPr>
          <p:spPr bwMode="auto">
            <a:xfrm>
              <a:off x="6402388" y="5330825"/>
              <a:ext cx="111125" cy="107950"/>
            </a:xfrm>
            <a:custGeom>
              <a:avLst/>
              <a:gdLst>
                <a:gd name="T0" fmla="*/ 2147483647 w 278"/>
                <a:gd name="T1" fmla="*/ 2147483647 h 273"/>
                <a:gd name="T2" fmla="*/ 2147483647 w 278"/>
                <a:gd name="T3" fmla="*/ 2147483647 h 273"/>
                <a:gd name="T4" fmla="*/ 2147483647 w 278"/>
                <a:gd name="T5" fmla="*/ 2147483647 h 273"/>
                <a:gd name="T6" fmla="*/ 2147483647 w 278"/>
                <a:gd name="T7" fmla="*/ 0 h 273"/>
                <a:gd name="T8" fmla="*/ 0 w 278"/>
                <a:gd name="T9" fmla="*/ 2147483647 h 273"/>
                <a:gd name="T10" fmla="*/ 2147483647 w 278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3"/>
                <a:gd name="T20" fmla="*/ 278 w 278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3">
                  <a:moveTo>
                    <a:pt x="3" y="273"/>
                  </a:moveTo>
                  <a:lnTo>
                    <a:pt x="272" y="273"/>
                  </a:lnTo>
                  <a:lnTo>
                    <a:pt x="278" y="264"/>
                  </a:lnTo>
                  <a:lnTo>
                    <a:pt x="138" y="0"/>
                  </a:lnTo>
                  <a:lnTo>
                    <a:pt x="0" y="264"/>
                  </a:lnTo>
                  <a:lnTo>
                    <a:pt x="3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61" name="Freeform 187"/>
            <p:cNvSpPr>
              <a:spLocks/>
            </p:cNvSpPr>
            <p:nvPr/>
          </p:nvSpPr>
          <p:spPr bwMode="auto">
            <a:xfrm>
              <a:off x="6500813" y="5330825"/>
              <a:ext cx="109537" cy="107950"/>
            </a:xfrm>
            <a:custGeom>
              <a:avLst/>
              <a:gdLst>
                <a:gd name="T0" fmla="*/ 2147483647 w 278"/>
                <a:gd name="T1" fmla="*/ 2147483647 h 273"/>
                <a:gd name="T2" fmla="*/ 2147483647 w 278"/>
                <a:gd name="T3" fmla="*/ 2147483647 h 273"/>
                <a:gd name="T4" fmla="*/ 2147483647 w 278"/>
                <a:gd name="T5" fmla="*/ 2147483647 h 273"/>
                <a:gd name="T6" fmla="*/ 2147483647 w 278"/>
                <a:gd name="T7" fmla="*/ 0 h 273"/>
                <a:gd name="T8" fmla="*/ 0 w 278"/>
                <a:gd name="T9" fmla="*/ 2147483647 h 273"/>
                <a:gd name="T10" fmla="*/ 2147483647 w 278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3"/>
                <a:gd name="T20" fmla="*/ 278 w 278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3">
                  <a:moveTo>
                    <a:pt x="3" y="273"/>
                  </a:moveTo>
                  <a:lnTo>
                    <a:pt x="272" y="273"/>
                  </a:lnTo>
                  <a:lnTo>
                    <a:pt x="278" y="264"/>
                  </a:lnTo>
                  <a:lnTo>
                    <a:pt x="138" y="0"/>
                  </a:lnTo>
                  <a:lnTo>
                    <a:pt x="0" y="264"/>
                  </a:lnTo>
                  <a:lnTo>
                    <a:pt x="3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62" name="Freeform 188"/>
            <p:cNvSpPr>
              <a:spLocks/>
            </p:cNvSpPr>
            <p:nvPr/>
          </p:nvSpPr>
          <p:spPr bwMode="auto">
            <a:xfrm>
              <a:off x="6484938" y="5105400"/>
              <a:ext cx="109537" cy="107950"/>
            </a:xfrm>
            <a:custGeom>
              <a:avLst/>
              <a:gdLst>
                <a:gd name="T0" fmla="*/ 2147483647 w 279"/>
                <a:gd name="T1" fmla="*/ 2147483647 h 273"/>
                <a:gd name="T2" fmla="*/ 2147483647 w 279"/>
                <a:gd name="T3" fmla="*/ 2147483647 h 273"/>
                <a:gd name="T4" fmla="*/ 2147483647 w 279"/>
                <a:gd name="T5" fmla="*/ 2147483647 h 273"/>
                <a:gd name="T6" fmla="*/ 2147483647 w 279"/>
                <a:gd name="T7" fmla="*/ 0 h 273"/>
                <a:gd name="T8" fmla="*/ 0 w 279"/>
                <a:gd name="T9" fmla="*/ 2147483647 h 273"/>
                <a:gd name="T10" fmla="*/ 2147483647 w 279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9"/>
                <a:gd name="T19" fmla="*/ 0 h 273"/>
                <a:gd name="T20" fmla="*/ 279 w 279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9" h="273">
                  <a:moveTo>
                    <a:pt x="4" y="273"/>
                  </a:moveTo>
                  <a:lnTo>
                    <a:pt x="273" y="273"/>
                  </a:lnTo>
                  <a:lnTo>
                    <a:pt x="279" y="264"/>
                  </a:lnTo>
                  <a:lnTo>
                    <a:pt x="139" y="0"/>
                  </a:lnTo>
                  <a:lnTo>
                    <a:pt x="0" y="264"/>
                  </a:lnTo>
                  <a:lnTo>
                    <a:pt x="4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63" name="Freeform 189"/>
            <p:cNvSpPr>
              <a:spLocks/>
            </p:cNvSpPr>
            <p:nvPr/>
          </p:nvSpPr>
          <p:spPr bwMode="auto">
            <a:xfrm>
              <a:off x="6189663" y="5121275"/>
              <a:ext cx="109537" cy="107950"/>
            </a:xfrm>
            <a:custGeom>
              <a:avLst/>
              <a:gdLst>
                <a:gd name="T0" fmla="*/ 2147483647 w 279"/>
                <a:gd name="T1" fmla="*/ 2147483647 h 272"/>
                <a:gd name="T2" fmla="*/ 2147483647 w 279"/>
                <a:gd name="T3" fmla="*/ 2147483647 h 272"/>
                <a:gd name="T4" fmla="*/ 2147483647 w 279"/>
                <a:gd name="T5" fmla="*/ 2147483647 h 272"/>
                <a:gd name="T6" fmla="*/ 2147483647 w 279"/>
                <a:gd name="T7" fmla="*/ 0 h 272"/>
                <a:gd name="T8" fmla="*/ 0 w 279"/>
                <a:gd name="T9" fmla="*/ 2147483647 h 272"/>
                <a:gd name="T10" fmla="*/ 2147483647 w 279"/>
                <a:gd name="T11" fmla="*/ 2147483647 h 2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9"/>
                <a:gd name="T19" fmla="*/ 0 h 272"/>
                <a:gd name="T20" fmla="*/ 279 w 279"/>
                <a:gd name="T21" fmla="*/ 272 h 2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9" h="272">
                  <a:moveTo>
                    <a:pt x="4" y="272"/>
                  </a:moveTo>
                  <a:lnTo>
                    <a:pt x="273" y="272"/>
                  </a:lnTo>
                  <a:lnTo>
                    <a:pt x="279" y="263"/>
                  </a:lnTo>
                  <a:lnTo>
                    <a:pt x="139" y="0"/>
                  </a:lnTo>
                  <a:lnTo>
                    <a:pt x="0" y="263"/>
                  </a:lnTo>
                  <a:lnTo>
                    <a:pt x="4" y="272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64" name="Freeform 190"/>
            <p:cNvSpPr>
              <a:spLocks/>
            </p:cNvSpPr>
            <p:nvPr/>
          </p:nvSpPr>
          <p:spPr bwMode="auto">
            <a:xfrm>
              <a:off x="6027738" y="5121275"/>
              <a:ext cx="109537" cy="107950"/>
            </a:xfrm>
            <a:custGeom>
              <a:avLst/>
              <a:gdLst>
                <a:gd name="T0" fmla="*/ 2147483647 w 279"/>
                <a:gd name="T1" fmla="*/ 2147483647 h 272"/>
                <a:gd name="T2" fmla="*/ 2147483647 w 279"/>
                <a:gd name="T3" fmla="*/ 2147483647 h 272"/>
                <a:gd name="T4" fmla="*/ 2147483647 w 279"/>
                <a:gd name="T5" fmla="*/ 2147483647 h 272"/>
                <a:gd name="T6" fmla="*/ 2147483647 w 279"/>
                <a:gd name="T7" fmla="*/ 0 h 272"/>
                <a:gd name="T8" fmla="*/ 0 w 279"/>
                <a:gd name="T9" fmla="*/ 2147483647 h 272"/>
                <a:gd name="T10" fmla="*/ 2147483647 w 279"/>
                <a:gd name="T11" fmla="*/ 2147483647 h 2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9"/>
                <a:gd name="T19" fmla="*/ 0 h 272"/>
                <a:gd name="T20" fmla="*/ 279 w 279"/>
                <a:gd name="T21" fmla="*/ 272 h 2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9" h="272">
                  <a:moveTo>
                    <a:pt x="4" y="272"/>
                  </a:moveTo>
                  <a:lnTo>
                    <a:pt x="273" y="272"/>
                  </a:lnTo>
                  <a:lnTo>
                    <a:pt x="279" y="263"/>
                  </a:lnTo>
                  <a:lnTo>
                    <a:pt x="139" y="0"/>
                  </a:lnTo>
                  <a:lnTo>
                    <a:pt x="0" y="263"/>
                  </a:lnTo>
                  <a:lnTo>
                    <a:pt x="4" y="272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65" name="Freeform 191"/>
            <p:cNvSpPr>
              <a:spLocks/>
            </p:cNvSpPr>
            <p:nvPr/>
          </p:nvSpPr>
          <p:spPr bwMode="auto">
            <a:xfrm>
              <a:off x="5913438" y="5095875"/>
              <a:ext cx="111125" cy="109538"/>
            </a:xfrm>
            <a:custGeom>
              <a:avLst/>
              <a:gdLst>
                <a:gd name="T0" fmla="*/ 2147483647 w 278"/>
                <a:gd name="T1" fmla="*/ 2147483647 h 273"/>
                <a:gd name="T2" fmla="*/ 2147483647 w 278"/>
                <a:gd name="T3" fmla="*/ 2147483647 h 273"/>
                <a:gd name="T4" fmla="*/ 2147483647 w 278"/>
                <a:gd name="T5" fmla="*/ 2147483647 h 273"/>
                <a:gd name="T6" fmla="*/ 2147483647 w 278"/>
                <a:gd name="T7" fmla="*/ 0 h 273"/>
                <a:gd name="T8" fmla="*/ 0 w 278"/>
                <a:gd name="T9" fmla="*/ 2147483647 h 273"/>
                <a:gd name="T10" fmla="*/ 2147483647 w 278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3"/>
                <a:gd name="T20" fmla="*/ 278 w 278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3">
                  <a:moveTo>
                    <a:pt x="4" y="273"/>
                  </a:moveTo>
                  <a:lnTo>
                    <a:pt x="273" y="273"/>
                  </a:lnTo>
                  <a:lnTo>
                    <a:pt x="278" y="264"/>
                  </a:lnTo>
                  <a:lnTo>
                    <a:pt x="139" y="0"/>
                  </a:lnTo>
                  <a:lnTo>
                    <a:pt x="0" y="264"/>
                  </a:lnTo>
                  <a:lnTo>
                    <a:pt x="4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66" name="Freeform 192"/>
            <p:cNvSpPr>
              <a:spLocks/>
            </p:cNvSpPr>
            <p:nvPr/>
          </p:nvSpPr>
          <p:spPr bwMode="auto">
            <a:xfrm>
              <a:off x="5800725" y="5218113"/>
              <a:ext cx="111125" cy="107950"/>
            </a:xfrm>
            <a:custGeom>
              <a:avLst/>
              <a:gdLst>
                <a:gd name="T0" fmla="*/ 2147483647 w 278"/>
                <a:gd name="T1" fmla="*/ 2147483647 h 272"/>
                <a:gd name="T2" fmla="*/ 2147483647 w 278"/>
                <a:gd name="T3" fmla="*/ 2147483647 h 272"/>
                <a:gd name="T4" fmla="*/ 2147483647 w 278"/>
                <a:gd name="T5" fmla="*/ 2147483647 h 272"/>
                <a:gd name="T6" fmla="*/ 2147483647 w 278"/>
                <a:gd name="T7" fmla="*/ 0 h 272"/>
                <a:gd name="T8" fmla="*/ 0 w 278"/>
                <a:gd name="T9" fmla="*/ 2147483647 h 272"/>
                <a:gd name="T10" fmla="*/ 2147483647 w 278"/>
                <a:gd name="T11" fmla="*/ 2147483647 h 2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2"/>
                <a:gd name="T20" fmla="*/ 278 w 278"/>
                <a:gd name="T21" fmla="*/ 272 h 2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2">
                  <a:moveTo>
                    <a:pt x="3" y="272"/>
                  </a:moveTo>
                  <a:lnTo>
                    <a:pt x="272" y="272"/>
                  </a:lnTo>
                  <a:lnTo>
                    <a:pt x="278" y="263"/>
                  </a:lnTo>
                  <a:lnTo>
                    <a:pt x="138" y="0"/>
                  </a:lnTo>
                  <a:lnTo>
                    <a:pt x="0" y="263"/>
                  </a:lnTo>
                  <a:lnTo>
                    <a:pt x="3" y="272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67" name="Freeform 193"/>
            <p:cNvSpPr>
              <a:spLocks/>
            </p:cNvSpPr>
            <p:nvPr/>
          </p:nvSpPr>
          <p:spPr bwMode="auto">
            <a:xfrm>
              <a:off x="5375275" y="5043488"/>
              <a:ext cx="111125" cy="109537"/>
            </a:xfrm>
            <a:custGeom>
              <a:avLst/>
              <a:gdLst>
                <a:gd name="T0" fmla="*/ 2147483647 w 278"/>
                <a:gd name="T1" fmla="*/ 2147483647 h 273"/>
                <a:gd name="T2" fmla="*/ 2147483647 w 278"/>
                <a:gd name="T3" fmla="*/ 2147483647 h 273"/>
                <a:gd name="T4" fmla="*/ 2147483647 w 278"/>
                <a:gd name="T5" fmla="*/ 2147483647 h 273"/>
                <a:gd name="T6" fmla="*/ 2147483647 w 278"/>
                <a:gd name="T7" fmla="*/ 0 h 273"/>
                <a:gd name="T8" fmla="*/ 0 w 278"/>
                <a:gd name="T9" fmla="*/ 2147483647 h 273"/>
                <a:gd name="T10" fmla="*/ 2147483647 w 278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3"/>
                <a:gd name="T20" fmla="*/ 278 w 278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3">
                  <a:moveTo>
                    <a:pt x="3" y="273"/>
                  </a:moveTo>
                  <a:lnTo>
                    <a:pt x="272" y="273"/>
                  </a:lnTo>
                  <a:lnTo>
                    <a:pt x="278" y="264"/>
                  </a:lnTo>
                  <a:lnTo>
                    <a:pt x="138" y="0"/>
                  </a:lnTo>
                  <a:lnTo>
                    <a:pt x="0" y="264"/>
                  </a:lnTo>
                  <a:lnTo>
                    <a:pt x="3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68" name="Freeform 194"/>
            <p:cNvSpPr>
              <a:spLocks/>
            </p:cNvSpPr>
            <p:nvPr/>
          </p:nvSpPr>
          <p:spPr bwMode="auto">
            <a:xfrm>
              <a:off x="6010275" y="4995863"/>
              <a:ext cx="111125" cy="107950"/>
            </a:xfrm>
            <a:custGeom>
              <a:avLst/>
              <a:gdLst>
                <a:gd name="T0" fmla="*/ 2147483647 w 278"/>
                <a:gd name="T1" fmla="*/ 2147483647 h 273"/>
                <a:gd name="T2" fmla="*/ 2147483647 w 278"/>
                <a:gd name="T3" fmla="*/ 2147483647 h 273"/>
                <a:gd name="T4" fmla="*/ 2147483647 w 278"/>
                <a:gd name="T5" fmla="*/ 2147483647 h 273"/>
                <a:gd name="T6" fmla="*/ 2147483647 w 278"/>
                <a:gd name="T7" fmla="*/ 0 h 273"/>
                <a:gd name="T8" fmla="*/ 0 w 278"/>
                <a:gd name="T9" fmla="*/ 2147483647 h 273"/>
                <a:gd name="T10" fmla="*/ 2147483647 w 278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3"/>
                <a:gd name="T20" fmla="*/ 278 w 278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3">
                  <a:moveTo>
                    <a:pt x="3" y="273"/>
                  </a:moveTo>
                  <a:lnTo>
                    <a:pt x="273" y="273"/>
                  </a:lnTo>
                  <a:lnTo>
                    <a:pt x="278" y="263"/>
                  </a:lnTo>
                  <a:lnTo>
                    <a:pt x="139" y="0"/>
                  </a:lnTo>
                  <a:lnTo>
                    <a:pt x="0" y="263"/>
                  </a:lnTo>
                  <a:lnTo>
                    <a:pt x="3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69" name="Freeform 195"/>
            <p:cNvSpPr>
              <a:spLocks/>
            </p:cNvSpPr>
            <p:nvPr/>
          </p:nvSpPr>
          <p:spPr bwMode="auto">
            <a:xfrm>
              <a:off x="5994400" y="4910138"/>
              <a:ext cx="111125" cy="107950"/>
            </a:xfrm>
            <a:custGeom>
              <a:avLst/>
              <a:gdLst>
                <a:gd name="T0" fmla="*/ 2147483647 w 278"/>
                <a:gd name="T1" fmla="*/ 2147483647 h 273"/>
                <a:gd name="T2" fmla="*/ 2147483647 w 278"/>
                <a:gd name="T3" fmla="*/ 2147483647 h 273"/>
                <a:gd name="T4" fmla="*/ 2147483647 w 278"/>
                <a:gd name="T5" fmla="*/ 2147483647 h 273"/>
                <a:gd name="T6" fmla="*/ 2147483647 w 278"/>
                <a:gd name="T7" fmla="*/ 0 h 273"/>
                <a:gd name="T8" fmla="*/ 0 w 278"/>
                <a:gd name="T9" fmla="*/ 2147483647 h 273"/>
                <a:gd name="T10" fmla="*/ 2147483647 w 278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3"/>
                <a:gd name="T20" fmla="*/ 278 w 278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3">
                  <a:moveTo>
                    <a:pt x="3" y="273"/>
                  </a:moveTo>
                  <a:lnTo>
                    <a:pt x="272" y="273"/>
                  </a:lnTo>
                  <a:lnTo>
                    <a:pt x="278" y="264"/>
                  </a:lnTo>
                  <a:lnTo>
                    <a:pt x="138" y="0"/>
                  </a:lnTo>
                  <a:lnTo>
                    <a:pt x="0" y="264"/>
                  </a:lnTo>
                  <a:lnTo>
                    <a:pt x="3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70" name="Freeform 196"/>
            <p:cNvSpPr>
              <a:spLocks/>
            </p:cNvSpPr>
            <p:nvPr/>
          </p:nvSpPr>
          <p:spPr bwMode="auto">
            <a:xfrm>
              <a:off x="6030913" y="4797425"/>
              <a:ext cx="111125" cy="107950"/>
            </a:xfrm>
            <a:custGeom>
              <a:avLst/>
              <a:gdLst>
                <a:gd name="T0" fmla="*/ 2147483647 w 278"/>
                <a:gd name="T1" fmla="*/ 2147483647 h 272"/>
                <a:gd name="T2" fmla="*/ 2147483647 w 278"/>
                <a:gd name="T3" fmla="*/ 2147483647 h 272"/>
                <a:gd name="T4" fmla="*/ 2147483647 w 278"/>
                <a:gd name="T5" fmla="*/ 2147483647 h 272"/>
                <a:gd name="T6" fmla="*/ 2147483647 w 278"/>
                <a:gd name="T7" fmla="*/ 0 h 272"/>
                <a:gd name="T8" fmla="*/ 0 w 278"/>
                <a:gd name="T9" fmla="*/ 2147483647 h 272"/>
                <a:gd name="T10" fmla="*/ 2147483647 w 278"/>
                <a:gd name="T11" fmla="*/ 2147483647 h 2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2"/>
                <a:gd name="T20" fmla="*/ 278 w 278"/>
                <a:gd name="T21" fmla="*/ 272 h 2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2">
                  <a:moveTo>
                    <a:pt x="3" y="272"/>
                  </a:moveTo>
                  <a:lnTo>
                    <a:pt x="272" y="272"/>
                  </a:lnTo>
                  <a:lnTo>
                    <a:pt x="278" y="263"/>
                  </a:lnTo>
                  <a:lnTo>
                    <a:pt x="138" y="0"/>
                  </a:lnTo>
                  <a:lnTo>
                    <a:pt x="0" y="263"/>
                  </a:lnTo>
                  <a:lnTo>
                    <a:pt x="3" y="272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71" name="Freeform 197"/>
            <p:cNvSpPr>
              <a:spLocks/>
            </p:cNvSpPr>
            <p:nvPr/>
          </p:nvSpPr>
          <p:spPr bwMode="auto">
            <a:xfrm>
              <a:off x="6224588" y="4954588"/>
              <a:ext cx="111125" cy="109537"/>
            </a:xfrm>
            <a:custGeom>
              <a:avLst/>
              <a:gdLst>
                <a:gd name="T0" fmla="*/ 2147483647 w 278"/>
                <a:gd name="T1" fmla="*/ 2147483647 h 273"/>
                <a:gd name="T2" fmla="*/ 2147483647 w 278"/>
                <a:gd name="T3" fmla="*/ 2147483647 h 273"/>
                <a:gd name="T4" fmla="*/ 2147483647 w 278"/>
                <a:gd name="T5" fmla="*/ 2147483647 h 273"/>
                <a:gd name="T6" fmla="*/ 2147483647 w 278"/>
                <a:gd name="T7" fmla="*/ 0 h 273"/>
                <a:gd name="T8" fmla="*/ 0 w 278"/>
                <a:gd name="T9" fmla="*/ 2147483647 h 273"/>
                <a:gd name="T10" fmla="*/ 2147483647 w 278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3"/>
                <a:gd name="T20" fmla="*/ 278 w 278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3">
                  <a:moveTo>
                    <a:pt x="3" y="273"/>
                  </a:moveTo>
                  <a:lnTo>
                    <a:pt x="272" y="273"/>
                  </a:lnTo>
                  <a:lnTo>
                    <a:pt x="278" y="264"/>
                  </a:lnTo>
                  <a:lnTo>
                    <a:pt x="138" y="0"/>
                  </a:lnTo>
                  <a:lnTo>
                    <a:pt x="0" y="264"/>
                  </a:lnTo>
                  <a:lnTo>
                    <a:pt x="3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72" name="Freeform 198"/>
            <p:cNvSpPr>
              <a:spLocks/>
            </p:cNvSpPr>
            <p:nvPr/>
          </p:nvSpPr>
          <p:spPr bwMode="auto">
            <a:xfrm>
              <a:off x="6726238" y="4797425"/>
              <a:ext cx="111125" cy="107950"/>
            </a:xfrm>
            <a:custGeom>
              <a:avLst/>
              <a:gdLst>
                <a:gd name="T0" fmla="*/ 2147483647 w 278"/>
                <a:gd name="T1" fmla="*/ 2147483647 h 272"/>
                <a:gd name="T2" fmla="*/ 2147483647 w 278"/>
                <a:gd name="T3" fmla="*/ 2147483647 h 272"/>
                <a:gd name="T4" fmla="*/ 2147483647 w 278"/>
                <a:gd name="T5" fmla="*/ 2147483647 h 272"/>
                <a:gd name="T6" fmla="*/ 2147483647 w 278"/>
                <a:gd name="T7" fmla="*/ 0 h 272"/>
                <a:gd name="T8" fmla="*/ 0 w 278"/>
                <a:gd name="T9" fmla="*/ 2147483647 h 272"/>
                <a:gd name="T10" fmla="*/ 2147483647 w 278"/>
                <a:gd name="T11" fmla="*/ 2147483647 h 2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2"/>
                <a:gd name="T20" fmla="*/ 278 w 278"/>
                <a:gd name="T21" fmla="*/ 272 h 2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2">
                  <a:moveTo>
                    <a:pt x="3" y="272"/>
                  </a:moveTo>
                  <a:lnTo>
                    <a:pt x="272" y="272"/>
                  </a:lnTo>
                  <a:lnTo>
                    <a:pt x="278" y="263"/>
                  </a:lnTo>
                  <a:lnTo>
                    <a:pt x="138" y="0"/>
                  </a:lnTo>
                  <a:lnTo>
                    <a:pt x="0" y="263"/>
                  </a:lnTo>
                  <a:lnTo>
                    <a:pt x="3" y="272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73" name="Freeform 199"/>
            <p:cNvSpPr>
              <a:spLocks/>
            </p:cNvSpPr>
            <p:nvPr/>
          </p:nvSpPr>
          <p:spPr bwMode="auto">
            <a:xfrm>
              <a:off x="6156325" y="4622800"/>
              <a:ext cx="111125" cy="109538"/>
            </a:xfrm>
            <a:custGeom>
              <a:avLst/>
              <a:gdLst>
                <a:gd name="T0" fmla="*/ 2147483647 w 279"/>
                <a:gd name="T1" fmla="*/ 2147483647 h 272"/>
                <a:gd name="T2" fmla="*/ 2147483647 w 279"/>
                <a:gd name="T3" fmla="*/ 2147483647 h 272"/>
                <a:gd name="T4" fmla="*/ 2147483647 w 279"/>
                <a:gd name="T5" fmla="*/ 2147483647 h 272"/>
                <a:gd name="T6" fmla="*/ 2147483647 w 279"/>
                <a:gd name="T7" fmla="*/ 0 h 272"/>
                <a:gd name="T8" fmla="*/ 0 w 279"/>
                <a:gd name="T9" fmla="*/ 2147483647 h 272"/>
                <a:gd name="T10" fmla="*/ 2147483647 w 279"/>
                <a:gd name="T11" fmla="*/ 2147483647 h 2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9"/>
                <a:gd name="T19" fmla="*/ 0 h 272"/>
                <a:gd name="T20" fmla="*/ 279 w 279"/>
                <a:gd name="T21" fmla="*/ 272 h 2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9" h="272">
                  <a:moveTo>
                    <a:pt x="4" y="272"/>
                  </a:moveTo>
                  <a:lnTo>
                    <a:pt x="273" y="272"/>
                  </a:lnTo>
                  <a:lnTo>
                    <a:pt x="279" y="263"/>
                  </a:lnTo>
                  <a:lnTo>
                    <a:pt x="139" y="0"/>
                  </a:lnTo>
                  <a:lnTo>
                    <a:pt x="0" y="263"/>
                  </a:lnTo>
                  <a:lnTo>
                    <a:pt x="4" y="272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74" name="Freeform 200"/>
            <p:cNvSpPr>
              <a:spLocks/>
            </p:cNvSpPr>
            <p:nvPr/>
          </p:nvSpPr>
          <p:spPr bwMode="auto">
            <a:xfrm>
              <a:off x="5965825" y="4622800"/>
              <a:ext cx="111125" cy="109538"/>
            </a:xfrm>
            <a:custGeom>
              <a:avLst/>
              <a:gdLst>
                <a:gd name="T0" fmla="*/ 2147483647 w 278"/>
                <a:gd name="T1" fmla="*/ 2147483647 h 272"/>
                <a:gd name="T2" fmla="*/ 2147483647 w 278"/>
                <a:gd name="T3" fmla="*/ 2147483647 h 272"/>
                <a:gd name="T4" fmla="*/ 2147483647 w 278"/>
                <a:gd name="T5" fmla="*/ 2147483647 h 272"/>
                <a:gd name="T6" fmla="*/ 2147483647 w 278"/>
                <a:gd name="T7" fmla="*/ 0 h 272"/>
                <a:gd name="T8" fmla="*/ 0 w 278"/>
                <a:gd name="T9" fmla="*/ 2147483647 h 272"/>
                <a:gd name="T10" fmla="*/ 2147483647 w 278"/>
                <a:gd name="T11" fmla="*/ 2147483647 h 2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2"/>
                <a:gd name="T20" fmla="*/ 278 w 278"/>
                <a:gd name="T21" fmla="*/ 272 h 2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2">
                  <a:moveTo>
                    <a:pt x="3" y="272"/>
                  </a:moveTo>
                  <a:lnTo>
                    <a:pt x="273" y="272"/>
                  </a:lnTo>
                  <a:lnTo>
                    <a:pt x="278" y="263"/>
                  </a:lnTo>
                  <a:lnTo>
                    <a:pt x="139" y="0"/>
                  </a:lnTo>
                  <a:lnTo>
                    <a:pt x="0" y="263"/>
                  </a:lnTo>
                  <a:lnTo>
                    <a:pt x="3" y="272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75" name="Freeform 201"/>
            <p:cNvSpPr>
              <a:spLocks/>
            </p:cNvSpPr>
            <p:nvPr/>
          </p:nvSpPr>
          <p:spPr bwMode="auto">
            <a:xfrm>
              <a:off x="5699125" y="4672013"/>
              <a:ext cx="111125" cy="107950"/>
            </a:xfrm>
            <a:custGeom>
              <a:avLst/>
              <a:gdLst>
                <a:gd name="T0" fmla="*/ 2147483647 w 279"/>
                <a:gd name="T1" fmla="*/ 2147483647 h 273"/>
                <a:gd name="T2" fmla="*/ 2147483647 w 279"/>
                <a:gd name="T3" fmla="*/ 2147483647 h 273"/>
                <a:gd name="T4" fmla="*/ 2147483647 w 279"/>
                <a:gd name="T5" fmla="*/ 2147483647 h 273"/>
                <a:gd name="T6" fmla="*/ 2147483647 w 279"/>
                <a:gd name="T7" fmla="*/ 0 h 273"/>
                <a:gd name="T8" fmla="*/ 0 w 279"/>
                <a:gd name="T9" fmla="*/ 2147483647 h 273"/>
                <a:gd name="T10" fmla="*/ 2147483647 w 279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9"/>
                <a:gd name="T19" fmla="*/ 0 h 273"/>
                <a:gd name="T20" fmla="*/ 279 w 279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9" h="273">
                  <a:moveTo>
                    <a:pt x="4" y="273"/>
                  </a:moveTo>
                  <a:lnTo>
                    <a:pt x="273" y="273"/>
                  </a:lnTo>
                  <a:lnTo>
                    <a:pt x="279" y="263"/>
                  </a:lnTo>
                  <a:lnTo>
                    <a:pt x="139" y="0"/>
                  </a:lnTo>
                  <a:lnTo>
                    <a:pt x="0" y="263"/>
                  </a:lnTo>
                  <a:lnTo>
                    <a:pt x="4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76" name="Freeform 202"/>
            <p:cNvSpPr>
              <a:spLocks/>
            </p:cNvSpPr>
            <p:nvPr/>
          </p:nvSpPr>
          <p:spPr bwMode="auto">
            <a:xfrm>
              <a:off x="5735638" y="4549775"/>
              <a:ext cx="111125" cy="109538"/>
            </a:xfrm>
            <a:custGeom>
              <a:avLst/>
              <a:gdLst>
                <a:gd name="T0" fmla="*/ 2147483647 w 278"/>
                <a:gd name="T1" fmla="*/ 2147483647 h 273"/>
                <a:gd name="T2" fmla="*/ 2147483647 w 278"/>
                <a:gd name="T3" fmla="*/ 2147483647 h 273"/>
                <a:gd name="T4" fmla="*/ 2147483647 w 278"/>
                <a:gd name="T5" fmla="*/ 2147483647 h 273"/>
                <a:gd name="T6" fmla="*/ 2147483647 w 278"/>
                <a:gd name="T7" fmla="*/ 0 h 273"/>
                <a:gd name="T8" fmla="*/ 0 w 278"/>
                <a:gd name="T9" fmla="*/ 2147483647 h 273"/>
                <a:gd name="T10" fmla="*/ 2147483647 w 278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3"/>
                <a:gd name="T20" fmla="*/ 278 w 278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3">
                  <a:moveTo>
                    <a:pt x="3" y="273"/>
                  </a:moveTo>
                  <a:lnTo>
                    <a:pt x="272" y="273"/>
                  </a:lnTo>
                  <a:lnTo>
                    <a:pt x="278" y="263"/>
                  </a:lnTo>
                  <a:lnTo>
                    <a:pt x="138" y="0"/>
                  </a:lnTo>
                  <a:lnTo>
                    <a:pt x="0" y="263"/>
                  </a:lnTo>
                  <a:lnTo>
                    <a:pt x="3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77" name="Freeform 203"/>
            <p:cNvSpPr>
              <a:spLocks/>
            </p:cNvSpPr>
            <p:nvPr/>
          </p:nvSpPr>
          <p:spPr bwMode="auto">
            <a:xfrm>
              <a:off x="5654675" y="4538663"/>
              <a:ext cx="111125" cy="107950"/>
            </a:xfrm>
            <a:custGeom>
              <a:avLst/>
              <a:gdLst>
                <a:gd name="T0" fmla="*/ 2147483647 w 279"/>
                <a:gd name="T1" fmla="*/ 2147483647 h 272"/>
                <a:gd name="T2" fmla="*/ 2147483647 w 279"/>
                <a:gd name="T3" fmla="*/ 2147483647 h 272"/>
                <a:gd name="T4" fmla="*/ 2147483647 w 279"/>
                <a:gd name="T5" fmla="*/ 2147483647 h 272"/>
                <a:gd name="T6" fmla="*/ 2147483647 w 279"/>
                <a:gd name="T7" fmla="*/ 0 h 272"/>
                <a:gd name="T8" fmla="*/ 0 w 279"/>
                <a:gd name="T9" fmla="*/ 2147483647 h 272"/>
                <a:gd name="T10" fmla="*/ 2147483647 w 279"/>
                <a:gd name="T11" fmla="*/ 2147483647 h 2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9"/>
                <a:gd name="T19" fmla="*/ 0 h 272"/>
                <a:gd name="T20" fmla="*/ 279 w 279"/>
                <a:gd name="T21" fmla="*/ 272 h 2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9" h="272">
                  <a:moveTo>
                    <a:pt x="4" y="272"/>
                  </a:moveTo>
                  <a:lnTo>
                    <a:pt x="273" y="272"/>
                  </a:lnTo>
                  <a:lnTo>
                    <a:pt x="279" y="263"/>
                  </a:lnTo>
                  <a:lnTo>
                    <a:pt x="139" y="0"/>
                  </a:lnTo>
                  <a:lnTo>
                    <a:pt x="0" y="263"/>
                  </a:lnTo>
                  <a:lnTo>
                    <a:pt x="4" y="272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78" name="Freeform 204"/>
            <p:cNvSpPr>
              <a:spLocks/>
            </p:cNvSpPr>
            <p:nvPr/>
          </p:nvSpPr>
          <p:spPr bwMode="auto">
            <a:xfrm>
              <a:off x="5429250" y="4525963"/>
              <a:ext cx="109538" cy="107950"/>
            </a:xfrm>
            <a:custGeom>
              <a:avLst/>
              <a:gdLst>
                <a:gd name="T0" fmla="*/ 2147483647 w 278"/>
                <a:gd name="T1" fmla="*/ 2147483647 h 272"/>
                <a:gd name="T2" fmla="*/ 2147483647 w 278"/>
                <a:gd name="T3" fmla="*/ 2147483647 h 272"/>
                <a:gd name="T4" fmla="*/ 2147483647 w 278"/>
                <a:gd name="T5" fmla="*/ 2147483647 h 272"/>
                <a:gd name="T6" fmla="*/ 2147483647 w 278"/>
                <a:gd name="T7" fmla="*/ 0 h 272"/>
                <a:gd name="T8" fmla="*/ 0 w 278"/>
                <a:gd name="T9" fmla="*/ 2147483647 h 272"/>
                <a:gd name="T10" fmla="*/ 2147483647 w 278"/>
                <a:gd name="T11" fmla="*/ 2147483647 h 2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2"/>
                <a:gd name="T20" fmla="*/ 278 w 278"/>
                <a:gd name="T21" fmla="*/ 272 h 2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2">
                  <a:moveTo>
                    <a:pt x="3" y="272"/>
                  </a:moveTo>
                  <a:lnTo>
                    <a:pt x="272" y="272"/>
                  </a:lnTo>
                  <a:lnTo>
                    <a:pt x="278" y="263"/>
                  </a:lnTo>
                  <a:lnTo>
                    <a:pt x="138" y="0"/>
                  </a:lnTo>
                  <a:lnTo>
                    <a:pt x="0" y="263"/>
                  </a:lnTo>
                  <a:lnTo>
                    <a:pt x="3" y="272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79" name="Freeform 205"/>
            <p:cNvSpPr>
              <a:spLocks/>
            </p:cNvSpPr>
            <p:nvPr/>
          </p:nvSpPr>
          <p:spPr bwMode="auto">
            <a:xfrm>
              <a:off x="6969125" y="4525963"/>
              <a:ext cx="111125" cy="107950"/>
            </a:xfrm>
            <a:custGeom>
              <a:avLst/>
              <a:gdLst>
                <a:gd name="T0" fmla="*/ 2147483647 w 278"/>
                <a:gd name="T1" fmla="*/ 2147483647 h 272"/>
                <a:gd name="T2" fmla="*/ 2147483647 w 278"/>
                <a:gd name="T3" fmla="*/ 2147483647 h 272"/>
                <a:gd name="T4" fmla="*/ 2147483647 w 278"/>
                <a:gd name="T5" fmla="*/ 2147483647 h 272"/>
                <a:gd name="T6" fmla="*/ 2147483647 w 278"/>
                <a:gd name="T7" fmla="*/ 0 h 272"/>
                <a:gd name="T8" fmla="*/ 0 w 278"/>
                <a:gd name="T9" fmla="*/ 2147483647 h 272"/>
                <a:gd name="T10" fmla="*/ 2147483647 w 278"/>
                <a:gd name="T11" fmla="*/ 2147483647 h 27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2"/>
                <a:gd name="T20" fmla="*/ 278 w 278"/>
                <a:gd name="T21" fmla="*/ 272 h 27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2">
                  <a:moveTo>
                    <a:pt x="3" y="272"/>
                  </a:moveTo>
                  <a:lnTo>
                    <a:pt x="272" y="272"/>
                  </a:lnTo>
                  <a:lnTo>
                    <a:pt x="278" y="263"/>
                  </a:lnTo>
                  <a:lnTo>
                    <a:pt x="138" y="0"/>
                  </a:lnTo>
                  <a:lnTo>
                    <a:pt x="0" y="263"/>
                  </a:lnTo>
                  <a:lnTo>
                    <a:pt x="3" y="272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80" name="Freeform 206"/>
            <p:cNvSpPr>
              <a:spLocks/>
            </p:cNvSpPr>
            <p:nvPr/>
          </p:nvSpPr>
          <p:spPr bwMode="auto">
            <a:xfrm>
              <a:off x="7038975" y="4075113"/>
              <a:ext cx="109538" cy="107950"/>
            </a:xfrm>
            <a:custGeom>
              <a:avLst/>
              <a:gdLst>
                <a:gd name="T0" fmla="*/ 2147483647 w 278"/>
                <a:gd name="T1" fmla="*/ 2147483647 h 273"/>
                <a:gd name="T2" fmla="*/ 2147483647 w 278"/>
                <a:gd name="T3" fmla="*/ 2147483647 h 273"/>
                <a:gd name="T4" fmla="*/ 2147483647 w 278"/>
                <a:gd name="T5" fmla="*/ 2147483647 h 273"/>
                <a:gd name="T6" fmla="*/ 2147483647 w 278"/>
                <a:gd name="T7" fmla="*/ 0 h 273"/>
                <a:gd name="T8" fmla="*/ 0 w 278"/>
                <a:gd name="T9" fmla="*/ 2147483647 h 273"/>
                <a:gd name="T10" fmla="*/ 2147483647 w 278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3"/>
                <a:gd name="T20" fmla="*/ 278 w 278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3">
                  <a:moveTo>
                    <a:pt x="3" y="273"/>
                  </a:moveTo>
                  <a:lnTo>
                    <a:pt x="273" y="273"/>
                  </a:lnTo>
                  <a:lnTo>
                    <a:pt x="278" y="264"/>
                  </a:lnTo>
                  <a:lnTo>
                    <a:pt x="139" y="0"/>
                  </a:lnTo>
                  <a:lnTo>
                    <a:pt x="0" y="264"/>
                  </a:lnTo>
                  <a:lnTo>
                    <a:pt x="3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81" name="Freeform 207"/>
            <p:cNvSpPr>
              <a:spLocks/>
            </p:cNvSpPr>
            <p:nvPr/>
          </p:nvSpPr>
          <p:spPr bwMode="auto">
            <a:xfrm>
              <a:off x="6577013" y="4376738"/>
              <a:ext cx="111125" cy="107950"/>
            </a:xfrm>
            <a:custGeom>
              <a:avLst/>
              <a:gdLst>
                <a:gd name="T0" fmla="*/ 2147483647 w 278"/>
                <a:gd name="T1" fmla="*/ 2147483647 h 273"/>
                <a:gd name="T2" fmla="*/ 2147483647 w 278"/>
                <a:gd name="T3" fmla="*/ 2147483647 h 273"/>
                <a:gd name="T4" fmla="*/ 2147483647 w 278"/>
                <a:gd name="T5" fmla="*/ 2147483647 h 273"/>
                <a:gd name="T6" fmla="*/ 2147483647 w 278"/>
                <a:gd name="T7" fmla="*/ 0 h 273"/>
                <a:gd name="T8" fmla="*/ 0 w 278"/>
                <a:gd name="T9" fmla="*/ 2147483647 h 273"/>
                <a:gd name="T10" fmla="*/ 2147483647 w 278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3"/>
                <a:gd name="T20" fmla="*/ 278 w 278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3">
                  <a:moveTo>
                    <a:pt x="3" y="273"/>
                  </a:moveTo>
                  <a:lnTo>
                    <a:pt x="273" y="273"/>
                  </a:lnTo>
                  <a:lnTo>
                    <a:pt x="278" y="263"/>
                  </a:lnTo>
                  <a:lnTo>
                    <a:pt x="139" y="0"/>
                  </a:lnTo>
                  <a:lnTo>
                    <a:pt x="0" y="263"/>
                  </a:lnTo>
                  <a:lnTo>
                    <a:pt x="3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82" name="Freeform 208"/>
            <p:cNvSpPr>
              <a:spLocks/>
            </p:cNvSpPr>
            <p:nvPr/>
          </p:nvSpPr>
          <p:spPr bwMode="auto">
            <a:xfrm>
              <a:off x="5983288" y="4565650"/>
              <a:ext cx="109537" cy="107950"/>
            </a:xfrm>
            <a:custGeom>
              <a:avLst/>
              <a:gdLst>
                <a:gd name="T0" fmla="*/ 2147483647 w 279"/>
                <a:gd name="T1" fmla="*/ 2147483647 h 273"/>
                <a:gd name="T2" fmla="*/ 2147483647 w 279"/>
                <a:gd name="T3" fmla="*/ 2147483647 h 273"/>
                <a:gd name="T4" fmla="*/ 2147483647 w 279"/>
                <a:gd name="T5" fmla="*/ 2147483647 h 273"/>
                <a:gd name="T6" fmla="*/ 2147483647 w 279"/>
                <a:gd name="T7" fmla="*/ 0 h 273"/>
                <a:gd name="T8" fmla="*/ 0 w 279"/>
                <a:gd name="T9" fmla="*/ 2147483647 h 273"/>
                <a:gd name="T10" fmla="*/ 2147483647 w 279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9"/>
                <a:gd name="T19" fmla="*/ 0 h 273"/>
                <a:gd name="T20" fmla="*/ 279 w 279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9" h="273">
                  <a:moveTo>
                    <a:pt x="4" y="273"/>
                  </a:moveTo>
                  <a:lnTo>
                    <a:pt x="273" y="273"/>
                  </a:lnTo>
                  <a:lnTo>
                    <a:pt x="279" y="263"/>
                  </a:lnTo>
                  <a:lnTo>
                    <a:pt x="139" y="0"/>
                  </a:lnTo>
                  <a:lnTo>
                    <a:pt x="0" y="263"/>
                  </a:lnTo>
                  <a:lnTo>
                    <a:pt x="4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83" name="Freeform 209"/>
            <p:cNvSpPr>
              <a:spLocks/>
            </p:cNvSpPr>
            <p:nvPr/>
          </p:nvSpPr>
          <p:spPr bwMode="auto">
            <a:xfrm>
              <a:off x="5951538" y="4432300"/>
              <a:ext cx="111125" cy="109538"/>
            </a:xfrm>
            <a:custGeom>
              <a:avLst/>
              <a:gdLst>
                <a:gd name="T0" fmla="*/ 2147483647 w 278"/>
                <a:gd name="T1" fmla="*/ 2147483647 h 273"/>
                <a:gd name="T2" fmla="*/ 2147483647 w 278"/>
                <a:gd name="T3" fmla="*/ 2147483647 h 273"/>
                <a:gd name="T4" fmla="*/ 2147483647 w 278"/>
                <a:gd name="T5" fmla="*/ 2147483647 h 273"/>
                <a:gd name="T6" fmla="*/ 2147483647 w 278"/>
                <a:gd name="T7" fmla="*/ 0 h 273"/>
                <a:gd name="T8" fmla="*/ 0 w 278"/>
                <a:gd name="T9" fmla="*/ 2147483647 h 273"/>
                <a:gd name="T10" fmla="*/ 2147483647 w 278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3"/>
                <a:gd name="T20" fmla="*/ 278 w 278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3">
                  <a:moveTo>
                    <a:pt x="3" y="273"/>
                  </a:moveTo>
                  <a:lnTo>
                    <a:pt x="273" y="273"/>
                  </a:lnTo>
                  <a:lnTo>
                    <a:pt x="278" y="263"/>
                  </a:lnTo>
                  <a:lnTo>
                    <a:pt x="139" y="0"/>
                  </a:lnTo>
                  <a:lnTo>
                    <a:pt x="0" y="263"/>
                  </a:lnTo>
                  <a:lnTo>
                    <a:pt x="3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84" name="Freeform 210"/>
            <p:cNvSpPr>
              <a:spLocks/>
            </p:cNvSpPr>
            <p:nvPr/>
          </p:nvSpPr>
          <p:spPr bwMode="auto">
            <a:xfrm>
              <a:off x="5965825" y="4260850"/>
              <a:ext cx="111125" cy="107950"/>
            </a:xfrm>
            <a:custGeom>
              <a:avLst/>
              <a:gdLst>
                <a:gd name="T0" fmla="*/ 2147483647 w 278"/>
                <a:gd name="T1" fmla="*/ 2147483647 h 273"/>
                <a:gd name="T2" fmla="*/ 2147483647 w 278"/>
                <a:gd name="T3" fmla="*/ 2147483647 h 273"/>
                <a:gd name="T4" fmla="*/ 2147483647 w 278"/>
                <a:gd name="T5" fmla="*/ 2147483647 h 273"/>
                <a:gd name="T6" fmla="*/ 2147483647 w 278"/>
                <a:gd name="T7" fmla="*/ 0 h 273"/>
                <a:gd name="T8" fmla="*/ 0 w 278"/>
                <a:gd name="T9" fmla="*/ 2147483647 h 273"/>
                <a:gd name="T10" fmla="*/ 2147483647 w 278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3"/>
                <a:gd name="T20" fmla="*/ 278 w 278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3">
                  <a:moveTo>
                    <a:pt x="3" y="273"/>
                  </a:moveTo>
                  <a:lnTo>
                    <a:pt x="273" y="273"/>
                  </a:lnTo>
                  <a:lnTo>
                    <a:pt x="278" y="264"/>
                  </a:lnTo>
                  <a:lnTo>
                    <a:pt x="139" y="0"/>
                  </a:lnTo>
                  <a:lnTo>
                    <a:pt x="0" y="264"/>
                  </a:lnTo>
                  <a:lnTo>
                    <a:pt x="3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85" name="Freeform 211"/>
            <p:cNvSpPr>
              <a:spLocks/>
            </p:cNvSpPr>
            <p:nvPr/>
          </p:nvSpPr>
          <p:spPr bwMode="auto">
            <a:xfrm>
              <a:off x="6450013" y="4006850"/>
              <a:ext cx="109537" cy="109538"/>
            </a:xfrm>
            <a:custGeom>
              <a:avLst/>
              <a:gdLst>
                <a:gd name="T0" fmla="*/ 2147483647 w 278"/>
                <a:gd name="T1" fmla="*/ 2147483647 h 273"/>
                <a:gd name="T2" fmla="*/ 2147483647 w 278"/>
                <a:gd name="T3" fmla="*/ 2147483647 h 273"/>
                <a:gd name="T4" fmla="*/ 2147483647 w 278"/>
                <a:gd name="T5" fmla="*/ 2147483647 h 273"/>
                <a:gd name="T6" fmla="*/ 2147483647 w 278"/>
                <a:gd name="T7" fmla="*/ 0 h 273"/>
                <a:gd name="T8" fmla="*/ 0 w 278"/>
                <a:gd name="T9" fmla="*/ 2147483647 h 273"/>
                <a:gd name="T10" fmla="*/ 2147483647 w 278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3"/>
                <a:gd name="T20" fmla="*/ 278 w 278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3">
                  <a:moveTo>
                    <a:pt x="3" y="273"/>
                  </a:moveTo>
                  <a:lnTo>
                    <a:pt x="272" y="273"/>
                  </a:lnTo>
                  <a:lnTo>
                    <a:pt x="278" y="264"/>
                  </a:lnTo>
                  <a:lnTo>
                    <a:pt x="138" y="0"/>
                  </a:lnTo>
                  <a:lnTo>
                    <a:pt x="0" y="264"/>
                  </a:lnTo>
                  <a:lnTo>
                    <a:pt x="3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86" name="Freeform 212"/>
            <p:cNvSpPr>
              <a:spLocks/>
            </p:cNvSpPr>
            <p:nvPr/>
          </p:nvSpPr>
          <p:spPr bwMode="auto">
            <a:xfrm>
              <a:off x="6142038" y="3917950"/>
              <a:ext cx="111125" cy="107950"/>
            </a:xfrm>
            <a:custGeom>
              <a:avLst/>
              <a:gdLst>
                <a:gd name="T0" fmla="*/ 2147483647 w 279"/>
                <a:gd name="T1" fmla="*/ 2147483647 h 273"/>
                <a:gd name="T2" fmla="*/ 2147483647 w 279"/>
                <a:gd name="T3" fmla="*/ 2147483647 h 273"/>
                <a:gd name="T4" fmla="*/ 2147483647 w 279"/>
                <a:gd name="T5" fmla="*/ 2147483647 h 273"/>
                <a:gd name="T6" fmla="*/ 2147483647 w 279"/>
                <a:gd name="T7" fmla="*/ 0 h 273"/>
                <a:gd name="T8" fmla="*/ 0 w 279"/>
                <a:gd name="T9" fmla="*/ 2147483647 h 273"/>
                <a:gd name="T10" fmla="*/ 2147483647 w 279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9"/>
                <a:gd name="T19" fmla="*/ 0 h 273"/>
                <a:gd name="T20" fmla="*/ 279 w 279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9" h="273">
                  <a:moveTo>
                    <a:pt x="4" y="273"/>
                  </a:moveTo>
                  <a:lnTo>
                    <a:pt x="273" y="273"/>
                  </a:lnTo>
                  <a:lnTo>
                    <a:pt x="279" y="263"/>
                  </a:lnTo>
                  <a:lnTo>
                    <a:pt x="139" y="0"/>
                  </a:lnTo>
                  <a:lnTo>
                    <a:pt x="0" y="263"/>
                  </a:lnTo>
                  <a:lnTo>
                    <a:pt x="4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87" name="Freeform 213"/>
            <p:cNvSpPr>
              <a:spLocks/>
            </p:cNvSpPr>
            <p:nvPr/>
          </p:nvSpPr>
          <p:spPr bwMode="auto">
            <a:xfrm>
              <a:off x="7639050" y="2984500"/>
              <a:ext cx="109538" cy="107950"/>
            </a:xfrm>
            <a:custGeom>
              <a:avLst/>
              <a:gdLst>
                <a:gd name="T0" fmla="*/ 2147483647 w 279"/>
                <a:gd name="T1" fmla="*/ 2147483647 h 273"/>
                <a:gd name="T2" fmla="*/ 2147483647 w 279"/>
                <a:gd name="T3" fmla="*/ 2147483647 h 273"/>
                <a:gd name="T4" fmla="*/ 2147483647 w 279"/>
                <a:gd name="T5" fmla="*/ 2147483647 h 273"/>
                <a:gd name="T6" fmla="*/ 2147483647 w 279"/>
                <a:gd name="T7" fmla="*/ 0 h 273"/>
                <a:gd name="T8" fmla="*/ 0 w 279"/>
                <a:gd name="T9" fmla="*/ 2147483647 h 273"/>
                <a:gd name="T10" fmla="*/ 2147483647 w 279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9"/>
                <a:gd name="T19" fmla="*/ 0 h 273"/>
                <a:gd name="T20" fmla="*/ 279 w 279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9" h="273">
                  <a:moveTo>
                    <a:pt x="4" y="273"/>
                  </a:moveTo>
                  <a:lnTo>
                    <a:pt x="273" y="273"/>
                  </a:lnTo>
                  <a:lnTo>
                    <a:pt x="279" y="263"/>
                  </a:lnTo>
                  <a:lnTo>
                    <a:pt x="139" y="0"/>
                  </a:lnTo>
                  <a:lnTo>
                    <a:pt x="0" y="263"/>
                  </a:lnTo>
                  <a:lnTo>
                    <a:pt x="4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388" name="Freeform 214"/>
            <p:cNvSpPr>
              <a:spLocks/>
            </p:cNvSpPr>
            <p:nvPr/>
          </p:nvSpPr>
          <p:spPr bwMode="auto">
            <a:xfrm>
              <a:off x="7523163" y="4256088"/>
              <a:ext cx="109537" cy="107950"/>
            </a:xfrm>
            <a:custGeom>
              <a:avLst/>
              <a:gdLst>
                <a:gd name="T0" fmla="*/ 2147483647 w 278"/>
                <a:gd name="T1" fmla="*/ 2147483647 h 273"/>
                <a:gd name="T2" fmla="*/ 2147483647 w 278"/>
                <a:gd name="T3" fmla="*/ 2147483647 h 273"/>
                <a:gd name="T4" fmla="*/ 2147483647 w 278"/>
                <a:gd name="T5" fmla="*/ 2147483647 h 273"/>
                <a:gd name="T6" fmla="*/ 2147483647 w 278"/>
                <a:gd name="T7" fmla="*/ 0 h 273"/>
                <a:gd name="T8" fmla="*/ 0 w 278"/>
                <a:gd name="T9" fmla="*/ 2147483647 h 273"/>
                <a:gd name="T10" fmla="*/ 2147483647 w 278"/>
                <a:gd name="T11" fmla="*/ 2147483647 h 2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78"/>
                <a:gd name="T19" fmla="*/ 0 h 273"/>
                <a:gd name="T20" fmla="*/ 278 w 278"/>
                <a:gd name="T21" fmla="*/ 273 h 2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78" h="273">
                  <a:moveTo>
                    <a:pt x="3" y="273"/>
                  </a:moveTo>
                  <a:lnTo>
                    <a:pt x="273" y="273"/>
                  </a:lnTo>
                  <a:lnTo>
                    <a:pt x="278" y="264"/>
                  </a:lnTo>
                  <a:lnTo>
                    <a:pt x="139" y="0"/>
                  </a:lnTo>
                  <a:lnTo>
                    <a:pt x="0" y="264"/>
                  </a:lnTo>
                  <a:lnTo>
                    <a:pt x="3" y="273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214" name="Rectangle 9"/>
          <p:cNvSpPr txBox="1">
            <a:spLocks noChangeArrowheads="1"/>
          </p:cNvSpPr>
          <p:nvPr/>
        </p:nvSpPr>
        <p:spPr bwMode="auto">
          <a:xfrm>
            <a:off x="439738" y="1171575"/>
            <a:ext cx="3919537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lnSpc>
                <a:spcPct val="80000"/>
              </a:lnSpc>
              <a:defRPr/>
            </a:pPr>
            <a:r>
              <a:rPr lang="en-GB" sz="2000" b="1" kern="0" dirty="0">
                <a:solidFill>
                  <a:srgbClr val="CC3300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Median percent change from baseline in limb fat and trunk fat</a:t>
            </a:r>
          </a:p>
        </p:txBody>
      </p:sp>
      <p:sp>
        <p:nvSpPr>
          <p:cNvPr id="215" name="Rectangle 9"/>
          <p:cNvSpPr txBox="1">
            <a:spLocks noChangeArrowheads="1"/>
          </p:cNvSpPr>
          <p:nvPr/>
        </p:nvSpPr>
        <p:spPr bwMode="auto">
          <a:xfrm>
            <a:off x="4716463" y="1203325"/>
            <a:ext cx="4351337" cy="96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defTabSz="914400" eaLnBrk="0" hangingPunct="0">
              <a:lnSpc>
                <a:spcPct val="80000"/>
              </a:lnSpc>
              <a:defRPr/>
            </a:pPr>
            <a:r>
              <a:rPr lang="en-GB" sz="2000" b="1" kern="0" dirty="0">
                <a:solidFill>
                  <a:srgbClr val="CC3300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Scatter plot of percent change from baseline to W96 in limb fat </a:t>
            </a:r>
            <a:r>
              <a:rPr lang="en-GB" sz="2000" b="1" kern="0" dirty="0" err="1">
                <a:solidFill>
                  <a:srgbClr val="CC3300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vs</a:t>
            </a:r>
            <a:r>
              <a:rPr lang="en-GB" sz="2000" b="1" kern="0" dirty="0">
                <a:solidFill>
                  <a:srgbClr val="CC3300"/>
                </a:solidFill>
                <a:latin typeface="+mj-lt"/>
                <a:ea typeface="ＭＳ Ｐゴシック" pitchFamily="-112" charset="-128"/>
                <a:cs typeface="ＭＳ Ｐゴシック" pitchFamily="-112" charset="-128"/>
              </a:rPr>
              <a:t> trunk fat</a:t>
            </a:r>
          </a:p>
        </p:txBody>
      </p:sp>
      <p:grpSp>
        <p:nvGrpSpPr>
          <p:cNvPr id="7176" name="Groupe 218"/>
          <p:cNvGrpSpPr>
            <a:grpSpLocks/>
          </p:cNvGrpSpPr>
          <p:nvPr/>
        </p:nvGrpSpPr>
        <p:grpSpPr bwMode="auto">
          <a:xfrm>
            <a:off x="439738" y="2073275"/>
            <a:ext cx="3827462" cy="4038600"/>
            <a:chOff x="439738" y="2073275"/>
            <a:chExt cx="3827462" cy="4038600"/>
          </a:xfrm>
        </p:grpSpPr>
        <p:sp>
          <p:nvSpPr>
            <p:cNvPr id="7177" name="Rectangle 159"/>
            <p:cNvSpPr>
              <a:spLocks noChangeArrowheads="1"/>
            </p:cNvSpPr>
            <p:nvPr/>
          </p:nvSpPr>
          <p:spPr bwMode="auto">
            <a:xfrm>
              <a:off x="439738" y="5721350"/>
              <a:ext cx="255587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-30</a:t>
              </a:r>
            </a:p>
          </p:txBody>
        </p:sp>
        <p:sp>
          <p:nvSpPr>
            <p:cNvPr id="7178" name="Rectangle 160"/>
            <p:cNvSpPr>
              <a:spLocks noChangeArrowheads="1"/>
            </p:cNvSpPr>
            <p:nvPr/>
          </p:nvSpPr>
          <p:spPr bwMode="auto">
            <a:xfrm>
              <a:off x="439738" y="5106988"/>
              <a:ext cx="255587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-20</a:t>
              </a:r>
            </a:p>
          </p:txBody>
        </p:sp>
        <p:sp>
          <p:nvSpPr>
            <p:cNvPr id="7179" name="Rectangle 161"/>
            <p:cNvSpPr>
              <a:spLocks noChangeArrowheads="1"/>
            </p:cNvSpPr>
            <p:nvPr/>
          </p:nvSpPr>
          <p:spPr bwMode="auto">
            <a:xfrm>
              <a:off x="439738" y="4516438"/>
              <a:ext cx="255587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-10</a:t>
              </a:r>
            </a:p>
          </p:txBody>
        </p:sp>
        <p:sp>
          <p:nvSpPr>
            <p:cNvPr id="7180" name="Rectangle 162"/>
            <p:cNvSpPr>
              <a:spLocks noChangeArrowheads="1"/>
            </p:cNvSpPr>
            <p:nvPr/>
          </p:nvSpPr>
          <p:spPr bwMode="auto">
            <a:xfrm>
              <a:off x="596900" y="3890963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7181" name="Rectangle 163"/>
            <p:cNvSpPr>
              <a:spLocks noChangeArrowheads="1"/>
            </p:cNvSpPr>
            <p:nvPr/>
          </p:nvSpPr>
          <p:spPr bwMode="auto">
            <a:xfrm>
              <a:off x="498475" y="327025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7182" name="Rectangle 164"/>
            <p:cNvSpPr>
              <a:spLocks noChangeArrowheads="1"/>
            </p:cNvSpPr>
            <p:nvPr/>
          </p:nvSpPr>
          <p:spPr bwMode="auto">
            <a:xfrm>
              <a:off x="498475" y="265430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7183" name="Rectangle 164"/>
            <p:cNvSpPr>
              <a:spLocks noChangeArrowheads="1"/>
            </p:cNvSpPr>
            <p:nvPr/>
          </p:nvSpPr>
          <p:spPr bwMode="auto">
            <a:xfrm>
              <a:off x="498475" y="2073275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algn="r" defTabSz="914400"/>
              <a:r>
                <a:rPr lang="en-GB" sz="1400" b="1">
                  <a:solidFill>
                    <a:srgbClr val="000066"/>
                  </a:solidFill>
                </a:rPr>
                <a:t>30</a:t>
              </a:r>
            </a:p>
          </p:txBody>
        </p:sp>
        <p:sp>
          <p:nvSpPr>
            <p:cNvPr id="7184" name="Rectangle 159"/>
            <p:cNvSpPr>
              <a:spLocks noChangeArrowheads="1"/>
            </p:cNvSpPr>
            <p:nvPr/>
          </p:nvSpPr>
          <p:spPr bwMode="auto">
            <a:xfrm>
              <a:off x="846138" y="5899150"/>
              <a:ext cx="984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7185" name="Rectangle 159"/>
            <p:cNvSpPr>
              <a:spLocks noChangeArrowheads="1"/>
            </p:cNvSpPr>
            <p:nvPr/>
          </p:nvSpPr>
          <p:spPr bwMode="auto">
            <a:xfrm>
              <a:off x="1576388" y="589915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24</a:t>
              </a:r>
            </a:p>
          </p:txBody>
        </p:sp>
        <p:sp>
          <p:nvSpPr>
            <p:cNvPr id="7186" name="Rectangle 159"/>
            <p:cNvSpPr>
              <a:spLocks noChangeArrowheads="1"/>
            </p:cNvSpPr>
            <p:nvPr/>
          </p:nvSpPr>
          <p:spPr bwMode="auto">
            <a:xfrm>
              <a:off x="2316163" y="589915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48</a:t>
              </a:r>
            </a:p>
          </p:txBody>
        </p:sp>
        <p:sp>
          <p:nvSpPr>
            <p:cNvPr id="7187" name="Rectangle 159"/>
            <p:cNvSpPr>
              <a:spLocks noChangeArrowheads="1"/>
            </p:cNvSpPr>
            <p:nvPr/>
          </p:nvSpPr>
          <p:spPr bwMode="auto">
            <a:xfrm>
              <a:off x="3087688" y="589915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72</a:t>
              </a:r>
            </a:p>
          </p:txBody>
        </p:sp>
        <p:sp>
          <p:nvSpPr>
            <p:cNvPr id="7188" name="Rectangle 159"/>
            <p:cNvSpPr>
              <a:spLocks noChangeArrowheads="1"/>
            </p:cNvSpPr>
            <p:nvPr/>
          </p:nvSpPr>
          <p:spPr bwMode="auto">
            <a:xfrm>
              <a:off x="3860800" y="5899150"/>
              <a:ext cx="196850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96</a:t>
              </a:r>
            </a:p>
          </p:txBody>
        </p:sp>
        <p:sp>
          <p:nvSpPr>
            <p:cNvPr id="7189" name="Rectangle 164"/>
            <p:cNvSpPr>
              <a:spLocks noChangeArrowheads="1"/>
            </p:cNvSpPr>
            <p:nvPr/>
          </p:nvSpPr>
          <p:spPr bwMode="auto">
            <a:xfrm>
              <a:off x="1600200" y="4802188"/>
              <a:ext cx="102552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EFV limb fat</a:t>
              </a:r>
            </a:p>
          </p:txBody>
        </p:sp>
        <p:sp>
          <p:nvSpPr>
            <p:cNvPr id="7190" name="Rectangle 164"/>
            <p:cNvSpPr>
              <a:spLocks noChangeArrowheads="1"/>
            </p:cNvSpPr>
            <p:nvPr/>
          </p:nvSpPr>
          <p:spPr bwMode="auto">
            <a:xfrm>
              <a:off x="1600200" y="5164138"/>
              <a:ext cx="1222375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LPV/r trunk fat</a:t>
              </a:r>
            </a:p>
          </p:txBody>
        </p:sp>
        <p:sp>
          <p:nvSpPr>
            <p:cNvPr id="7191" name="Rectangle 164"/>
            <p:cNvSpPr>
              <a:spLocks noChangeArrowheads="1"/>
            </p:cNvSpPr>
            <p:nvPr/>
          </p:nvSpPr>
          <p:spPr bwMode="auto">
            <a:xfrm>
              <a:off x="1600200" y="5492750"/>
              <a:ext cx="1103313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EFV trunk fat</a:t>
              </a:r>
            </a:p>
          </p:txBody>
        </p:sp>
        <p:sp>
          <p:nvSpPr>
            <p:cNvPr id="7192" name="Rectangle 164"/>
            <p:cNvSpPr>
              <a:spLocks noChangeArrowheads="1"/>
            </p:cNvSpPr>
            <p:nvPr/>
          </p:nvSpPr>
          <p:spPr bwMode="auto">
            <a:xfrm>
              <a:off x="1600200" y="4468813"/>
              <a:ext cx="1144588" cy="212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LPV/r limb fat</a:t>
              </a:r>
            </a:p>
          </p:txBody>
        </p:sp>
        <p:sp>
          <p:nvSpPr>
            <p:cNvPr id="7193" name="Freeform 48"/>
            <p:cNvSpPr>
              <a:spLocks/>
            </p:cNvSpPr>
            <p:nvPr/>
          </p:nvSpPr>
          <p:spPr bwMode="auto">
            <a:xfrm>
              <a:off x="892175" y="2155825"/>
              <a:ext cx="3071813" cy="3673475"/>
            </a:xfrm>
            <a:custGeom>
              <a:avLst/>
              <a:gdLst>
                <a:gd name="T0" fmla="*/ 0 w 7743"/>
                <a:gd name="T1" fmla="*/ 0 h 9257"/>
                <a:gd name="T2" fmla="*/ 0 w 7743"/>
                <a:gd name="T3" fmla="*/ 2147483647 h 9257"/>
                <a:gd name="T4" fmla="*/ 2147483647 w 7743"/>
                <a:gd name="T5" fmla="*/ 2147483647 h 9257"/>
                <a:gd name="T6" fmla="*/ 0 60000 65536"/>
                <a:gd name="T7" fmla="*/ 0 60000 65536"/>
                <a:gd name="T8" fmla="*/ 0 60000 65536"/>
                <a:gd name="T9" fmla="*/ 0 w 7743"/>
                <a:gd name="T10" fmla="*/ 0 h 9257"/>
                <a:gd name="T11" fmla="*/ 7743 w 7743"/>
                <a:gd name="T12" fmla="*/ 9257 h 925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743" h="9257">
                  <a:moveTo>
                    <a:pt x="0" y="0"/>
                  </a:moveTo>
                  <a:lnTo>
                    <a:pt x="0" y="9257"/>
                  </a:lnTo>
                  <a:lnTo>
                    <a:pt x="7743" y="9257"/>
                  </a:lnTo>
                </a:path>
              </a:pathLst>
            </a:cu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194" name="Line 57"/>
            <p:cNvSpPr>
              <a:spLocks noChangeShapeType="1"/>
            </p:cNvSpPr>
            <p:nvPr/>
          </p:nvSpPr>
          <p:spPr bwMode="auto">
            <a:xfrm>
              <a:off x="811213" y="2163763"/>
              <a:ext cx="809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195" name="Line 58"/>
            <p:cNvSpPr>
              <a:spLocks noChangeShapeType="1"/>
            </p:cNvSpPr>
            <p:nvPr/>
          </p:nvSpPr>
          <p:spPr bwMode="auto">
            <a:xfrm>
              <a:off x="811213" y="2762250"/>
              <a:ext cx="809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196" name="Line 59"/>
            <p:cNvSpPr>
              <a:spLocks noChangeShapeType="1"/>
            </p:cNvSpPr>
            <p:nvPr/>
          </p:nvSpPr>
          <p:spPr bwMode="auto">
            <a:xfrm>
              <a:off x="811213" y="3376613"/>
              <a:ext cx="809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197" name="Line 60"/>
            <p:cNvSpPr>
              <a:spLocks noChangeShapeType="1"/>
            </p:cNvSpPr>
            <p:nvPr/>
          </p:nvSpPr>
          <p:spPr bwMode="auto">
            <a:xfrm>
              <a:off x="811213" y="3992563"/>
              <a:ext cx="809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198" name="Line 61"/>
            <p:cNvSpPr>
              <a:spLocks noChangeShapeType="1"/>
            </p:cNvSpPr>
            <p:nvPr/>
          </p:nvSpPr>
          <p:spPr bwMode="auto">
            <a:xfrm>
              <a:off x="811213" y="4614863"/>
              <a:ext cx="809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199" name="Line 62"/>
            <p:cNvSpPr>
              <a:spLocks noChangeShapeType="1"/>
            </p:cNvSpPr>
            <p:nvPr/>
          </p:nvSpPr>
          <p:spPr bwMode="auto">
            <a:xfrm>
              <a:off x="811213" y="5222875"/>
              <a:ext cx="809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00" name="Line 63"/>
            <p:cNvSpPr>
              <a:spLocks noChangeShapeType="1"/>
            </p:cNvSpPr>
            <p:nvPr/>
          </p:nvSpPr>
          <p:spPr bwMode="auto">
            <a:xfrm>
              <a:off x="811213" y="5829300"/>
              <a:ext cx="80962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01" name="Line 64"/>
            <p:cNvSpPr>
              <a:spLocks noChangeShapeType="1"/>
            </p:cNvSpPr>
            <p:nvPr/>
          </p:nvSpPr>
          <p:spPr bwMode="auto">
            <a:xfrm>
              <a:off x="892175" y="5829300"/>
              <a:ext cx="7938" cy="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02" name="Line 65"/>
            <p:cNvSpPr>
              <a:spLocks noChangeShapeType="1"/>
            </p:cNvSpPr>
            <p:nvPr/>
          </p:nvSpPr>
          <p:spPr bwMode="auto">
            <a:xfrm>
              <a:off x="2413000" y="5829300"/>
              <a:ext cx="0" cy="889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03" name="Line 66"/>
            <p:cNvSpPr>
              <a:spLocks noChangeShapeType="1"/>
            </p:cNvSpPr>
            <p:nvPr/>
          </p:nvSpPr>
          <p:spPr bwMode="auto">
            <a:xfrm>
              <a:off x="1668463" y="5829300"/>
              <a:ext cx="0" cy="889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04" name="Line 67"/>
            <p:cNvSpPr>
              <a:spLocks noChangeShapeType="1"/>
            </p:cNvSpPr>
            <p:nvPr/>
          </p:nvSpPr>
          <p:spPr bwMode="auto">
            <a:xfrm>
              <a:off x="892175" y="5829300"/>
              <a:ext cx="0" cy="889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05" name="Line 71"/>
            <p:cNvSpPr>
              <a:spLocks noChangeShapeType="1"/>
            </p:cNvSpPr>
            <p:nvPr/>
          </p:nvSpPr>
          <p:spPr bwMode="auto">
            <a:xfrm>
              <a:off x="3957638" y="5825388"/>
              <a:ext cx="0" cy="889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06" name="Line 72"/>
            <p:cNvSpPr>
              <a:spLocks noChangeShapeType="1"/>
            </p:cNvSpPr>
            <p:nvPr/>
          </p:nvSpPr>
          <p:spPr bwMode="auto">
            <a:xfrm>
              <a:off x="3189288" y="5829300"/>
              <a:ext cx="0" cy="88900"/>
            </a:xfrm>
            <a:prstGeom prst="line">
              <a:avLst/>
            </a:prstGeom>
            <a:noFill/>
            <a:ln w="12700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07" name="Line 75"/>
            <p:cNvSpPr>
              <a:spLocks noChangeShapeType="1"/>
            </p:cNvSpPr>
            <p:nvPr/>
          </p:nvSpPr>
          <p:spPr bwMode="auto">
            <a:xfrm flipV="1">
              <a:off x="3182938" y="2884488"/>
              <a:ext cx="758825" cy="487362"/>
            </a:xfrm>
            <a:prstGeom prst="line">
              <a:avLst/>
            </a:prstGeom>
            <a:noFill/>
            <a:ln w="38100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08" name="Line 76"/>
            <p:cNvSpPr>
              <a:spLocks noChangeShapeType="1"/>
            </p:cNvSpPr>
            <p:nvPr/>
          </p:nvSpPr>
          <p:spPr bwMode="auto">
            <a:xfrm flipV="1">
              <a:off x="1665288" y="3348038"/>
              <a:ext cx="11112" cy="1587"/>
            </a:xfrm>
            <a:prstGeom prst="line">
              <a:avLst/>
            </a:prstGeom>
            <a:noFill/>
            <a:ln w="39688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09" name="Line 77"/>
            <p:cNvSpPr>
              <a:spLocks noChangeShapeType="1"/>
            </p:cNvSpPr>
            <p:nvPr/>
          </p:nvSpPr>
          <p:spPr bwMode="auto">
            <a:xfrm flipV="1">
              <a:off x="904875" y="3348038"/>
              <a:ext cx="771525" cy="644525"/>
            </a:xfrm>
            <a:prstGeom prst="line">
              <a:avLst/>
            </a:prstGeom>
            <a:noFill/>
            <a:ln w="39688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10" name="Freeform 78"/>
            <p:cNvSpPr>
              <a:spLocks/>
            </p:cNvSpPr>
            <p:nvPr/>
          </p:nvSpPr>
          <p:spPr bwMode="auto">
            <a:xfrm>
              <a:off x="1676400" y="3279775"/>
              <a:ext cx="1517650" cy="93663"/>
            </a:xfrm>
            <a:custGeom>
              <a:avLst/>
              <a:gdLst>
                <a:gd name="T0" fmla="*/ 0 w 3822"/>
                <a:gd name="T1" fmla="*/ 2147483647 h 234"/>
                <a:gd name="T2" fmla="*/ 2147483647 w 3822"/>
                <a:gd name="T3" fmla="*/ 0 h 234"/>
                <a:gd name="T4" fmla="*/ 2147483647 w 3822"/>
                <a:gd name="T5" fmla="*/ 2147483647 h 234"/>
                <a:gd name="T6" fmla="*/ 2147483647 w 3822"/>
                <a:gd name="T7" fmla="*/ 2147483647 h 2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822"/>
                <a:gd name="T13" fmla="*/ 0 h 234"/>
                <a:gd name="T14" fmla="*/ 3822 w 3822"/>
                <a:gd name="T15" fmla="*/ 234 h 2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822" h="234">
                  <a:moveTo>
                    <a:pt x="0" y="171"/>
                  </a:moveTo>
                  <a:lnTo>
                    <a:pt x="1865" y="0"/>
                  </a:lnTo>
                  <a:lnTo>
                    <a:pt x="3797" y="232"/>
                  </a:lnTo>
                  <a:lnTo>
                    <a:pt x="3822" y="234"/>
                  </a:lnTo>
                </a:path>
              </a:pathLst>
            </a:custGeom>
            <a:noFill/>
            <a:ln w="39688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11" name="Freeform 79"/>
            <p:cNvSpPr>
              <a:spLocks/>
            </p:cNvSpPr>
            <p:nvPr/>
          </p:nvSpPr>
          <p:spPr bwMode="auto">
            <a:xfrm>
              <a:off x="1146175" y="4492625"/>
              <a:ext cx="168275" cy="166688"/>
            </a:xfrm>
            <a:custGeom>
              <a:avLst/>
              <a:gdLst>
                <a:gd name="T0" fmla="*/ 2147483647 w 420"/>
                <a:gd name="T1" fmla="*/ 2147483647 h 420"/>
                <a:gd name="T2" fmla="*/ 2147483647 w 420"/>
                <a:gd name="T3" fmla="*/ 0 h 420"/>
                <a:gd name="T4" fmla="*/ 0 w 420"/>
                <a:gd name="T5" fmla="*/ 2147483647 h 420"/>
                <a:gd name="T6" fmla="*/ 2147483647 w 420"/>
                <a:gd name="T7" fmla="*/ 2147483647 h 420"/>
                <a:gd name="T8" fmla="*/ 2147483647 w 420"/>
                <a:gd name="T9" fmla="*/ 2147483647 h 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0"/>
                <a:gd name="T16" fmla="*/ 0 h 420"/>
                <a:gd name="T17" fmla="*/ 420 w 420"/>
                <a:gd name="T18" fmla="*/ 420 h 4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0" h="420">
                  <a:moveTo>
                    <a:pt x="420" y="210"/>
                  </a:moveTo>
                  <a:lnTo>
                    <a:pt x="210" y="0"/>
                  </a:lnTo>
                  <a:lnTo>
                    <a:pt x="0" y="210"/>
                  </a:lnTo>
                  <a:lnTo>
                    <a:pt x="210" y="420"/>
                  </a:lnTo>
                  <a:lnTo>
                    <a:pt x="420" y="210"/>
                  </a:lnTo>
                  <a:close/>
                </a:path>
              </a:pathLst>
            </a:custGeom>
            <a:solidFill>
              <a:srgbClr val="CC6600"/>
            </a:solidFill>
            <a:ln w="9525">
              <a:solidFill>
                <a:srgbClr val="CC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212" name="Freeform 80"/>
            <p:cNvSpPr>
              <a:spLocks/>
            </p:cNvSpPr>
            <p:nvPr/>
          </p:nvSpPr>
          <p:spPr bwMode="auto">
            <a:xfrm>
              <a:off x="1587500" y="3278188"/>
              <a:ext cx="166688" cy="166687"/>
            </a:xfrm>
            <a:custGeom>
              <a:avLst/>
              <a:gdLst>
                <a:gd name="T0" fmla="*/ 2147483647 w 421"/>
                <a:gd name="T1" fmla="*/ 2147483647 h 421"/>
                <a:gd name="T2" fmla="*/ 2147483647 w 421"/>
                <a:gd name="T3" fmla="*/ 0 h 421"/>
                <a:gd name="T4" fmla="*/ 0 w 421"/>
                <a:gd name="T5" fmla="*/ 2147483647 h 421"/>
                <a:gd name="T6" fmla="*/ 2147483647 w 421"/>
                <a:gd name="T7" fmla="*/ 2147483647 h 421"/>
                <a:gd name="T8" fmla="*/ 2147483647 w 421"/>
                <a:gd name="T9" fmla="*/ 2147483647 h 4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1"/>
                <a:gd name="T16" fmla="*/ 0 h 421"/>
                <a:gd name="T17" fmla="*/ 421 w 421"/>
                <a:gd name="T18" fmla="*/ 421 h 4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1" h="421">
                  <a:moveTo>
                    <a:pt x="421" y="211"/>
                  </a:moveTo>
                  <a:lnTo>
                    <a:pt x="210" y="0"/>
                  </a:lnTo>
                  <a:lnTo>
                    <a:pt x="0" y="211"/>
                  </a:lnTo>
                  <a:lnTo>
                    <a:pt x="210" y="421"/>
                  </a:lnTo>
                  <a:lnTo>
                    <a:pt x="421" y="211"/>
                  </a:lnTo>
                  <a:close/>
                </a:path>
              </a:pathLst>
            </a:custGeom>
            <a:solidFill>
              <a:srgbClr val="CC6600"/>
            </a:solidFill>
            <a:ln w="9525">
              <a:solidFill>
                <a:srgbClr val="CC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213" name="Freeform 81"/>
            <p:cNvSpPr>
              <a:spLocks/>
            </p:cNvSpPr>
            <p:nvPr/>
          </p:nvSpPr>
          <p:spPr bwMode="auto">
            <a:xfrm>
              <a:off x="2335213" y="3194050"/>
              <a:ext cx="168275" cy="166688"/>
            </a:xfrm>
            <a:custGeom>
              <a:avLst/>
              <a:gdLst>
                <a:gd name="T0" fmla="*/ 2147483647 w 420"/>
                <a:gd name="T1" fmla="*/ 2147483647 h 421"/>
                <a:gd name="T2" fmla="*/ 2147483647 w 420"/>
                <a:gd name="T3" fmla="*/ 0 h 421"/>
                <a:gd name="T4" fmla="*/ 0 w 420"/>
                <a:gd name="T5" fmla="*/ 2147483647 h 421"/>
                <a:gd name="T6" fmla="*/ 2147483647 w 420"/>
                <a:gd name="T7" fmla="*/ 2147483647 h 421"/>
                <a:gd name="T8" fmla="*/ 2147483647 w 420"/>
                <a:gd name="T9" fmla="*/ 2147483647 h 42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0"/>
                <a:gd name="T16" fmla="*/ 0 h 421"/>
                <a:gd name="T17" fmla="*/ 420 w 420"/>
                <a:gd name="T18" fmla="*/ 421 h 42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0" h="421">
                  <a:moveTo>
                    <a:pt x="420" y="211"/>
                  </a:moveTo>
                  <a:lnTo>
                    <a:pt x="210" y="0"/>
                  </a:lnTo>
                  <a:lnTo>
                    <a:pt x="0" y="211"/>
                  </a:lnTo>
                  <a:lnTo>
                    <a:pt x="210" y="421"/>
                  </a:lnTo>
                  <a:lnTo>
                    <a:pt x="420" y="211"/>
                  </a:lnTo>
                  <a:close/>
                </a:path>
              </a:pathLst>
            </a:custGeom>
            <a:solidFill>
              <a:srgbClr val="CC6600"/>
            </a:solidFill>
            <a:ln w="9525">
              <a:solidFill>
                <a:srgbClr val="CC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214" name="Freeform 82"/>
            <p:cNvSpPr>
              <a:spLocks/>
            </p:cNvSpPr>
            <p:nvPr/>
          </p:nvSpPr>
          <p:spPr bwMode="auto">
            <a:xfrm>
              <a:off x="3876675" y="2803525"/>
              <a:ext cx="166688" cy="168275"/>
            </a:xfrm>
            <a:custGeom>
              <a:avLst/>
              <a:gdLst>
                <a:gd name="T0" fmla="*/ 2147483647 w 420"/>
                <a:gd name="T1" fmla="*/ 2147483647 h 420"/>
                <a:gd name="T2" fmla="*/ 2147483647 w 420"/>
                <a:gd name="T3" fmla="*/ 0 h 420"/>
                <a:gd name="T4" fmla="*/ 0 w 420"/>
                <a:gd name="T5" fmla="*/ 2147483647 h 420"/>
                <a:gd name="T6" fmla="*/ 2147483647 w 420"/>
                <a:gd name="T7" fmla="*/ 2147483647 h 420"/>
                <a:gd name="T8" fmla="*/ 2147483647 w 420"/>
                <a:gd name="T9" fmla="*/ 2147483647 h 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0"/>
                <a:gd name="T16" fmla="*/ 0 h 420"/>
                <a:gd name="T17" fmla="*/ 420 w 420"/>
                <a:gd name="T18" fmla="*/ 420 h 4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0" h="420">
                  <a:moveTo>
                    <a:pt x="420" y="210"/>
                  </a:moveTo>
                  <a:lnTo>
                    <a:pt x="210" y="0"/>
                  </a:lnTo>
                  <a:lnTo>
                    <a:pt x="0" y="210"/>
                  </a:lnTo>
                  <a:lnTo>
                    <a:pt x="210" y="420"/>
                  </a:lnTo>
                  <a:lnTo>
                    <a:pt x="420" y="210"/>
                  </a:lnTo>
                  <a:close/>
                </a:path>
              </a:pathLst>
            </a:custGeom>
            <a:solidFill>
              <a:srgbClr val="CC6600"/>
            </a:solidFill>
            <a:ln w="9525">
              <a:solidFill>
                <a:srgbClr val="CC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215" name="Freeform 83"/>
            <p:cNvSpPr>
              <a:spLocks/>
            </p:cNvSpPr>
            <p:nvPr/>
          </p:nvSpPr>
          <p:spPr bwMode="auto">
            <a:xfrm>
              <a:off x="3095625" y="3303588"/>
              <a:ext cx="166688" cy="166687"/>
            </a:xfrm>
            <a:custGeom>
              <a:avLst/>
              <a:gdLst>
                <a:gd name="T0" fmla="*/ 2147483647 w 421"/>
                <a:gd name="T1" fmla="*/ 2147483647 h 420"/>
                <a:gd name="T2" fmla="*/ 2147483647 w 421"/>
                <a:gd name="T3" fmla="*/ 0 h 420"/>
                <a:gd name="T4" fmla="*/ 0 w 421"/>
                <a:gd name="T5" fmla="*/ 2147483647 h 420"/>
                <a:gd name="T6" fmla="*/ 2147483647 w 421"/>
                <a:gd name="T7" fmla="*/ 2147483647 h 420"/>
                <a:gd name="T8" fmla="*/ 2147483647 w 421"/>
                <a:gd name="T9" fmla="*/ 2147483647 h 42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21"/>
                <a:gd name="T16" fmla="*/ 0 h 420"/>
                <a:gd name="T17" fmla="*/ 421 w 421"/>
                <a:gd name="T18" fmla="*/ 420 h 42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21" h="420">
                  <a:moveTo>
                    <a:pt x="421" y="210"/>
                  </a:moveTo>
                  <a:lnTo>
                    <a:pt x="211" y="0"/>
                  </a:lnTo>
                  <a:lnTo>
                    <a:pt x="0" y="210"/>
                  </a:lnTo>
                  <a:lnTo>
                    <a:pt x="211" y="420"/>
                  </a:lnTo>
                  <a:lnTo>
                    <a:pt x="421" y="210"/>
                  </a:lnTo>
                  <a:close/>
                </a:path>
              </a:pathLst>
            </a:custGeom>
            <a:solidFill>
              <a:srgbClr val="CC6600"/>
            </a:solidFill>
            <a:ln w="9525">
              <a:solidFill>
                <a:srgbClr val="CC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216" name="Line 84"/>
            <p:cNvSpPr>
              <a:spLocks noChangeShapeType="1"/>
            </p:cNvSpPr>
            <p:nvPr/>
          </p:nvSpPr>
          <p:spPr bwMode="auto">
            <a:xfrm flipV="1">
              <a:off x="1663700" y="3582988"/>
              <a:ext cx="760413" cy="211137"/>
            </a:xfrm>
            <a:prstGeom prst="line">
              <a:avLst/>
            </a:prstGeom>
            <a:noFill/>
            <a:ln w="39688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17" name="Line 85"/>
            <p:cNvSpPr>
              <a:spLocks noChangeShapeType="1"/>
            </p:cNvSpPr>
            <p:nvPr/>
          </p:nvSpPr>
          <p:spPr bwMode="auto">
            <a:xfrm flipV="1">
              <a:off x="900113" y="3806825"/>
              <a:ext cx="752475" cy="201613"/>
            </a:xfrm>
            <a:prstGeom prst="line">
              <a:avLst/>
            </a:prstGeom>
            <a:noFill/>
            <a:ln w="39688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18" name="Line 86"/>
            <p:cNvSpPr>
              <a:spLocks noChangeShapeType="1"/>
            </p:cNvSpPr>
            <p:nvPr/>
          </p:nvSpPr>
          <p:spPr bwMode="auto">
            <a:xfrm flipH="1">
              <a:off x="2428875" y="3321050"/>
              <a:ext cx="752475" cy="258763"/>
            </a:xfrm>
            <a:prstGeom prst="line">
              <a:avLst/>
            </a:prstGeom>
            <a:noFill/>
            <a:ln w="39688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19" name="Line 87"/>
            <p:cNvSpPr>
              <a:spLocks noChangeShapeType="1"/>
            </p:cNvSpPr>
            <p:nvPr/>
          </p:nvSpPr>
          <p:spPr bwMode="auto">
            <a:xfrm flipH="1">
              <a:off x="3205163" y="3159125"/>
              <a:ext cx="736600" cy="153988"/>
            </a:xfrm>
            <a:prstGeom prst="line">
              <a:avLst/>
            </a:prstGeom>
            <a:noFill/>
            <a:ln w="39688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20" name="Freeform 88"/>
            <p:cNvSpPr>
              <a:spLocks/>
            </p:cNvSpPr>
            <p:nvPr/>
          </p:nvSpPr>
          <p:spPr bwMode="auto">
            <a:xfrm>
              <a:off x="1146175" y="5168900"/>
              <a:ext cx="195263" cy="195263"/>
            </a:xfrm>
            <a:custGeom>
              <a:avLst/>
              <a:gdLst>
                <a:gd name="T0" fmla="*/ 2147483647 w 491"/>
                <a:gd name="T1" fmla="*/ 0 h 491"/>
                <a:gd name="T2" fmla="*/ 0 w 491"/>
                <a:gd name="T3" fmla="*/ 2147483647 h 491"/>
                <a:gd name="T4" fmla="*/ 2147483647 w 491"/>
                <a:gd name="T5" fmla="*/ 2147483647 h 491"/>
                <a:gd name="T6" fmla="*/ 2147483647 w 491"/>
                <a:gd name="T7" fmla="*/ 2147483647 h 491"/>
                <a:gd name="T8" fmla="*/ 2147483647 w 491"/>
                <a:gd name="T9" fmla="*/ 0 h 4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"/>
                <a:gd name="T16" fmla="*/ 0 h 491"/>
                <a:gd name="T17" fmla="*/ 491 w 491"/>
                <a:gd name="T18" fmla="*/ 491 h 4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" h="491">
                  <a:moveTo>
                    <a:pt x="246" y="0"/>
                  </a:moveTo>
                  <a:lnTo>
                    <a:pt x="0" y="243"/>
                  </a:lnTo>
                  <a:lnTo>
                    <a:pt x="246" y="491"/>
                  </a:lnTo>
                  <a:lnTo>
                    <a:pt x="491" y="243"/>
                  </a:lnTo>
                  <a:lnTo>
                    <a:pt x="246" y="0"/>
                  </a:lnTo>
                  <a:close/>
                </a:path>
              </a:pathLst>
            </a:custGeom>
            <a:solidFill>
              <a:srgbClr val="FF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21" name="Freeform 89"/>
            <p:cNvSpPr>
              <a:spLocks/>
            </p:cNvSpPr>
            <p:nvPr/>
          </p:nvSpPr>
          <p:spPr bwMode="auto">
            <a:xfrm>
              <a:off x="1566863" y="3697288"/>
              <a:ext cx="193675" cy="195262"/>
            </a:xfrm>
            <a:custGeom>
              <a:avLst/>
              <a:gdLst>
                <a:gd name="T0" fmla="*/ 2147483647 w 491"/>
                <a:gd name="T1" fmla="*/ 0 h 492"/>
                <a:gd name="T2" fmla="*/ 0 w 491"/>
                <a:gd name="T3" fmla="*/ 2147483647 h 492"/>
                <a:gd name="T4" fmla="*/ 2147483647 w 491"/>
                <a:gd name="T5" fmla="*/ 2147483647 h 492"/>
                <a:gd name="T6" fmla="*/ 2147483647 w 491"/>
                <a:gd name="T7" fmla="*/ 2147483647 h 492"/>
                <a:gd name="T8" fmla="*/ 2147483647 w 491"/>
                <a:gd name="T9" fmla="*/ 0 h 49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"/>
                <a:gd name="T16" fmla="*/ 0 h 492"/>
                <a:gd name="T17" fmla="*/ 491 w 491"/>
                <a:gd name="T18" fmla="*/ 492 h 492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" h="492">
                  <a:moveTo>
                    <a:pt x="246" y="0"/>
                  </a:moveTo>
                  <a:lnTo>
                    <a:pt x="0" y="244"/>
                  </a:lnTo>
                  <a:lnTo>
                    <a:pt x="246" y="492"/>
                  </a:lnTo>
                  <a:lnTo>
                    <a:pt x="491" y="244"/>
                  </a:lnTo>
                  <a:lnTo>
                    <a:pt x="246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222" name="Freeform 90"/>
            <p:cNvSpPr>
              <a:spLocks/>
            </p:cNvSpPr>
            <p:nvPr/>
          </p:nvSpPr>
          <p:spPr bwMode="auto">
            <a:xfrm>
              <a:off x="2327275" y="3486150"/>
              <a:ext cx="193675" cy="195263"/>
            </a:xfrm>
            <a:custGeom>
              <a:avLst/>
              <a:gdLst>
                <a:gd name="T0" fmla="*/ 2147483647 w 491"/>
                <a:gd name="T1" fmla="*/ 0 h 491"/>
                <a:gd name="T2" fmla="*/ 0 w 491"/>
                <a:gd name="T3" fmla="*/ 2147483647 h 491"/>
                <a:gd name="T4" fmla="*/ 2147483647 w 491"/>
                <a:gd name="T5" fmla="*/ 2147483647 h 491"/>
                <a:gd name="T6" fmla="*/ 2147483647 w 491"/>
                <a:gd name="T7" fmla="*/ 2147483647 h 491"/>
                <a:gd name="T8" fmla="*/ 2147483647 w 491"/>
                <a:gd name="T9" fmla="*/ 0 h 4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"/>
                <a:gd name="T16" fmla="*/ 0 h 491"/>
                <a:gd name="T17" fmla="*/ 491 w 491"/>
                <a:gd name="T18" fmla="*/ 491 h 4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" h="491">
                  <a:moveTo>
                    <a:pt x="246" y="0"/>
                  </a:moveTo>
                  <a:lnTo>
                    <a:pt x="0" y="244"/>
                  </a:lnTo>
                  <a:lnTo>
                    <a:pt x="246" y="491"/>
                  </a:lnTo>
                  <a:lnTo>
                    <a:pt x="491" y="244"/>
                  </a:lnTo>
                  <a:lnTo>
                    <a:pt x="246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223" name="Freeform 91"/>
            <p:cNvSpPr>
              <a:spLocks/>
            </p:cNvSpPr>
            <p:nvPr/>
          </p:nvSpPr>
          <p:spPr bwMode="auto">
            <a:xfrm>
              <a:off x="3095625" y="3235325"/>
              <a:ext cx="195263" cy="195263"/>
            </a:xfrm>
            <a:custGeom>
              <a:avLst/>
              <a:gdLst>
                <a:gd name="T0" fmla="*/ 2147483647 w 491"/>
                <a:gd name="T1" fmla="*/ 0 h 491"/>
                <a:gd name="T2" fmla="*/ 0 w 491"/>
                <a:gd name="T3" fmla="*/ 2147483647 h 491"/>
                <a:gd name="T4" fmla="*/ 2147483647 w 491"/>
                <a:gd name="T5" fmla="*/ 2147483647 h 491"/>
                <a:gd name="T6" fmla="*/ 2147483647 w 491"/>
                <a:gd name="T7" fmla="*/ 2147483647 h 491"/>
                <a:gd name="T8" fmla="*/ 2147483647 w 491"/>
                <a:gd name="T9" fmla="*/ 0 h 4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"/>
                <a:gd name="T16" fmla="*/ 0 h 491"/>
                <a:gd name="T17" fmla="*/ 491 w 491"/>
                <a:gd name="T18" fmla="*/ 491 h 4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" h="491">
                  <a:moveTo>
                    <a:pt x="246" y="0"/>
                  </a:moveTo>
                  <a:lnTo>
                    <a:pt x="0" y="243"/>
                  </a:lnTo>
                  <a:lnTo>
                    <a:pt x="246" y="491"/>
                  </a:lnTo>
                  <a:lnTo>
                    <a:pt x="491" y="243"/>
                  </a:lnTo>
                  <a:lnTo>
                    <a:pt x="246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224" name="Freeform 92"/>
            <p:cNvSpPr>
              <a:spLocks/>
            </p:cNvSpPr>
            <p:nvPr/>
          </p:nvSpPr>
          <p:spPr bwMode="auto">
            <a:xfrm>
              <a:off x="3863975" y="3082925"/>
              <a:ext cx="195263" cy="193675"/>
            </a:xfrm>
            <a:custGeom>
              <a:avLst/>
              <a:gdLst>
                <a:gd name="T0" fmla="*/ 2147483647 w 491"/>
                <a:gd name="T1" fmla="*/ 0 h 491"/>
                <a:gd name="T2" fmla="*/ 0 w 491"/>
                <a:gd name="T3" fmla="*/ 2147483647 h 491"/>
                <a:gd name="T4" fmla="*/ 2147483647 w 491"/>
                <a:gd name="T5" fmla="*/ 2147483647 h 491"/>
                <a:gd name="T6" fmla="*/ 2147483647 w 491"/>
                <a:gd name="T7" fmla="*/ 2147483647 h 491"/>
                <a:gd name="T8" fmla="*/ 2147483647 w 491"/>
                <a:gd name="T9" fmla="*/ 0 h 49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491"/>
                <a:gd name="T16" fmla="*/ 0 h 491"/>
                <a:gd name="T17" fmla="*/ 491 w 491"/>
                <a:gd name="T18" fmla="*/ 491 h 491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491" h="491">
                  <a:moveTo>
                    <a:pt x="246" y="0"/>
                  </a:moveTo>
                  <a:lnTo>
                    <a:pt x="0" y="244"/>
                  </a:lnTo>
                  <a:lnTo>
                    <a:pt x="246" y="491"/>
                  </a:lnTo>
                  <a:lnTo>
                    <a:pt x="491" y="244"/>
                  </a:lnTo>
                  <a:lnTo>
                    <a:pt x="246" y="0"/>
                  </a:lnTo>
                  <a:close/>
                </a:path>
              </a:pathLst>
            </a:custGeom>
            <a:solidFill>
              <a:srgbClr val="FF6600"/>
            </a:solidFill>
            <a:ln w="952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7225" name="Line 93"/>
            <p:cNvSpPr>
              <a:spLocks noChangeShapeType="1"/>
            </p:cNvSpPr>
            <p:nvPr/>
          </p:nvSpPr>
          <p:spPr bwMode="auto">
            <a:xfrm flipV="1">
              <a:off x="931863" y="3546475"/>
              <a:ext cx="728662" cy="438150"/>
            </a:xfrm>
            <a:prstGeom prst="line">
              <a:avLst/>
            </a:prstGeom>
            <a:noFill/>
            <a:ln w="39688">
              <a:solidFill>
                <a:srgbClr val="00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26" name="Line 94"/>
            <p:cNvSpPr>
              <a:spLocks noChangeShapeType="1"/>
            </p:cNvSpPr>
            <p:nvPr/>
          </p:nvSpPr>
          <p:spPr bwMode="auto">
            <a:xfrm flipV="1">
              <a:off x="3189288" y="4533900"/>
              <a:ext cx="760412" cy="373063"/>
            </a:xfrm>
            <a:prstGeom prst="line">
              <a:avLst/>
            </a:prstGeom>
            <a:noFill/>
            <a:ln w="39688">
              <a:solidFill>
                <a:srgbClr val="00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27" name="Freeform 95"/>
            <p:cNvSpPr>
              <a:spLocks/>
            </p:cNvSpPr>
            <p:nvPr/>
          </p:nvSpPr>
          <p:spPr bwMode="auto">
            <a:xfrm>
              <a:off x="1668463" y="3529013"/>
              <a:ext cx="1522412" cy="1358900"/>
            </a:xfrm>
            <a:custGeom>
              <a:avLst/>
              <a:gdLst>
                <a:gd name="T0" fmla="*/ 0 w 3832"/>
                <a:gd name="T1" fmla="*/ 0 h 3425"/>
                <a:gd name="T2" fmla="*/ 2147483647 w 3832"/>
                <a:gd name="T3" fmla="*/ 2147483647 h 3425"/>
                <a:gd name="T4" fmla="*/ 2147483647 w 3832"/>
                <a:gd name="T5" fmla="*/ 2147483647 h 3425"/>
                <a:gd name="T6" fmla="*/ 0 60000 65536"/>
                <a:gd name="T7" fmla="*/ 0 60000 65536"/>
                <a:gd name="T8" fmla="*/ 0 60000 65536"/>
                <a:gd name="T9" fmla="*/ 0 w 3832"/>
                <a:gd name="T10" fmla="*/ 0 h 3425"/>
                <a:gd name="T11" fmla="*/ 3832 w 3832"/>
                <a:gd name="T12" fmla="*/ 3425 h 342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832" h="3425">
                  <a:moveTo>
                    <a:pt x="0" y="0"/>
                  </a:moveTo>
                  <a:lnTo>
                    <a:pt x="1896" y="673"/>
                  </a:lnTo>
                  <a:lnTo>
                    <a:pt x="3832" y="3425"/>
                  </a:lnTo>
                </a:path>
              </a:pathLst>
            </a:custGeom>
            <a:noFill/>
            <a:ln w="39688">
              <a:solidFill>
                <a:srgbClr val="00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28" name="Freeform 96"/>
            <p:cNvSpPr>
              <a:spLocks/>
            </p:cNvSpPr>
            <p:nvPr/>
          </p:nvSpPr>
          <p:spPr bwMode="auto">
            <a:xfrm>
              <a:off x="1157288" y="4813300"/>
              <a:ext cx="168275" cy="165100"/>
            </a:xfrm>
            <a:custGeom>
              <a:avLst/>
              <a:gdLst>
                <a:gd name="T0" fmla="*/ 2147483647 w 422"/>
                <a:gd name="T1" fmla="*/ 2147483647 h 416"/>
                <a:gd name="T2" fmla="*/ 2147483647 w 422"/>
                <a:gd name="T3" fmla="*/ 2147483647 h 416"/>
                <a:gd name="T4" fmla="*/ 2147483647 w 422"/>
                <a:gd name="T5" fmla="*/ 0 h 416"/>
                <a:gd name="T6" fmla="*/ 2147483647 w 422"/>
                <a:gd name="T7" fmla="*/ 2147483647 h 416"/>
                <a:gd name="T8" fmla="*/ 0 w 422"/>
                <a:gd name="T9" fmla="*/ 2147483647 h 416"/>
                <a:gd name="T10" fmla="*/ 2147483647 w 422"/>
                <a:gd name="T11" fmla="*/ 2147483647 h 416"/>
                <a:gd name="T12" fmla="*/ 2147483647 w 422"/>
                <a:gd name="T13" fmla="*/ 2147483647 h 4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2"/>
                <a:gd name="T22" fmla="*/ 0 h 416"/>
                <a:gd name="T23" fmla="*/ 422 w 422"/>
                <a:gd name="T24" fmla="*/ 416 h 4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2" h="416">
                  <a:moveTo>
                    <a:pt x="414" y="416"/>
                  </a:moveTo>
                  <a:lnTo>
                    <a:pt x="422" y="402"/>
                  </a:lnTo>
                  <a:lnTo>
                    <a:pt x="211" y="0"/>
                  </a:lnTo>
                  <a:lnTo>
                    <a:pt x="104" y="201"/>
                  </a:lnTo>
                  <a:lnTo>
                    <a:pt x="0" y="402"/>
                  </a:lnTo>
                  <a:lnTo>
                    <a:pt x="6" y="416"/>
                  </a:lnTo>
                  <a:lnTo>
                    <a:pt x="414" y="416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29" name="Freeform 97"/>
            <p:cNvSpPr>
              <a:spLocks/>
            </p:cNvSpPr>
            <p:nvPr/>
          </p:nvSpPr>
          <p:spPr bwMode="auto">
            <a:xfrm>
              <a:off x="3106738" y="4805363"/>
              <a:ext cx="166687" cy="165100"/>
            </a:xfrm>
            <a:custGeom>
              <a:avLst/>
              <a:gdLst>
                <a:gd name="T0" fmla="*/ 2147483647 w 422"/>
                <a:gd name="T1" fmla="*/ 2147483647 h 416"/>
                <a:gd name="T2" fmla="*/ 2147483647 w 422"/>
                <a:gd name="T3" fmla="*/ 2147483647 h 416"/>
                <a:gd name="T4" fmla="*/ 2147483647 w 422"/>
                <a:gd name="T5" fmla="*/ 0 h 416"/>
                <a:gd name="T6" fmla="*/ 2147483647 w 422"/>
                <a:gd name="T7" fmla="*/ 2147483647 h 416"/>
                <a:gd name="T8" fmla="*/ 0 w 422"/>
                <a:gd name="T9" fmla="*/ 2147483647 h 416"/>
                <a:gd name="T10" fmla="*/ 2147483647 w 422"/>
                <a:gd name="T11" fmla="*/ 2147483647 h 416"/>
                <a:gd name="T12" fmla="*/ 2147483647 w 422"/>
                <a:gd name="T13" fmla="*/ 2147483647 h 4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2"/>
                <a:gd name="T22" fmla="*/ 0 h 416"/>
                <a:gd name="T23" fmla="*/ 422 w 422"/>
                <a:gd name="T24" fmla="*/ 416 h 4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2" h="416">
                  <a:moveTo>
                    <a:pt x="413" y="416"/>
                  </a:moveTo>
                  <a:lnTo>
                    <a:pt x="422" y="402"/>
                  </a:lnTo>
                  <a:lnTo>
                    <a:pt x="210" y="0"/>
                  </a:lnTo>
                  <a:lnTo>
                    <a:pt x="104" y="201"/>
                  </a:lnTo>
                  <a:lnTo>
                    <a:pt x="0" y="402"/>
                  </a:lnTo>
                  <a:lnTo>
                    <a:pt x="6" y="416"/>
                  </a:lnTo>
                  <a:lnTo>
                    <a:pt x="413" y="416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30" name="Freeform 98"/>
            <p:cNvSpPr>
              <a:spLocks/>
            </p:cNvSpPr>
            <p:nvPr/>
          </p:nvSpPr>
          <p:spPr bwMode="auto">
            <a:xfrm>
              <a:off x="3875088" y="4419600"/>
              <a:ext cx="166687" cy="165100"/>
            </a:xfrm>
            <a:custGeom>
              <a:avLst/>
              <a:gdLst>
                <a:gd name="T0" fmla="*/ 2147483647 w 422"/>
                <a:gd name="T1" fmla="*/ 2147483647 h 416"/>
                <a:gd name="T2" fmla="*/ 2147483647 w 422"/>
                <a:gd name="T3" fmla="*/ 2147483647 h 416"/>
                <a:gd name="T4" fmla="*/ 2147483647 w 422"/>
                <a:gd name="T5" fmla="*/ 0 h 416"/>
                <a:gd name="T6" fmla="*/ 2147483647 w 422"/>
                <a:gd name="T7" fmla="*/ 2147483647 h 416"/>
                <a:gd name="T8" fmla="*/ 0 w 422"/>
                <a:gd name="T9" fmla="*/ 2147483647 h 416"/>
                <a:gd name="T10" fmla="*/ 2147483647 w 422"/>
                <a:gd name="T11" fmla="*/ 2147483647 h 416"/>
                <a:gd name="T12" fmla="*/ 2147483647 w 422"/>
                <a:gd name="T13" fmla="*/ 2147483647 h 4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2"/>
                <a:gd name="T22" fmla="*/ 0 h 416"/>
                <a:gd name="T23" fmla="*/ 422 w 422"/>
                <a:gd name="T24" fmla="*/ 416 h 4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2" h="416">
                  <a:moveTo>
                    <a:pt x="414" y="416"/>
                  </a:moveTo>
                  <a:lnTo>
                    <a:pt x="422" y="402"/>
                  </a:lnTo>
                  <a:lnTo>
                    <a:pt x="211" y="0"/>
                  </a:lnTo>
                  <a:lnTo>
                    <a:pt x="104" y="201"/>
                  </a:lnTo>
                  <a:lnTo>
                    <a:pt x="0" y="402"/>
                  </a:lnTo>
                  <a:lnTo>
                    <a:pt x="6" y="416"/>
                  </a:lnTo>
                  <a:lnTo>
                    <a:pt x="414" y="416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31" name="Freeform 99"/>
            <p:cNvSpPr>
              <a:spLocks/>
            </p:cNvSpPr>
            <p:nvPr/>
          </p:nvSpPr>
          <p:spPr bwMode="auto">
            <a:xfrm>
              <a:off x="2338388" y="3713163"/>
              <a:ext cx="166687" cy="165100"/>
            </a:xfrm>
            <a:custGeom>
              <a:avLst/>
              <a:gdLst>
                <a:gd name="T0" fmla="*/ 2147483647 w 422"/>
                <a:gd name="T1" fmla="*/ 2147483647 h 416"/>
                <a:gd name="T2" fmla="*/ 2147483647 w 422"/>
                <a:gd name="T3" fmla="*/ 2147483647 h 416"/>
                <a:gd name="T4" fmla="*/ 2147483647 w 422"/>
                <a:gd name="T5" fmla="*/ 0 h 416"/>
                <a:gd name="T6" fmla="*/ 2147483647 w 422"/>
                <a:gd name="T7" fmla="*/ 2147483647 h 416"/>
                <a:gd name="T8" fmla="*/ 0 w 422"/>
                <a:gd name="T9" fmla="*/ 2147483647 h 416"/>
                <a:gd name="T10" fmla="*/ 2147483647 w 422"/>
                <a:gd name="T11" fmla="*/ 2147483647 h 416"/>
                <a:gd name="T12" fmla="*/ 2147483647 w 422"/>
                <a:gd name="T13" fmla="*/ 2147483647 h 4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2"/>
                <a:gd name="T22" fmla="*/ 0 h 416"/>
                <a:gd name="T23" fmla="*/ 422 w 422"/>
                <a:gd name="T24" fmla="*/ 416 h 4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2" h="416">
                  <a:moveTo>
                    <a:pt x="414" y="416"/>
                  </a:moveTo>
                  <a:lnTo>
                    <a:pt x="422" y="402"/>
                  </a:lnTo>
                  <a:lnTo>
                    <a:pt x="211" y="0"/>
                  </a:lnTo>
                  <a:lnTo>
                    <a:pt x="104" y="201"/>
                  </a:lnTo>
                  <a:lnTo>
                    <a:pt x="0" y="402"/>
                  </a:lnTo>
                  <a:lnTo>
                    <a:pt x="6" y="416"/>
                  </a:lnTo>
                  <a:lnTo>
                    <a:pt x="414" y="416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32" name="Freeform 100"/>
            <p:cNvSpPr>
              <a:spLocks/>
            </p:cNvSpPr>
            <p:nvPr/>
          </p:nvSpPr>
          <p:spPr bwMode="auto">
            <a:xfrm>
              <a:off x="1585913" y="3446463"/>
              <a:ext cx="168275" cy="165100"/>
            </a:xfrm>
            <a:custGeom>
              <a:avLst/>
              <a:gdLst>
                <a:gd name="T0" fmla="*/ 2147483647 w 421"/>
                <a:gd name="T1" fmla="*/ 2147483647 h 416"/>
                <a:gd name="T2" fmla="*/ 2147483647 w 421"/>
                <a:gd name="T3" fmla="*/ 2147483647 h 416"/>
                <a:gd name="T4" fmla="*/ 2147483647 w 421"/>
                <a:gd name="T5" fmla="*/ 0 h 416"/>
                <a:gd name="T6" fmla="*/ 2147483647 w 421"/>
                <a:gd name="T7" fmla="*/ 2147483647 h 416"/>
                <a:gd name="T8" fmla="*/ 0 w 421"/>
                <a:gd name="T9" fmla="*/ 2147483647 h 416"/>
                <a:gd name="T10" fmla="*/ 2147483647 w 421"/>
                <a:gd name="T11" fmla="*/ 2147483647 h 416"/>
                <a:gd name="T12" fmla="*/ 2147483647 w 421"/>
                <a:gd name="T13" fmla="*/ 2147483647 h 41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421"/>
                <a:gd name="T22" fmla="*/ 0 h 416"/>
                <a:gd name="T23" fmla="*/ 421 w 421"/>
                <a:gd name="T24" fmla="*/ 416 h 41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421" h="416">
                  <a:moveTo>
                    <a:pt x="413" y="416"/>
                  </a:moveTo>
                  <a:lnTo>
                    <a:pt x="421" y="402"/>
                  </a:lnTo>
                  <a:lnTo>
                    <a:pt x="210" y="0"/>
                  </a:lnTo>
                  <a:lnTo>
                    <a:pt x="104" y="201"/>
                  </a:lnTo>
                  <a:lnTo>
                    <a:pt x="0" y="402"/>
                  </a:lnTo>
                  <a:lnTo>
                    <a:pt x="5" y="416"/>
                  </a:lnTo>
                  <a:lnTo>
                    <a:pt x="413" y="416"/>
                  </a:lnTo>
                  <a:close/>
                </a:path>
              </a:pathLst>
            </a:custGeom>
            <a:solidFill>
              <a:srgbClr val="0066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33" name="Freeform 101"/>
            <p:cNvSpPr>
              <a:spLocks/>
            </p:cNvSpPr>
            <p:nvPr/>
          </p:nvSpPr>
          <p:spPr bwMode="auto">
            <a:xfrm>
              <a:off x="900113" y="2803525"/>
              <a:ext cx="3065462" cy="1189038"/>
            </a:xfrm>
            <a:custGeom>
              <a:avLst/>
              <a:gdLst>
                <a:gd name="T0" fmla="*/ 2147483647 w 7724"/>
                <a:gd name="T1" fmla="*/ 2147483647 h 2996"/>
                <a:gd name="T2" fmla="*/ 2147483647 w 7724"/>
                <a:gd name="T3" fmla="*/ 0 h 2996"/>
                <a:gd name="T4" fmla="*/ 2147483647 w 7724"/>
                <a:gd name="T5" fmla="*/ 2147483647 h 2996"/>
                <a:gd name="T6" fmla="*/ 2147483647 w 7724"/>
                <a:gd name="T7" fmla="*/ 2147483647 h 2996"/>
                <a:gd name="T8" fmla="*/ 0 w 7724"/>
                <a:gd name="T9" fmla="*/ 2147483647 h 299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724"/>
                <a:gd name="T16" fmla="*/ 0 h 2996"/>
                <a:gd name="T17" fmla="*/ 7724 w 7724"/>
                <a:gd name="T18" fmla="*/ 2996 h 299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724" h="2996">
                  <a:moveTo>
                    <a:pt x="7724" y="734"/>
                  </a:moveTo>
                  <a:lnTo>
                    <a:pt x="5768" y="0"/>
                  </a:lnTo>
                  <a:lnTo>
                    <a:pt x="3872" y="652"/>
                  </a:lnTo>
                  <a:lnTo>
                    <a:pt x="1916" y="916"/>
                  </a:lnTo>
                  <a:lnTo>
                    <a:pt x="0" y="2996"/>
                  </a:lnTo>
                </a:path>
              </a:pathLst>
            </a:custGeom>
            <a:noFill/>
            <a:ln w="39688">
              <a:solidFill>
                <a:srgbClr val="00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34" name="Freeform 102"/>
            <p:cNvSpPr>
              <a:spLocks/>
            </p:cNvSpPr>
            <p:nvPr/>
          </p:nvSpPr>
          <p:spPr bwMode="auto">
            <a:xfrm>
              <a:off x="1173163" y="5532438"/>
              <a:ext cx="136525" cy="134937"/>
            </a:xfrm>
            <a:custGeom>
              <a:avLst/>
              <a:gdLst>
                <a:gd name="T0" fmla="*/ 2147483647 w 345"/>
                <a:gd name="T1" fmla="*/ 2147483647 h 340"/>
                <a:gd name="T2" fmla="*/ 2147483647 w 345"/>
                <a:gd name="T3" fmla="*/ 2147483647 h 340"/>
                <a:gd name="T4" fmla="*/ 2147483647 w 345"/>
                <a:gd name="T5" fmla="*/ 2147483647 h 340"/>
                <a:gd name="T6" fmla="*/ 2147483647 w 345"/>
                <a:gd name="T7" fmla="*/ 0 h 340"/>
                <a:gd name="T8" fmla="*/ 0 w 345"/>
                <a:gd name="T9" fmla="*/ 2147483647 h 340"/>
                <a:gd name="T10" fmla="*/ 2147483647 w 345"/>
                <a:gd name="T11" fmla="*/ 2147483647 h 3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5"/>
                <a:gd name="T19" fmla="*/ 0 h 340"/>
                <a:gd name="T20" fmla="*/ 345 w 345"/>
                <a:gd name="T21" fmla="*/ 340 h 3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5" h="340">
                  <a:moveTo>
                    <a:pt x="4" y="340"/>
                  </a:moveTo>
                  <a:lnTo>
                    <a:pt x="338" y="340"/>
                  </a:lnTo>
                  <a:lnTo>
                    <a:pt x="345" y="328"/>
                  </a:lnTo>
                  <a:lnTo>
                    <a:pt x="172" y="0"/>
                  </a:lnTo>
                  <a:lnTo>
                    <a:pt x="0" y="328"/>
                  </a:lnTo>
                  <a:lnTo>
                    <a:pt x="4" y="340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35" name="Freeform 103"/>
            <p:cNvSpPr>
              <a:spLocks/>
            </p:cNvSpPr>
            <p:nvPr/>
          </p:nvSpPr>
          <p:spPr bwMode="auto">
            <a:xfrm>
              <a:off x="827088" y="3922713"/>
              <a:ext cx="136525" cy="134937"/>
            </a:xfrm>
            <a:custGeom>
              <a:avLst/>
              <a:gdLst>
                <a:gd name="T0" fmla="*/ 2147483647 w 346"/>
                <a:gd name="T1" fmla="*/ 2147483647 h 340"/>
                <a:gd name="T2" fmla="*/ 2147483647 w 346"/>
                <a:gd name="T3" fmla="*/ 2147483647 h 340"/>
                <a:gd name="T4" fmla="*/ 2147483647 w 346"/>
                <a:gd name="T5" fmla="*/ 2147483647 h 340"/>
                <a:gd name="T6" fmla="*/ 2147483647 w 346"/>
                <a:gd name="T7" fmla="*/ 0 h 340"/>
                <a:gd name="T8" fmla="*/ 0 w 346"/>
                <a:gd name="T9" fmla="*/ 2147483647 h 340"/>
                <a:gd name="T10" fmla="*/ 2147483647 w 346"/>
                <a:gd name="T11" fmla="*/ 2147483647 h 3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6"/>
                <a:gd name="T19" fmla="*/ 0 h 340"/>
                <a:gd name="T20" fmla="*/ 346 w 346"/>
                <a:gd name="T21" fmla="*/ 340 h 3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6" h="340">
                  <a:moveTo>
                    <a:pt x="5" y="340"/>
                  </a:moveTo>
                  <a:lnTo>
                    <a:pt x="339" y="340"/>
                  </a:lnTo>
                  <a:lnTo>
                    <a:pt x="346" y="328"/>
                  </a:lnTo>
                  <a:lnTo>
                    <a:pt x="173" y="0"/>
                  </a:lnTo>
                  <a:lnTo>
                    <a:pt x="0" y="328"/>
                  </a:lnTo>
                  <a:lnTo>
                    <a:pt x="5" y="340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36" name="Freeform 104"/>
            <p:cNvSpPr>
              <a:spLocks/>
            </p:cNvSpPr>
            <p:nvPr/>
          </p:nvSpPr>
          <p:spPr bwMode="auto">
            <a:xfrm>
              <a:off x="1606550" y="3101975"/>
              <a:ext cx="136525" cy="134938"/>
            </a:xfrm>
            <a:custGeom>
              <a:avLst/>
              <a:gdLst>
                <a:gd name="T0" fmla="*/ 2147483647 w 346"/>
                <a:gd name="T1" fmla="*/ 2147483647 h 340"/>
                <a:gd name="T2" fmla="*/ 2147483647 w 346"/>
                <a:gd name="T3" fmla="*/ 2147483647 h 340"/>
                <a:gd name="T4" fmla="*/ 2147483647 w 346"/>
                <a:gd name="T5" fmla="*/ 2147483647 h 340"/>
                <a:gd name="T6" fmla="*/ 2147483647 w 346"/>
                <a:gd name="T7" fmla="*/ 0 h 340"/>
                <a:gd name="T8" fmla="*/ 0 w 346"/>
                <a:gd name="T9" fmla="*/ 2147483647 h 340"/>
                <a:gd name="T10" fmla="*/ 2147483647 w 346"/>
                <a:gd name="T11" fmla="*/ 2147483647 h 3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6"/>
                <a:gd name="T19" fmla="*/ 0 h 340"/>
                <a:gd name="T20" fmla="*/ 346 w 346"/>
                <a:gd name="T21" fmla="*/ 340 h 3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6" h="340">
                  <a:moveTo>
                    <a:pt x="5" y="340"/>
                  </a:moveTo>
                  <a:lnTo>
                    <a:pt x="339" y="340"/>
                  </a:lnTo>
                  <a:lnTo>
                    <a:pt x="346" y="329"/>
                  </a:lnTo>
                  <a:lnTo>
                    <a:pt x="172" y="0"/>
                  </a:lnTo>
                  <a:lnTo>
                    <a:pt x="0" y="329"/>
                  </a:lnTo>
                  <a:lnTo>
                    <a:pt x="5" y="340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37" name="Freeform 105"/>
            <p:cNvSpPr>
              <a:spLocks/>
            </p:cNvSpPr>
            <p:nvPr/>
          </p:nvSpPr>
          <p:spPr bwMode="auto">
            <a:xfrm>
              <a:off x="2351088" y="2979738"/>
              <a:ext cx="138112" cy="134937"/>
            </a:xfrm>
            <a:custGeom>
              <a:avLst/>
              <a:gdLst>
                <a:gd name="T0" fmla="*/ 2147483647 w 345"/>
                <a:gd name="T1" fmla="*/ 2147483647 h 339"/>
                <a:gd name="T2" fmla="*/ 2147483647 w 345"/>
                <a:gd name="T3" fmla="*/ 2147483647 h 339"/>
                <a:gd name="T4" fmla="*/ 2147483647 w 345"/>
                <a:gd name="T5" fmla="*/ 2147483647 h 339"/>
                <a:gd name="T6" fmla="*/ 2147483647 w 345"/>
                <a:gd name="T7" fmla="*/ 0 h 339"/>
                <a:gd name="T8" fmla="*/ 0 w 345"/>
                <a:gd name="T9" fmla="*/ 2147483647 h 339"/>
                <a:gd name="T10" fmla="*/ 2147483647 w 345"/>
                <a:gd name="T11" fmla="*/ 2147483647 h 3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5"/>
                <a:gd name="T19" fmla="*/ 0 h 339"/>
                <a:gd name="T20" fmla="*/ 345 w 345"/>
                <a:gd name="T21" fmla="*/ 339 h 3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5" h="339">
                  <a:moveTo>
                    <a:pt x="5" y="339"/>
                  </a:moveTo>
                  <a:lnTo>
                    <a:pt x="338" y="339"/>
                  </a:lnTo>
                  <a:lnTo>
                    <a:pt x="345" y="328"/>
                  </a:lnTo>
                  <a:lnTo>
                    <a:pt x="172" y="0"/>
                  </a:lnTo>
                  <a:lnTo>
                    <a:pt x="0" y="328"/>
                  </a:lnTo>
                  <a:lnTo>
                    <a:pt x="5" y="339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38" name="Freeform 106"/>
            <p:cNvSpPr>
              <a:spLocks/>
            </p:cNvSpPr>
            <p:nvPr/>
          </p:nvSpPr>
          <p:spPr bwMode="auto">
            <a:xfrm>
              <a:off x="3117850" y="2738438"/>
              <a:ext cx="138113" cy="134937"/>
            </a:xfrm>
            <a:custGeom>
              <a:avLst/>
              <a:gdLst>
                <a:gd name="T0" fmla="*/ 2147483647 w 345"/>
                <a:gd name="T1" fmla="*/ 2147483647 h 339"/>
                <a:gd name="T2" fmla="*/ 2147483647 w 345"/>
                <a:gd name="T3" fmla="*/ 2147483647 h 339"/>
                <a:gd name="T4" fmla="*/ 2147483647 w 345"/>
                <a:gd name="T5" fmla="*/ 2147483647 h 339"/>
                <a:gd name="T6" fmla="*/ 2147483647 w 345"/>
                <a:gd name="T7" fmla="*/ 0 h 339"/>
                <a:gd name="T8" fmla="*/ 0 w 345"/>
                <a:gd name="T9" fmla="*/ 2147483647 h 339"/>
                <a:gd name="T10" fmla="*/ 2147483647 w 345"/>
                <a:gd name="T11" fmla="*/ 2147483647 h 3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5"/>
                <a:gd name="T19" fmla="*/ 0 h 339"/>
                <a:gd name="T20" fmla="*/ 345 w 345"/>
                <a:gd name="T21" fmla="*/ 339 h 3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5" h="339">
                  <a:moveTo>
                    <a:pt x="4" y="339"/>
                  </a:moveTo>
                  <a:lnTo>
                    <a:pt x="338" y="339"/>
                  </a:lnTo>
                  <a:lnTo>
                    <a:pt x="345" y="328"/>
                  </a:lnTo>
                  <a:lnTo>
                    <a:pt x="172" y="0"/>
                  </a:lnTo>
                  <a:lnTo>
                    <a:pt x="0" y="328"/>
                  </a:lnTo>
                  <a:lnTo>
                    <a:pt x="4" y="339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39" name="Freeform 107"/>
            <p:cNvSpPr>
              <a:spLocks/>
            </p:cNvSpPr>
            <p:nvPr/>
          </p:nvSpPr>
          <p:spPr bwMode="auto">
            <a:xfrm>
              <a:off x="3895725" y="2989263"/>
              <a:ext cx="138113" cy="134937"/>
            </a:xfrm>
            <a:custGeom>
              <a:avLst/>
              <a:gdLst>
                <a:gd name="T0" fmla="*/ 2147483647 w 346"/>
                <a:gd name="T1" fmla="*/ 2147483647 h 339"/>
                <a:gd name="T2" fmla="*/ 2147483647 w 346"/>
                <a:gd name="T3" fmla="*/ 2147483647 h 339"/>
                <a:gd name="T4" fmla="*/ 2147483647 w 346"/>
                <a:gd name="T5" fmla="*/ 2147483647 h 339"/>
                <a:gd name="T6" fmla="*/ 2147483647 w 346"/>
                <a:gd name="T7" fmla="*/ 0 h 339"/>
                <a:gd name="T8" fmla="*/ 0 w 346"/>
                <a:gd name="T9" fmla="*/ 2147483647 h 339"/>
                <a:gd name="T10" fmla="*/ 2147483647 w 346"/>
                <a:gd name="T11" fmla="*/ 2147483647 h 3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46"/>
                <a:gd name="T19" fmla="*/ 0 h 339"/>
                <a:gd name="T20" fmla="*/ 346 w 346"/>
                <a:gd name="T21" fmla="*/ 339 h 3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46" h="339">
                  <a:moveTo>
                    <a:pt x="5" y="339"/>
                  </a:moveTo>
                  <a:lnTo>
                    <a:pt x="339" y="339"/>
                  </a:lnTo>
                  <a:lnTo>
                    <a:pt x="346" y="328"/>
                  </a:lnTo>
                  <a:lnTo>
                    <a:pt x="173" y="0"/>
                  </a:lnTo>
                  <a:lnTo>
                    <a:pt x="0" y="328"/>
                  </a:lnTo>
                  <a:lnTo>
                    <a:pt x="5" y="339"/>
                  </a:lnTo>
                  <a:close/>
                </a:path>
              </a:pathLst>
            </a:custGeom>
            <a:solidFill>
              <a:srgbClr val="0099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40" name="Line 215"/>
            <p:cNvSpPr>
              <a:spLocks noChangeShapeType="1"/>
            </p:cNvSpPr>
            <p:nvPr/>
          </p:nvSpPr>
          <p:spPr bwMode="auto">
            <a:xfrm flipH="1">
              <a:off x="968375" y="4894263"/>
              <a:ext cx="542925" cy="0"/>
            </a:xfrm>
            <a:prstGeom prst="line">
              <a:avLst/>
            </a:prstGeom>
            <a:noFill/>
            <a:ln w="39688">
              <a:solidFill>
                <a:srgbClr val="00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41" name="Line 216"/>
            <p:cNvSpPr>
              <a:spLocks noChangeShapeType="1"/>
            </p:cNvSpPr>
            <p:nvPr/>
          </p:nvSpPr>
          <p:spPr bwMode="auto">
            <a:xfrm flipH="1">
              <a:off x="968375" y="5610225"/>
              <a:ext cx="542925" cy="0"/>
            </a:xfrm>
            <a:prstGeom prst="line">
              <a:avLst/>
            </a:prstGeom>
            <a:noFill/>
            <a:ln w="39688">
              <a:solidFill>
                <a:srgbClr val="0099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42" name="Line 217"/>
            <p:cNvSpPr>
              <a:spLocks noChangeShapeType="1"/>
            </p:cNvSpPr>
            <p:nvPr/>
          </p:nvSpPr>
          <p:spPr bwMode="auto">
            <a:xfrm flipH="1">
              <a:off x="968375" y="4575175"/>
              <a:ext cx="542925" cy="0"/>
            </a:xfrm>
            <a:prstGeom prst="line">
              <a:avLst/>
            </a:prstGeom>
            <a:noFill/>
            <a:ln w="39688">
              <a:solidFill>
                <a:srgbClr val="CC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43" name="Line 218"/>
            <p:cNvSpPr>
              <a:spLocks noChangeShapeType="1"/>
            </p:cNvSpPr>
            <p:nvPr/>
          </p:nvSpPr>
          <p:spPr bwMode="auto">
            <a:xfrm flipH="1">
              <a:off x="968375" y="5257800"/>
              <a:ext cx="542925" cy="0"/>
            </a:xfrm>
            <a:prstGeom prst="line">
              <a:avLst/>
            </a:prstGeom>
            <a:noFill/>
            <a:ln w="39688">
              <a:solidFill>
                <a:srgbClr val="FF66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7244" name="Rectangle 159"/>
            <p:cNvSpPr>
              <a:spLocks noChangeArrowheads="1"/>
            </p:cNvSpPr>
            <p:nvPr/>
          </p:nvSpPr>
          <p:spPr bwMode="auto">
            <a:xfrm>
              <a:off x="3579813" y="5571010"/>
              <a:ext cx="564193" cy="2154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defTabSz="914400"/>
              <a:r>
                <a:rPr lang="en-GB" sz="1400" b="1">
                  <a:solidFill>
                    <a:srgbClr val="000066"/>
                  </a:solidFill>
                </a:rPr>
                <a:t>Weeks</a:t>
              </a:r>
            </a:p>
          </p:txBody>
        </p:sp>
        <p:sp>
          <p:nvSpPr>
            <p:cNvPr id="7245" name="ZoneTexte 215"/>
            <p:cNvSpPr txBox="1">
              <a:spLocks noChangeArrowheads="1"/>
            </p:cNvSpPr>
            <p:nvPr/>
          </p:nvSpPr>
          <p:spPr bwMode="auto">
            <a:xfrm>
              <a:off x="3992563" y="2678113"/>
              <a:ext cx="274637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/>
                <a:t>*</a:t>
              </a:r>
            </a:p>
          </p:txBody>
        </p:sp>
        <p:sp>
          <p:nvSpPr>
            <p:cNvPr id="7246" name="ZoneTexte 216"/>
            <p:cNvSpPr txBox="1">
              <a:spLocks noChangeArrowheads="1"/>
            </p:cNvSpPr>
            <p:nvPr/>
          </p:nvSpPr>
          <p:spPr bwMode="auto">
            <a:xfrm>
              <a:off x="2979738" y="3821113"/>
              <a:ext cx="10588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 sz="1400">
                  <a:solidFill>
                    <a:srgbClr val="000066"/>
                  </a:solidFill>
                </a:rPr>
                <a:t>* p &lt; 0.001</a:t>
              </a:r>
            </a:p>
          </p:txBody>
        </p:sp>
        <p:sp>
          <p:nvSpPr>
            <p:cNvPr id="7247" name="ZoneTexte 217"/>
            <p:cNvSpPr txBox="1">
              <a:spLocks noChangeArrowheads="1"/>
            </p:cNvSpPr>
            <p:nvPr/>
          </p:nvSpPr>
          <p:spPr bwMode="auto">
            <a:xfrm>
              <a:off x="3962400" y="4278313"/>
              <a:ext cx="274638" cy="3698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ea typeface="ＭＳ Ｐゴシック" pitchFamily="-1" charset="-128"/>
                </a:defRPr>
              </a:lvl9pPr>
            </a:lstStyle>
            <a:p>
              <a:pPr eaLnBrk="1" hangingPunct="1"/>
              <a:r>
                <a:rPr lang="fr-FR"/>
                <a:t>*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Espace réservé du contenu 2"/>
          <p:cNvSpPr>
            <a:spLocks noGrp="1"/>
          </p:cNvSpPr>
          <p:nvPr>
            <p:ph idx="1"/>
          </p:nvPr>
        </p:nvSpPr>
        <p:spPr>
          <a:xfrm>
            <a:off x="50800" y="1638300"/>
            <a:ext cx="9024938" cy="5038725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Most common (frequency &gt; 5%) moderate or severe adverse events related to treatment</a:t>
            </a:r>
          </a:p>
          <a:p>
            <a:pPr lvl="1">
              <a:spcBef>
                <a:spcPct val="0"/>
              </a:spcBef>
            </a:pPr>
            <a:r>
              <a:rPr lang="en-GB" sz="2000" smtClean="0">
                <a:ea typeface="ＭＳ Ｐゴシック" pitchFamily="-1" charset="-128"/>
              </a:rPr>
              <a:t>LPV/r monotherapy group</a:t>
            </a:r>
          </a:p>
          <a:p>
            <a:pPr lvl="2">
              <a:spcBef>
                <a:spcPct val="0"/>
              </a:spcBef>
            </a:pPr>
            <a:r>
              <a:rPr lang="en-GB" smtClean="0">
                <a:ea typeface="ＭＳ Ｐゴシック" pitchFamily="-1" charset="-128"/>
              </a:rPr>
              <a:t>Diarhoea: 15%</a:t>
            </a:r>
          </a:p>
          <a:p>
            <a:pPr lvl="2">
              <a:spcBef>
                <a:spcPct val="0"/>
              </a:spcBef>
            </a:pPr>
            <a:r>
              <a:rPr lang="en-GB" smtClean="0">
                <a:ea typeface="ＭＳ Ｐゴシック" pitchFamily="-1" charset="-128"/>
              </a:rPr>
              <a:t>Nausea: 14%</a:t>
            </a:r>
          </a:p>
          <a:p>
            <a:pPr lvl="1">
              <a:spcBef>
                <a:spcPct val="0"/>
              </a:spcBef>
            </a:pPr>
            <a:r>
              <a:rPr lang="en-GB" sz="2000" smtClean="0">
                <a:ea typeface="ＭＳ Ｐゴシック" pitchFamily="-1" charset="-128"/>
              </a:rPr>
              <a:t>EFV group</a:t>
            </a:r>
          </a:p>
          <a:p>
            <a:pPr lvl="2">
              <a:spcBef>
                <a:spcPct val="0"/>
              </a:spcBef>
            </a:pPr>
            <a:r>
              <a:rPr lang="en-GB" smtClean="0">
                <a:ea typeface="ＭＳ Ｐゴシック" pitchFamily="-1" charset="-128"/>
              </a:rPr>
              <a:t>Asthenia: 12% </a:t>
            </a:r>
          </a:p>
          <a:p>
            <a:pPr lvl="2">
              <a:spcBef>
                <a:spcPct val="0"/>
              </a:spcBef>
            </a:pPr>
            <a:r>
              <a:rPr lang="en-GB" smtClean="0">
                <a:ea typeface="ＭＳ Ｐゴシック" pitchFamily="-1" charset="-128"/>
              </a:rPr>
              <a:t>Dizziness: 12%</a:t>
            </a:r>
          </a:p>
          <a:p>
            <a:pPr lvl="2">
              <a:spcBef>
                <a:spcPct val="0"/>
              </a:spcBef>
            </a:pPr>
            <a:r>
              <a:rPr lang="en-GB" smtClean="0">
                <a:ea typeface="ＭＳ Ｐゴシック" pitchFamily="-1" charset="-128"/>
              </a:rPr>
              <a:t>Insomnia: 12%</a:t>
            </a:r>
          </a:p>
          <a:p>
            <a:pPr lvl="2">
              <a:spcBef>
                <a:spcPct val="0"/>
              </a:spcBef>
            </a:pPr>
            <a:r>
              <a:rPr lang="en-GB" smtClean="0">
                <a:ea typeface="ＭＳ Ｐゴシック" pitchFamily="-1" charset="-128"/>
              </a:rPr>
              <a:t>Rash: 10%</a:t>
            </a:r>
          </a:p>
          <a:p>
            <a:pPr lvl="2">
              <a:spcBef>
                <a:spcPct val="0"/>
              </a:spcBef>
            </a:pPr>
            <a:r>
              <a:rPr lang="en-GB" smtClean="0">
                <a:ea typeface="ＭＳ Ｐゴシック" pitchFamily="-1" charset="-128"/>
              </a:rPr>
              <a:t>Depression: 6%</a:t>
            </a:r>
          </a:p>
          <a:p>
            <a:pPr>
              <a:spcBef>
                <a:spcPct val="0"/>
              </a:spcBef>
            </a:pPr>
            <a:r>
              <a:rPr lang="en-GB" smtClean="0">
                <a:solidFill>
                  <a:srgbClr val="000066"/>
                </a:solidFill>
                <a:ea typeface="ＭＳ Ｐゴシック" pitchFamily="-1" charset="-128"/>
              </a:rPr>
              <a:t>Most frequent grade 3 or 4 laboratory abnormalities</a:t>
            </a:r>
          </a:p>
          <a:p>
            <a:pPr lvl="1">
              <a:spcBef>
                <a:spcPct val="0"/>
              </a:spcBef>
            </a:pPr>
            <a:r>
              <a:rPr lang="en-GB" sz="2000" smtClean="0">
                <a:ea typeface="ＭＳ Ｐゴシック" pitchFamily="-1" charset="-128"/>
              </a:rPr>
              <a:t>LPV/r monotherapy group</a:t>
            </a:r>
          </a:p>
          <a:p>
            <a:pPr lvl="2">
              <a:spcBef>
                <a:spcPct val="0"/>
              </a:spcBef>
            </a:pPr>
            <a:r>
              <a:rPr lang="en-GB" smtClean="0">
                <a:ea typeface="ＭＳ Ｐゴシック" pitchFamily="-1" charset="-128"/>
              </a:rPr>
              <a:t>Total cholesterol &gt; 7.8 mmol/L: 12% ; Triglycerides &gt; 8.5 mmol/L: 7%</a:t>
            </a:r>
          </a:p>
          <a:p>
            <a:pPr lvl="2">
              <a:spcBef>
                <a:spcPct val="0"/>
              </a:spcBef>
            </a:pPr>
            <a:r>
              <a:rPr lang="en-GB" smtClean="0">
                <a:ea typeface="ＭＳ Ｐゴシック" pitchFamily="-1" charset="-128"/>
              </a:rPr>
              <a:t>Amylase &gt; 2 ULN: 6%</a:t>
            </a:r>
          </a:p>
          <a:p>
            <a:pPr lvl="1">
              <a:spcBef>
                <a:spcPct val="0"/>
              </a:spcBef>
            </a:pPr>
            <a:r>
              <a:rPr lang="en-GB" sz="2000" smtClean="0">
                <a:ea typeface="ＭＳ Ｐゴシック" pitchFamily="-1" charset="-128"/>
              </a:rPr>
              <a:t>EFV group</a:t>
            </a:r>
          </a:p>
          <a:p>
            <a:pPr lvl="2">
              <a:spcBef>
                <a:spcPct val="0"/>
              </a:spcBef>
            </a:pPr>
            <a:r>
              <a:rPr lang="en-GB" smtClean="0">
                <a:ea typeface="ＭＳ Ｐゴシック" pitchFamily="-1" charset="-128"/>
              </a:rPr>
              <a:t> Amylase &gt; 5 ULN: 10%</a:t>
            </a:r>
          </a:p>
          <a:p>
            <a:pPr lvl="2">
              <a:spcBef>
                <a:spcPct val="0"/>
              </a:spcBef>
            </a:pPr>
            <a:r>
              <a:rPr lang="en-GB" smtClean="0">
                <a:ea typeface="ＭＳ Ｐゴシック" pitchFamily="-1" charset="-128"/>
              </a:rPr>
              <a:t>ALAT &gt; 5 ULN: 6%</a:t>
            </a:r>
          </a:p>
        </p:txBody>
      </p:sp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3325813" y="1096963"/>
            <a:ext cx="24495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defTabSz="914400" eaLnBrk="1" hangingPunct="1"/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Adverse events</a:t>
            </a:r>
          </a:p>
        </p:txBody>
      </p:sp>
      <p:sp>
        <p:nvSpPr>
          <p:cNvPr id="8196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Cameron DW, JID 2008;198:234-40</a:t>
            </a:r>
          </a:p>
        </p:txBody>
      </p:sp>
      <p:sp>
        <p:nvSpPr>
          <p:cNvPr id="8197" name="AutoShape 162"/>
          <p:cNvSpPr>
            <a:spLocks noChangeArrowheads="1"/>
          </p:cNvSpPr>
          <p:nvPr/>
        </p:nvSpPr>
        <p:spPr bwMode="auto">
          <a:xfrm>
            <a:off x="0" y="6570663"/>
            <a:ext cx="127793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M03-613</a:t>
            </a:r>
          </a:p>
        </p:txBody>
      </p:sp>
      <p:sp>
        <p:nvSpPr>
          <p:cNvPr id="8198" name="Titr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M03-613 Study: Switch to LPV/r monotherapy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b="1" smtClean="0">
                <a:latin typeface="Calibri" pitchFamily="34" charset="0"/>
                <a:ea typeface="ＭＳ Ｐゴシック" pitchFamily="-1" charset="-128"/>
              </a:rPr>
              <a:t>Conclusions</a:t>
            </a:r>
          </a:p>
          <a:p>
            <a:pPr lvl="1"/>
            <a:r>
              <a:rPr lang="en-GB" sz="2400" smtClean="0">
                <a:ea typeface="ＭＳ Ｐゴシック" pitchFamily="-1" charset="-128"/>
              </a:rPr>
              <a:t>LPV/r monotherapy was less effective than EFV + ZDV/3TC in maintaining virologic suppression: time to confirmed virologic rebound was shorter with LPV/r monotherapy</a:t>
            </a:r>
          </a:p>
          <a:p>
            <a:pPr lvl="1"/>
            <a:r>
              <a:rPr lang="en-GB" sz="2400" smtClean="0">
                <a:ea typeface="ＭＳ Ｐゴシック" pitchFamily="-1" charset="-128"/>
              </a:rPr>
              <a:t>Lipoatrophy was significantly lower in the LPV/r monotherapy group</a:t>
            </a:r>
          </a:p>
        </p:txBody>
      </p:sp>
      <p:sp>
        <p:nvSpPr>
          <p:cNvPr id="9219" name="ZoneTexte 69"/>
          <p:cNvSpPr txBox="1">
            <a:spLocks noChangeArrowheads="1"/>
          </p:cNvSpPr>
          <p:nvPr/>
        </p:nvSpPr>
        <p:spPr bwMode="auto">
          <a:xfrm>
            <a:off x="5634038" y="6542088"/>
            <a:ext cx="34671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Cameron DW, JID 2008;198:234-40</a:t>
            </a:r>
          </a:p>
        </p:txBody>
      </p:sp>
      <p:sp>
        <p:nvSpPr>
          <p:cNvPr id="9220" name="AutoShape 162"/>
          <p:cNvSpPr>
            <a:spLocks noChangeArrowheads="1"/>
          </p:cNvSpPr>
          <p:nvPr/>
        </p:nvSpPr>
        <p:spPr bwMode="auto">
          <a:xfrm>
            <a:off x="0" y="6570663"/>
            <a:ext cx="1277938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M03-613</a:t>
            </a:r>
          </a:p>
        </p:txBody>
      </p:sp>
      <p:sp>
        <p:nvSpPr>
          <p:cNvPr id="9221" name="Titre 2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M03-613 Study: Switch to LPV/r monotherapy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1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7898</TotalTime>
  <Words>703</Words>
  <Application>Microsoft Office PowerPoint</Application>
  <PresentationFormat>Affichage à l'écran (4:3)</PresentationFormat>
  <Paragraphs>219</Paragraphs>
  <Slides>8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6" baseType="lpstr">
      <vt:lpstr>Arial</vt:lpstr>
      <vt:lpstr>ＭＳ Ｐゴシック</vt:lpstr>
      <vt:lpstr>Calibri</vt:lpstr>
      <vt:lpstr>Wingdings</vt:lpstr>
      <vt:lpstr>Trebuchet MS</vt:lpstr>
      <vt:lpstr>Symbol</vt:lpstr>
      <vt:lpstr>Cambria</vt:lpstr>
      <vt:lpstr>ARV_trials_2011</vt:lpstr>
      <vt:lpstr>Switch to LPV/r monotherapy</vt:lpstr>
      <vt:lpstr>M03-613 Study: Switch to LPV/r monotherapy</vt:lpstr>
      <vt:lpstr>M03-613 Study: Switch to LPV/r monotherapy</vt:lpstr>
      <vt:lpstr>M03-613 Study: Switch to LPV/r monotherapy</vt:lpstr>
      <vt:lpstr>M03-613 Study: Switch to LPV/r monotherapy</vt:lpstr>
      <vt:lpstr>M03-613 Study: Switch to LPV/r monotherapy</vt:lpstr>
      <vt:lpstr>M03-613 Study: Switch to LPV/r monotherapy</vt:lpstr>
      <vt:lpstr>M03-613 Study: Switch to LPV/r monotherapy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252</cp:revision>
  <dcterms:created xsi:type="dcterms:W3CDTF">2011-03-08T09:11:08Z</dcterms:created>
  <dcterms:modified xsi:type="dcterms:W3CDTF">2018-03-22T13:26:32Z</dcterms:modified>
  <cp:category>www.aei.fr</cp:category>
</cp:coreProperties>
</file>