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9"/>
  </p:notesMasterIdLst>
  <p:handoutMasterIdLst>
    <p:handoutMasterId r:id="rId10"/>
  </p:handoutMasterIdLst>
  <p:sldIdLst>
    <p:sldId id="819" r:id="rId3"/>
    <p:sldId id="814" r:id="rId4"/>
    <p:sldId id="815" r:id="rId5"/>
    <p:sldId id="816" r:id="rId6"/>
    <p:sldId id="817" r:id="rId7"/>
    <p:sldId id="818" r:id="rId8"/>
  </p:sldIdLst>
  <p:sldSz cx="9144000" cy="6858000" type="screen4x3"/>
  <p:notesSz cx="7099300" cy="10234613"/>
  <p:custDataLst>
    <p:tags r:id="rId11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37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A970D04-EB89-4F55-A111-1E026EB815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638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858052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DA5E005-F05C-4045-946F-E396BCFFE7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22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100483789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B847EF6-AC06-4628-A38B-8E802A5631CF}" type="slidenum">
              <a:rPr lang="fr-FR" altLang="fr-FR" sz="1300"/>
              <a:pPr algn="r" eaLnBrk="1" hangingPunct="1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A4C31836-C170-41BB-AD40-119AC18F862E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F78D1E8-1BC6-400A-9781-4C167CCEFB8C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E56A4CFF-B69B-43E3-A6C0-8FC11E98D271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AD113B99-4C10-4DAD-9D05-9AB273CE6AE0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E5FD721-403F-497F-B886-62F088F0915C}" type="slidenum">
              <a:rPr 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93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20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70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505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610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03815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7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68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45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4764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8089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040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26948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244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92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2137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62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54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859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4308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701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 vs ATV/r			 	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mono vs LPV/r + ZDV/3TC		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LPV/r QD vs BID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M02-418</a:t>
            </a:r>
            <a:r>
              <a:rPr lang="en-US" altLang="fr-FR" sz="2600" b="1" i="0">
                <a:solidFill>
                  <a:schemeClr val="bg2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chemeClr val="bg2"/>
                </a:solidFill>
                <a:latin typeface="Calibri" pitchFamily="34" charset="0"/>
              </a:rPr>
            </a:b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				M05-730</a:t>
            </a:r>
            <a:b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GB" altLang="fr-FR" sz="2600" b="1" i="0">
                <a:solidFill>
                  <a:srgbClr val="C0C0C0"/>
                </a:solidFill>
                <a:latin typeface="Calibri" pitchFamily="34" charset="0"/>
              </a:rPr>
              <a:t>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+ 3TC vs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FPV/r				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FPV/r vs LPV/r				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SQV/r vs LPV/r				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DRV/r vs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M05-730: LPV/r QD vs BID, </a:t>
            </a:r>
            <a:br>
              <a:rPr lang="en-US" sz="3200" smtClean="0">
                <a:ea typeface="ＭＳ Ｐゴシック" pitchFamily="34" charset="-128"/>
              </a:rPr>
            </a:br>
            <a:r>
              <a:rPr lang="en-US" sz="3200" smtClean="0">
                <a:ea typeface="ＭＳ Ｐゴシック" pitchFamily="34" charset="-128"/>
              </a:rPr>
              <a:t>in combination with TDF + FTC QD</a:t>
            </a:r>
          </a:p>
        </p:txBody>
      </p:sp>
      <p:sp>
        <p:nvSpPr>
          <p:cNvPr id="4099" name="ZoneTexte 69"/>
          <p:cNvSpPr txBox="1">
            <a:spLocks noChangeArrowheads="1"/>
          </p:cNvSpPr>
          <p:nvPr/>
        </p:nvSpPr>
        <p:spPr bwMode="auto">
          <a:xfrm>
            <a:off x="6638925" y="6527800"/>
            <a:ext cx="23399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CC0000"/>
                </a:solidFill>
              </a:rPr>
              <a:t>Gathe J. JAIDS 2009;50:474-81</a:t>
            </a:r>
          </a:p>
        </p:txBody>
      </p:sp>
      <p:sp>
        <p:nvSpPr>
          <p:cNvPr id="4100" name="Line 31"/>
          <p:cNvSpPr>
            <a:spLocks noChangeShapeType="1"/>
          </p:cNvSpPr>
          <p:nvPr/>
        </p:nvSpPr>
        <p:spPr bwMode="auto">
          <a:xfrm flipV="1">
            <a:off x="7856538" y="3108325"/>
            <a:ext cx="8636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1" name="Line 33"/>
          <p:cNvSpPr>
            <a:spLocks noChangeShapeType="1"/>
          </p:cNvSpPr>
          <p:nvPr/>
        </p:nvSpPr>
        <p:spPr bwMode="auto">
          <a:xfrm flipV="1">
            <a:off x="7856538" y="4200525"/>
            <a:ext cx="8636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9" name="Oval 171"/>
          <p:cNvSpPr>
            <a:spLocks noChangeArrowheads="1"/>
          </p:cNvSpPr>
          <p:nvPr/>
        </p:nvSpPr>
        <p:spPr bwMode="auto">
          <a:xfrm>
            <a:off x="7572375" y="177323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W48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4103" name="Line 172"/>
          <p:cNvSpPr>
            <a:spLocks noChangeShapeType="1"/>
          </p:cNvSpPr>
          <p:nvPr/>
        </p:nvSpPr>
        <p:spPr bwMode="auto">
          <a:xfrm>
            <a:off x="7861300" y="2332038"/>
            <a:ext cx="0" cy="25193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" name="Oval 173"/>
          <p:cNvSpPr>
            <a:spLocks noChangeArrowheads="1"/>
          </p:cNvSpPr>
          <p:nvPr/>
        </p:nvSpPr>
        <p:spPr bwMode="auto">
          <a:xfrm>
            <a:off x="8410575" y="177323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W96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4105" name="Line 174"/>
          <p:cNvSpPr>
            <a:spLocks noChangeShapeType="1"/>
          </p:cNvSpPr>
          <p:nvPr/>
        </p:nvSpPr>
        <p:spPr bwMode="auto">
          <a:xfrm>
            <a:off x="8699500" y="2332038"/>
            <a:ext cx="0" cy="25193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3" name="Oval 171"/>
          <p:cNvSpPr>
            <a:spLocks noChangeArrowheads="1"/>
          </p:cNvSpPr>
          <p:nvPr/>
        </p:nvSpPr>
        <p:spPr bwMode="auto">
          <a:xfrm>
            <a:off x="5722938" y="177323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W8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4107" name="Line 172"/>
          <p:cNvSpPr>
            <a:spLocks noChangeShapeType="1"/>
          </p:cNvSpPr>
          <p:nvPr/>
        </p:nvSpPr>
        <p:spPr bwMode="auto">
          <a:xfrm>
            <a:off x="6010275" y="2300288"/>
            <a:ext cx="17463" cy="252095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4108" name="Group 38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4133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34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accent2"/>
                  </a:solidFill>
                  <a:latin typeface="Cambria" pitchFamily="18" charset="0"/>
                </a:rPr>
                <a:t>M05-730</a:t>
              </a:r>
            </a:p>
          </p:txBody>
        </p:sp>
      </p:grpSp>
      <p:sp>
        <p:nvSpPr>
          <p:cNvPr id="4109" name="AutoShape 162"/>
          <p:cNvSpPr>
            <a:spLocks noChangeArrowheads="1"/>
          </p:cNvSpPr>
          <p:nvPr/>
        </p:nvSpPr>
        <p:spPr bwMode="auto">
          <a:xfrm>
            <a:off x="179388" y="3225800"/>
            <a:ext cx="2357437" cy="11842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664 patients</a:t>
            </a:r>
            <a:b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</a:b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1,000 c/mL</a:t>
            </a:r>
          </a:p>
        </p:txBody>
      </p:sp>
      <p:cxnSp>
        <p:nvCxnSpPr>
          <p:cNvPr id="4110" name="AutoShape 44"/>
          <p:cNvCxnSpPr>
            <a:cxnSpLocks noChangeShapeType="1"/>
            <a:stCxn id="4120" idx="1"/>
            <a:endCxn id="4119" idx="1"/>
          </p:cNvCxnSpPr>
          <p:nvPr/>
        </p:nvCxnSpPr>
        <p:spPr bwMode="auto">
          <a:xfrm rot="10800000" flipH="1" flipV="1">
            <a:off x="3719513" y="2767013"/>
            <a:ext cx="1587" cy="2098675"/>
          </a:xfrm>
          <a:prstGeom prst="bentConnector3">
            <a:avLst>
              <a:gd name="adj1" fmla="val -536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1" name="Rectangle 10"/>
          <p:cNvSpPr>
            <a:spLocks noChangeArrowheads="1"/>
          </p:cNvSpPr>
          <p:nvPr/>
        </p:nvSpPr>
        <p:spPr bwMode="auto">
          <a:xfrm>
            <a:off x="2879725" y="3865563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167</a:t>
            </a:r>
          </a:p>
        </p:txBody>
      </p:sp>
      <p:sp>
        <p:nvSpPr>
          <p:cNvPr id="4112" name="Rectangle 10"/>
          <p:cNvSpPr>
            <a:spLocks noChangeArrowheads="1"/>
          </p:cNvSpPr>
          <p:nvPr/>
        </p:nvSpPr>
        <p:spPr bwMode="auto">
          <a:xfrm>
            <a:off x="2857500" y="2457450"/>
            <a:ext cx="866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166 </a:t>
            </a:r>
          </a:p>
        </p:txBody>
      </p:sp>
      <p:cxnSp>
        <p:nvCxnSpPr>
          <p:cNvPr id="4113" name="Connecteur droit 66"/>
          <p:cNvCxnSpPr>
            <a:cxnSpLocks noChangeShapeType="1"/>
          </p:cNvCxnSpPr>
          <p:nvPr/>
        </p:nvCxnSpPr>
        <p:spPr bwMode="auto">
          <a:xfrm>
            <a:off x="2600325" y="2420938"/>
            <a:ext cx="0" cy="6953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4" name="Oval 170"/>
          <p:cNvSpPr>
            <a:spLocks noChangeArrowheads="1"/>
          </p:cNvSpPr>
          <p:nvPr/>
        </p:nvSpPr>
        <p:spPr bwMode="auto">
          <a:xfrm>
            <a:off x="1841500" y="14128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</a:t>
            </a:r>
          </a:p>
          <a:p>
            <a:pPr algn="ctr"/>
            <a:r>
              <a:rPr lang="en-US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1:1:1:1</a:t>
            </a:r>
          </a:p>
          <a:p>
            <a:pPr algn="ctr"/>
            <a:r>
              <a:rPr lang="en-US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4115" name="Espace réservé du contenu 2"/>
          <p:cNvSpPr txBox="1">
            <a:spLocks/>
          </p:cNvSpPr>
          <p:nvPr/>
        </p:nvSpPr>
        <p:spPr bwMode="auto">
          <a:xfrm>
            <a:off x="50800" y="1112838"/>
            <a:ext cx="18113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i="0">
                <a:solidFill>
                  <a:srgbClr val="CC3300"/>
                </a:solidFill>
                <a:latin typeface="Calibri" pitchFamily="34" charset="0"/>
              </a:rPr>
              <a:t>Design</a:t>
            </a:r>
          </a:p>
        </p:txBody>
      </p:sp>
      <p:sp>
        <p:nvSpPr>
          <p:cNvPr id="4116" name="Rectangle 10"/>
          <p:cNvSpPr>
            <a:spLocks noChangeArrowheads="1"/>
          </p:cNvSpPr>
          <p:nvPr/>
        </p:nvSpPr>
        <p:spPr bwMode="auto">
          <a:xfrm>
            <a:off x="2857500" y="3106738"/>
            <a:ext cx="866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165 </a:t>
            </a:r>
          </a:p>
        </p:txBody>
      </p:sp>
      <p:sp>
        <p:nvSpPr>
          <p:cNvPr id="4117" name="Line 58"/>
          <p:cNvSpPr>
            <a:spLocks noChangeShapeType="1"/>
          </p:cNvSpPr>
          <p:nvPr/>
        </p:nvSpPr>
        <p:spPr bwMode="auto">
          <a:xfrm>
            <a:off x="2535238" y="3832225"/>
            <a:ext cx="3238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8" name="AutoShape 14"/>
          <p:cNvSpPr>
            <a:spLocks noChangeArrowheads="1"/>
          </p:cNvSpPr>
          <p:nvPr/>
        </p:nvSpPr>
        <p:spPr bwMode="auto">
          <a:xfrm>
            <a:off x="3719513" y="3856038"/>
            <a:ext cx="1685925" cy="650875"/>
          </a:xfrm>
          <a:prstGeom prst="roundRect">
            <a:avLst>
              <a:gd name="adj" fmla="val 12458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latin typeface="Calibri" pitchFamily="34" charset="0"/>
              </a:rPr>
              <a:t>LPV/r tablet QD 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latin typeface="Calibri" pitchFamily="34" charset="0"/>
              </a:rPr>
              <a:t>+ TDF + FTC</a:t>
            </a:r>
          </a:p>
        </p:txBody>
      </p:sp>
      <p:sp>
        <p:nvSpPr>
          <p:cNvPr id="4119" name="AutoShape 14"/>
          <p:cNvSpPr>
            <a:spLocks noChangeArrowheads="1"/>
          </p:cNvSpPr>
          <p:nvPr/>
        </p:nvSpPr>
        <p:spPr bwMode="auto">
          <a:xfrm>
            <a:off x="3719513" y="4540250"/>
            <a:ext cx="1685925" cy="650875"/>
          </a:xfrm>
          <a:prstGeom prst="roundRect">
            <a:avLst>
              <a:gd name="adj" fmla="val 12458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latin typeface="Calibri" pitchFamily="34" charset="0"/>
              </a:rPr>
              <a:t>LPV/r SGC QD 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latin typeface="Calibri" pitchFamily="34" charset="0"/>
              </a:rPr>
              <a:t>+ TDF + FTC</a:t>
            </a:r>
          </a:p>
        </p:txBody>
      </p:sp>
      <p:sp>
        <p:nvSpPr>
          <p:cNvPr id="4120" name="AutoShape 14"/>
          <p:cNvSpPr>
            <a:spLocks noChangeArrowheads="1"/>
          </p:cNvSpPr>
          <p:nvPr/>
        </p:nvSpPr>
        <p:spPr bwMode="auto">
          <a:xfrm>
            <a:off x="3719513" y="2441575"/>
            <a:ext cx="1685925" cy="650875"/>
          </a:xfrm>
          <a:prstGeom prst="roundRect">
            <a:avLst>
              <a:gd name="adj" fmla="val 12458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LPV/r tablet BID 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+ TDF + FTC</a:t>
            </a:r>
          </a:p>
        </p:txBody>
      </p:sp>
      <p:sp>
        <p:nvSpPr>
          <p:cNvPr id="4121" name="AutoShape 14"/>
          <p:cNvSpPr>
            <a:spLocks noChangeArrowheads="1"/>
          </p:cNvSpPr>
          <p:nvPr/>
        </p:nvSpPr>
        <p:spPr bwMode="auto">
          <a:xfrm>
            <a:off x="3719513" y="3138488"/>
            <a:ext cx="1685925" cy="650875"/>
          </a:xfrm>
          <a:prstGeom prst="roundRect">
            <a:avLst>
              <a:gd name="adj" fmla="val 12458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LPV/r SGC BID 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+ TDF + FTC</a:t>
            </a:r>
          </a:p>
        </p:txBody>
      </p:sp>
      <p:sp>
        <p:nvSpPr>
          <p:cNvPr id="4122" name="Line 31"/>
          <p:cNvSpPr>
            <a:spLocks noChangeShapeType="1"/>
          </p:cNvSpPr>
          <p:nvPr/>
        </p:nvSpPr>
        <p:spPr bwMode="auto">
          <a:xfrm flipV="1">
            <a:off x="2868613" y="3454400"/>
            <a:ext cx="8128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23" name="Line 31"/>
          <p:cNvSpPr>
            <a:spLocks noChangeShapeType="1"/>
          </p:cNvSpPr>
          <p:nvPr/>
        </p:nvSpPr>
        <p:spPr bwMode="auto">
          <a:xfrm flipV="1">
            <a:off x="2868613" y="4187825"/>
            <a:ext cx="8128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24" name="Rectangle 10"/>
          <p:cNvSpPr>
            <a:spLocks noChangeArrowheads="1"/>
          </p:cNvSpPr>
          <p:nvPr/>
        </p:nvSpPr>
        <p:spPr bwMode="auto">
          <a:xfrm>
            <a:off x="2857500" y="4532313"/>
            <a:ext cx="866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166 </a:t>
            </a:r>
          </a:p>
        </p:txBody>
      </p:sp>
      <p:cxnSp>
        <p:nvCxnSpPr>
          <p:cNvPr id="4125" name="AutoShape 69"/>
          <p:cNvCxnSpPr>
            <a:cxnSpLocks noChangeShapeType="1"/>
            <a:stCxn id="4118" idx="3"/>
            <a:endCxn id="4119" idx="3"/>
          </p:cNvCxnSpPr>
          <p:nvPr/>
        </p:nvCxnSpPr>
        <p:spPr bwMode="auto">
          <a:xfrm>
            <a:off x="5405438" y="4181475"/>
            <a:ext cx="1587" cy="684213"/>
          </a:xfrm>
          <a:prstGeom prst="bentConnector3">
            <a:avLst>
              <a:gd name="adj1" fmla="val 14400005"/>
            </a:avLst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6" name="AutoShape 71"/>
          <p:cNvCxnSpPr>
            <a:cxnSpLocks noChangeShapeType="1"/>
            <a:stCxn id="4120" idx="3"/>
            <a:endCxn id="4121" idx="3"/>
          </p:cNvCxnSpPr>
          <p:nvPr/>
        </p:nvCxnSpPr>
        <p:spPr bwMode="auto">
          <a:xfrm>
            <a:off x="5405438" y="2767013"/>
            <a:ext cx="1587" cy="696912"/>
          </a:xfrm>
          <a:prstGeom prst="bentConnector3">
            <a:avLst>
              <a:gd name="adj1" fmla="val 14400005"/>
            </a:avLst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7" name="AutoShape 14"/>
          <p:cNvSpPr>
            <a:spLocks noChangeArrowheads="1"/>
          </p:cNvSpPr>
          <p:nvPr/>
        </p:nvSpPr>
        <p:spPr bwMode="auto">
          <a:xfrm>
            <a:off x="6100763" y="4064000"/>
            <a:ext cx="1685925" cy="904875"/>
          </a:xfrm>
          <a:prstGeom prst="roundRect">
            <a:avLst>
              <a:gd name="adj" fmla="val 12458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latin typeface="Calibri" pitchFamily="34" charset="0"/>
              </a:rPr>
              <a:t>LPV/r tablet QD 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latin typeface="Calibri" pitchFamily="34" charset="0"/>
              </a:rPr>
              <a:t>+ TDF + FTC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latin typeface="Calibri" pitchFamily="34" charset="0"/>
              </a:rPr>
              <a:t>N = 333</a:t>
            </a:r>
          </a:p>
        </p:txBody>
      </p:sp>
      <p:sp>
        <p:nvSpPr>
          <p:cNvPr id="4128" name="Line 31"/>
          <p:cNvSpPr>
            <a:spLocks noChangeShapeType="1"/>
          </p:cNvSpPr>
          <p:nvPr/>
        </p:nvSpPr>
        <p:spPr bwMode="auto">
          <a:xfrm flipV="1">
            <a:off x="5626100" y="4518025"/>
            <a:ext cx="4953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29" name="AutoShape 14"/>
          <p:cNvSpPr>
            <a:spLocks noChangeArrowheads="1"/>
          </p:cNvSpPr>
          <p:nvPr/>
        </p:nvSpPr>
        <p:spPr bwMode="auto">
          <a:xfrm>
            <a:off x="6100763" y="2646363"/>
            <a:ext cx="1685925" cy="904875"/>
          </a:xfrm>
          <a:prstGeom prst="roundRect">
            <a:avLst>
              <a:gd name="adj" fmla="val 12458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LPV/r tablet BID 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+ TDF + FTC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N = 331</a:t>
            </a:r>
          </a:p>
        </p:txBody>
      </p:sp>
      <p:sp>
        <p:nvSpPr>
          <p:cNvPr id="4130" name="Line 31"/>
          <p:cNvSpPr>
            <a:spLocks noChangeShapeType="1"/>
          </p:cNvSpPr>
          <p:nvPr/>
        </p:nvSpPr>
        <p:spPr bwMode="auto">
          <a:xfrm flipV="1">
            <a:off x="5626100" y="3108325"/>
            <a:ext cx="4953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31" name="Rectangle 79"/>
          <p:cNvSpPr>
            <a:spLocks noChangeArrowheads="1"/>
          </p:cNvSpPr>
          <p:nvPr/>
        </p:nvSpPr>
        <p:spPr bwMode="auto">
          <a:xfrm>
            <a:off x="50800" y="5154613"/>
            <a:ext cx="9024938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US" sz="1800" i="0">
                <a:solidFill>
                  <a:srgbClr val="000066"/>
                </a:solidFill>
                <a:cs typeface="Arial" pitchFamily="34" charset="0"/>
              </a:rPr>
              <a:t>Primary endpoint: HIV RNA &lt; 50 c/mL at W48 (ITT, NC = F) 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US" sz="1800" i="0">
                <a:solidFill>
                  <a:srgbClr val="000066"/>
                </a:solidFill>
                <a:cs typeface="Arial" pitchFamily="34" charset="0"/>
              </a:rPr>
              <a:t>Non-inferiority of LPV/r QD vs BID if lower margin of the 95% CI for the difference = - 12% (&gt; 90% power)</a:t>
            </a:r>
            <a:endParaRPr lang="en-US" sz="2800" i="0">
              <a:solidFill>
                <a:srgbClr val="000066"/>
              </a:solidFill>
            </a:endParaRPr>
          </a:p>
        </p:txBody>
      </p:sp>
      <p:sp>
        <p:nvSpPr>
          <p:cNvPr id="160805" name="Text Box 37"/>
          <p:cNvSpPr txBox="1">
            <a:spLocks noChangeArrowheads="1"/>
          </p:cNvSpPr>
          <p:nvPr/>
        </p:nvSpPr>
        <p:spPr bwMode="auto">
          <a:xfrm>
            <a:off x="3673475" y="5173663"/>
            <a:ext cx="4502150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600">
                <a:solidFill>
                  <a:srgbClr val="000066"/>
                </a:solidFill>
                <a:latin typeface="Arial" pitchFamily="-109" charset="0"/>
                <a:ea typeface="Arial" pitchFamily="-109" charset="0"/>
                <a:cs typeface="Arial" pitchFamily="-109" charset="0"/>
              </a:rPr>
              <a:t>LPV/r dose: 400/100 mg BID or 800/200 mg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M05-730: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 QD</a:t>
            </a:r>
          </a:p>
        </p:txBody>
      </p:sp>
      <p:graphicFrame>
        <p:nvGraphicFramePr>
          <p:cNvPr id="187467" name="Group 75"/>
          <p:cNvGraphicFramePr>
            <a:graphicFrameLocks noGrp="1"/>
          </p:cNvGraphicFramePr>
          <p:nvPr>
            <p:ph idx="1"/>
          </p:nvPr>
        </p:nvGraphicFramePr>
        <p:xfrm>
          <a:off x="446088" y="1685925"/>
          <a:ext cx="8253412" cy="4691062"/>
        </p:xfrm>
        <a:graphic>
          <a:graphicData uri="http://schemas.openxmlformats.org/drawingml/2006/table">
            <a:tbl>
              <a:tblPr/>
              <a:tblGrid>
                <a:gridCol w="328612"/>
                <a:gridCol w="3429000"/>
                <a:gridCol w="1905000"/>
                <a:gridCol w="2590800"/>
              </a:tblGrid>
              <a:tr h="37184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QD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BID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Randomized, 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Treated eligible patients, 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Mean age, years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38.5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+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9.7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38.9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+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4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20.1%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23.3%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White/Black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78% / 17%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73% / 20%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mean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5.05 (p = 0.02 vs QD)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100,000 c/mL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58.3% (p = 0.008 vs QD)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mean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&lt; 200/mm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by W48, N (%)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 (15%)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 (17%)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9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adverse event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virologic failure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Lost to follow-up/withdrew consent/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non adherence/death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10/16/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5/2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17/13/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9/1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88" name="Rectangle 6"/>
          <p:cNvSpPr>
            <a:spLocks noChangeArrowheads="1"/>
          </p:cNvSpPr>
          <p:nvPr/>
        </p:nvSpPr>
        <p:spPr bwMode="auto">
          <a:xfrm>
            <a:off x="954088" y="1284288"/>
            <a:ext cx="72120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Patient disposition and baseline characteristics</a:t>
            </a:r>
          </a:p>
        </p:txBody>
      </p:sp>
      <p:grpSp>
        <p:nvGrpSpPr>
          <p:cNvPr id="5189" name="Group 180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5191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92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M05-730</a:t>
              </a:r>
            </a:p>
          </p:txBody>
        </p:sp>
      </p:grpSp>
      <p:sp>
        <p:nvSpPr>
          <p:cNvPr id="5190" name="ZoneTexte 69"/>
          <p:cNvSpPr txBox="1">
            <a:spLocks noChangeArrowheads="1"/>
          </p:cNvSpPr>
          <p:nvPr/>
        </p:nvSpPr>
        <p:spPr bwMode="auto">
          <a:xfrm>
            <a:off x="6638925" y="6527800"/>
            <a:ext cx="23399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Gathe J. JAIDS 2009;50:474-81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M05-730: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 QD</a:t>
            </a:r>
            <a:endParaRPr lang="en-GB" sz="1600" smtClean="0">
              <a:solidFill>
                <a:srgbClr val="000066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14525" y="1150938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grpSp>
        <p:nvGrpSpPr>
          <p:cNvPr id="6148" name="Group 45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6187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188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M05-730</a:t>
              </a:r>
            </a:p>
          </p:txBody>
        </p:sp>
      </p:grpSp>
      <p:sp>
        <p:nvSpPr>
          <p:cNvPr id="6149" name="AutoShape 165"/>
          <p:cNvSpPr>
            <a:spLocks noChangeArrowheads="1"/>
          </p:cNvSpPr>
          <p:nvPr/>
        </p:nvSpPr>
        <p:spPr bwMode="auto">
          <a:xfrm>
            <a:off x="844550" y="1773238"/>
            <a:ext cx="3238500" cy="336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985838" y="1871663"/>
            <a:ext cx="177800" cy="144462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000066"/>
              </a:solidFill>
            </a:endParaRP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2511425" y="1870075"/>
            <a:ext cx="177800" cy="144463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000066"/>
              </a:solidFill>
            </a:endParaRPr>
          </a:p>
        </p:txBody>
      </p:sp>
      <p:sp>
        <p:nvSpPr>
          <p:cNvPr id="6152" name="ZoneTexte 84"/>
          <p:cNvSpPr txBox="1">
            <a:spLocks noChangeArrowheads="1"/>
          </p:cNvSpPr>
          <p:nvPr/>
        </p:nvSpPr>
        <p:spPr bwMode="auto">
          <a:xfrm>
            <a:off x="1130300" y="1751013"/>
            <a:ext cx="1398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QD (N = 333)</a:t>
            </a:r>
          </a:p>
        </p:txBody>
      </p:sp>
      <p:sp>
        <p:nvSpPr>
          <p:cNvPr id="6153" name="ZoneTexte 85"/>
          <p:cNvSpPr txBox="1">
            <a:spLocks noChangeArrowheads="1"/>
          </p:cNvSpPr>
          <p:nvPr/>
        </p:nvSpPr>
        <p:spPr bwMode="auto">
          <a:xfrm>
            <a:off x="2692400" y="1752600"/>
            <a:ext cx="1430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BID (N = 331)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152525" y="3525838"/>
            <a:ext cx="590550" cy="1974850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2881313" y="3286125"/>
            <a:ext cx="590550" cy="221456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6" name="Rectangle 9"/>
          <p:cNvSpPr>
            <a:spLocks noChangeArrowheads="1"/>
          </p:cNvSpPr>
          <p:nvPr/>
        </p:nvSpPr>
        <p:spPr bwMode="auto">
          <a:xfrm>
            <a:off x="1746250" y="3552825"/>
            <a:ext cx="590550" cy="1947863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7" name="Rectangle 10"/>
          <p:cNvSpPr>
            <a:spLocks noChangeArrowheads="1"/>
          </p:cNvSpPr>
          <p:nvPr/>
        </p:nvSpPr>
        <p:spPr bwMode="auto">
          <a:xfrm>
            <a:off x="3468688" y="3197225"/>
            <a:ext cx="590550" cy="2303463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158" name="Line 12"/>
          <p:cNvSpPr>
            <a:spLocks noChangeShapeType="1"/>
          </p:cNvSpPr>
          <p:nvPr/>
        </p:nvSpPr>
        <p:spPr bwMode="auto">
          <a:xfrm>
            <a:off x="817563" y="5491163"/>
            <a:ext cx="34480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9" name="Rectangle 22"/>
          <p:cNvSpPr>
            <a:spLocks noChangeArrowheads="1"/>
          </p:cNvSpPr>
          <p:nvPr/>
        </p:nvSpPr>
        <p:spPr bwMode="auto">
          <a:xfrm>
            <a:off x="1287463" y="3267075"/>
            <a:ext cx="3206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993300"/>
                </a:solidFill>
              </a:rPr>
              <a:t>77</a:t>
            </a:r>
            <a:endParaRPr lang="en-GB" sz="4000" i="0">
              <a:solidFill>
                <a:srgbClr val="993300"/>
              </a:solidFill>
            </a:endParaRPr>
          </a:p>
        </p:txBody>
      </p:sp>
      <p:sp>
        <p:nvSpPr>
          <p:cNvPr id="6160" name="Rectangle 23"/>
          <p:cNvSpPr>
            <a:spLocks noChangeArrowheads="1"/>
          </p:cNvSpPr>
          <p:nvPr/>
        </p:nvSpPr>
        <p:spPr bwMode="auto">
          <a:xfrm>
            <a:off x="3016250" y="3027363"/>
            <a:ext cx="319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993300"/>
                </a:solidFill>
              </a:rPr>
              <a:t>87</a:t>
            </a:r>
            <a:endParaRPr lang="en-GB" sz="4000" i="0">
              <a:solidFill>
                <a:srgbClr val="993300"/>
              </a:solidFill>
            </a:endParaRPr>
          </a:p>
        </p:txBody>
      </p:sp>
      <p:sp>
        <p:nvSpPr>
          <p:cNvPr id="6161" name="Rectangle 24"/>
          <p:cNvSpPr>
            <a:spLocks noChangeArrowheads="1"/>
          </p:cNvSpPr>
          <p:nvPr/>
        </p:nvSpPr>
        <p:spPr bwMode="auto">
          <a:xfrm>
            <a:off x="1874838" y="3292475"/>
            <a:ext cx="3190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000066"/>
                </a:solidFill>
              </a:rPr>
              <a:t>76</a:t>
            </a:r>
            <a:endParaRPr lang="en-GB" sz="4000" i="0">
              <a:solidFill>
                <a:srgbClr val="000066"/>
              </a:solidFill>
            </a:endParaRPr>
          </a:p>
        </p:txBody>
      </p:sp>
      <p:sp>
        <p:nvSpPr>
          <p:cNvPr id="6162" name="Rectangle 25"/>
          <p:cNvSpPr>
            <a:spLocks noChangeArrowheads="1"/>
          </p:cNvSpPr>
          <p:nvPr/>
        </p:nvSpPr>
        <p:spPr bwMode="auto">
          <a:xfrm>
            <a:off x="3603625" y="2930525"/>
            <a:ext cx="319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1400" b="1" i="0">
                <a:solidFill>
                  <a:srgbClr val="000066"/>
                </a:solidFill>
              </a:rPr>
              <a:t>90</a:t>
            </a:r>
            <a:endParaRPr lang="en-GB" sz="4000" i="0">
              <a:solidFill>
                <a:srgbClr val="000066"/>
              </a:solidFill>
            </a:endParaRPr>
          </a:p>
        </p:txBody>
      </p:sp>
      <p:sp>
        <p:nvSpPr>
          <p:cNvPr id="6163" name="Text Box 57"/>
          <p:cNvSpPr txBox="1">
            <a:spLocks noChangeArrowheads="1"/>
          </p:cNvSpPr>
          <p:nvPr/>
        </p:nvSpPr>
        <p:spPr bwMode="auto">
          <a:xfrm>
            <a:off x="827088" y="5527675"/>
            <a:ext cx="181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</a:rPr>
              <a:t>ITT, NC = F</a:t>
            </a:r>
          </a:p>
        </p:txBody>
      </p:sp>
      <p:sp>
        <p:nvSpPr>
          <p:cNvPr id="6164" name="Text Box 58"/>
          <p:cNvSpPr txBox="1">
            <a:spLocks noChangeArrowheads="1"/>
          </p:cNvSpPr>
          <p:nvPr/>
        </p:nvSpPr>
        <p:spPr bwMode="auto">
          <a:xfrm>
            <a:off x="2647950" y="5527675"/>
            <a:ext cx="1633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</a:rPr>
              <a:t>Observed data</a:t>
            </a:r>
          </a:p>
        </p:txBody>
      </p:sp>
      <p:sp>
        <p:nvSpPr>
          <p:cNvPr id="6165" name="ZoneTexte 87"/>
          <p:cNvSpPr txBox="1">
            <a:spLocks noChangeArrowheads="1"/>
          </p:cNvSpPr>
          <p:nvPr/>
        </p:nvSpPr>
        <p:spPr bwMode="auto">
          <a:xfrm>
            <a:off x="1184275" y="2346325"/>
            <a:ext cx="96202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GB" sz="1600" i="0">
                <a:solidFill>
                  <a:srgbClr val="000066"/>
                </a:solidFill>
              </a:rPr>
              <a:t>Primary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efficacy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endpoint</a:t>
            </a:r>
          </a:p>
        </p:txBody>
      </p:sp>
      <p:sp>
        <p:nvSpPr>
          <p:cNvPr id="6166" name="Line 150"/>
          <p:cNvSpPr>
            <a:spLocks noChangeShapeType="1"/>
          </p:cNvSpPr>
          <p:nvPr/>
        </p:nvSpPr>
        <p:spPr bwMode="auto">
          <a:xfrm flipV="1">
            <a:off x="2603500" y="548798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7" name="Line 150"/>
          <p:cNvSpPr>
            <a:spLocks noChangeShapeType="1"/>
          </p:cNvSpPr>
          <p:nvPr/>
        </p:nvSpPr>
        <p:spPr bwMode="auto">
          <a:xfrm flipV="1">
            <a:off x="4257675" y="548798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8" name="Text Box 76"/>
          <p:cNvSpPr txBox="1">
            <a:spLocks noChangeArrowheads="1"/>
          </p:cNvSpPr>
          <p:nvPr/>
        </p:nvSpPr>
        <p:spPr bwMode="auto">
          <a:xfrm>
            <a:off x="395288" y="248443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8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6169" name="Line 141"/>
          <p:cNvSpPr>
            <a:spLocks noChangeShapeType="1"/>
          </p:cNvSpPr>
          <p:nvPr/>
        </p:nvSpPr>
        <p:spPr bwMode="auto">
          <a:xfrm>
            <a:off x="893763" y="2949575"/>
            <a:ext cx="0" cy="25384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0" name="Line 142"/>
          <p:cNvSpPr>
            <a:spLocks noChangeShapeType="1"/>
          </p:cNvSpPr>
          <p:nvPr/>
        </p:nvSpPr>
        <p:spPr bwMode="auto">
          <a:xfrm>
            <a:off x="827088" y="548798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1" name="Line 143"/>
          <p:cNvSpPr>
            <a:spLocks noChangeShapeType="1"/>
          </p:cNvSpPr>
          <p:nvPr/>
        </p:nvSpPr>
        <p:spPr bwMode="auto">
          <a:xfrm>
            <a:off x="827088" y="497998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2" name="Line 144"/>
          <p:cNvSpPr>
            <a:spLocks noChangeShapeType="1"/>
          </p:cNvSpPr>
          <p:nvPr/>
        </p:nvSpPr>
        <p:spPr bwMode="auto">
          <a:xfrm>
            <a:off x="827088" y="447040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3" name="Line 145"/>
          <p:cNvSpPr>
            <a:spLocks noChangeShapeType="1"/>
          </p:cNvSpPr>
          <p:nvPr/>
        </p:nvSpPr>
        <p:spPr bwMode="auto">
          <a:xfrm>
            <a:off x="827088" y="396875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4" name="Line 146"/>
          <p:cNvSpPr>
            <a:spLocks noChangeShapeType="1"/>
          </p:cNvSpPr>
          <p:nvPr/>
        </p:nvSpPr>
        <p:spPr bwMode="auto">
          <a:xfrm>
            <a:off x="827088" y="34591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5" name="Line 147"/>
          <p:cNvSpPr>
            <a:spLocks noChangeShapeType="1"/>
          </p:cNvSpPr>
          <p:nvPr/>
        </p:nvSpPr>
        <p:spPr bwMode="auto">
          <a:xfrm>
            <a:off x="827088" y="294957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6" name="Line 149"/>
          <p:cNvSpPr>
            <a:spLocks noChangeShapeType="1"/>
          </p:cNvSpPr>
          <p:nvPr/>
        </p:nvSpPr>
        <p:spPr bwMode="auto">
          <a:xfrm flipV="1">
            <a:off x="893763" y="548798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7" name="Rectangle 159"/>
          <p:cNvSpPr>
            <a:spLocks noChangeArrowheads="1"/>
          </p:cNvSpPr>
          <p:nvPr/>
        </p:nvSpPr>
        <p:spPr bwMode="auto">
          <a:xfrm>
            <a:off x="655638" y="538956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78" name="Rectangle 160"/>
          <p:cNvSpPr>
            <a:spLocks noChangeArrowheads="1"/>
          </p:cNvSpPr>
          <p:nvPr/>
        </p:nvSpPr>
        <p:spPr bwMode="auto">
          <a:xfrm>
            <a:off x="557213" y="48783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20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79" name="Rectangle 161"/>
          <p:cNvSpPr>
            <a:spLocks noChangeArrowheads="1"/>
          </p:cNvSpPr>
          <p:nvPr/>
        </p:nvSpPr>
        <p:spPr bwMode="auto">
          <a:xfrm>
            <a:off x="557213" y="43703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40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0" name="Rectangle 162"/>
          <p:cNvSpPr>
            <a:spLocks noChangeArrowheads="1"/>
          </p:cNvSpPr>
          <p:nvPr/>
        </p:nvSpPr>
        <p:spPr bwMode="auto">
          <a:xfrm>
            <a:off x="557213" y="386873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60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1" name="Rectangle 163"/>
          <p:cNvSpPr>
            <a:spLocks noChangeArrowheads="1"/>
          </p:cNvSpPr>
          <p:nvPr/>
        </p:nvSpPr>
        <p:spPr bwMode="auto">
          <a:xfrm>
            <a:off x="557213" y="33591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80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2" name="Rectangle 164"/>
          <p:cNvSpPr>
            <a:spLocks noChangeArrowheads="1"/>
          </p:cNvSpPr>
          <p:nvPr/>
        </p:nvSpPr>
        <p:spPr bwMode="auto">
          <a:xfrm>
            <a:off x="458788" y="2849563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100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3" name="ZoneTexte 86"/>
          <p:cNvSpPr txBox="1">
            <a:spLocks noChangeArrowheads="1"/>
          </p:cNvSpPr>
          <p:nvPr/>
        </p:nvSpPr>
        <p:spPr bwMode="auto">
          <a:xfrm>
            <a:off x="947738" y="5905500"/>
            <a:ext cx="16144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95% CI </a:t>
            </a:r>
            <a:br>
              <a:rPr lang="en-GB" sz="1500" i="0">
                <a:solidFill>
                  <a:srgbClr val="000066"/>
                </a:solidFill>
              </a:rPr>
            </a:br>
            <a:r>
              <a:rPr lang="en-GB" sz="1500" i="0">
                <a:solidFill>
                  <a:srgbClr val="000066"/>
                </a:solidFill>
              </a:rPr>
              <a:t>for the </a:t>
            </a:r>
            <a:r>
              <a:rPr lang="en-GB" sz="15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  <a:endParaRPr lang="en-GB" sz="1500" i="0">
              <a:solidFill>
                <a:srgbClr val="000066"/>
              </a:solidFill>
            </a:endParaRPr>
          </a:p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= - 5; 8 </a:t>
            </a:r>
          </a:p>
        </p:txBody>
      </p:sp>
      <p:sp>
        <p:nvSpPr>
          <p:cNvPr id="6184" name="ZoneTexte 86"/>
          <p:cNvSpPr txBox="1">
            <a:spLocks noChangeArrowheads="1"/>
          </p:cNvSpPr>
          <p:nvPr/>
        </p:nvSpPr>
        <p:spPr bwMode="auto">
          <a:xfrm>
            <a:off x="2671763" y="5905500"/>
            <a:ext cx="16144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95% CI </a:t>
            </a:r>
          </a:p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for the </a:t>
            </a:r>
            <a:r>
              <a:rPr lang="en-GB" sz="15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  <a:endParaRPr lang="en-GB" sz="1500" i="0">
              <a:solidFill>
                <a:srgbClr val="000066"/>
              </a:solidFill>
            </a:endParaRPr>
          </a:p>
          <a:p>
            <a:pPr algn="ctr" eaLnBrk="1" hangingPunct="1"/>
            <a:r>
              <a:rPr lang="en-GB" sz="1500" i="0">
                <a:solidFill>
                  <a:srgbClr val="000066"/>
                </a:solidFill>
              </a:rPr>
              <a:t>= - 8; 3 </a:t>
            </a:r>
          </a:p>
        </p:txBody>
      </p:sp>
      <p:sp>
        <p:nvSpPr>
          <p:cNvPr id="6185" name="Espace réservé du contenu 8"/>
          <p:cNvSpPr>
            <a:spLocks/>
          </p:cNvSpPr>
          <p:nvPr/>
        </p:nvSpPr>
        <p:spPr bwMode="auto">
          <a:xfrm>
            <a:off x="4533900" y="1700213"/>
            <a:ext cx="458470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 eaLnBrk="0" hangingPunct="0">
              <a:lnSpc>
                <a:spcPct val="95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Mean CD4 increase at W48: 186/mm</a:t>
            </a:r>
            <a:r>
              <a:rPr lang="en-GB" sz="1800" i="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 (QD) vs 198/mm</a:t>
            </a:r>
            <a:r>
              <a:rPr lang="en-GB" sz="1800" i="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 (BID) (p = 0.32)</a:t>
            </a:r>
            <a:br>
              <a:rPr lang="en-GB" sz="1800" i="0">
                <a:solidFill>
                  <a:srgbClr val="000066"/>
                </a:solidFill>
                <a:cs typeface="Arial" pitchFamily="34" charset="0"/>
              </a:rPr>
            </a:br>
            <a:endParaRPr lang="en-GB" sz="1800" i="0">
              <a:solidFill>
                <a:srgbClr val="000066"/>
              </a:solidFill>
              <a:cs typeface="Arial" pitchFamily="34" charset="0"/>
            </a:endParaRPr>
          </a:p>
          <a:p>
            <a:pPr marL="177800" indent="-177800" eaLnBrk="0" hangingPunct="0">
              <a:lnSpc>
                <a:spcPct val="95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Sensitivity ITT, NC = F, analysis adjusting for baseline imbalance in HIV RNA level confirms non inferiority of virologic response </a:t>
            </a:r>
            <a:r>
              <a:rPr lang="en-GB" sz="1600" i="0">
                <a:solidFill>
                  <a:srgbClr val="000066"/>
                </a:solidFill>
                <a:cs typeface="Arial" pitchFamily="34" charset="0"/>
              </a:rPr>
              <a:t>(95% CI for the difference = - 6; 7)</a:t>
            </a:r>
            <a:br>
              <a:rPr lang="en-GB" sz="1600" i="0">
                <a:solidFill>
                  <a:srgbClr val="000066"/>
                </a:solidFill>
                <a:cs typeface="Arial" pitchFamily="34" charset="0"/>
              </a:rPr>
            </a:br>
            <a:endParaRPr lang="en-GB" sz="1600" i="0">
              <a:solidFill>
                <a:srgbClr val="000066"/>
              </a:solidFill>
              <a:cs typeface="Arial" pitchFamily="34" charset="0"/>
            </a:endParaRPr>
          </a:p>
          <a:p>
            <a:pPr marL="177800" indent="-177800" eaLnBrk="0" hangingPunct="0">
              <a:lnSpc>
                <a:spcPct val="95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Sub-group post hoc analyses:</a:t>
            </a:r>
          </a:p>
          <a:p>
            <a:pPr marL="368300" lvl="1" indent="-177800" eaLnBrk="0" hangingPunct="0">
              <a:lnSpc>
                <a:spcPct val="95000"/>
              </a:lnSpc>
              <a:buClr>
                <a:srgbClr val="CC3300"/>
              </a:buClr>
              <a:buFontTx/>
              <a:buChar char="–"/>
            </a:pP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% HIV RNA &lt; 50 c/mL similar at W48 with QD and BID LPV/r, according to subgroups defined by baseline HIV RNA (&lt; or </a:t>
            </a:r>
            <a:r>
              <a:rPr lang="en-GB" sz="1800" i="0" u="sng">
                <a:solidFill>
                  <a:srgbClr val="000066"/>
                </a:solidFill>
                <a:cs typeface="Arial" pitchFamily="34" charset="0"/>
              </a:rPr>
              <a:t>&gt;</a:t>
            </a: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 100,000 c/mL) or CD4 count (&lt; 50, 50 to &lt; 200 or </a:t>
            </a:r>
            <a:r>
              <a:rPr lang="en-GB" sz="1800" i="0" u="sng">
                <a:solidFill>
                  <a:srgbClr val="000066"/>
                </a:solidFill>
                <a:cs typeface="Arial" pitchFamily="34" charset="0"/>
              </a:rPr>
              <a:t>&gt;</a:t>
            </a: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 200/mm</a:t>
            </a:r>
            <a:r>
              <a:rPr lang="en-GB" sz="1800" i="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)</a:t>
            </a:r>
          </a:p>
          <a:p>
            <a:pPr marL="368300" lvl="1" indent="-177800" eaLnBrk="0" hangingPunct="0">
              <a:lnSpc>
                <a:spcPct val="95000"/>
              </a:lnSpc>
              <a:buClr>
                <a:srgbClr val="CC3300"/>
              </a:buClr>
              <a:buFontTx/>
              <a:buChar char="–"/>
            </a:pP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for patients with baseline HIV RNA</a:t>
            </a:r>
            <a:br>
              <a:rPr lang="en-GB" sz="1800" i="0">
                <a:solidFill>
                  <a:srgbClr val="000066"/>
                </a:solidFill>
                <a:cs typeface="Arial" pitchFamily="34" charset="0"/>
              </a:rPr>
            </a:br>
            <a:r>
              <a:rPr lang="en-GB" sz="1800" i="0" u="sng">
                <a:solidFill>
                  <a:srgbClr val="000066"/>
                </a:solidFill>
                <a:cs typeface="Arial" pitchFamily="34" charset="0"/>
              </a:rPr>
              <a:t>&gt;</a:t>
            </a: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 100,000 c/mL and CD4 &lt; 200/mm</a:t>
            </a:r>
            <a:r>
              <a:rPr lang="en-GB" sz="1800" i="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,</a:t>
            </a:r>
            <a:br>
              <a:rPr lang="en-GB" sz="1800" i="0">
                <a:solidFill>
                  <a:srgbClr val="000066"/>
                </a:solidFill>
                <a:cs typeface="Arial" pitchFamily="34" charset="0"/>
              </a:rPr>
            </a:b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HIV RNA &lt; 50 c/ml = 74% QD vs </a:t>
            </a:r>
            <a:br>
              <a:rPr lang="en-GB" sz="1800" i="0">
                <a:solidFill>
                  <a:srgbClr val="000066"/>
                </a:solidFill>
                <a:cs typeface="Arial" pitchFamily="34" charset="0"/>
              </a:rPr>
            </a:br>
            <a:r>
              <a:rPr lang="en-GB" sz="1800" i="0">
                <a:solidFill>
                  <a:srgbClr val="000066"/>
                </a:solidFill>
                <a:cs typeface="Arial" pitchFamily="34" charset="0"/>
              </a:rPr>
              <a:t>73 % BID</a:t>
            </a:r>
          </a:p>
        </p:txBody>
      </p:sp>
      <p:sp>
        <p:nvSpPr>
          <p:cNvPr id="6186" name="ZoneTexte 69"/>
          <p:cNvSpPr txBox="1">
            <a:spLocks noChangeArrowheads="1"/>
          </p:cNvSpPr>
          <p:nvPr/>
        </p:nvSpPr>
        <p:spPr bwMode="auto">
          <a:xfrm>
            <a:off x="6638925" y="6527800"/>
            <a:ext cx="23399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Gathe J. JAIDS 2009;50:474-81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M05-730: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 QD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4781550"/>
            <a:ext cx="9024938" cy="17954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 smtClean="0">
                <a:latin typeface="Calibri" pitchFamily="34" charset="0"/>
                <a:ea typeface="ＭＳ Ｐゴシック" pitchFamily="34" charset="-128"/>
              </a:rPr>
              <a:t>During the first 8 weeks of treatment</a:t>
            </a:r>
          </a:p>
          <a:p>
            <a:pPr lvl="1">
              <a:lnSpc>
                <a:spcPct val="90000"/>
              </a:lnSpc>
            </a:pPr>
            <a:r>
              <a:rPr lang="en-GB" sz="1600" smtClean="0">
                <a:ea typeface="ＭＳ Ｐゴシック" pitchFamily="34" charset="-128"/>
              </a:rPr>
              <a:t>Clinical (gastrointestinal) and laboratory (lipids) tolerability similar for SGC and tablets</a:t>
            </a:r>
          </a:p>
          <a:p>
            <a:pPr>
              <a:lnSpc>
                <a:spcPct val="90000"/>
              </a:lnSpc>
            </a:pPr>
            <a:r>
              <a:rPr lang="en-GB" b="1" smtClean="0">
                <a:latin typeface="Calibri" pitchFamily="34" charset="0"/>
                <a:ea typeface="ＭＳ Ｐゴシック" pitchFamily="34" charset="-128"/>
              </a:rPr>
              <a:t>Resistance</a:t>
            </a:r>
          </a:p>
          <a:p>
            <a:pPr lvl="1">
              <a:lnSpc>
                <a:spcPct val="90000"/>
              </a:lnSpc>
            </a:pPr>
            <a:r>
              <a:rPr lang="en-GB" sz="1600" smtClean="0">
                <a:ea typeface="ＭＳ Ｐゴシック" pitchFamily="34" charset="-128"/>
              </a:rPr>
              <a:t>Among 17 subjects (10 QD and 7 BID) tested for resistance (HIV RNA &gt; 50 c/mL </a:t>
            </a:r>
            <a:br>
              <a:rPr lang="en-GB" sz="1600" smtClean="0">
                <a:ea typeface="ＭＳ Ｐゴシック" pitchFamily="34" charset="-128"/>
              </a:rPr>
            </a:br>
            <a:r>
              <a:rPr lang="en-GB" sz="1600" smtClean="0">
                <a:ea typeface="ＭＳ Ｐゴシック" pitchFamily="34" charset="-128"/>
              </a:rPr>
              <a:t>at or after W24 and confirmed &gt; 400 c/mL within 4 weeks): no emergence of PI or TDF resistance mutations. M184V emergence in 3 patients (2 QD, 1 BID)</a:t>
            </a:r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2214563" y="1154113"/>
            <a:ext cx="4664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Adverse events and resistance</a:t>
            </a:r>
          </a:p>
        </p:txBody>
      </p:sp>
      <p:graphicFrame>
        <p:nvGraphicFramePr>
          <p:cNvPr id="191561" name="Group 73"/>
          <p:cNvGraphicFramePr>
            <a:graphicFrameLocks noGrp="1"/>
          </p:cNvGraphicFramePr>
          <p:nvPr/>
        </p:nvGraphicFramePr>
        <p:xfrm>
          <a:off x="533400" y="1673225"/>
          <a:ext cx="8216900" cy="2973386"/>
        </p:xfrm>
        <a:graphic>
          <a:graphicData uri="http://schemas.openxmlformats.org/drawingml/2006/table">
            <a:tbl>
              <a:tblPr/>
              <a:tblGrid>
                <a:gridCol w="205386"/>
                <a:gridCol w="3189049"/>
                <a:gridCol w="1942955"/>
                <a:gridCol w="1942955"/>
                <a:gridCol w="936555"/>
              </a:tblGrid>
              <a:tr h="3747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LPV/r QD (N = 333)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LPV/r BID (N = 331)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p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31312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Adverse events of at least moderate severity related to study drugs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Diarrhoea</a:t>
                      </a:r>
                    </a:p>
                  </a:txBody>
                  <a:tcPr marL="89993" marR="89993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17%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15%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Nausea</a:t>
                      </a:r>
                    </a:p>
                  </a:txBody>
                  <a:tcPr marL="89993" marR="89993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Vomiting</a:t>
                      </a:r>
                    </a:p>
                  </a:txBody>
                  <a:tcPr marL="89993" marR="89993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9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Grade 3/4 laboratory abnormalities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AST &gt; 5 x ULN</a:t>
                      </a:r>
                    </a:p>
                  </a:txBody>
                  <a:tcPr marL="89993" marR="89993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Cholesterol &gt; 300 mg/dL</a:t>
                      </a:r>
                    </a:p>
                  </a:txBody>
                  <a:tcPr marL="89993" marR="89993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Triglycerides &gt; 750 mg/dL</a:t>
                      </a:r>
                    </a:p>
                  </a:txBody>
                  <a:tcPr marL="89993" marR="89993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6%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0.063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Creatinine clearance &lt; 50 mL/min</a:t>
                      </a:r>
                    </a:p>
                  </a:txBody>
                  <a:tcPr marL="89993" marR="89993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2%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NS</a:t>
                      </a: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7237" name="Group 72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7239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40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M05-730</a:t>
              </a:r>
            </a:p>
          </p:txBody>
        </p:sp>
      </p:grpSp>
      <p:sp>
        <p:nvSpPr>
          <p:cNvPr id="7238" name="ZoneTexte 69"/>
          <p:cNvSpPr txBox="1">
            <a:spLocks noChangeArrowheads="1"/>
          </p:cNvSpPr>
          <p:nvPr/>
        </p:nvSpPr>
        <p:spPr bwMode="auto">
          <a:xfrm>
            <a:off x="6638925" y="6527800"/>
            <a:ext cx="23399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Gathe J. JAIDS 2009;50:474-81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M05-730: LPV/r QD vs BID,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 + FTC QD</a:t>
            </a:r>
          </a:p>
        </p:txBody>
      </p:sp>
      <p:sp>
        <p:nvSpPr>
          <p:cNvPr id="8195" name="Espace réservé du contenu 4"/>
          <p:cNvSpPr>
            <a:spLocks noGrp="1"/>
          </p:cNvSpPr>
          <p:nvPr>
            <p:ph idx="1"/>
          </p:nvPr>
        </p:nvSpPr>
        <p:spPr>
          <a:xfrm>
            <a:off x="50800" y="1103313"/>
            <a:ext cx="9024938" cy="5303837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Summary - Conclusion</a:t>
            </a:r>
          </a:p>
          <a:p>
            <a:pPr lvl="1">
              <a:spcAft>
                <a:spcPct val="20000"/>
              </a:spcAft>
            </a:pPr>
            <a:r>
              <a:rPr lang="en-GB" sz="1900" smtClean="0">
                <a:ea typeface="ＭＳ Ｐゴシック" pitchFamily="34" charset="-128"/>
              </a:rPr>
              <a:t>In antiretroviral-naïve adults, LPV/r QD was virologically non inferior at W48</a:t>
            </a:r>
            <a:br>
              <a:rPr lang="en-GB" sz="1900" smtClean="0">
                <a:ea typeface="ＭＳ Ｐゴシック" pitchFamily="34" charset="-128"/>
              </a:rPr>
            </a:br>
            <a:r>
              <a:rPr lang="en-GB" sz="1900" smtClean="0">
                <a:ea typeface="ＭＳ Ｐゴシック" pitchFamily="34" charset="-128"/>
              </a:rPr>
              <a:t>to LPV/r BID, when administered in combination with TDF and FTC</a:t>
            </a:r>
          </a:p>
          <a:p>
            <a:pPr lvl="1">
              <a:spcAft>
                <a:spcPct val="20000"/>
              </a:spcAft>
            </a:pPr>
            <a:r>
              <a:rPr lang="en-GB" sz="1900" smtClean="0">
                <a:ea typeface="ＭＳ Ｐゴシック" pitchFamily="34" charset="-128"/>
              </a:rPr>
              <a:t>During the first 48 weeks of therapy, there were no significant differences</a:t>
            </a:r>
            <a:br>
              <a:rPr lang="en-GB" sz="1900" smtClean="0">
                <a:ea typeface="ＭＳ Ｐゴシック" pitchFamily="34" charset="-128"/>
              </a:rPr>
            </a:br>
            <a:r>
              <a:rPr lang="en-GB" sz="1900" smtClean="0">
                <a:ea typeface="ＭＳ Ｐゴシック" pitchFamily="34" charset="-128"/>
              </a:rPr>
              <a:t>in the safety or tolerability of QD vs BID LPV/r</a:t>
            </a:r>
          </a:p>
          <a:p>
            <a:pPr lvl="1">
              <a:spcAft>
                <a:spcPct val="20000"/>
              </a:spcAft>
            </a:pPr>
            <a:r>
              <a:rPr lang="en-GB" sz="1900" smtClean="0">
                <a:ea typeface="ＭＳ Ｐゴシック" pitchFamily="34" charset="-128"/>
              </a:rPr>
              <a:t>This study used LPV/r tablets, and did not show differences in rate of diarrhoea between QD and BID dosing</a:t>
            </a:r>
          </a:p>
          <a:p>
            <a:pPr lvl="1">
              <a:spcAft>
                <a:spcPct val="20000"/>
              </a:spcAft>
            </a:pPr>
            <a:r>
              <a:rPr lang="en-GB" sz="1900" smtClean="0">
                <a:ea typeface="ＭＳ Ｐゴシック" pitchFamily="34" charset="-128"/>
              </a:rPr>
              <a:t>In subgroups with high baseline HIV RNA and/or low CD4 count, efficacy</a:t>
            </a:r>
            <a:br>
              <a:rPr lang="en-GB" sz="1900" smtClean="0">
                <a:ea typeface="ＭＳ Ｐゴシック" pitchFamily="34" charset="-128"/>
              </a:rPr>
            </a:br>
            <a:r>
              <a:rPr lang="en-GB" sz="1900" smtClean="0">
                <a:ea typeface="ＭＳ Ｐゴシック" pitchFamily="34" charset="-128"/>
              </a:rPr>
              <a:t>of LPV/r QD and BID was similar</a:t>
            </a:r>
          </a:p>
          <a:p>
            <a:pPr lvl="1">
              <a:spcAft>
                <a:spcPct val="20000"/>
              </a:spcAft>
            </a:pPr>
            <a:r>
              <a:rPr lang="en-GB" sz="1900" smtClean="0">
                <a:ea typeface="ＭＳ Ｐゴシック" pitchFamily="34" charset="-128"/>
              </a:rPr>
              <a:t>Absence of resistance emergence to LPV/r or TDF, in either groups</a:t>
            </a:r>
          </a:p>
          <a:p>
            <a:pPr lvl="1">
              <a:spcAft>
                <a:spcPct val="20000"/>
              </a:spcAft>
            </a:pPr>
            <a:r>
              <a:rPr lang="en-GB" sz="1900" smtClean="0">
                <a:ea typeface="ＭＳ Ｐゴシック" pitchFamily="34" charset="-128"/>
              </a:rPr>
              <a:t>Limited and similar lipid impact of both LPV/r dosing</a:t>
            </a:r>
          </a:p>
          <a:p>
            <a:pPr lvl="1">
              <a:spcAft>
                <a:spcPct val="20000"/>
              </a:spcAft>
            </a:pPr>
            <a:r>
              <a:rPr lang="en-GB" sz="1900" smtClean="0">
                <a:ea typeface="ＭＳ Ｐゴシック" pitchFamily="34" charset="-128"/>
              </a:rPr>
              <a:t>Patient preference of the tablet over the soft-gel capsule</a:t>
            </a:r>
          </a:p>
          <a:p>
            <a:pPr lvl="1">
              <a:spcAft>
                <a:spcPct val="20000"/>
              </a:spcAft>
            </a:pPr>
            <a:r>
              <a:rPr lang="en-GB" sz="1900" smtClean="0">
                <a:ea typeface="ＭＳ Ｐゴシック" pitchFamily="34" charset="-128"/>
              </a:rPr>
              <a:t>Results support the use of LPV/r QD in combination with TDF and FTC in antiretroviral-naive patients</a:t>
            </a:r>
          </a:p>
        </p:txBody>
      </p:sp>
      <p:grpSp>
        <p:nvGrpSpPr>
          <p:cNvPr id="8196" name="Group 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8198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199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5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M05-730</a:t>
              </a:r>
            </a:p>
          </p:txBody>
        </p:sp>
      </p:grpSp>
      <p:sp>
        <p:nvSpPr>
          <p:cNvPr id="8197" name="ZoneTexte 69"/>
          <p:cNvSpPr txBox="1">
            <a:spLocks noChangeArrowheads="1"/>
          </p:cNvSpPr>
          <p:nvPr/>
        </p:nvSpPr>
        <p:spPr bwMode="auto">
          <a:xfrm>
            <a:off x="6638925" y="6527800"/>
            <a:ext cx="23399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Gathe J. JAIDS 2009;50:474-81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18619</TotalTime>
  <Words>561</Words>
  <Application>Microsoft Office PowerPoint</Application>
  <PresentationFormat>Affichage à l'écran (4:3)</PresentationFormat>
  <Paragraphs>188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ARV_trials_2010</vt:lpstr>
      <vt:lpstr>1_ARV_trials_2010</vt:lpstr>
      <vt:lpstr>Comparison of PI vs PI</vt:lpstr>
      <vt:lpstr>Study M05-730: LPV/r QD vs BID,  in combination with TDF + FTC QD</vt:lpstr>
      <vt:lpstr>Study M05-730: LPV/r QD vs BID,  in combination with TDF + FTC QD</vt:lpstr>
      <vt:lpstr>Study M05-730: LPV/r QD vs BID,  in combination with TDF + FTC QD</vt:lpstr>
      <vt:lpstr>Study M05-730: LPV/r QD vs BID,  in combination with TDF + FTC QD</vt:lpstr>
      <vt:lpstr>Study M05-730: LPV/r QD vs BID,  in combination with TDF + FTC QD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1444</cp:revision>
  <cp:lastPrinted>2009-11-19T07:51:26Z</cp:lastPrinted>
  <dcterms:created xsi:type="dcterms:W3CDTF">2010-03-17T20:56:56Z</dcterms:created>
  <dcterms:modified xsi:type="dcterms:W3CDTF">2018-02-06T15:06:55Z</dcterms:modified>
</cp:coreProperties>
</file>