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911" r:id="rId2"/>
    <p:sldId id="885" r:id="rId3"/>
    <p:sldId id="886" r:id="rId4"/>
    <p:sldId id="887" r:id="rId5"/>
    <p:sldId id="888" r:id="rId6"/>
    <p:sldId id="889" r:id="rId7"/>
    <p:sldId id="890" r:id="rId8"/>
    <p:sldId id="891" r:id="rId9"/>
  </p:sldIdLst>
  <p:sldSz cx="9144000" cy="6858000" type="screen4x3"/>
  <p:notesSz cx="7099300" cy="10234613"/>
  <p:custDataLst>
    <p:tags r:id="rId12"/>
  </p:custDataLst>
  <p:defaultTextStyle>
    <a:defPPr>
      <a:defRPr lang="fr-FR"/>
    </a:defPPr>
    <a:lvl1pPr algn="l" rtl="0" fontAlgn="base">
      <a:spcBef>
        <a:spcPct val="0"/>
      </a:spcBef>
      <a:spcAft>
        <a:spcPct val="0"/>
      </a:spcAft>
      <a:defRPr sz="2400" i="1" kern="1200">
        <a:solidFill>
          <a:schemeClr val="bg1"/>
        </a:solidFill>
        <a:latin typeface="Arial" pitchFamily="34" charset="0"/>
        <a:ea typeface="ＭＳ Ｐゴシック" pitchFamily="34" charset="-128"/>
        <a:cs typeface="+mn-cs"/>
      </a:defRPr>
    </a:lvl1pPr>
    <a:lvl2pPr marL="457200" algn="l" rtl="0" fontAlgn="base">
      <a:spcBef>
        <a:spcPct val="0"/>
      </a:spcBef>
      <a:spcAft>
        <a:spcPct val="0"/>
      </a:spcAft>
      <a:defRPr sz="2400" i="1" kern="1200">
        <a:solidFill>
          <a:schemeClr val="bg1"/>
        </a:solidFill>
        <a:latin typeface="Arial" pitchFamily="34" charset="0"/>
        <a:ea typeface="ＭＳ Ｐゴシック" pitchFamily="34" charset="-128"/>
        <a:cs typeface="+mn-cs"/>
      </a:defRPr>
    </a:lvl2pPr>
    <a:lvl3pPr marL="914400" algn="l" rtl="0" fontAlgn="base">
      <a:spcBef>
        <a:spcPct val="0"/>
      </a:spcBef>
      <a:spcAft>
        <a:spcPct val="0"/>
      </a:spcAft>
      <a:defRPr sz="2400" i="1" kern="1200">
        <a:solidFill>
          <a:schemeClr val="bg1"/>
        </a:solidFill>
        <a:latin typeface="Arial" pitchFamily="34" charset="0"/>
        <a:ea typeface="ＭＳ Ｐゴシック" pitchFamily="34" charset="-128"/>
        <a:cs typeface="+mn-cs"/>
      </a:defRPr>
    </a:lvl3pPr>
    <a:lvl4pPr marL="1371600" algn="l" rtl="0" fontAlgn="base">
      <a:spcBef>
        <a:spcPct val="0"/>
      </a:spcBef>
      <a:spcAft>
        <a:spcPct val="0"/>
      </a:spcAft>
      <a:defRPr sz="2400" i="1" kern="1200">
        <a:solidFill>
          <a:schemeClr val="bg1"/>
        </a:solidFill>
        <a:latin typeface="Arial" pitchFamily="34" charset="0"/>
        <a:ea typeface="ＭＳ Ｐゴシック" pitchFamily="34" charset="-128"/>
        <a:cs typeface="+mn-cs"/>
      </a:defRPr>
    </a:lvl4pPr>
    <a:lvl5pPr marL="1828800" algn="l" rtl="0" fontAlgn="base">
      <a:spcBef>
        <a:spcPct val="0"/>
      </a:spcBef>
      <a:spcAft>
        <a:spcPct val="0"/>
      </a:spcAft>
      <a:defRPr sz="2400" i="1" kern="1200">
        <a:solidFill>
          <a:schemeClr val="bg1"/>
        </a:solidFill>
        <a:latin typeface="Arial" pitchFamily="34" charset="0"/>
        <a:ea typeface="ＭＳ Ｐゴシック" pitchFamily="34" charset="-128"/>
        <a:cs typeface="+mn-cs"/>
      </a:defRPr>
    </a:lvl5pPr>
    <a:lvl6pPr marL="2286000" algn="l" defTabSz="914400" rtl="0" eaLnBrk="1" latinLnBrk="0" hangingPunct="1">
      <a:defRPr sz="2400" i="1" kern="1200">
        <a:solidFill>
          <a:schemeClr val="bg1"/>
        </a:solidFill>
        <a:latin typeface="Arial" pitchFamily="34" charset="0"/>
        <a:ea typeface="ＭＳ Ｐゴシック" pitchFamily="34" charset="-128"/>
        <a:cs typeface="+mn-cs"/>
      </a:defRPr>
    </a:lvl6pPr>
    <a:lvl7pPr marL="2743200" algn="l" defTabSz="914400" rtl="0" eaLnBrk="1" latinLnBrk="0" hangingPunct="1">
      <a:defRPr sz="2400" i="1" kern="1200">
        <a:solidFill>
          <a:schemeClr val="bg1"/>
        </a:solidFill>
        <a:latin typeface="Arial" pitchFamily="34" charset="0"/>
        <a:ea typeface="ＭＳ Ｐゴシック" pitchFamily="34" charset="-128"/>
        <a:cs typeface="+mn-cs"/>
      </a:defRPr>
    </a:lvl7pPr>
    <a:lvl8pPr marL="3200400" algn="l" defTabSz="914400" rtl="0" eaLnBrk="1" latinLnBrk="0" hangingPunct="1">
      <a:defRPr sz="2400" i="1" kern="1200">
        <a:solidFill>
          <a:schemeClr val="bg1"/>
        </a:solidFill>
        <a:latin typeface="Arial" pitchFamily="34" charset="0"/>
        <a:ea typeface="ＭＳ Ｐゴシック" pitchFamily="34" charset="-128"/>
        <a:cs typeface="+mn-cs"/>
      </a:defRPr>
    </a:lvl8pPr>
    <a:lvl9pPr marL="3657600" algn="l" defTabSz="914400" rtl="0" eaLnBrk="1" latinLnBrk="0" hangingPunct="1">
      <a:defRPr sz="2400" i="1" kern="1200">
        <a:solidFill>
          <a:schemeClr val="bg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800080"/>
    <a:srgbClr val="FF66FF"/>
    <a:srgbClr val="660033"/>
    <a:srgbClr val="008000"/>
    <a:srgbClr val="FF0066"/>
    <a:srgbClr val="000066"/>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snapToGrid="0" snapToObjects="1">
      <p:cViewPr varScale="1">
        <p:scale>
          <a:sx n="113" d="100"/>
          <a:sy n="113" d="100"/>
        </p:scale>
        <p:origin x="-2370" y="-108"/>
      </p:cViewPr>
      <p:guideLst>
        <p:guide orient="horz" pos="1760"/>
        <p:guide pos="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napToObjects="1">
      <p:cViewPr>
        <p:scale>
          <a:sx n="66" d="100"/>
          <a:sy n="66" d="100"/>
        </p:scale>
        <p:origin x="-2718" y="-36"/>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2725" y="9720263"/>
            <a:ext cx="3074988" cy="512762"/>
          </a:xfrm>
          <a:prstGeom prst="rect">
            <a:avLst/>
          </a:prstGeom>
          <a:noFill/>
          <a:ln w="9525">
            <a:noFill/>
            <a:miter lim="800000"/>
            <a:headEnd/>
            <a:tailEnd/>
          </a:ln>
          <a:effectLst/>
        </p:spPr>
        <p:txBody>
          <a:bodyPr vert="horz" wrap="square" lIns="95500" tIns="47750" rIns="95500" bIns="47750" numCol="1" anchor="b" anchorCtr="0" compatLnSpc="1">
            <a:prstTxWarp prst="textNoShape">
              <a:avLst/>
            </a:prstTxWarp>
          </a:bodyPr>
          <a:lstStyle>
            <a:lvl1pPr algn="r" defTabSz="955675">
              <a:defRPr sz="1300" i="0">
                <a:solidFill>
                  <a:schemeClr val="tx1"/>
                </a:solidFill>
                <a:latin typeface="Arial" charset="0"/>
                <a:ea typeface="ＭＳ Ｐゴシック" charset="-128"/>
              </a:defRPr>
            </a:lvl1pPr>
          </a:lstStyle>
          <a:p>
            <a:pPr>
              <a:defRPr/>
            </a:pPr>
            <a:fld id="{F5FBCB6F-0C07-4D17-86A9-AE27F5FAF939}" type="slidenum">
              <a:rPr lang="fr-FR"/>
              <a:pPr>
                <a:defRPr/>
              </a:pPr>
              <a:t>‹N°›</a:t>
            </a:fld>
            <a:endParaRPr lang="fr-FR"/>
          </a:p>
        </p:txBody>
      </p:sp>
      <p:sp>
        <p:nvSpPr>
          <p:cNvPr id="16387" name="Rectangle 8"/>
          <p:cNvSpPr txBox="1">
            <a:spLocks noGrp="1" noChangeArrowheads="1"/>
          </p:cNvSpPr>
          <p:nvPr/>
        </p:nvSpPr>
        <p:spPr bwMode="auto">
          <a:xfrm>
            <a:off x="0" y="0"/>
            <a:ext cx="3321050" cy="292100"/>
          </a:xfrm>
          <a:prstGeom prst="rect">
            <a:avLst/>
          </a:prstGeom>
          <a:noFill/>
          <a:ln w="9525">
            <a:noFill/>
            <a:miter lim="800000"/>
            <a:headEnd/>
            <a:tailEnd/>
          </a:ln>
        </p:spPr>
        <p:txBody>
          <a:bodyPr lIns="99992" tIns="49996" rIns="99992" bIns="49996"/>
          <a:lstStyle/>
          <a:p>
            <a:pPr defTabSz="1000125">
              <a:defRPr/>
            </a:pPr>
            <a:r>
              <a:rPr lang="fr-FR" sz="1400" i="0">
                <a:solidFill>
                  <a:schemeClr val="tx1"/>
                </a:solidFill>
                <a:latin typeface="Trebuchet MS" pitchFamily="-109" charset="0"/>
                <a:ea typeface="ＭＳ Ｐゴシック" pitchFamily="-109" charset="-128"/>
                <a:cs typeface="ＭＳ Ｐゴシック" pitchFamily="-109" charset="-128"/>
              </a:rPr>
              <a:t>ARV-trial.com</a:t>
            </a:r>
          </a:p>
        </p:txBody>
      </p:sp>
    </p:spTree>
    <p:extLst>
      <p:ext uri="{BB962C8B-B14F-4D97-AF65-F5344CB8AC3E}">
        <p14:creationId xmlns:p14="http://schemas.microsoft.com/office/powerpoint/2010/main" val="1436048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887413" y="4860925"/>
            <a:ext cx="5326062" cy="4605338"/>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8439" name="Rectangle 7"/>
          <p:cNvSpPr>
            <a:spLocks noGrp="1" noChangeArrowheads="1"/>
          </p:cNvSpPr>
          <p:nvPr>
            <p:ph type="sldNum" sz="quarter" idx="5"/>
          </p:nvPr>
        </p:nvSpPr>
        <p:spPr bwMode="auto">
          <a:xfrm>
            <a:off x="4022725" y="9720263"/>
            <a:ext cx="3074988" cy="512762"/>
          </a:xfrm>
          <a:prstGeom prst="rect">
            <a:avLst/>
          </a:prstGeom>
          <a:noFill/>
          <a:ln w="9525">
            <a:noFill/>
            <a:miter lim="800000"/>
            <a:headEnd/>
            <a:tailEnd/>
          </a:ln>
          <a:effectLst/>
        </p:spPr>
        <p:txBody>
          <a:bodyPr vert="horz" wrap="square" lIns="95500" tIns="47750" rIns="95500" bIns="47750" numCol="1" anchor="b" anchorCtr="0" compatLnSpc="1">
            <a:prstTxWarp prst="textNoShape">
              <a:avLst/>
            </a:prstTxWarp>
          </a:bodyPr>
          <a:lstStyle>
            <a:lvl1pPr algn="r" defTabSz="955675">
              <a:defRPr sz="1300" i="0">
                <a:solidFill>
                  <a:schemeClr val="tx1"/>
                </a:solidFill>
                <a:latin typeface="Arial" charset="0"/>
                <a:ea typeface="ＭＳ Ｐゴシック" charset="-128"/>
              </a:defRPr>
            </a:lvl1pPr>
          </a:lstStyle>
          <a:p>
            <a:pPr>
              <a:defRPr/>
            </a:pPr>
            <a:fld id="{6B0B5380-EB67-4E44-94DB-E7B81B8405C8}" type="slidenum">
              <a:rPr lang="fr-FR"/>
              <a:pPr>
                <a:defRPr/>
              </a:pPr>
              <a:t>‹N°›</a:t>
            </a:fld>
            <a:endParaRPr lang="fr-FR"/>
          </a:p>
        </p:txBody>
      </p:sp>
      <p:sp>
        <p:nvSpPr>
          <p:cNvPr id="17414" name="Rectangle 8"/>
          <p:cNvSpPr txBox="1">
            <a:spLocks noGrp="1" noChangeArrowheads="1"/>
          </p:cNvSpPr>
          <p:nvPr/>
        </p:nvSpPr>
        <p:spPr bwMode="auto">
          <a:xfrm>
            <a:off x="0" y="0"/>
            <a:ext cx="3321050" cy="292100"/>
          </a:xfrm>
          <a:prstGeom prst="rect">
            <a:avLst/>
          </a:prstGeom>
          <a:noFill/>
          <a:ln w="9525">
            <a:noFill/>
            <a:miter lim="800000"/>
            <a:headEnd/>
            <a:tailEnd/>
          </a:ln>
        </p:spPr>
        <p:txBody>
          <a:bodyPr lIns="99992" tIns="49996" rIns="99992" bIns="49996"/>
          <a:lstStyle/>
          <a:p>
            <a:pPr defTabSz="1000125">
              <a:defRPr/>
            </a:pPr>
            <a:r>
              <a:rPr lang="fr-FR" sz="1400" i="0">
                <a:solidFill>
                  <a:schemeClr val="tx1"/>
                </a:solidFill>
                <a:latin typeface="Trebuchet MS" pitchFamily="-109" charset="0"/>
                <a:ea typeface="ＭＳ Ｐゴシック" pitchFamily="-109" charset="-128"/>
                <a:cs typeface="ＭＳ Ｐゴシック" pitchFamily="-109" charset="-128"/>
              </a:rPr>
              <a:t>ARV-trial.com</a:t>
            </a:r>
          </a:p>
        </p:txBody>
      </p:sp>
    </p:spTree>
    <p:extLst>
      <p:ext uri="{BB962C8B-B14F-4D97-AF65-F5344CB8AC3E}">
        <p14:creationId xmlns:p14="http://schemas.microsoft.com/office/powerpoint/2010/main" val="4108832651"/>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000" kern="1200">
        <a:solidFill>
          <a:schemeClr val="tx1"/>
        </a:solidFill>
        <a:latin typeface="Arial" charset="0"/>
        <a:ea typeface="ＭＳ Ｐゴシック" pitchFamily="-109" charset="-128"/>
        <a:cs typeface="ＭＳ Ｐゴシック" pitchFamily="-109" charset="-128"/>
      </a:defRPr>
    </a:lvl1pPr>
    <a:lvl2pPr marL="457200" algn="l" rtl="0" eaLnBrk="0" fontAlgn="base" hangingPunct="0">
      <a:spcBef>
        <a:spcPct val="30000"/>
      </a:spcBef>
      <a:spcAft>
        <a:spcPct val="0"/>
      </a:spcAft>
      <a:defRPr sz="1000" kern="1200">
        <a:solidFill>
          <a:schemeClr val="tx1"/>
        </a:solidFill>
        <a:latin typeface="Arial" charset="0"/>
        <a:ea typeface="ＭＳ Ｐゴシック" pitchFamily="-109" charset="-128"/>
        <a:cs typeface="+mn-cs"/>
      </a:defRPr>
    </a:lvl2pPr>
    <a:lvl3pPr marL="914400" algn="l" rtl="0" eaLnBrk="0" fontAlgn="base" hangingPunct="0">
      <a:spcBef>
        <a:spcPct val="30000"/>
      </a:spcBef>
      <a:spcAft>
        <a:spcPct val="0"/>
      </a:spcAft>
      <a:defRPr sz="1000" kern="1200">
        <a:solidFill>
          <a:schemeClr val="tx1"/>
        </a:solidFill>
        <a:latin typeface="Arial" charset="0"/>
        <a:ea typeface="ＭＳ Ｐゴシック" pitchFamily="-109" charset="-128"/>
        <a:cs typeface="+mn-cs"/>
      </a:defRPr>
    </a:lvl3pPr>
    <a:lvl4pPr marL="1371600" algn="l" rtl="0" eaLnBrk="0" fontAlgn="base" hangingPunct="0">
      <a:spcBef>
        <a:spcPct val="30000"/>
      </a:spcBef>
      <a:spcAft>
        <a:spcPct val="0"/>
      </a:spcAft>
      <a:defRPr sz="1000" kern="1200">
        <a:solidFill>
          <a:schemeClr val="tx1"/>
        </a:solidFill>
        <a:latin typeface="Arial" charset="0"/>
        <a:ea typeface="ＭＳ Ｐゴシック" pitchFamily="-109" charset="-128"/>
        <a:cs typeface="+mn-cs"/>
      </a:defRPr>
    </a:lvl4pPr>
    <a:lvl5pPr marL="1828800" algn="l" rtl="0" eaLnBrk="0" fontAlgn="base" hangingPunct="0">
      <a:spcBef>
        <a:spcPct val="30000"/>
      </a:spcBef>
      <a:spcAft>
        <a:spcPct val="0"/>
      </a:spcAft>
      <a:defRPr sz="1000" kern="1200">
        <a:solidFill>
          <a:schemeClr val="tx1"/>
        </a:solidFill>
        <a:latin typeface="Arial" charset="0"/>
        <a:ea typeface="ＭＳ Ｐゴシック" pitchFamily="-109"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16387"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16388"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AFA26BFD-0C01-473A-84FB-33A4C504A408}" type="slidenum">
              <a:rPr lang="fr-FR" sz="1300" i="0">
                <a:solidFill>
                  <a:schemeClr val="tx1"/>
                </a:solidFill>
              </a:rPr>
              <a:pPr algn="r"/>
              <a:t>1</a:t>
            </a:fld>
            <a:endParaRPr lang="fr-FR" sz="1300" i="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18435"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18436"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5C3B7332-8B13-4C7A-9EF6-B6CD50248846}" type="slidenum">
              <a:rPr lang="fr-FR" sz="1300" i="0">
                <a:solidFill>
                  <a:schemeClr val="tx1"/>
                </a:solidFill>
              </a:rPr>
              <a:pPr algn="r"/>
              <a:t>2</a:t>
            </a:fld>
            <a:endParaRPr lang="fr-FR" sz="1300" i="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20483"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20484"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937F75D7-D4E1-43CB-988B-8122D40005C3}" type="slidenum">
              <a:rPr lang="fr-FR" sz="1300" i="0">
                <a:solidFill>
                  <a:schemeClr val="tx1"/>
                </a:solidFill>
              </a:rPr>
              <a:pPr algn="r"/>
              <a:t>3</a:t>
            </a:fld>
            <a:endParaRPr lang="fr-FR" sz="1300" i="0">
              <a:solidFill>
                <a:schemeClr val="tx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22531"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22532"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3F000F57-E3CB-4EE5-98C6-089D566B735A}" type="slidenum">
              <a:rPr lang="fr-FR" sz="1300" i="0">
                <a:solidFill>
                  <a:schemeClr val="tx1"/>
                </a:solidFill>
              </a:rPr>
              <a:pPr algn="r"/>
              <a:t>4</a:t>
            </a:fld>
            <a:endParaRPr lang="fr-FR" sz="1300" i="0">
              <a:solidFill>
                <a:schemeClr val="tx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24579"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24580"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31CBB896-D608-4DDD-9B11-9CCEAB3B9141}" type="slidenum">
              <a:rPr lang="fr-FR" sz="1300" i="0">
                <a:solidFill>
                  <a:schemeClr val="tx1"/>
                </a:solidFill>
              </a:rPr>
              <a:pPr algn="r"/>
              <a:t>5</a:t>
            </a:fld>
            <a:endParaRPr lang="fr-FR" sz="1300" i="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26627"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26628"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D0E568A6-A81F-4AC1-AF6C-19C4FA9EDAF4}" type="slidenum">
              <a:rPr lang="fr-FR" sz="1300" i="0">
                <a:solidFill>
                  <a:schemeClr val="tx1"/>
                </a:solidFill>
              </a:rPr>
              <a:pPr algn="r"/>
              <a:t>6</a:t>
            </a:fld>
            <a:endParaRPr lang="fr-FR" sz="1300" i="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28675"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28676"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73EA0EBA-2042-4BD9-9EB2-0BD1FDC80F6D}" type="slidenum">
              <a:rPr lang="fr-FR" sz="1300" i="0">
                <a:solidFill>
                  <a:schemeClr val="tx1"/>
                </a:solidFill>
              </a:rPr>
              <a:pPr algn="r"/>
              <a:t>7</a:t>
            </a:fld>
            <a:endParaRPr lang="fr-FR" sz="1300" i="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latin typeface="Arial" pitchFamily="34" charset="0"/>
              <a:ea typeface="ＭＳ Ｐゴシック" pitchFamily="34" charset="-128"/>
            </a:endParaRPr>
          </a:p>
        </p:txBody>
      </p:sp>
      <p:sp>
        <p:nvSpPr>
          <p:cNvPr id="30723" name="Rectangle 8"/>
          <p:cNvSpPr txBox="1">
            <a:spLocks noGrp="1" noChangeArrowheads="1"/>
          </p:cNvSpPr>
          <p:nvPr/>
        </p:nvSpPr>
        <p:spPr bwMode="auto">
          <a:xfrm>
            <a:off x="0" y="0"/>
            <a:ext cx="33210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992" tIns="49996" rIns="99992" bIns="49996"/>
          <a:lstStyle>
            <a:lvl1pPr algn="ctr" defTabSz="1000125">
              <a:defRPr sz="2400" i="1">
                <a:solidFill>
                  <a:schemeClr val="bg1"/>
                </a:solidFill>
                <a:latin typeface="Arial" pitchFamily="34" charset="0"/>
                <a:ea typeface="ＭＳ Ｐゴシック" pitchFamily="34" charset="-128"/>
              </a:defRPr>
            </a:lvl1pPr>
            <a:lvl2pPr marL="742950" indent="-285750" algn="ctr" defTabSz="1000125">
              <a:defRPr sz="2400" i="1">
                <a:solidFill>
                  <a:schemeClr val="bg1"/>
                </a:solidFill>
                <a:latin typeface="Arial" pitchFamily="34" charset="0"/>
                <a:ea typeface="ＭＳ Ｐゴシック" pitchFamily="34" charset="-128"/>
              </a:defRPr>
            </a:lvl2pPr>
            <a:lvl3pPr marL="1143000" indent="-228600" algn="ctr" defTabSz="1000125">
              <a:defRPr sz="2400" i="1">
                <a:solidFill>
                  <a:schemeClr val="bg1"/>
                </a:solidFill>
                <a:latin typeface="Arial" pitchFamily="34" charset="0"/>
                <a:ea typeface="ＭＳ Ｐゴシック" pitchFamily="34" charset="-128"/>
              </a:defRPr>
            </a:lvl3pPr>
            <a:lvl4pPr marL="1600200" indent="-228600" algn="ctr" defTabSz="1000125">
              <a:defRPr sz="2400" i="1">
                <a:solidFill>
                  <a:schemeClr val="bg1"/>
                </a:solidFill>
                <a:latin typeface="Arial" pitchFamily="34" charset="0"/>
                <a:ea typeface="ＭＳ Ｐゴシック" pitchFamily="34" charset="-128"/>
              </a:defRPr>
            </a:lvl4pPr>
            <a:lvl5pPr marL="2057400" indent="-228600" algn="ctr" defTabSz="1000125">
              <a:defRPr sz="2400" i="1">
                <a:solidFill>
                  <a:schemeClr val="bg1"/>
                </a:solidFill>
                <a:latin typeface="Arial" pitchFamily="34" charset="0"/>
                <a:ea typeface="ＭＳ Ｐゴシック" pitchFamily="34" charset="-128"/>
              </a:defRPr>
            </a:lvl5pPr>
            <a:lvl6pPr marL="25146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1000125"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fr-FR" sz="1400" i="0">
                <a:solidFill>
                  <a:schemeClr val="tx1"/>
                </a:solidFill>
                <a:latin typeface="Trebuchet MS" pitchFamily="34" charset="0"/>
              </a:rPr>
              <a:t>ARV-trial.com</a:t>
            </a:r>
          </a:p>
        </p:txBody>
      </p:sp>
      <p:sp>
        <p:nvSpPr>
          <p:cNvPr id="30724" name="Rectangle 7"/>
          <p:cNvSpPr txBox="1">
            <a:spLocks noGrp="1" noChangeArrowheads="1"/>
          </p:cNvSpPr>
          <p:nvPr/>
        </p:nvSpPr>
        <p:spPr bwMode="auto">
          <a:xfrm>
            <a:off x="3741738" y="9429750"/>
            <a:ext cx="3073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1" tIns="46030" rIns="92061" bIns="46030" anchor="b"/>
          <a:lstStyle>
            <a:lvl1pPr algn="ctr" defTabSz="922338">
              <a:defRPr sz="2400" i="1">
                <a:solidFill>
                  <a:schemeClr val="bg1"/>
                </a:solidFill>
                <a:latin typeface="Arial" pitchFamily="34" charset="0"/>
                <a:ea typeface="ＭＳ Ｐゴシック" pitchFamily="34" charset="-128"/>
              </a:defRPr>
            </a:lvl1pPr>
            <a:lvl2pPr marL="742950" indent="-285750" algn="ctr" defTabSz="922338">
              <a:defRPr sz="2400" i="1">
                <a:solidFill>
                  <a:schemeClr val="bg1"/>
                </a:solidFill>
                <a:latin typeface="Arial" pitchFamily="34" charset="0"/>
                <a:ea typeface="ＭＳ Ｐゴシック" pitchFamily="34" charset="-128"/>
              </a:defRPr>
            </a:lvl2pPr>
            <a:lvl3pPr marL="1143000" indent="-228600" algn="ctr" defTabSz="922338">
              <a:defRPr sz="2400" i="1">
                <a:solidFill>
                  <a:schemeClr val="bg1"/>
                </a:solidFill>
                <a:latin typeface="Arial" pitchFamily="34" charset="0"/>
                <a:ea typeface="ＭＳ Ｐゴシック" pitchFamily="34" charset="-128"/>
              </a:defRPr>
            </a:lvl3pPr>
            <a:lvl4pPr marL="1600200" indent="-228600" algn="ctr" defTabSz="922338">
              <a:defRPr sz="2400" i="1">
                <a:solidFill>
                  <a:schemeClr val="bg1"/>
                </a:solidFill>
                <a:latin typeface="Arial" pitchFamily="34" charset="0"/>
                <a:ea typeface="ＭＳ Ｐゴシック" pitchFamily="34" charset="-128"/>
              </a:defRPr>
            </a:lvl4pPr>
            <a:lvl5pPr marL="2057400" indent="-228600" algn="ctr" defTabSz="922338">
              <a:defRPr sz="2400" i="1">
                <a:solidFill>
                  <a:schemeClr val="bg1"/>
                </a:solidFill>
                <a:latin typeface="Arial" pitchFamily="34" charset="0"/>
                <a:ea typeface="ＭＳ Ｐゴシック" pitchFamily="34" charset="-128"/>
              </a:defRPr>
            </a:lvl5pPr>
            <a:lvl6pPr marL="25146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defTabSz="922338" fontAlgn="base">
              <a:spcBef>
                <a:spcPct val="0"/>
              </a:spcBef>
              <a:spcAft>
                <a:spcPct val="0"/>
              </a:spcAft>
              <a:defRPr sz="2400" i="1">
                <a:solidFill>
                  <a:schemeClr val="bg1"/>
                </a:solidFill>
                <a:latin typeface="Arial" pitchFamily="34" charset="0"/>
                <a:ea typeface="ＭＳ Ｐゴシック" pitchFamily="34" charset="-128"/>
              </a:defRPr>
            </a:lvl9pPr>
          </a:lstStyle>
          <a:p>
            <a:pPr algn="r"/>
            <a:fld id="{0651A65B-7C20-449E-8A09-03DABAA5570A}" type="slidenum">
              <a:rPr lang="fr-FR" sz="1300" i="0">
                <a:solidFill>
                  <a:schemeClr val="tx1"/>
                </a:solidFill>
              </a:rPr>
              <a:pPr algn="r"/>
              <a:t>8</a:t>
            </a:fld>
            <a:endParaRPr lang="fr-FR" sz="1300" i="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extLst>
      <p:ext uri="{BB962C8B-B14F-4D97-AF65-F5344CB8AC3E}">
        <p14:creationId xmlns:p14="http://schemas.microsoft.com/office/powerpoint/2010/main" val="3654561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4695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19900" y="44450"/>
            <a:ext cx="2255838" cy="666908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50800" y="44450"/>
            <a:ext cx="6616700" cy="66690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763064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9574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extLst>
      <p:ext uri="{BB962C8B-B14F-4D97-AF65-F5344CB8AC3E}">
        <p14:creationId xmlns:p14="http://schemas.microsoft.com/office/powerpoint/2010/main" val="3449551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50800" y="1409700"/>
            <a:ext cx="4435475" cy="5303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38675" y="1409700"/>
            <a:ext cx="4437063" cy="5303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356313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010036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Tree>
    <p:extLst>
      <p:ext uri="{BB962C8B-B14F-4D97-AF65-F5344CB8AC3E}">
        <p14:creationId xmlns:p14="http://schemas.microsoft.com/office/powerpoint/2010/main" val="44075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591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extLst>
      <p:ext uri="{BB962C8B-B14F-4D97-AF65-F5344CB8AC3E}">
        <p14:creationId xmlns:p14="http://schemas.microsoft.com/office/powerpoint/2010/main" val="32195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extLst>
      <p:ext uri="{BB962C8B-B14F-4D97-AF65-F5344CB8AC3E}">
        <p14:creationId xmlns:p14="http://schemas.microsoft.com/office/powerpoint/2010/main" val="396001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 y="44450"/>
            <a:ext cx="8193088"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50800" y="1409700"/>
            <a:ext cx="9024938" cy="530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l" rtl="0" eaLnBrk="0" fontAlgn="base" hangingPunct="0">
        <a:spcBef>
          <a:spcPct val="0"/>
        </a:spcBef>
        <a:spcAft>
          <a:spcPct val="0"/>
        </a:spcAft>
        <a:defRPr sz="2800" b="1">
          <a:solidFill>
            <a:srgbClr val="333399"/>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2pPr>
      <a:lvl3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3pPr>
      <a:lvl4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4pPr>
      <a:lvl5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5pPr>
      <a:lvl6pPr marL="457200" algn="l" rtl="0" fontAlgn="base">
        <a:spcBef>
          <a:spcPct val="0"/>
        </a:spcBef>
        <a:spcAft>
          <a:spcPct val="0"/>
        </a:spcAft>
        <a:defRPr sz="2800" b="1">
          <a:solidFill>
            <a:srgbClr val="333399"/>
          </a:solidFill>
          <a:latin typeface="Calibri" pitchFamily="-109" charset="0"/>
        </a:defRPr>
      </a:lvl6pPr>
      <a:lvl7pPr marL="914400" algn="l" rtl="0" fontAlgn="base">
        <a:spcBef>
          <a:spcPct val="0"/>
        </a:spcBef>
        <a:spcAft>
          <a:spcPct val="0"/>
        </a:spcAft>
        <a:defRPr sz="2800" b="1">
          <a:solidFill>
            <a:srgbClr val="333399"/>
          </a:solidFill>
          <a:latin typeface="Calibri" pitchFamily="-109" charset="0"/>
        </a:defRPr>
      </a:lvl7pPr>
      <a:lvl8pPr marL="1371600" algn="l" rtl="0" fontAlgn="base">
        <a:spcBef>
          <a:spcPct val="0"/>
        </a:spcBef>
        <a:spcAft>
          <a:spcPct val="0"/>
        </a:spcAft>
        <a:defRPr sz="2800" b="1">
          <a:solidFill>
            <a:srgbClr val="333399"/>
          </a:solidFill>
          <a:latin typeface="Calibri" pitchFamily="-109" charset="0"/>
        </a:defRPr>
      </a:lvl8pPr>
      <a:lvl9pPr marL="1828800" algn="l" rtl="0" fontAlgn="base">
        <a:spcBef>
          <a:spcPct val="0"/>
        </a:spcBef>
        <a:spcAft>
          <a:spcPct val="0"/>
        </a:spcAft>
        <a:defRPr sz="2800" b="1">
          <a:solidFill>
            <a:srgbClr val="333399"/>
          </a:solidFill>
          <a:latin typeface="Calibri" pitchFamily="-109" charset="0"/>
        </a:defRPr>
      </a:lvl9pPr>
    </p:titleStyle>
    <p:bodyStyle>
      <a:lvl1pPr marL="342900" indent="-342900" algn="l" rtl="0" eaLnBrk="0" fontAlgn="base" hangingPunct="0">
        <a:spcBef>
          <a:spcPct val="20000"/>
        </a:spcBef>
        <a:spcAft>
          <a:spcPct val="0"/>
        </a:spcAft>
        <a:buClr>
          <a:srgbClr val="CC3300"/>
        </a:buClr>
        <a:buFont typeface="Wingdings" pitchFamily="2" charset="2"/>
        <a:buChar char="§"/>
        <a:defRPr sz="2000">
          <a:solidFill>
            <a:srgbClr val="CC3300"/>
          </a:solidFill>
          <a:latin typeface="+mn-lt"/>
          <a:ea typeface="ＭＳ Ｐゴシック" pitchFamily="-109" charset="-128"/>
          <a:cs typeface="ＭＳ Ｐゴシック" pitchFamily="-109" charset="-128"/>
        </a:defRPr>
      </a:lvl1pPr>
      <a:lvl2pPr marL="742950" indent="-285750" algn="l" rtl="0" eaLnBrk="0" fontAlgn="base" hangingPunct="0">
        <a:spcBef>
          <a:spcPct val="20000"/>
        </a:spcBef>
        <a:spcAft>
          <a:spcPct val="0"/>
        </a:spcAft>
        <a:buClr>
          <a:srgbClr val="CC3300"/>
        </a:buClr>
        <a:buChar char="–"/>
        <a:defRPr sz="2800">
          <a:solidFill>
            <a:srgbClr val="000066"/>
          </a:solidFill>
          <a:latin typeface="+mn-lt"/>
          <a:ea typeface="ＭＳ Ｐゴシック" pitchFamily="-109" charset="-128"/>
        </a:defRPr>
      </a:lvl2pPr>
      <a:lvl3pPr marL="1143000" indent="-228600" algn="l" rtl="0" eaLnBrk="0" fontAlgn="base" hangingPunct="0">
        <a:spcBef>
          <a:spcPct val="20000"/>
        </a:spcBef>
        <a:spcAft>
          <a:spcPct val="0"/>
        </a:spcAft>
        <a:buClr>
          <a:srgbClr val="CC3300"/>
        </a:buClr>
        <a:buChar char="•"/>
        <a:defRPr sz="1600">
          <a:solidFill>
            <a:srgbClr val="000066"/>
          </a:solidFill>
          <a:latin typeface="+mn-lt"/>
          <a:ea typeface="ＭＳ Ｐゴシック" pitchFamily="-109" charset="-128"/>
        </a:defRPr>
      </a:lvl3pPr>
      <a:lvl4pPr marL="1600200" indent="-228600" algn="l" rtl="0" eaLnBrk="0" fontAlgn="base" hangingPunct="0">
        <a:spcBef>
          <a:spcPct val="20000"/>
        </a:spcBef>
        <a:spcAft>
          <a:spcPct val="0"/>
        </a:spcAft>
        <a:buClr>
          <a:srgbClr val="CC3300"/>
        </a:buClr>
        <a:buChar char="–"/>
        <a:defRPr sz="1400">
          <a:solidFill>
            <a:srgbClr val="000066"/>
          </a:solidFill>
          <a:latin typeface="+mn-lt"/>
          <a:ea typeface="ＭＳ Ｐゴシック" pitchFamily="-109" charset="-128"/>
        </a:defRPr>
      </a:lvl4pPr>
      <a:lvl5pPr marL="2057400" indent="-228600" algn="l" rtl="0" eaLnBrk="0" fontAlgn="base" hangingPunct="0">
        <a:spcBef>
          <a:spcPct val="20000"/>
        </a:spcBef>
        <a:spcAft>
          <a:spcPct val="0"/>
        </a:spcAft>
        <a:buClr>
          <a:srgbClr val="CC3300"/>
        </a:buClr>
        <a:buChar char="»"/>
        <a:defRPr sz="1400">
          <a:solidFill>
            <a:srgbClr val="000066"/>
          </a:solidFill>
          <a:latin typeface="+mn-lt"/>
          <a:ea typeface="ＭＳ Ｐゴシック" pitchFamily="-109" charset="-128"/>
        </a:defRPr>
      </a:lvl5pPr>
      <a:lvl6pPr marL="25146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6pPr>
      <a:lvl7pPr marL="29718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7pPr>
      <a:lvl8pPr marL="34290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8pPr>
      <a:lvl9pPr marL="38862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title"/>
          </p:nvPr>
        </p:nvSpPr>
        <p:spPr/>
        <p:txBody>
          <a:bodyPr/>
          <a:lstStyle/>
          <a:p>
            <a:r>
              <a:rPr lang="en-GB" sz="3200" smtClean="0">
                <a:ea typeface="ＭＳ Ｐゴシック" pitchFamily="34" charset="-128"/>
              </a:rPr>
              <a:t>Comparison of EFV vs MVC</a:t>
            </a:r>
          </a:p>
        </p:txBody>
      </p:sp>
      <p:sp>
        <p:nvSpPr>
          <p:cNvPr id="15362" name="Espace réservé du contenu 2"/>
          <p:cNvSpPr>
            <a:spLocks noGrp="1"/>
          </p:cNvSpPr>
          <p:nvPr>
            <p:ph idx="1"/>
          </p:nvPr>
        </p:nvSpPr>
        <p:spPr/>
        <p:txBody>
          <a:bodyPr/>
          <a:lstStyle/>
          <a:p>
            <a:r>
              <a:rPr lang="fr-FR" sz="2800" b="1" smtClean="0">
                <a:latin typeface="Calibri" pitchFamily="34" charset="0"/>
                <a:ea typeface="ＭＳ Ｐゴシック" pitchFamily="34" charset="-128"/>
              </a:rPr>
              <a:t>MERIT Study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auto">
          <a:xfrm>
            <a:off x="9525" y="1125538"/>
            <a:ext cx="1811338" cy="579437"/>
          </a:xfrm>
          <a:prstGeom prst="rect">
            <a:avLst/>
          </a:prstGeom>
          <a:noFill/>
          <a:ln w="9525">
            <a:noFill/>
            <a:miter lim="800000"/>
            <a:headEnd/>
            <a:tailEnd/>
          </a:ln>
        </p:spPr>
        <p:txBody>
          <a:bodyPr/>
          <a:lstStyle/>
          <a:p>
            <a:pPr marL="342900" indent="-342900">
              <a:spcBef>
                <a:spcPct val="20000"/>
              </a:spcBef>
              <a:buClr>
                <a:srgbClr val="CC3300"/>
              </a:buClr>
              <a:buFont typeface="Wingdings" pitchFamily="-109" charset="2"/>
              <a:buChar char="§"/>
              <a:defRPr/>
            </a:pPr>
            <a:r>
              <a:rPr lang="fr-FR" sz="2800" b="1" i="0" kern="0" dirty="0">
                <a:solidFill>
                  <a:srgbClr val="CC3300"/>
                </a:solidFill>
                <a:latin typeface="Calibri" pitchFamily="-109" charset="0"/>
                <a:ea typeface="ＭＳ Ｐゴシック" pitchFamily="-109" charset="-128"/>
                <a:cs typeface="ＭＳ Ｐゴシック" pitchFamily="-109" charset="-128"/>
              </a:rPr>
              <a:t>Design</a:t>
            </a:r>
          </a:p>
        </p:txBody>
      </p:sp>
      <p:sp>
        <p:nvSpPr>
          <p:cNvPr id="17410" name="Rectangle 4"/>
          <p:cNvSpPr>
            <a:spLocks noChangeArrowheads="1"/>
          </p:cNvSpPr>
          <p:nvPr/>
        </p:nvSpPr>
        <p:spPr bwMode="auto">
          <a:xfrm>
            <a:off x="3276600" y="3452813"/>
            <a:ext cx="8207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1600" b="1" i="0">
                <a:solidFill>
                  <a:srgbClr val="FF6600"/>
                </a:solidFill>
                <a:latin typeface="Calibri" pitchFamily="34" charset="0"/>
                <a:cs typeface="Arial" pitchFamily="34" charset="0"/>
              </a:rPr>
              <a:t>N = 361</a:t>
            </a:r>
          </a:p>
        </p:txBody>
      </p:sp>
      <p:sp>
        <p:nvSpPr>
          <p:cNvPr id="17411" name="Rectangle 8"/>
          <p:cNvSpPr>
            <a:spLocks noChangeArrowheads="1"/>
          </p:cNvSpPr>
          <p:nvPr/>
        </p:nvSpPr>
        <p:spPr bwMode="auto">
          <a:xfrm>
            <a:off x="3276600" y="2446338"/>
            <a:ext cx="8207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1600" b="1" i="0">
                <a:solidFill>
                  <a:srgbClr val="FF6600"/>
                </a:solidFill>
                <a:latin typeface="Calibri" pitchFamily="34" charset="0"/>
                <a:cs typeface="Arial" pitchFamily="34" charset="0"/>
              </a:rPr>
              <a:t>N = 360</a:t>
            </a:r>
          </a:p>
        </p:txBody>
      </p:sp>
      <p:sp>
        <p:nvSpPr>
          <p:cNvPr id="17412" name="Espace réservé du contenu 2"/>
          <p:cNvSpPr>
            <a:spLocks/>
          </p:cNvSpPr>
          <p:nvPr/>
        </p:nvSpPr>
        <p:spPr bwMode="auto">
          <a:xfrm>
            <a:off x="9525" y="4789488"/>
            <a:ext cx="91344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57188" indent="-357188">
              <a:spcBef>
                <a:spcPct val="20000"/>
              </a:spcBef>
              <a:buClr>
                <a:srgbClr val="CC3300"/>
              </a:buClr>
              <a:buFont typeface="Wingdings" pitchFamily="2" charset="2"/>
              <a:buChar char="§"/>
            </a:pPr>
            <a:r>
              <a:rPr lang="en-US" sz="2800" b="1" i="0">
                <a:solidFill>
                  <a:srgbClr val="CC3300"/>
                </a:solidFill>
                <a:latin typeface="Calibri" pitchFamily="34" charset="0"/>
              </a:rPr>
              <a:t>Objective</a:t>
            </a:r>
          </a:p>
          <a:p>
            <a:pPr marL="714375" lvl="1" indent="-177800">
              <a:spcBef>
                <a:spcPct val="20000"/>
              </a:spcBef>
              <a:buClr>
                <a:srgbClr val="CC3300"/>
              </a:buClr>
              <a:buFont typeface="Arial" pitchFamily="34" charset="0"/>
              <a:buChar char="–"/>
            </a:pPr>
            <a:r>
              <a:rPr lang="en-US" sz="1700" i="0">
                <a:solidFill>
                  <a:srgbClr val="000066"/>
                </a:solidFill>
              </a:rPr>
              <a:t>Non inferiority of MVC vs EFV: % HIV RNA &lt; 400 c/mL and &lt; 50 c/mL</a:t>
            </a:r>
            <a:br>
              <a:rPr lang="en-US" sz="1700" i="0">
                <a:solidFill>
                  <a:srgbClr val="000066"/>
                </a:solidFill>
              </a:rPr>
            </a:br>
            <a:r>
              <a:rPr lang="en-US" sz="1700" i="0">
                <a:solidFill>
                  <a:srgbClr val="000066"/>
                </a:solidFill>
              </a:rPr>
              <a:t>(co-primary endpoints) at W48, by ITT analysis (lower margin of the 1-sided 97.5% CI for the difference = - 10%)</a:t>
            </a:r>
            <a:r>
              <a:rPr lang="en-US" sz="1700"/>
              <a:t> </a:t>
            </a:r>
            <a:r>
              <a:rPr lang="en-US" sz="1700" i="0">
                <a:solidFill>
                  <a:srgbClr val="000066"/>
                </a:solidFill>
              </a:rPr>
              <a:t>[missing values were classified as non responses]</a:t>
            </a:r>
          </a:p>
        </p:txBody>
      </p:sp>
      <p:graphicFrame>
        <p:nvGraphicFramePr>
          <p:cNvPr id="280613" name="Group 37"/>
          <p:cNvGraphicFramePr>
            <a:graphicFrameLocks noGrp="1"/>
          </p:cNvGraphicFramePr>
          <p:nvPr/>
        </p:nvGraphicFramePr>
        <p:xfrm>
          <a:off x="4051300" y="2474913"/>
          <a:ext cx="3041650" cy="639762"/>
        </p:xfrm>
        <a:graphic>
          <a:graphicData uri="http://schemas.openxmlformats.org/drawingml/2006/table">
            <a:tbl>
              <a:tblPr/>
              <a:tblGrid>
                <a:gridCol w="3041650"/>
              </a:tblGrid>
              <a:tr h="639762">
                <a:tc>
                  <a:txBody>
                    <a:bodyPr/>
                    <a:lstStyle/>
                    <a:p>
                      <a:pPr marL="0" marR="0" lvl="0" indent="0" algn="l" defTabSz="914400" rtl="0" eaLnBrk="1" fontAlgn="base" latinLnBrk="0" hangingPunct="1">
                        <a:lnSpc>
                          <a:spcPct val="100000"/>
                        </a:lnSpc>
                        <a:spcBef>
                          <a:spcPct val="0"/>
                        </a:spcBef>
                        <a:spcAft>
                          <a:spcPct val="0"/>
                        </a:spcAft>
                        <a:buClrTx/>
                        <a:buSzTx/>
                        <a:buFont typeface="Wingdings" charset="2"/>
                        <a:buNone/>
                        <a:tabLst/>
                      </a:pPr>
                      <a:r>
                        <a:rPr kumimoji="0" lang="en-GB" sz="1800" b="1" i="0" u="none" strike="noStrike" cap="none" normalizeH="0" baseline="0">
                          <a:ln>
                            <a:noFill/>
                          </a:ln>
                          <a:solidFill>
                            <a:srgbClr val="F8F8F8"/>
                          </a:solidFill>
                          <a:effectLst/>
                          <a:latin typeface="Calibri" charset="0"/>
                          <a:ea typeface="ＭＳ Ｐゴシック" charset="-128"/>
                          <a:cs typeface="ＭＳ Ｐゴシック" charset="-128"/>
                        </a:rPr>
                        <a:t>MVC 300 mg BID * </a:t>
                      </a:r>
                      <a:br>
                        <a:rPr kumimoji="0" lang="en-GB" sz="1800" b="1" i="0" u="none" strike="noStrike" cap="none" normalizeH="0" baseline="0">
                          <a:ln>
                            <a:noFill/>
                          </a:ln>
                          <a:solidFill>
                            <a:srgbClr val="F8F8F8"/>
                          </a:solidFill>
                          <a:effectLst/>
                          <a:latin typeface="Calibri" charset="0"/>
                          <a:ea typeface="ＭＳ Ｐゴシック" charset="-128"/>
                          <a:cs typeface="ＭＳ Ｐゴシック" charset="-128"/>
                        </a:rPr>
                      </a:br>
                      <a:r>
                        <a:rPr kumimoji="0" lang="en-GB" sz="1800" b="1" i="0" u="none" strike="noStrike" cap="none" normalizeH="0" baseline="0">
                          <a:ln>
                            <a:noFill/>
                          </a:ln>
                          <a:solidFill>
                            <a:srgbClr val="F8F8F8"/>
                          </a:solidFill>
                          <a:effectLst/>
                          <a:latin typeface="Calibri" charset="0"/>
                          <a:ea typeface="ＭＳ Ｐゴシック" charset="-128"/>
                          <a:cs typeface="ＭＳ Ｐゴシック" charset="-128"/>
                        </a:rPr>
                        <a:t>+ ZDV/3TC BID</a:t>
                      </a:r>
                    </a:p>
                  </a:txBody>
                  <a:tcPr marT="45697" marB="45697"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660033"/>
                    </a:solidFill>
                  </a:tcPr>
                </a:tc>
              </a:tr>
            </a:tbl>
          </a:graphicData>
        </a:graphic>
      </p:graphicFrame>
      <p:graphicFrame>
        <p:nvGraphicFramePr>
          <p:cNvPr id="280612" name="Group 36"/>
          <p:cNvGraphicFramePr>
            <a:graphicFrameLocks noGrp="1"/>
          </p:cNvGraphicFramePr>
          <p:nvPr/>
        </p:nvGraphicFramePr>
        <p:xfrm>
          <a:off x="4054475" y="3462338"/>
          <a:ext cx="3041650" cy="639762"/>
        </p:xfrm>
        <a:graphic>
          <a:graphicData uri="http://schemas.openxmlformats.org/drawingml/2006/table">
            <a:tbl>
              <a:tblPr/>
              <a:tblGrid>
                <a:gridCol w="3041650"/>
              </a:tblGrid>
              <a:tr h="639762">
                <a:tc>
                  <a:txBody>
                    <a:bodyPr/>
                    <a:lstStyle/>
                    <a:p>
                      <a:pPr marL="0" marR="0" lvl="0" indent="0" algn="l" defTabSz="914400" rtl="0" eaLnBrk="1" fontAlgn="base" latinLnBrk="0" hangingPunct="1">
                        <a:lnSpc>
                          <a:spcPct val="100000"/>
                        </a:lnSpc>
                        <a:spcBef>
                          <a:spcPct val="0"/>
                        </a:spcBef>
                        <a:spcAft>
                          <a:spcPct val="0"/>
                        </a:spcAft>
                        <a:buClrTx/>
                        <a:buSzTx/>
                        <a:buFont typeface="Wingdings" charset="2"/>
                        <a:buNone/>
                        <a:tabLst/>
                      </a:pPr>
                      <a:r>
                        <a:rPr kumimoji="0" lang="fr-FR" sz="1800" b="1" i="0" u="none" strike="noStrike" cap="none" normalizeH="0" baseline="0">
                          <a:ln>
                            <a:noFill/>
                          </a:ln>
                          <a:solidFill>
                            <a:schemeClr val="bg1"/>
                          </a:solidFill>
                          <a:effectLst/>
                          <a:latin typeface="Calibri" charset="0"/>
                          <a:ea typeface="ＭＳ Ｐゴシック" charset="-128"/>
                          <a:cs typeface="ＭＳ Ｐゴシック" charset="-128"/>
                        </a:rPr>
                        <a:t>EFV 600 mg QD </a:t>
                      </a:r>
                      <a:br>
                        <a:rPr kumimoji="0" lang="fr-FR" sz="1800" b="1" i="0" u="none" strike="noStrike" cap="none" normalizeH="0" baseline="0">
                          <a:ln>
                            <a:noFill/>
                          </a:ln>
                          <a:solidFill>
                            <a:schemeClr val="bg1"/>
                          </a:solidFill>
                          <a:effectLst/>
                          <a:latin typeface="Calibri" charset="0"/>
                          <a:ea typeface="ＭＳ Ｐゴシック" charset="-128"/>
                          <a:cs typeface="ＭＳ Ｐゴシック" charset="-128"/>
                        </a:rPr>
                      </a:br>
                      <a:r>
                        <a:rPr kumimoji="0" lang="fr-FR" sz="1800" b="1" i="0" u="none" strike="noStrike" cap="none" normalizeH="0" baseline="0">
                          <a:ln>
                            <a:noFill/>
                          </a:ln>
                          <a:solidFill>
                            <a:schemeClr val="bg1"/>
                          </a:solidFill>
                          <a:effectLst/>
                          <a:latin typeface="Calibri" charset="0"/>
                          <a:ea typeface="ＭＳ Ｐゴシック" charset="-128"/>
                          <a:cs typeface="ＭＳ Ｐゴシック" charset="-128"/>
                        </a:rPr>
                        <a:t>+ ZDV/3TC BID</a:t>
                      </a:r>
                    </a:p>
                  </a:txBody>
                  <a:tcPr marT="45697" marB="45697"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33FF"/>
                    </a:solidFill>
                  </a:tcPr>
                </a:tc>
              </a:tr>
            </a:tbl>
          </a:graphicData>
        </a:graphic>
      </p:graphicFrame>
      <p:sp>
        <p:nvSpPr>
          <p:cNvPr id="17425" name="AutoShape 162"/>
          <p:cNvSpPr>
            <a:spLocks noChangeArrowheads="1"/>
          </p:cNvSpPr>
          <p:nvPr/>
        </p:nvSpPr>
        <p:spPr bwMode="auto">
          <a:xfrm>
            <a:off x="177800" y="2279650"/>
            <a:ext cx="2638425" cy="2259013"/>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anchor="ctr">
            <a:spAutoFit/>
          </a:bodyPr>
          <a:lstStyle/>
          <a:p>
            <a:pPr algn="ctr"/>
            <a:r>
              <a:rPr lang="en-GB" sz="1600" b="1" i="0" u="sng">
                <a:solidFill>
                  <a:srgbClr val="000066"/>
                </a:solidFill>
                <a:latin typeface="Calibri" pitchFamily="34" charset="0"/>
                <a:cs typeface="Arial" pitchFamily="34" charset="0"/>
              </a:rPr>
              <a:t>&gt;</a:t>
            </a:r>
            <a:r>
              <a:rPr lang="en-GB" sz="1600" b="1" i="0">
                <a:solidFill>
                  <a:srgbClr val="000066"/>
                </a:solidFill>
                <a:latin typeface="Calibri" pitchFamily="34" charset="0"/>
                <a:cs typeface="Arial" pitchFamily="34" charset="0"/>
              </a:rPr>
              <a:t> 16 years</a:t>
            </a:r>
          </a:p>
          <a:p>
            <a:pPr algn="ctr"/>
            <a:r>
              <a:rPr lang="en-GB" sz="1600" b="1" i="0">
                <a:solidFill>
                  <a:srgbClr val="000066"/>
                </a:solidFill>
                <a:latin typeface="Calibri" pitchFamily="34" charset="0"/>
                <a:cs typeface="Arial" pitchFamily="34" charset="0"/>
              </a:rPr>
              <a:t>ARV-naïve</a:t>
            </a:r>
          </a:p>
          <a:p>
            <a:pPr algn="ctr"/>
            <a:r>
              <a:rPr lang="en-GB" sz="1600" b="1" i="0">
                <a:solidFill>
                  <a:srgbClr val="000066"/>
                </a:solidFill>
                <a:latin typeface="Calibri" pitchFamily="34" charset="0"/>
                <a:cs typeface="Arial" pitchFamily="34" charset="0"/>
              </a:rPr>
              <a:t> HIV RNA </a:t>
            </a:r>
            <a:r>
              <a:rPr lang="en-GB" sz="1600" b="1" i="0" u="sng">
                <a:solidFill>
                  <a:srgbClr val="000066"/>
                </a:solidFill>
                <a:latin typeface="Calibri" pitchFamily="34" charset="0"/>
                <a:cs typeface="Arial" pitchFamily="34" charset="0"/>
              </a:rPr>
              <a:t>&gt;</a:t>
            </a:r>
            <a:r>
              <a:rPr lang="en-GB" sz="1600" b="1" i="0">
                <a:solidFill>
                  <a:srgbClr val="000066"/>
                </a:solidFill>
                <a:latin typeface="Calibri" pitchFamily="34" charset="0"/>
                <a:cs typeface="Arial" pitchFamily="34" charset="0"/>
              </a:rPr>
              <a:t> 2,000 c/mL</a:t>
            </a:r>
          </a:p>
          <a:p>
            <a:pPr algn="ctr"/>
            <a:r>
              <a:rPr lang="en-GB" sz="1600" b="1" i="0">
                <a:solidFill>
                  <a:srgbClr val="000066"/>
                </a:solidFill>
                <a:latin typeface="Calibri" pitchFamily="34" charset="0"/>
                <a:cs typeface="Arial" pitchFamily="34" charset="0"/>
              </a:rPr>
              <a:t>Any CD4 cell count</a:t>
            </a:r>
          </a:p>
          <a:p>
            <a:pPr algn="ctr"/>
            <a:r>
              <a:rPr lang="en-GB" sz="1600" b="1" i="0">
                <a:solidFill>
                  <a:srgbClr val="000066"/>
                </a:solidFill>
                <a:latin typeface="Calibri" pitchFamily="34" charset="0"/>
                <a:cs typeface="Arial" pitchFamily="34" charset="0"/>
              </a:rPr>
              <a:t>R5 HIV-1 infection (original Trofile assay)</a:t>
            </a:r>
          </a:p>
          <a:p>
            <a:pPr algn="ctr"/>
            <a:r>
              <a:rPr lang="en-GB" sz="1600" b="1" i="0">
                <a:solidFill>
                  <a:srgbClr val="000066"/>
                </a:solidFill>
                <a:latin typeface="Calibri" pitchFamily="34" charset="0"/>
                <a:cs typeface="Arial" pitchFamily="34" charset="0"/>
              </a:rPr>
              <a:t>No resistance to </a:t>
            </a:r>
          </a:p>
          <a:p>
            <a:pPr algn="ctr"/>
            <a:r>
              <a:rPr lang="en-GB" sz="1600" b="1" i="0">
                <a:solidFill>
                  <a:srgbClr val="000066"/>
                </a:solidFill>
                <a:latin typeface="Calibri" pitchFamily="34" charset="0"/>
                <a:cs typeface="Arial" pitchFamily="34" charset="0"/>
              </a:rPr>
              <a:t>EFV, ZDV or 3TC</a:t>
            </a:r>
          </a:p>
        </p:txBody>
      </p:sp>
      <p:sp>
        <p:nvSpPr>
          <p:cNvPr id="17426" name="ZoneTexte 71"/>
          <p:cNvSpPr txBox="1">
            <a:spLocks noChangeArrowheads="1"/>
          </p:cNvSpPr>
          <p:nvPr/>
        </p:nvSpPr>
        <p:spPr bwMode="auto">
          <a:xfrm>
            <a:off x="3233738" y="4200525"/>
            <a:ext cx="523398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600" i="0">
                <a:solidFill>
                  <a:srgbClr val="000066"/>
                </a:solidFill>
              </a:rPr>
              <a:t>*Randomisation was stratified by screening </a:t>
            </a:r>
          </a:p>
          <a:p>
            <a:r>
              <a:rPr lang="en-GB" sz="1600" i="0">
                <a:solidFill>
                  <a:srgbClr val="000066"/>
                </a:solidFill>
              </a:rPr>
              <a:t>HIV RNA (&lt; or </a:t>
            </a:r>
            <a:r>
              <a:rPr lang="en-GB" sz="1600" i="0" u="sng">
                <a:solidFill>
                  <a:srgbClr val="000066"/>
                </a:solidFill>
              </a:rPr>
              <a:t>&gt;</a:t>
            </a:r>
            <a:r>
              <a:rPr lang="en-GB" sz="1600" i="0">
                <a:solidFill>
                  <a:srgbClr val="000066"/>
                </a:solidFill>
              </a:rPr>
              <a:t> 100,000 c/mL) and geographic location</a:t>
            </a:r>
          </a:p>
          <a:p>
            <a:r>
              <a:rPr lang="en-GB" sz="1600" i="0">
                <a:solidFill>
                  <a:srgbClr val="000066"/>
                </a:solidFill>
              </a:rPr>
              <a:t>(Northern or Southern Hemisphere)</a:t>
            </a:r>
          </a:p>
        </p:txBody>
      </p:sp>
      <p:sp>
        <p:nvSpPr>
          <p:cNvPr id="17427"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
        <p:nvSpPr>
          <p:cNvPr id="17428"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17429" name="ZoneTexte 28"/>
          <p:cNvSpPr txBox="1">
            <a:spLocks noChangeArrowheads="1"/>
          </p:cNvSpPr>
          <p:nvPr/>
        </p:nvSpPr>
        <p:spPr bwMode="auto">
          <a:xfrm>
            <a:off x="404813" y="6221413"/>
            <a:ext cx="64246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400" i="0">
                <a:solidFill>
                  <a:srgbClr val="000066"/>
                </a:solidFill>
              </a:rPr>
              <a:t>* A third arm with MVC 300 mg QD was discontinued for lack of efficacy at W16</a:t>
            </a:r>
          </a:p>
        </p:txBody>
      </p:sp>
      <p:sp>
        <p:nvSpPr>
          <p:cNvPr id="17430" name="Rectangle 23"/>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cxnSp>
        <p:nvCxnSpPr>
          <p:cNvPr id="17431" name="Connecteur droit 66"/>
          <p:cNvCxnSpPr>
            <a:cxnSpLocks noChangeShapeType="1"/>
          </p:cNvCxnSpPr>
          <p:nvPr/>
        </p:nvCxnSpPr>
        <p:spPr bwMode="auto">
          <a:xfrm rot="5400000">
            <a:off x="2864644" y="2585244"/>
            <a:ext cx="400050" cy="1588"/>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cxnSp>
      <p:sp>
        <p:nvSpPr>
          <p:cNvPr id="17432" name="Oval 170"/>
          <p:cNvSpPr>
            <a:spLocks noChangeArrowheads="1"/>
          </p:cNvSpPr>
          <p:nvPr/>
        </p:nvSpPr>
        <p:spPr bwMode="auto">
          <a:xfrm>
            <a:off x="2293938" y="1371600"/>
            <a:ext cx="1539875" cy="1014413"/>
          </a:xfrm>
          <a:prstGeom prst="ellipse">
            <a:avLst/>
          </a:prstGeom>
          <a:solidFill>
            <a:srgbClr val="E5E5F7"/>
          </a:solidFill>
          <a:ln>
            <a:noFill/>
          </a:ln>
          <a:effectLst>
            <a:prstShdw prst="shdw17" dist="17961" dir="2700000">
              <a:srgbClr val="8989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400" b="1" i="0">
                <a:solidFill>
                  <a:srgbClr val="000066"/>
                </a:solidFill>
                <a:latin typeface="Calibri" pitchFamily="34" charset="0"/>
                <a:cs typeface="Arial" pitchFamily="34" charset="0"/>
              </a:rPr>
              <a:t>Randomisation*</a:t>
            </a:r>
          </a:p>
          <a:p>
            <a:pPr algn="ctr"/>
            <a:r>
              <a:rPr lang="en-GB" sz="1400" b="1" i="0">
                <a:solidFill>
                  <a:srgbClr val="000066"/>
                </a:solidFill>
                <a:latin typeface="Calibri" pitchFamily="34" charset="0"/>
                <a:cs typeface="Arial" pitchFamily="34" charset="0"/>
              </a:rPr>
              <a:t>1 : 1</a:t>
            </a:r>
          </a:p>
          <a:p>
            <a:pPr algn="ctr"/>
            <a:r>
              <a:rPr lang="en-GB" sz="1400" b="1" i="0">
                <a:solidFill>
                  <a:srgbClr val="000066"/>
                </a:solidFill>
                <a:latin typeface="Calibri" pitchFamily="34" charset="0"/>
                <a:cs typeface="Arial" pitchFamily="34" charset="0"/>
              </a:rPr>
              <a:t>Open-label</a:t>
            </a:r>
          </a:p>
        </p:txBody>
      </p:sp>
      <p:cxnSp>
        <p:nvCxnSpPr>
          <p:cNvPr id="17433" name="AutoShape 60"/>
          <p:cNvCxnSpPr>
            <a:cxnSpLocks noChangeShapeType="1"/>
          </p:cNvCxnSpPr>
          <p:nvPr/>
        </p:nvCxnSpPr>
        <p:spPr bwMode="auto">
          <a:xfrm rot="10800000" flipH="1" flipV="1">
            <a:off x="4052888" y="2794000"/>
            <a:ext cx="1587" cy="993775"/>
          </a:xfrm>
          <a:prstGeom prst="bentConnector3">
            <a:avLst>
              <a:gd name="adj1" fmla="val -48000014"/>
            </a:avLst>
          </a:prstGeom>
          <a:noFill/>
          <a:ln w="38100">
            <a:solidFill>
              <a:schemeClr val="accent2"/>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17434" name="Line 63"/>
          <p:cNvSpPr>
            <a:spLocks noChangeShapeType="1"/>
          </p:cNvSpPr>
          <p:nvPr/>
        </p:nvSpPr>
        <p:spPr bwMode="auto">
          <a:xfrm>
            <a:off x="2843213" y="3284538"/>
            <a:ext cx="433387"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781" name="Oval 109"/>
          <p:cNvSpPr>
            <a:spLocks noChangeArrowheads="1"/>
          </p:cNvSpPr>
          <p:nvPr/>
        </p:nvSpPr>
        <p:spPr bwMode="auto">
          <a:xfrm>
            <a:off x="6804025" y="1447800"/>
            <a:ext cx="576263" cy="527050"/>
          </a:xfrm>
          <a:prstGeom prst="ellipse">
            <a:avLst/>
          </a:prstGeom>
          <a:solidFill>
            <a:schemeClr val="bg1"/>
          </a:solidFill>
          <a:ln w="9525">
            <a:solidFill>
              <a:schemeClr val="accent1"/>
            </a:solidFill>
            <a:round/>
            <a:headEnd/>
            <a:tailEnd/>
          </a:ln>
          <a:effectLst>
            <a:prstShdw prst="shdw17" dist="17961" dir="2700000">
              <a:schemeClr val="accent1">
                <a:gamma/>
                <a:shade val="60000"/>
                <a:invGamma/>
                <a:alpha val="74998"/>
              </a:schemeClr>
            </a:prstShdw>
          </a:effectLst>
        </p:spPr>
        <p:txBody>
          <a:bodyPr wrap="none" anchor="ctr"/>
          <a:lstStyle/>
          <a:p>
            <a:pPr algn="ctr">
              <a:defRPr/>
            </a:pPr>
            <a:r>
              <a:rPr lang="en-GB" sz="1600" b="1" i="0">
                <a:solidFill>
                  <a:srgbClr val="0066FF"/>
                </a:solidFill>
                <a:latin typeface="Calibri" pitchFamily="34" charset="0"/>
                <a:ea typeface="ＭＳ Ｐゴシック" charset="-128"/>
              </a:rPr>
              <a:t>W48</a:t>
            </a:r>
            <a:endParaRPr lang="en-GB" sz="1600" i="0">
              <a:solidFill>
                <a:srgbClr val="0066FF"/>
              </a:solidFill>
              <a:latin typeface="Calibri" pitchFamily="34" charset="0"/>
              <a:ea typeface="ＭＳ Ｐゴシック" charset="-128"/>
            </a:endParaRPr>
          </a:p>
        </p:txBody>
      </p:sp>
      <p:sp>
        <p:nvSpPr>
          <p:cNvPr id="28782" name="Oval 110"/>
          <p:cNvSpPr>
            <a:spLocks noChangeArrowheads="1"/>
          </p:cNvSpPr>
          <p:nvPr/>
        </p:nvSpPr>
        <p:spPr bwMode="auto">
          <a:xfrm>
            <a:off x="8421688" y="1447800"/>
            <a:ext cx="576262" cy="527050"/>
          </a:xfrm>
          <a:prstGeom prst="ellipse">
            <a:avLst/>
          </a:prstGeom>
          <a:solidFill>
            <a:schemeClr val="bg1"/>
          </a:solidFill>
          <a:ln w="9525">
            <a:solidFill>
              <a:schemeClr val="accent1"/>
            </a:solidFill>
            <a:round/>
            <a:headEnd/>
            <a:tailEnd/>
          </a:ln>
          <a:effectLst>
            <a:prstShdw prst="shdw17" dist="17961" dir="2700000">
              <a:schemeClr val="accent1">
                <a:gamma/>
                <a:shade val="60000"/>
                <a:invGamma/>
                <a:alpha val="74998"/>
              </a:schemeClr>
            </a:prstShdw>
          </a:effectLst>
        </p:spPr>
        <p:txBody>
          <a:bodyPr wrap="none" anchor="ctr"/>
          <a:lstStyle/>
          <a:p>
            <a:pPr algn="ctr">
              <a:defRPr/>
            </a:pPr>
            <a:r>
              <a:rPr lang="en-GB" sz="1600" b="1" i="0">
                <a:solidFill>
                  <a:srgbClr val="0066FF"/>
                </a:solidFill>
                <a:latin typeface="Calibri" pitchFamily="34" charset="0"/>
                <a:ea typeface="ＭＳ Ｐゴシック" charset="-128"/>
              </a:rPr>
              <a:t>W96</a:t>
            </a:r>
            <a:endParaRPr lang="en-GB" sz="1600" i="0">
              <a:solidFill>
                <a:srgbClr val="0066FF"/>
              </a:solidFill>
              <a:latin typeface="Calibri" pitchFamily="34" charset="0"/>
              <a:ea typeface="ＭＳ Ｐゴシック" charset="-128"/>
            </a:endParaRPr>
          </a:p>
        </p:txBody>
      </p:sp>
      <p:grpSp>
        <p:nvGrpSpPr>
          <p:cNvPr id="17437" name="Group 30"/>
          <p:cNvGrpSpPr>
            <a:grpSpLocks/>
          </p:cNvGrpSpPr>
          <p:nvPr/>
        </p:nvGrpSpPr>
        <p:grpSpPr bwMode="auto">
          <a:xfrm>
            <a:off x="7123113" y="1987550"/>
            <a:ext cx="1622425" cy="2151063"/>
            <a:chOff x="4471" y="1525"/>
            <a:chExt cx="1022" cy="1074"/>
          </a:xfrm>
        </p:grpSpPr>
        <p:sp>
          <p:nvSpPr>
            <p:cNvPr id="17441" name="Line 172"/>
            <p:cNvSpPr>
              <a:spLocks noChangeShapeType="1"/>
            </p:cNvSpPr>
            <p:nvPr/>
          </p:nvSpPr>
          <p:spPr bwMode="auto">
            <a:xfrm>
              <a:off x="5493" y="1525"/>
              <a:ext cx="0" cy="1074"/>
            </a:xfrm>
            <a:prstGeom prst="line">
              <a:avLst/>
            </a:prstGeom>
            <a:noFill/>
            <a:ln w="12700">
              <a:solidFill>
                <a:srgbClr val="7E7ED4"/>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7442" name="Line 172"/>
            <p:cNvSpPr>
              <a:spLocks noChangeShapeType="1"/>
            </p:cNvSpPr>
            <p:nvPr/>
          </p:nvSpPr>
          <p:spPr bwMode="auto">
            <a:xfrm>
              <a:off x="4471" y="1525"/>
              <a:ext cx="0" cy="1074"/>
            </a:xfrm>
            <a:prstGeom prst="line">
              <a:avLst/>
            </a:prstGeom>
            <a:noFill/>
            <a:ln w="12700">
              <a:solidFill>
                <a:srgbClr val="7E7ED4"/>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7438" name="Group 33"/>
          <p:cNvGrpSpPr>
            <a:grpSpLocks/>
          </p:cNvGrpSpPr>
          <p:nvPr/>
        </p:nvGrpSpPr>
        <p:grpSpPr bwMode="auto">
          <a:xfrm>
            <a:off x="7146925" y="2800350"/>
            <a:ext cx="1574800" cy="974725"/>
            <a:chOff x="4502" y="1764"/>
            <a:chExt cx="646" cy="614"/>
          </a:xfrm>
        </p:grpSpPr>
        <p:sp>
          <p:nvSpPr>
            <p:cNvPr id="17439" name="Line 31"/>
            <p:cNvSpPr>
              <a:spLocks noChangeShapeType="1"/>
            </p:cNvSpPr>
            <p:nvPr/>
          </p:nvSpPr>
          <p:spPr bwMode="auto">
            <a:xfrm flipV="1">
              <a:off x="4502" y="1764"/>
              <a:ext cx="646" cy="0"/>
            </a:xfrm>
            <a:prstGeom prst="line">
              <a:avLst/>
            </a:prstGeom>
            <a:noFill/>
            <a:ln w="38100">
              <a:solidFill>
                <a:srgbClr val="33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17440" name="Line 31"/>
            <p:cNvSpPr>
              <a:spLocks noChangeShapeType="1"/>
            </p:cNvSpPr>
            <p:nvPr/>
          </p:nvSpPr>
          <p:spPr bwMode="auto">
            <a:xfrm flipV="1">
              <a:off x="4502" y="2378"/>
              <a:ext cx="646" cy="0"/>
            </a:xfrm>
            <a:prstGeom prst="line">
              <a:avLst/>
            </a:prstGeom>
            <a:noFill/>
            <a:ln w="38100">
              <a:solidFill>
                <a:srgbClr val="33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graphicFrame>
        <p:nvGraphicFramePr>
          <p:cNvPr id="237637" name="Group 69"/>
          <p:cNvGraphicFramePr>
            <a:graphicFrameLocks noGrp="1"/>
          </p:cNvGraphicFramePr>
          <p:nvPr>
            <p:ph idx="4294967295"/>
          </p:nvPr>
        </p:nvGraphicFramePr>
        <p:xfrm>
          <a:off x="395288" y="1616075"/>
          <a:ext cx="8366125" cy="3900488"/>
        </p:xfrm>
        <a:graphic>
          <a:graphicData uri="http://schemas.openxmlformats.org/drawingml/2006/table">
            <a:tbl>
              <a:tblPr/>
              <a:tblGrid>
                <a:gridCol w="417512"/>
                <a:gridCol w="3841750"/>
                <a:gridCol w="2052638"/>
                <a:gridCol w="2054225"/>
              </a:tblGrid>
              <a:tr h="698500">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en-GB" sz="1800" b="1" i="0" u="none" strike="noStrike" cap="none" normalizeH="0" baseline="0" smtClean="0">
                        <a:ln>
                          <a:noFill/>
                        </a:ln>
                        <a:solidFill>
                          <a:srgbClr val="000066"/>
                        </a:solidFill>
                        <a:effectLst/>
                        <a:latin typeface="Calibri" pitchFamily="34" charset="0"/>
                        <a:ea typeface="ＭＳ Ｐゴシック" charset="-128"/>
                      </a:endParaRP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GB" sz="1800" b="1" i="0" u="none" strike="noStrike" cap="none" normalizeH="0" baseline="0" smtClean="0">
                          <a:ln>
                            <a:noFill/>
                          </a:ln>
                          <a:solidFill>
                            <a:schemeClr val="bg1"/>
                          </a:solidFill>
                          <a:effectLst/>
                          <a:latin typeface="Calibri" pitchFamily="34" charset="0"/>
                          <a:ea typeface="ＭＳ Ｐゴシック" charset="-128"/>
                        </a:rPr>
                        <a:t>MVC</a:t>
                      </a:r>
                      <a:br>
                        <a:rPr kumimoji="0" lang="en-GB" sz="1800" b="1" i="0" u="none" strike="noStrike" cap="none" normalizeH="0" baseline="0" smtClean="0">
                          <a:ln>
                            <a:noFill/>
                          </a:ln>
                          <a:solidFill>
                            <a:schemeClr val="bg1"/>
                          </a:solidFill>
                          <a:effectLst/>
                          <a:latin typeface="Calibri" pitchFamily="34" charset="0"/>
                          <a:ea typeface="ＭＳ Ｐゴシック" charset="-128"/>
                        </a:rPr>
                      </a:br>
                      <a:r>
                        <a:rPr kumimoji="0" lang="en-GB" sz="1800" b="1" i="0" u="none" strike="noStrike" cap="none" normalizeH="0" baseline="0" smtClean="0">
                          <a:ln>
                            <a:noFill/>
                          </a:ln>
                          <a:solidFill>
                            <a:schemeClr val="bg1"/>
                          </a:solidFill>
                          <a:effectLst/>
                          <a:latin typeface="Calibri" pitchFamily="34" charset="0"/>
                          <a:ea typeface="ＭＳ Ｐゴシック" charset="-128"/>
                        </a:rPr>
                        <a:t>N = 360</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6600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GB" sz="1800" b="1" i="0" u="none" strike="noStrike" cap="none" normalizeH="0" baseline="0" smtClean="0">
                          <a:ln>
                            <a:noFill/>
                          </a:ln>
                          <a:solidFill>
                            <a:schemeClr val="bg1"/>
                          </a:solidFill>
                          <a:effectLst/>
                          <a:latin typeface="Calibri" pitchFamily="34" charset="0"/>
                          <a:ea typeface="ＭＳ Ｐゴシック" charset="-128"/>
                        </a:rPr>
                        <a:t>EFV</a:t>
                      </a:r>
                      <a:br>
                        <a:rPr kumimoji="0" lang="en-GB" sz="1800" b="1" i="0" u="none" strike="noStrike" cap="none" normalizeH="0" baseline="0" smtClean="0">
                          <a:ln>
                            <a:noFill/>
                          </a:ln>
                          <a:solidFill>
                            <a:schemeClr val="bg1"/>
                          </a:solidFill>
                          <a:effectLst/>
                          <a:latin typeface="Calibri" pitchFamily="34" charset="0"/>
                          <a:ea typeface="ＭＳ Ｐゴシック" charset="-128"/>
                        </a:rPr>
                      </a:br>
                      <a:r>
                        <a:rPr kumimoji="0" lang="en-GB" sz="1800" b="1" i="0" u="none" strike="noStrike" cap="none" normalizeH="0" baseline="0" smtClean="0">
                          <a:ln>
                            <a:noFill/>
                          </a:ln>
                          <a:solidFill>
                            <a:schemeClr val="bg1"/>
                          </a:solidFill>
                          <a:effectLst/>
                          <a:latin typeface="Calibri" pitchFamily="34" charset="0"/>
                          <a:ea typeface="ＭＳ Ｐゴシック" charset="-128"/>
                        </a:rPr>
                        <a:t>N = 361</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FF33FF"/>
                    </a:solidFill>
                  </a:tcPr>
                </a:tc>
              </a:tr>
              <a:tr h="400050">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Mean age, years</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36.7</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37.4</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r>
              <a:tr h="400050">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Female</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29%</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28%</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r>
              <a:tr h="400050">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White/Black/Other</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57% / 34% / 9%</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55% / 37% / 8%</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r>
              <a:tr h="400050">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HIV RNA (log</a:t>
                      </a:r>
                      <a:r>
                        <a:rPr kumimoji="0" lang="en-GB" sz="1400" b="1" i="0" u="none" strike="noStrike" cap="none" normalizeH="0" baseline="-25000" smtClean="0">
                          <a:ln>
                            <a:noFill/>
                          </a:ln>
                          <a:solidFill>
                            <a:srgbClr val="000066"/>
                          </a:solidFill>
                          <a:effectLst/>
                          <a:latin typeface="Arial" charset="0"/>
                          <a:ea typeface="ＭＳ Ｐゴシック" charset="-128"/>
                        </a:rPr>
                        <a:t>10</a:t>
                      </a:r>
                      <a:r>
                        <a:rPr kumimoji="0" lang="en-GB" sz="1400" b="1" i="0" u="none" strike="noStrike" cap="none" normalizeH="0" baseline="0" smtClean="0">
                          <a:ln>
                            <a:noFill/>
                          </a:ln>
                          <a:solidFill>
                            <a:srgbClr val="000066"/>
                          </a:solidFill>
                          <a:effectLst/>
                          <a:latin typeface="Arial" charset="0"/>
                          <a:ea typeface="ＭＳ Ｐゴシック" charset="-128"/>
                        </a:rPr>
                        <a:t> c/mL), mean</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4.86</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4.88</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noFill/>
                  </a:tcPr>
                </a:tc>
              </a:tr>
              <a:tr h="401638">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CD4 cell count (/mm</a:t>
                      </a:r>
                      <a:r>
                        <a:rPr kumimoji="0" lang="en-GB" sz="1400" b="1" i="0" u="none" strike="noStrike" cap="none" normalizeH="0" baseline="30000" smtClean="0">
                          <a:ln>
                            <a:noFill/>
                          </a:ln>
                          <a:solidFill>
                            <a:srgbClr val="000066"/>
                          </a:solidFill>
                          <a:effectLst/>
                          <a:latin typeface="Arial" charset="0"/>
                          <a:ea typeface="ＭＳ Ｐゴシック" charset="-128"/>
                        </a:rPr>
                        <a:t>3</a:t>
                      </a:r>
                      <a:r>
                        <a:rPr kumimoji="0" lang="en-GB" sz="1400" b="1" i="0" u="none" strike="noStrike" cap="none" normalizeH="0" baseline="0" smtClean="0">
                          <a:ln>
                            <a:noFill/>
                          </a:ln>
                          <a:solidFill>
                            <a:srgbClr val="000066"/>
                          </a:solidFill>
                          <a:effectLst/>
                          <a:latin typeface="Arial" charset="0"/>
                          <a:ea typeface="ＭＳ Ｐゴシック" charset="-128"/>
                        </a:rPr>
                        <a:t>), median</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241</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254</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r>
              <a:tr h="400050">
                <a:tc gridSpan="2">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Discontinuation by W48</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97 (26.9%)</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91 (25.2%)</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chemeClr val="bg1"/>
                    </a:solidFill>
                  </a:tcPr>
                </a:tc>
              </a:tr>
              <a:tr h="40005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en-GB" sz="1400" b="1" i="0" u="none" strike="noStrike" cap="none" normalizeH="0" baseline="0" smtClean="0">
                        <a:ln>
                          <a:noFill/>
                        </a:ln>
                        <a:solidFill>
                          <a:srgbClr val="000066"/>
                        </a:solidFill>
                        <a:effectLst/>
                        <a:latin typeface="Arial" charset="0"/>
                        <a:ea typeface="ＭＳ Ｐゴシック" charset="-128"/>
                      </a:endParaRPr>
                    </a:p>
                  </a:txBody>
                  <a:tcPr marL="90000" marR="90000" marT="46800" marB="46800" anchor="ctr" horzOverflow="overflow">
                    <a:lnL w="12700" cap="flat" cmpd="sng" algn="ctr">
                      <a:solidFill>
                        <a:srgbClr val="D0D0F0"/>
                      </a:solidFill>
                      <a:prstDash val="solid"/>
                      <a:round/>
                      <a:headEnd type="none" w="med" len="med"/>
                      <a:tailEnd type="none" w="med" len="med"/>
                    </a:lnL>
                    <a:lnR>
                      <a:noFill/>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For lack of efficacy</a:t>
                      </a:r>
                    </a:p>
                  </a:txBody>
                  <a:tcPr marL="90000" marR="90000" marT="46800" marB="46800" anchor="ctr" horzOverflow="overflow">
                    <a:lnL>
                      <a:noFill/>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43</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15</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r>
              <a:tr h="40005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en-GB" sz="1400" b="1" i="0" u="none" strike="noStrike" cap="none" normalizeH="0" baseline="0" smtClean="0">
                        <a:ln>
                          <a:noFill/>
                        </a:ln>
                        <a:solidFill>
                          <a:srgbClr val="000066"/>
                        </a:solidFill>
                        <a:effectLst/>
                        <a:latin typeface="Arial" charset="0"/>
                        <a:ea typeface="ＭＳ Ｐゴシック" charset="-128"/>
                      </a:endParaRPr>
                    </a:p>
                  </a:txBody>
                  <a:tcPr marL="90000" marR="90000" marT="46800" marB="46800" anchor="ctr" horzOverflow="overflow">
                    <a:lnL w="12700" cap="flat" cmpd="sng" algn="ctr">
                      <a:solidFill>
                        <a:srgbClr val="D0D0F0"/>
                      </a:solidFill>
                      <a:prstDash val="solid"/>
                      <a:round/>
                      <a:headEnd type="none" w="med" len="med"/>
                      <a:tailEnd type="none" w="med" len="med"/>
                    </a:lnL>
                    <a:lnR>
                      <a:noFill/>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For adverse event</a:t>
                      </a:r>
                    </a:p>
                  </a:txBody>
                  <a:tcPr marL="90000" marR="90000" marT="46800" marB="46800" anchor="ctr" horzOverflow="overflow">
                    <a:lnL>
                      <a:noFill/>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15</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49</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6350" cap="flat" cmpd="sng" algn="ctr">
                      <a:solidFill>
                        <a:srgbClr val="D0D0F0"/>
                      </a:solidFill>
                      <a:prstDash val="solid"/>
                      <a:round/>
                      <a:headEnd type="none" w="med" len="med"/>
                      <a:tailEnd type="none" w="med" len="med"/>
                    </a:lnT>
                    <a:lnB w="6350" cap="flat" cmpd="sng" algn="ctr">
                      <a:solidFill>
                        <a:srgbClr val="D0D0F0"/>
                      </a:solidFill>
                      <a:prstDash val="solid"/>
                      <a:round/>
                      <a:headEnd type="none" w="med" len="med"/>
                      <a:tailEnd type="none" w="med" len="med"/>
                    </a:lnB>
                    <a:lnTlToBr>
                      <a:noFill/>
                    </a:lnTlToBr>
                    <a:lnBlToTr>
                      <a:noFill/>
                    </a:lnBlToTr>
                    <a:solidFill>
                      <a:srgbClr val="DDDDDD"/>
                    </a:solidFill>
                  </a:tcPr>
                </a:tc>
              </a:tr>
            </a:tbl>
          </a:graphicData>
        </a:graphic>
      </p:graphicFrame>
      <p:sp>
        <p:nvSpPr>
          <p:cNvPr id="19502" name="Rectangle 6"/>
          <p:cNvSpPr>
            <a:spLocks noChangeArrowheads="1"/>
          </p:cNvSpPr>
          <p:nvPr/>
        </p:nvSpPr>
        <p:spPr bwMode="auto">
          <a:xfrm>
            <a:off x="971550" y="1308100"/>
            <a:ext cx="71628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ts val="1525"/>
              </a:lnSpc>
              <a:spcBef>
                <a:spcPct val="20000"/>
              </a:spcBef>
            </a:pPr>
            <a:r>
              <a:rPr lang="en-GB" sz="2800" b="1" i="0">
                <a:solidFill>
                  <a:srgbClr val="CC3300"/>
                </a:solidFill>
                <a:latin typeface="Calibri" pitchFamily="34" charset="0"/>
              </a:rPr>
              <a:t>Baseline characteristics and patient disposition</a:t>
            </a:r>
          </a:p>
        </p:txBody>
      </p:sp>
      <p:sp>
        <p:nvSpPr>
          <p:cNvPr id="19503" name="ZoneTexte 8"/>
          <p:cNvSpPr txBox="1">
            <a:spLocks noChangeArrowheads="1"/>
          </p:cNvSpPr>
          <p:nvPr/>
        </p:nvSpPr>
        <p:spPr bwMode="auto">
          <a:xfrm>
            <a:off x="309563" y="5599113"/>
            <a:ext cx="83661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600" i="0">
                <a:solidFill>
                  <a:srgbClr val="000066"/>
                </a:solidFill>
              </a:rPr>
              <a:t>78% of black and 72% of female patients were in the Southern Hemisphere</a:t>
            </a:r>
          </a:p>
          <a:p>
            <a:pPr algn="l"/>
            <a:r>
              <a:rPr lang="en-GB" sz="1600" i="0">
                <a:solidFill>
                  <a:srgbClr val="000066"/>
                </a:solidFill>
              </a:rPr>
              <a:t>Screening HIV RNA &gt; 100,000 c/mL: 45% in the Southern Hemisphere vs 38%</a:t>
            </a:r>
            <a:br>
              <a:rPr lang="en-GB" sz="1600" i="0">
                <a:solidFill>
                  <a:srgbClr val="000066"/>
                </a:solidFill>
              </a:rPr>
            </a:br>
            <a:r>
              <a:rPr lang="en-GB" sz="1600" i="0">
                <a:solidFill>
                  <a:srgbClr val="000066"/>
                </a:solidFill>
              </a:rPr>
              <a:t>in the Northern Hemisphere</a:t>
            </a:r>
          </a:p>
        </p:txBody>
      </p:sp>
      <p:sp>
        <p:nvSpPr>
          <p:cNvPr id="19504"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19505"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ChangeArrowheads="1"/>
          </p:cNvSpPr>
          <p:nvPr/>
        </p:nvSpPr>
        <p:spPr bwMode="auto">
          <a:xfrm>
            <a:off x="1547813" y="1125538"/>
            <a:ext cx="60372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2800" b="1" i="0">
                <a:solidFill>
                  <a:srgbClr val="CC3300"/>
                </a:solidFill>
                <a:latin typeface="Calibri" pitchFamily="34" charset="0"/>
              </a:rPr>
              <a:t>Response to treatment at week 48 (ITT)</a:t>
            </a:r>
          </a:p>
        </p:txBody>
      </p:sp>
      <p:grpSp>
        <p:nvGrpSpPr>
          <p:cNvPr id="21506" name="Group 69"/>
          <p:cNvGrpSpPr>
            <a:grpSpLocks/>
          </p:cNvGrpSpPr>
          <p:nvPr/>
        </p:nvGrpSpPr>
        <p:grpSpPr bwMode="auto">
          <a:xfrm>
            <a:off x="454025" y="6140450"/>
            <a:ext cx="8305800" cy="336550"/>
            <a:chOff x="286" y="3931"/>
            <a:chExt cx="5232" cy="212"/>
          </a:xfrm>
        </p:grpSpPr>
        <p:sp>
          <p:nvSpPr>
            <p:cNvPr id="21564" name="AutoShape 165"/>
            <p:cNvSpPr>
              <a:spLocks noChangeArrowheads="1"/>
            </p:cNvSpPr>
            <p:nvPr/>
          </p:nvSpPr>
          <p:spPr bwMode="auto">
            <a:xfrm>
              <a:off x="603" y="3931"/>
              <a:ext cx="4590" cy="212"/>
            </a:xfrm>
            <a:prstGeom prst="roundRect">
              <a:avLst>
                <a:gd name="adj" fmla="val 16667"/>
              </a:avLst>
            </a:prstGeom>
            <a:solidFill>
              <a:schemeClr val="bg1"/>
            </a:solidFill>
            <a:ln w="9525">
              <a:solidFill>
                <a:srgbClr val="D0D0F0"/>
              </a:solidFill>
              <a:round/>
              <a:headEnd/>
              <a:tailEnd/>
            </a:ln>
            <a:effectLst>
              <a:prstShdw prst="shdw17" dist="17961" dir="2700000">
                <a:srgbClr val="7D7D90">
                  <a:alpha val="74997"/>
                </a:srgbClr>
              </a:prstShdw>
            </a:effectLst>
          </p:spPr>
          <p:txBody>
            <a:bodyPr wrap="none" anchor="ctr"/>
            <a:lstStyle/>
            <a:p>
              <a:endParaRPr lang="en-GB" sz="2800" i="0">
                <a:solidFill>
                  <a:srgbClr val="000066"/>
                </a:solidFill>
              </a:endParaRPr>
            </a:p>
          </p:txBody>
        </p:sp>
        <p:sp>
          <p:nvSpPr>
            <p:cNvPr id="21565" name="Text Box 179"/>
            <p:cNvSpPr txBox="1">
              <a:spLocks noChangeArrowheads="1"/>
            </p:cNvSpPr>
            <p:nvPr/>
          </p:nvSpPr>
          <p:spPr bwMode="auto">
            <a:xfrm>
              <a:off x="286" y="3931"/>
              <a:ext cx="52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spcBef>
                  <a:spcPct val="5000"/>
                </a:spcBef>
              </a:pPr>
              <a:r>
                <a:rPr lang="en-GB" sz="1600" i="0">
                  <a:solidFill>
                    <a:srgbClr val="000066"/>
                  </a:solidFill>
                  <a:cs typeface="Arial" pitchFamily="34" charset="0"/>
                </a:rPr>
                <a:t>Mean CD4/mm</a:t>
              </a:r>
              <a:r>
                <a:rPr lang="en-GB" sz="1600" i="0" baseline="30000">
                  <a:solidFill>
                    <a:srgbClr val="000066"/>
                  </a:solidFill>
                  <a:cs typeface="Arial" pitchFamily="34" charset="0"/>
                </a:rPr>
                <a:t>3</a:t>
              </a:r>
              <a:r>
                <a:rPr lang="en-GB" sz="1600" i="0">
                  <a:solidFill>
                    <a:srgbClr val="000066"/>
                  </a:solidFill>
                  <a:cs typeface="Arial" pitchFamily="34" charset="0"/>
                </a:rPr>
                <a:t> increase at W48 (LOCF): 170 (MVC) vs 144 (EFV) (p = 0.008)</a:t>
              </a:r>
            </a:p>
          </p:txBody>
        </p:sp>
      </p:grpSp>
      <p:sp>
        <p:nvSpPr>
          <p:cNvPr id="21507"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21508" name="Rectangle 42"/>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grpSp>
        <p:nvGrpSpPr>
          <p:cNvPr id="21509" name="Group 6"/>
          <p:cNvGrpSpPr>
            <a:grpSpLocks/>
          </p:cNvGrpSpPr>
          <p:nvPr/>
        </p:nvGrpSpPr>
        <p:grpSpPr bwMode="auto">
          <a:xfrm>
            <a:off x="2855913" y="1676400"/>
            <a:ext cx="3454400" cy="368300"/>
            <a:chOff x="1884" y="1056"/>
            <a:chExt cx="2176" cy="232"/>
          </a:xfrm>
        </p:grpSpPr>
        <p:sp>
          <p:nvSpPr>
            <p:cNvPr id="21559" name="AutoShape 165"/>
            <p:cNvSpPr>
              <a:spLocks noChangeArrowheads="1"/>
            </p:cNvSpPr>
            <p:nvPr/>
          </p:nvSpPr>
          <p:spPr bwMode="auto">
            <a:xfrm>
              <a:off x="1884" y="1070"/>
              <a:ext cx="2149" cy="212"/>
            </a:xfrm>
            <a:prstGeom prst="roundRect">
              <a:avLst>
                <a:gd name="adj" fmla="val 16667"/>
              </a:avLst>
            </a:prstGeom>
            <a:solidFill>
              <a:schemeClr val="bg1"/>
            </a:solidFill>
            <a:ln w="9525">
              <a:solidFill>
                <a:srgbClr val="D0D0F0"/>
              </a:solidFill>
              <a:round/>
              <a:headEnd/>
              <a:tailEnd/>
            </a:ln>
            <a:effectLst>
              <a:prstShdw prst="shdw17" dist="17961" dir="2700000">
                <a:srgbClr val="7D7D90">
                  <a:alpha val="74997"/>
                </a:srgbClr>
              </a:prstShdw>
            </a:effectLst>
          </p:spPr>
          <p:txBody>
            <a:bodyPr wrap="none" anchor="ctr"/>
            <a:lstStyle/>
            <a:p>
              <a:endParaRPr lang="en-GB" sz="2800" i="0">
                <a:solidFill>
                  <a:srgbClr val="000066"/>
                </a:solidFill>
              </a:endParaRPr>
            </a:p>
          </p:txBody>
        </p:sp>
        <p:sp>
          <p:nvSpPr>
            <p:cNvPr id="21560" name="Rectangle 3"/>
            <p:cNvSpPr>
              <a:spLocks noChangeArrowheads="1"/>
            </p:cNvSpPr>
            <p:nvPr/>
          </p:nvSpPr>
          <p:spPr bwMode="auto">
            <a:xfrm>
              <a:off x="1973" y="1132"/>
              <a:ext cx="112" cy="91"/>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i="0">
                <a:solidFill>
                  <a:srgbClr val="000066"/>
                </a:solidFill>
              </a:endParaRPr>
            </a:p>
          </p:txBody>
        </p:sp>
        <p:sp>
          <p:nvSpPr>
            <p:cNvPr id="21561" name="Rectangle 4"/>
            <p:cNvSpPr>
              <a:spLocks noChangeArrowheads="1"/>
            </p:cNvSpPr>
            <p:nvPr/>
          </p:nvSpPr>
          <p:spPr bwMode="auto">
            <a:xfrm>
              <a:off x="3034" y="1131"/>
              <a:ext cx="112" cy="91"/>
            </a:xfrm>
            <a:prstGeom prst="rect">
              <a:avLst/>
            </a:prstGeom>
            <a:solidFill>
              <a:srgbClr val="FF33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i="0">
                <a:solidFill>
                  <a:srgbClr val="000066"/>
                </a:solidFill>
              </a:endParaRPr>
            </a:p>
          </p:txBody>
        </p:sp>
        <p:sp>
          <p:nvSpPr>
            <p:cNvPr id="21562" name="ZoneTexte 84"/>
            <p:cNvSpPr txBox="1">
              <a:spLocks noChangeArrowheads="1"/>
            </p:cNvSpPr>
            <p:nvPr/>
          </p:nvSpPr>
          <p:spPr bwMode="auto">
            <a:xfrm>
              <a:off x="2064" y="1056"/>
              <a:ext cx="97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800" b="1" i="0">
                  <a:solidFill>
                    <a:srgbClr val="000066"/>
                  </a:solidFill>
                  <a:latin typeface="Calibri" pitchFamily="34" charset="0"/>
                </a:rPr>
                <a:t>MVC (N = 360)</a:t>
              </a:r>
            </a:p>
          </p:txBody>
        </p:sp>
        <p:sp>
          <p:nvSpPr>
            <p:cNvPr id="21563" name="ZoneTexte 85"/>
            <p:cNvSpPr txBox="1">
              <a:spLocks noChangeArrowheads="1"/>
            </p:cNvSpPr>
            <p:nvPr/>
          </p:nvSpPr>
          <p:spPr bwMode="auto">
            <a:xfrm>
              <a:off x="3148" y="105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800" b="1" i="0">
                  <a:solidFill>
                    <a:srgbClr val="000066"/>
                  </a:solidFill>
                  <a:latin typeface="Calibri" pitchFamily="34" charset="0"/>
                </a:rPr>
                <a:t>EFV (N = 361)</a:t>
              </a:r>
            </a:p>
          </p:txBody>
        </p:sp>
      </p:grpSp>
      <p:sp>
        <p:nvSpPr>
          <p:cNvPr id="21510" name="Text Box 58"/>
          <p:cNvSpPr txBox="1">
            <a:spLocks noChangeArrowheads="1"/>
          </p:cNvSpPr>
          <p:nvPr/>
        </p:nvSpPr>
        <p:spPr bwMode="auto">
          <a:xfrm>
            <a:off x="2867025" y="5008563"/>
            <a:ext cx="2392363"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90000"/>
              </a:lnSpc>
            </a:pPr>
            <a:r>
              <a:rPr lang="en-GB" sz="1400" b="1" i="0">
                <a:solidFill>
                  <a:srgbClr val="000066"/>
                </a:solidFill>
              </a:rPr>
              <a:t>All patients</a:t>
            </a:r>
          </a:p>
        </p:txBody>
      </p:sp>
      <p:sp>
        <p:nvSpPr>
          <p:cNvPr id="21511" name="Text Box 67"/>
          <p:cNvSpPr txBox="1">
            <a:spLocks noChangeArrowheads="1"/>
          </p:cNvSpPr>
          <p:nvPr/>
        </p:nvSpPr>
        <p:spPr bwMode="auto">
          <a:xfrm>
            <a:off x="5680075" y="5475288"/>
            <a:ext cx="2397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endParaRPr lang="en-GB" sz="1600" i="0">
              <a:solidFill>
                <a:srgbClr val="000066"/>
              </a:solidFill>
            </a:endParaRPr>
          </a:p>
        </p:txBody>
      </p:sp>
      <p:sp>
        <p:nvSpPr>
          <p:cNvPr id="21512" name="Text Box 76"/>
          <p:cNvSpPr txBox="1">
            <a:spLocks noChangeArrowheads="1"/>
          </p:cNvSpPr>
          <p:nvPr/>
        </p:nvSpPr>
        <p:spPr bwMode="auto">
          <a:xfrm>
            <a:off x="795338" y="1960563"/>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2000" i="0">
                <a:solidFill>
                  <a:srgbClr val="000066"/>
                </a:solidFill>
              </a:rPr>
              <a:t>%</a:t>
            </a:r>
          </a:p>
        </p:txBody>
      </p:sp>
      <p:sp>
        <p:nvSpPr>
          <p:cNvPr id="21513" name="Line 141"/>
          <p:cNvSpPr>
            <a:spLocks noChangeShapeType="1"/>
          </p:cNvSpPr>
          <p:nvPr/>
        </p:nvSpPr>
        <p:spPr bwMode="auto">
          <a:xfrm>
            <a:off x="1293813" y="2441575"/>
            <a:ext cx="0" cy="2538413"/>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14" name="Line 143"/>
          <p:cNvSpPr>
            <a:spLocks noChangeShapeType="1"/>
          </p:cNvSpPr>
          <p:nvPr/>
        </p:nvSpPr>
        <p:spPr bwMode="auto">
          <a:xfrm>
            <a:off x="1227138" y="4471988"/>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15" name="Line 144"/>
          <p:cNvSpPr>
            <a:spLocks noChangeShapeType="1"/>
          </p:cNvSpPr>
          <p:nvPr/>
        </p:nvSpPr>
        <p:spPr bwMode="auto">
          <a:xfrm>
            <a:off x="1227138" y="3962400"/>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16" name="Line 145"/>
          <p:cNvSpPr>
            <a:spLocks noChangeShapeType="1"/>
          </p:cNvSpPr>
          <p:nvPr/>
        </p:nvSpPr>
        <p:spPr bwMode="auto">
          <a:xfrm>
            <a:off x="1227138" y="3460750"/>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17" name="Line 146"/>
          <p:cNvSpPr>
            <a:spLocks noChangeShapeType="1"/>
          </p:cNvSpPr>
          <p:nvPr/>
        </p:nvSpPr>
        <p:spPr bwMode="auto">
          <a:xfrm>
            <a:off x="1227138" y="2951163"/>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18" name="Line 147"/>
          <p:cNvSpPr>
            <a:spLocks noChangeShapeType="1"/>
          </p:cNvSpPr>
          <p:nvPr/>
        </p:nvSpPr>
        <p:spPr bwMode="auto">
          <a:xfrm>
            <a:off x="1227138" y="2441575"/>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19" name="Line 149"/>
          <p:cNvSpPr>
            <a:spLocks noChangeShapeType="1"/>
          </p:cNvSpPr>
          <p:nvPr/>
        </p:nvSpPr>
        <p:spPr bwMode="auto">
          <a:xfrm flipV="1">
            <a:off x="1293813" y="4979988"/>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0" name="Line 150"/>
          <p:cNvSpPr>
            <a:spLocks noChangeShapeType="1"/>
          </p:cNvSpPr>
          <p:nvPr/>
        </p:nvSpPr>
        <p:spPr bwMode="auto">
          <a:xfrm flipV="1">
            <a:off x="3173413" y="4979988"/>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1" name="Line 151"/>
          <p:cNvSpPr>
            <a:spLocks noChangeShapeType="1"/>
          </p:cNvSpPr>
          <p:nvPr/>
        </p:nvSpPr>
        <p:spPr bwMode="auto">
          <a:xfrm flipV="1">
            <a:off x="4910138" y="4979988"/>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2" name="Rectangle 153"/>
          <p:cNvSpPr>
            <a:spLocks noChangeArrowheads="1"/>
          </p:cNvSpPr>
          <p:nvPr/>
        </p:nvSpPr>
        <p:spPr bwMode="auto">
          <a:xfrm>
            <a:off x="1876425" y="2870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70.6</a:t>
            </a:r>
            <a:endParaRPr lang="en-GB" sz="1800" i="0">
              <a:solidFill>
                <a:srgbClr val="660033"/>
              </a:solidFill>
            </a:endParaRPr>
          </a:p>
        </p:txBody>
      </p:sp>
      <p:sp>
        <p:nvSpPr>
          <p:cNvPr id="21523" name="Rectangle 154"/>
          <p:cNvSpPr>
            <a:spLocks noChangeArrowheads="1"/>
          </p:cNvSpPr>
          <p:nvPr/>
        </p:nvSpPr>
        <p:spPr bwMode="auto">
          <a:xfrm>
            <a:off x="3635375" y="3014663"/>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65.3</a:t>
            </a:r>
            <a:endParaRPr lang="en-GB" sz="1800" i="0">
              <a:solidFill>
                <a:srgbClr val="660033"/>
              </a:solidFill>
            </a:endParaRPr>
          </a:p>
        </p:txBody>
      </p:sp>
      <p:sp>
        <p:nvSpPr>
          <p:cNvPr id="21524" name="Rectangle 155"/>
          <p:cNvSpPr>
            <a:spLocks noChangeArrowheads="1"/>
          </p:cNvSpPr>
          <p:nvPr/>
        </p:nvSpPr>
        <p:spPr bwMode="auto">
          <a:xfrm>
            <a:off x="5219700" y="2898775"/>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69.6</a:t>
            </a:r>
            <a:endParaRPr lang="en-GB" sz="1800" i="0">
              <a:solidFill>
                <a:srgbClr val="660033"/>
              </a:solidFill>
            </a:endParaRPr>
          </a:p>
        </p:txBody>
      </p:sp>
      <p:sp>
        <p:nvSpPr>
          <p:cNvPr id="21525" name="Rectangle 156"/>
          <p:cNvSpPr>
            <a:spLocks noChangeArrowheads="1"/>
          </p:cNvSpPr>
          <p:nvPr/>
        </p:nvSpPr>
        <p:spPr bwMode="auto">
          <a:xfrm>
            <a:off x="2376488" y="28146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73.1</a:t>
            </a:r>
            <a:endParaRPr lang="en-GB" sz="1800" i="0">
              <a:solidFill>
                <a:srgbClr val="FF00FF"/>
              </a:solidFill>
            </a:endParaRPr>
          </a:p>
        </p:txBody>
      </p:sp>
      <p:sp>
        <p:nvSpPr>
          <p:cNvPr id="21526" name="Rectangle 157"/>
          <p:cNvSpPr>
            <a:spLocks noChangeArrowheads="1"/>
          </p:cNvSpPr>
          <p:nvPr/>
        </p:nvSpPr>
        <p:spPr bwMode="auto">
          <a:xfrm>
            <a:off x="4181475" y="2886075"/>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69.3</a:t>
            </a:r>
            <a:endParaRPr lang="en-GB" sz="1800" i="0">
              <a:solidFill>
                <a:srgbClr val="FF00FF"/>
              </a:solidFill>
            </a:endParaRPr>
          </a:p>
        </p:txBody>
      </p:sp>
      <p:sp>
        <p:nvSpPr>
          <p:cNvPr id="21527" name="Rectangle 158"/>
          <p:cNvSpPr>
            <a:spLocks noChangeArrowheads="1"/>
          </p:cNvSpPr>
          <p:nvPr/>
        </p:nvSpPr>
        <p:spPr bwMode="auto">
          <a:xfrm>
            <a:off x="5724525" y="2852738"/>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71.6</a:t>
            </a:r>
            <a:endParaRPr lang="en-GB" sz="1800" i="0">
              <a:solidFill>
                <a:srgbClr val="FF00FF"/>
              </a:solidFill>
            </a:endParaRPr>
          </a:p>
        </p:txBody>
      </p:sp>
      <p:sp>
        <p:nvSpPr>
          <p:cNvPr id="21528" name="Rectangle 159"/>
          <p:cNvSpPr>
            <a:spLocks noChangeArrowheads="1"/>
          </p:cNvSpPr>
          <p:nvPr/>
        </p:nvSpPr>
        <p:spPr bwMode="auto">
          <a:xfrm>
            <a:off x="1055688" y="4881563"/>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0</a:t>
            </a:r>
            <a:endParaRPr lang="en-GB" sz="1800" i="0">
              <a:solidFill>
                <a:srgbClr val="000066"/>
              </a:solidFill>
            </a:endParaRPr>
          </a:p>
        </p:txBody>
      </p:sp>
      <p:sp>
        <p:nvSpPr>
          <p:cNvPr id="21529" name="Rectangle 160"/>
          <p:cNvSpPr>
            <a:spLocks noChangeArrowheads="1"/>
          </p:cNvSpPr>
          <p:nvPr/>
        </p:nvSpPr>
        <p:spPr bwMode="auto">
          <a:xfrm>
            <a:off x="957263" y="4370388"/>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20</a:t>
            </a:r>
            <a:endParaRPr lang="en-GB" sz="1800" i="0">
              <a:solidFill>
                <a:srgbClr val="000066"/>
              </a:solidFill>
            </a:endParaRPr>
          </a:p>
        </p:txBody>
      </p:sp>
      <p:sp>
        <p:nvSpPr>
          <p:cNvPr id="21530" name="Rectangle 161"/>
          <p:cNvSpPr>
            <a:spLocks noChangeArrowheads="1"/>
          </p:cNvSpPr>
          <p:nvPr/>
        </p:nvSpPr>
        <p:spPr bwMode="auto">
          <a:xfrm>
            <a:off x="957263" y="3862388"/>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40</a:t>
            </a:r>
            <a:endParaRPr lang="en-GB" sz="1800" i="0">
              <a:solidFill>
                <a:srgbClr val="000066"/>
              </a:solidFill>
            </a:endParaRPr>
          </a:p>
        </p:txBody>
      </p:sp>
      <p:sp>
        <p:nvSpPr>
          <p:cNvPr id="21531" name="Rectangle 162"/>
          <p:cNvSpPr>
            <a:spLocks noChangeArrowheads="1"/>
          </p:cNvSpPr>
          <p:nvPr/>
        </p:nvSpPr>
        <p:spPr bwMode="auto">
          <a:xfrm>
            <a:off x="957263" y="3360738"/>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60</a:t>
            </a:r>
            <a:endParaRPr lang="en-GB" sz="1800" i="0">
              <a:solidFill>
                <a:srgbClr val="000066"/>
              </a:solidFill>
            </a:endParaRPr>
          </a:p>
        </p:txBody>
      </p:sp>
      <p:sp>
        <p:nvSpPr>
          <p:cNvPr id="21532" name="Rectangle 163"/>
          <p:cNvSpPr>
            <a:spLocks noChangeArrowheads="1"/>
          </p:cNvSpPr>
          <p:nvPr/>
        </p:nvSpPr>
        <p:spPr bwMode="auto">
          <a:xfrm>
            <a:off x="957263" y="2851150"/>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80</a:t>
            </a:r>
            <a:endParaRPr lang="en-GB" sz="1800" i="0">
              <a:solidFill>
                <a:srgbClr val="000066"/>
              </a:solidFill>
            </a:endParaRPr>
          </a:p>
        </p:txBody>
      </p:sp>
      <p:sp>
        <p:nvSpPr>
          <p:cNvPr id="21533" name="Rectangle 164"/>
          <p:cNvSpPr>
            <a:spLocks noChangeArrowheads="1"/>
          </p:cNvSpPr>
          <p:nvPr/>
        </p:nvSpPr>
        <p:spPr bwMode="auto">
          <a:xfrm>
            <a:off x="858838" y="2341563"/>
            <a:ext cx="295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100</a:t>
            </a:r>
            <a:endParaRPr lang="en-GB" sz="1800" i="0">
              <a:solidFill>
                <a:srgbClr val="000066"/>
              </a:solidFill>
            </a:endParaRPr>
          </a:p>
        </p:txBody>
      </p:sp>
      <p:sp>
        <p:nvSpPr>
          <p:cNvPr id="21534" name="Text Box 57"/>
          <p:cNvSpPr txBox="1">
            <a:spLocks noChangeArrowheads="1"/>
          </p:cNvSpPr>
          <p:nvPr/>
        </p:nvSpPr>
        <p:spPr bwMode="auto">
          <a:xfrm>
            <a:off x="1249363" y="2235200"/>
            <a:ext cx="21478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5000"/>
              </a:lnSpc>
            </a:pPr>
            <a:r>
              <a:rPr lang="en-GB" sz="1600" b="1" i="0">
                <a:solidFill>
                  <a:srgbClr val="333399"/>
                </a:solidFill>
                <a:latin typeface="Calibri" pitchFamily="34" charset="0"/>
              </a:rPr>
              <a:t>HIV RNA</a:t>
            </a:r>
            <a:br>
              <a:rPr lang="en-GB" sz="1600" b="1" i="0">
                <a:solidFill>
                  <a:srgbClr val="333399"/>
                </a:solidFill>
                <a:latin typeface="Calibri" pitchFamily="34" charset="0"/>
              </a:rPr>
            </a:br>
            <a:r>
              <a:rPr lang="en-GB" sz="1600" b="1" i="0">
                <a:solidFill>
                  <a:srgbClr val="333399"/>
                </a:solidFill>
                <a:latin typeface="Calibri" pitchFamily="34" charset="0"/>
              </a:rPr>
              <a:t>&lt; 400 c/mL</a:t>
            </a:r>
          </a:p>
        </p:txBody>
      </p:sp>
      <p:sp>
        <p:nvSpPr>
          <p:cNvPr id="21535" name="Text Box 58"/>
          <p:cNvSpPr txBox="1">
            <a:spLocks noChangeArrowheads="1"/>
          </p:cNvSpPr>
          <p:nvPr/>
        </p:nvSpPr>
        <p:spPr bwMode="auto">
          <a:xfrm>
            <a:off x="3144838" y="2235200"/>
            <a:ext cx="1841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5000"/>
              </a:lnSpc>
            </a:pPr>
            <a:r>
              <a:rPr lang="en-GB" sz="1600" b="1" i="0">
                <a:solidFill>
                  <a:srgbClr val="333399"/>
                </a:solidFill>
                <a:latin typeface="Calibri" pitchFamily="34" charset="0"/>
              </a:rPr>
              <a:t>HIV RNA</a:t>
            </a:r>
            <a:br>
              <a:rPr lang="en-GB" sz="1600" b="1" i="0">
                <a:solidFill>
                  <a:srgbClr val="333399"/>
                </a:solidFill>
                <a:latin typeface="Calibri" pitchFamily="34" charset="0"/>
              </a:rPr>
            </a:br>
            <a:r>
              <a:rPr lang="en-GB" sz="1600" b="1" i="0">
                <a:solidFill>
                  <a:srgbClr val="333399"/>
                </a:solidFill>
                <a:latin typeface="Calibri" pitchFamily="34" charset="0"/>
              </a:rPr>
              <a:t>&lt; 50 c/mL</a:t>
            </a:r>
          </a:p>
        </p:txBody>
      </p:sp>
      <p:sp>
        <p:nvSpPr>
          <p:cNvPr id="21536" name="Text Box 58"/>
          <p:cNvSpPr txBox="1">
            <a:spLocks noChangeArrowheads="1"/>
          </p:cNvSpPr>
          <p:nvPr/>
        </p:nvSpPr>
        <p:spPr bwMode="auto">
          <a:xfrm>
            <a:off x="5457825" y="2235200"/>
            <a:ext cx="186531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5000"/>
              </a:lnSpc>
            </a:pPr>
            <a:r>
              <a:rPr lang="en-GB" sz="1600" b="1" i="0">
                <a:solidFill>
                  <a:srgbClr val="333399"/>
                </a:solidFill>
                <a:latin typeface="Calibri" pitchFamily="34" charset="0"/>
              </a:rPr>
              <a:t>HIV RNA</a:t>
            </a:r>
            <a:br>
              <a:rPr lang="en-GB" sz="1600" b="1" i="0">
                <a:solidFill>
                  <a:srgbClr val="333399"/>
                </a:solidFill>
                <a:latin typeface="Calibri" pitchFamily="34" charset="0"/>
              </a:rPr>
            </a:br>
            <a:r>
              <a:rPr lang="en-GB" sz="1600" b="1" i="0">
                <a:solidFill>
                  <a:srgbClr val="333399"/>
                </a:solidFill>
                <a:latin typeface="Calibri" pitchFamily="34" charset="0"/>
              </a:rPr>
              <a:t>&lt; 50 c/mL</a:t>
            </a:r>
          </a:p>
        </p:txBody>
      </p:sp>
      <p:sp>
        <p:nvSpPr>
          <p:cNvPr id="21537" name="Rectangle 155"/>
          <p:cNvSpPr>
            <a:spLocks noChangeArrowheads="1"/>
          </p:cNvSpPr>
          <p:nvPr/>
        </p:nvSpPr>
        <p:spPr bwMode="auto">
          <a:xfrm>
            <a:off x="6805613" y="3159125"/>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59.6</a:t>
            </a:r>
            <a:endParaRPr lang="en-GB" sz="1800" i="0">
              <a:solidFill>
                <a:srgbClr val="660033"/>
              </a:solidFill>
            </a:endParaRPr>
          </a:p>
        </p:txBody>
      </p:sp>
      <p:sp>
        <p:nvSpPr>
          <p:cNvPr id="21538" name="Rectangle 158"/>
          <p:cNvSpPr>
            <a:spLocks noChangeArrowheads="1"/>
          </p:cNvSpPr>
          <p:nvPr/>
        </p:nvSpPr>
        <p:spPr bwMode="auto">
          <a:xfrm>
            <a:off x="7332663" y="2994025"/>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66.0</a:t>
            </a:r>
            <a:endParaRPr lang="en-GB" sz="1800" i="0">
              <a:solidFill>
                <a:srgbClr val="FF00FF"/>
              </a:solidFill>
            </a:endParaRPr>
          </a:p>
        </p:txBody>
      </p:sp>
      <p:sp>
        <p:nvSpPr>
          <p:cNvPr id="21539" name="ZoneTexte 86"/>
          <p:cNvSpPr txBox="1">
            <a:spLocks noChangeArrowheads="1"/>
          </p:cNvSpPr>
          <p:nvPr/>
        </p:nvSpPr>
        <p:spPr bwMode="auto">
          <a:xfrm>
            <a:off x="1387475" y="5254625"/>
            <a:ext cx="1719263"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0000"/>
              </a:lnSpc>
            </a:pPr>
            <a:r>
              <a:rPr lang="en-GB" sz="1300" i="0">
                <a:solidFill>
                  <a:srgbClr val="000066"/>
                </a:solidFill>
              </a:rPr>
              <a:t>Lower margin </a:t>
            </a:r>
            <a:br>
              <a:rPr lang="en-GB" sz="1300" i="0">
                <a:solidFill>
                  <a:srgbClr val="000066"/>
                </a:solidFill>
              </a:rPr>
            </a:br>
            <a:r>
              <a:rPr lang="en-GB" sz="1300" i="0">
                <a:solidFill>
                  <a:srgbClr val="000066"/>
                </a:solidFill>
              </a:rPr>
              <a:t>of the 97.5% CI for the </a:t>
            </a:r>
            <a:r>
              <a:rPr lang="en-GB" sz="1300" i="0">
                <a:solidFill>
                  <a:srgbClr val="000066"/>
                </a:solidFill>
                <a:cs typeface="Arial" pitchFamily="34" charset="0"/>
                <a:sym typeface="Symbol" pitchFamily="18" charset="2"/>
              </a:rPr>
              <a:t>difference </a:t>
            </a:r>
            <a:r>
              <a:rPr lang="en-GB" sz="1300" i="0">
                <a:solidFill>
                  <a:srgbClr val="000066"/>
                </a:solidFill>
              </a:rPr>
              <a:t>= - 9.5</a:t>
            </a:r>
          </a:p>
        </p:txBody>
      </p:sp>
      <p:sp>
        <p:nvSpPr>
          <p:cNvPr id="21540" name="ZoneTexte 86"/>
          <p:cNvSpPr txBox="1">
            <a:spLocks noChangeArrowheads="1"/>
          </p:cNvSpPr>
          <p:nvPr/>
        </p:nvSpPr>
        <p:spPr bwMode="auto">
          <a:xfrm>
            <a:off x="3106738" y="5254625"/>
            <a:ext cx="18351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0000"/>
              </a:lnSpc>
            </a:pPr>
            <a:r>
              <a:rPr lang="en-GB" sz="1300" i="0">
                <a:solidFill>
                  <a:srgbClr val="000066"/>
                </a:solidFill>
              </a:rPr>
              <a:t>Lower margin </a:t>
            </a:r>
            <a:br>
              <a:rPr lang="en-GB" sz="1300" i="0">
                <a:solidFill>
                  <a:srgbClr val="000066"/>
                </a:solidFill>
              </a:rPr>
            </a:br>
            <a:r>
              <a:rPr lang="en-GB" sz="1300" i="0">
                <a:solidFill>
                  <a:srgbClr val="000066"/>
                </a:solidFill>
              </a:rPr>
              <a:t>of the 97.5% CI for the </a:t>
            </a:r>
            <a:r>
              <a:rPr lang="en-GB" sz="1300" i="0">
                <a:solidFill>
                  <a:srgbClr val="000066"/>
                </a:solidFill>
                <a:cs typeface="Arial" pitchFamily="34" charset="0"/>
                <a:sym typeface="Symbol" pitchFamily="18" charset="2"/>
              </a:rPr>
              <a:t>difference </a:t>
            </a:r>
            <a:r>
              <a:rPr lang="en-GB" sz="1300" i="0">
                <a:solidFill>
                  <a:srgbClr val="000066"/>
                </a:solidFill>
              </a:rPr>
              <a:t>= - 10.9</a:t>
            </a:r>
          </a:p>
          <a:p>
            <a:pPr>
              <a:lnSpc>
                <a:spcPct val="80000"/>
              </a:lnSpc>
            </a:pPr>
            <a:r>
              <a:rPr lang="en-GB" sz="1300" i="0">
                <a:solidFill>
                  <a:srgbClr val="000066"/>
                </a:solidFill>
                <a:latin typeface="Wingdings" pitchFamily="2" charset="2"/>
              </a:rPr>
              <a:t></a:t>
            </a:r>
            <a:r>
              <a:rPr lang="en-GB" sz="1300" i="0">
                <a:solidFill>
                  <a:srgbClr val="000066"/>
                </a:solidFill>
              </a:rPr>
              <a:t> MVC not non inferior to EFV</a:t>
            </a:r>
          </a:p>
        </p:txBody>
      </p:sp>
      <p:sp>
        <p:nvSpPr>
          <p:cNvPr id="21541" name="ZoneTexte 58"/>
          <p:cNvSpPr txBox="1">
            <a:spLocks noChangeArrowheads="1"/>
          </p:cNvSpPr>
          <p:nvPr/>
        </p:nvSpPr>
        <p:spPr bwMode="auto">
          <a:xfrm>
            <a:off x="4683125" y="4652963"/>
            <a:ext cx="465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400" b="1" i="0">
                <a:solidFill>
                  <a:srgbClr val="000066"/>
                </a:solidFill>
              </a:rPr>
              <a:t>N =</a:t>
            </a:r>
          </a:p>
        </p:txBody>
      </p:sp>
      <p:sp>
        <p:nvSpPr>
          <p:cNvPr id="21542" name="Rectangle 45"/>
          <p:cNvSpPr>
            <a:spLocks noChangeArrowheads="1"/>
          </p:cNvSpPr>
          <p:nvPr/>
        </p:nvSpPr>
        <p:spPr bwMode="auto">
          <a:xfrm>
            <a:off x="1763713" y="3182938"/>
            <a:ext cx="539750" cy="1806575"/>
          </a:xfrm>
          <a:prstGeom prst="rect">
            <a:avLst/>
          </a:prstGeom>
          <a:solidFill>
            <a:srgbClr val="660033"/>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3" name="Rectangle 46"/>
          <p:cNvSpPr>
            <a:spLocks noChangeArrowheads="1"/>
          </p:cNvSpPr>
          <p:nvPr/>
        </p:nvSpPr>
        <p:spPr bwMode="auto">
          <a:xfrm>
            <a:off x="3533775" y="3319463"/>
            <a:ext cx="539750" cy="1670050"/>
          </a:xfrm>
          <a:prstGeom prst="rect">
            <a:avLst/>
          </a:prstGeom>
          <a:solidFill>
            <a:srgbClr val="660033"/>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4" name="Rectangle 47"/>
          <p:cNvSpPr>
            <a:spLocks noChangeArrowheads="1"/>
          </p:cNvSpPr>
          <p:nvPr/>
        </p:nvSpPr>
        <p:spPr bwMode="auto">
          <a:xfrm>
            <a:off x="5116513" y="3206750"/>
            <a:ext cx="525462" cy="1782763"/>
          </a:xfrm>
          <a:prstGeom prst="rect">
            <a:avLst/>
          </a:prstGeom>
          <a:solidFill>
            <a:srgbClr val="660033"/>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5" name="Rectangle 48"/>
          <p:cNvSpPr>
            <a:spLocks noChangeArrowheads="1"/>
          </p:cNvSpPr>
          <p:nvPr/>
        </p:nvSpPr>
        <p:spPr bwMode="auto">
          <a:xfrm>
            <a:off x="6746875" y="3463925"/>
            <a:ext cx="538163" cy="1525588"/>
          </a:xfrm>
          <a:prstGeom prst="rect">
            <a:avLst/>
          </a:prstGeom>
          <a:solidFill>
            <a:srgbClr val="660033"/>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6" name="Rectangle 49"/>
          <p:cNvSpPr>
            <a:spLocks noChangeArrowheads="1"/>
          </p:cNvSpPr>
          <p:nvPr/>
        </p:nvSpPr>
        <p:spPr bwMode="auto">
          <a:xfrm>
            <a:off x="2300288" y="3117850"/>
            <a:ext cx="525462" cy="1871663"/>
          </a:xfrm>
          <a:prstGeom prst="rect">
            <a:avLst/>
          </a:prstGeom>
          <a:solidFill>
            <a:srgbClr val="FF33FF"/>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7" name="Rectangle 50"/>
          <p:cNvSpPr>
            <a:spLocks noChangeArrowheads="1"/>
          </p:cNvSpPr>
          <p:nvPr/>
        </p:nvSpPr>
        <p:spPr bwMode="auto">
          <a:xfrm>
            <a:off x="4070350" y="3214688"/>
            <a:ext cx="523875" cy="1774825"/>
          </a:xfrm>
          <a:prstGeom prst="rect">
            <a:avLst/>
          </a:prstGeom>
          <a:solidFill>
            <a:srgbClr val="FF33FF"/>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8" name="Rectangle 51"/>
          <p:cNvSpPr>
            <a:spLocks noChangeArrowheads="1"/>
          </p:cNvSpPr>
          <p:nvPr/>
        </p:nvSpPr>
        <p:spPr bwMode="auto">
          <a:xfrm>
            <a:off x="5632450" y="3157538"/>
            <a:ext cx="527050" cy="1831975"/>
          </a:xfrm>
          <a:prstGeom prst="rect">
            <a:avLst/>
          </a:prstGeom>
          <a:solidFill>
            <a:srgbClr val="FF33FF"/>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49" name="Rectangle 52"/>
          <p:cNvSpPr>
            <a:spLocks noChangeArrowheads="1"/>
          </p:cNvSpPr>
          <p:nvPr/>
        </p:nvSpPr>
        <p:spPr bwMode="auto">
          <a:xfrm>
            <a:off x="7224713" y="3287713"/>
            <a:ext cx="525462" cy="1701800"/>
          </a:xfrm>
          <a:prstGeom prst="rect">
            <a:avLst/>
          </a:prstGeom>
          <a:solidFill>
            <a:srgbClr val="FF33FF"/>
          </a:solidFill>
          <a:ln>
            <a:noFill/>
          </a:ln>
          <a:extLst>
            <a:ext uri="{91240B29-F687-4F45-9708-019B960494DF}">
              <a14:hiddenLine xmlns:a14="http://schemas.microsoft.com/office/drawing/2010/main" w="11113">
                <a:solidFill>
                  <a:srgbClr val="000000"/>
                </a:solidFill>
                <a:miter lim="800000"/>
                <a:headEnd/>
                <a:tailEnd/>
              </a14:hiddenLine>
            </a:ext>
          </a:extLst>
        </p:spPr>
        <p:txBody>
          <a:bodyPr/>
          <a:lstStyle/>
          <a:p>
            <a:pPr algn="ctr"/>
            <a:endParaRPr lang="en-GB" sz="2800"/>
          </a:p>
        </p:txBody>
      </p:sp>
      <p:sp>
        <p:nvSpPr>
          <p:cNvPr id="21550" name="Text Box 65"/>
          <p:cNvSpPr txBox="1">
            <a:spLocks noChangeArrowheads="1"/>
          </p:cNvSpPr>
          <p:nvPr/>
        </p:nvSpPr>
        <p:spPr bwMode="auto">
          <a:xfrm>
            <a:off x="5162550" y="4652963"/>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204</a:t>
            </a:r>
          </a:p>
        </p:txBody>
      </p:sp>
      <p:sp>
        <p:nvSpPr>
          <p:cNvPr id="21551" name="Text Box 66"/>
          <p:cNvSpPr txBox="1">
            <a:spLocks noChangeArrowheads="1"/>
          </p:cNvSpPr>
          <p:nvPr/>
        </p:nvSpPr>
        <p:spPr bwMode="auto">
          <a:xfrm>
            <a:off x="5676900" y="4652963"/>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211</a:t>
            </a:r>
          </a:p>
        </p:txBody>
      </p:sp>
      <p:sp>
        <p:nvSpPr>
          <p:cNvPr id="21552" name="Text Box 65"/>
          <p:cNvSpPr txBox="1">
            <a:spLocks noChangeArrowheads="1"/>
          </p:cNvSpPr>
          <p:nvPr/>
        </p:nvSpPr>
        <p:spPr bwMode="auto">
          <a:xfrm>
            <a:off x="6710363" y="4652963"/>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156</a:t>
            </a:r>
          </a:p>
        </p:txBody>
      </p:sp>
      <p:sp>
        <p:nvSpPr>
          <p:cNvPr id="21553" name="Text Box 66"/>
          <p:cNvSpPr txBox="1">
            <a:spLocks noChangeArrowheads="1"/>
          </p:cNvSpPr>
          <p:nvPr/>
        </p:nvSpPr>
        <p:spPr bwMode="auto">
          <a:xfrm>
            <a:off x="7232650" y="4652963"/>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150</a:t>
            </a:r>
          </a:p>
        </p:txBody>
      </p:sp>
      <p:sp>
        <p:nvSpPr>
          <p:cNvPr id="21554" name="Text Box 58"/>
          <p:cNvSpPr txBox="1">
            <a:spLocks noChangeArrowheads="1"/>
          </p:cNvSpPr>
          <p:nvPr/>
        </p:nvSpPr>
        <p:spPr bwMode="auto">
          <a:xfrm>
            <a:off x="5508625" y="5016500"/>
            <a:ext cx="182721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90000"/>
              </a:lnSpc>
            </a:pPr>
            <a:r>
              <a:rPr lang="en-GB" sz="1400" b="1" i="0">
                <a:solidFill>
                  <a:srgbClr val="000066"/>
                </a:solidFill>
              </a:rPr>
              <a:t>Baseline HIV RNA</a:t>
            </a:r>
          </a:p>
        </p:txBody>
      </p:sp>
      <p:sp>
        <p:nvSpPr>
          <p:cNvPr id="21555" name="Rectangle 60"/>
          <p:cNvSpPr>
            <a:spLocks noChangeArrowheads="1"/>
          </p:cNvSpPr>
          <p:nvPr/>
        </p:nvSpPr>
        <p:spPr bwMode="auto">
          <a:xfrm>
            <a:off x="4932363" y="5260975"/>
            <a:ext cx="1439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b="1" i="0">
                <a:solidFill>
                  <a:srgbClr val="000066"/>
                </a:solidFill>
              </a:rPr>
              <a:t>&lt; 100,000 c/mL</a:t>
            </a:r>
            <a:endParaRPr lang="en-GB" sz="2800" i="0">
              <a:solidFill>
                <a:srgbClr val="000066"/>
              </a:solidFill>
            </a:endParaRPr>
          </a:p>
        </p:txBody>
      </p:sp>
      <p:sp>
        <p:nvSpPr>
          <p:cNvPr id="21556" name="Rectangle 66"/>
          <p:cNvSpPr>
            <a:spLocks noChangeArrowheads="1"/>
          </p:cNvSpPr>
          <p:nvPr/>
        </p:nvSpPr>
        <p:spPr bwMode="auto">
          <a:xfrm>
            <a:off x="6519863" y="5218113"/>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b="1" i="0" u="sng">
                <a:solidFill>
                  <a:srgbClr val="000066"/>
                </a:solidFill>
              </a:rPr>
              <a:t>&gt;</a:t>
            </a:r>
            <a:r>
              <a:rPr lang="en-GB" sz="1600" b="1" i="0">
                <a:solidFill>
                  <a:srgbClr val="000066"/>
                </a:solidFill>
              </a:rPr>
              <a:t> </a:t>
            </a:r>
            <a:r>
              <a:rPr lang="en-GB" sz="1400" b="1" i="0">
                <a:solidFill>
                  <a:srgbClr val="000066"/>
                </a:solidFill>
              </a:rPr>
              <a:t>100,000 c/mL</a:t>
            </a:r>
            <a:endParaRPr lang="en-GB" sz="2800" i="0">
              <a:solidFill>
                <a:srgbClr val="000066"/>
              </a:solidFill>
            </a:endParaRPr>
          </a:p>
        </p:txBody>
      </p:sp>
      <p:sp>
        <p:nvSpPr>
          <p:cNvPr id="21557" name="Line 148"/>
          <p:cNvSpPr>
            <a:spLocks noChangeShapeType="1"/>
          </p:cNvSpPr>
          <p:nvPr/>
        </p:nvSpPr>
        <p:spPr bwMode="auto">
          <a:xfrm>
            <a:off x="1227138" y="4979988"/>
            <a:ext cx="6800850"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58"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graphicFrame>
        <p:nvGraphicFramePr>
          <p:cNvPr id="255023" name="Group 47"/>
          <p:cNvGraphicFramePr>
            <a:graphicFrameLocks noGrp="1"/>
          </p:cNvGraphicFramePr>
          <p:nvPr>
            <p:ph idx="4294967295"/>
          </p:nvPr>
        </p:nvGraphicFramePr>
        <p:xfrm>
          <a:off x="395288" y="3371850"/>
          <a:ext cx="8366125" cy="3035300"/>
        </p:xfrm>
        <a:graphic>
          <a:graphicData uri="http://schemas.openxmlformats.org/drawingml/2006/table">
            <a:tbl>
              <a:tblPr/>
              <a:tblGrid>
                <a:gridCol w="417512"/>
                <a:gridCol w="3841750"/>
                <a:gridCol w="2054225"/>
                <a:gridCol w="2052638"/>
              </a:tblGrid>
              <a:tr h="601662">
                <a:tc gridSpan="2">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600" b="1" i="0" u="none" strike="noStrike" cap="none" normalizeH="0" baseline="0" smtClean="0">
                          <a:ln>
                            <a:noFill/>
                          </a:ln>
                          <a:solidFill>
                            <a:srgbClr val="000066"/>
                          </a:solidFill>
                          <a:effectLst/>
                          <a:latin typeface="Calibri" pitchFamily="34" charset="0"/>
                          <a:ea typeface="ＭＳ Ｐゴシック" charset="-128"/>
                        </a:rPr>
                        <a:t>Post hoc reanalysis</a:t>
                      </a:r>
                    </a:p>
                  </a:txBody>
                  <a:tcPr marL="90000" marR="90000"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ts val="2000"/>
                        </a:lnSpc>
                        <a:spcBef>
                          <a:spcPct val="20000"/>
                        </a:spcBef>
                        <a:spcAft>
                          <a:spcPct val="0"/>
                        </a:spcAft>
                        <a:buClrTx/>
                        <a:buSzTx/>
                        <a:buFont typeface="Wingdings" pitchFamily="2" charset="2"/>
                        <a:buNone/>
                        <a:tabLst/>
                      </a:pPr>
                      <a:r>
                        <a:rPr kumimoji="0" lang="en-GB" sz="1800" b="1" i="0" u="none" strike="noStrike" cap="none" normalizeH="0" baseline="0" smtClean="0">
                          <a:ln>
                            <a:noFill/>
                          </a:ln>
                          <a:solidFill>
                            <a:schemeClr val="bg1"/>
                          </a:solidFill>
                          <a:effectLst/>
                          <a:latin typeface="Calibri" pitchFamily="34" charset="0"/>
                          <a:ea typeface="ＭＳ Ｐゴシック" charset="-128"/>
                        </a:rPr>
                        <a:t>MVC</a:t>
                      </a:r>
                      <a:br>
                        <a:rPr kumimoji="0" lang="en-GB" sz="1800" b="1" i="0" u="none" strike="noStrike" cap="none" normalizeH="0" baseline="0" smtClean="0">
                          <a:ln>
                            <a:noFill/>
                          </a:ln>
                          <a:solidFill>
                            <a:schemeClr val="bg1"/>
                          </a:solidFill>
                          <a:effectLst/>
                          <a:latin typeface="Calibri" pitchFamily="34" charset="0"/>
                          <a:ea typeface="ＭＳ Ｐゴシック" charset="-128"/>
                        </a:rPr>
                      </a:br>
                      <a:r>
                        <a:rPr kumimoji="0" lang="en-GB" sz="1800" b="1" i="0" u="none" strike="noStrike" cap="none" normalizeH="0" baseline="0" smtClean="0">
                          <a:ln>
                            <a:noFill/>
                          </a:ln>
                          <a:solidFill>
                            <a:schemeClr val="bg1"/>
                          </a:solidFill>
                          <a:effectLst/>
                          <a:latin typeface="Calibri" pitchFamily="34" charset="0"/>
                          <a:ea typeface="ＭＳ Ｐゴシック" charset="-128"/>
                        </a:rPr>
                        <a:t>N = 311</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660033"/>
                    </a:solidFill>
                  </a:tcPr>
                </a:tc>
                <a:tc>
                  <a:txBody>
                    <a:bodyPr/>
                    <a:lstStyle/>
                    <a:p>
                      <a:pPr marL="0" marR="0" lvl="0" indent="0" algn="ctr" defTabSz="914400" rtl="0" eaLnBrk="1" fontAlgn="base" latinLnBrk="0" hangingPunct="1">
                        <a:lnSpc>
                          <a:spcPts val="2000"/>
                        </a:lnSpc>
                        <a:spcBef>
                          <a:spcPct val="20000"/>
                        </a:spcBef>
                        <a:spcAft>
                          <a:spcPct val="0"/>
                        </a:spcAft>
                        <a:buClrTx/>
                        <a:buSzTx/>
                        <a:buFont typeface="Wingdings" pitchFamily="2" charset="2"/>
                        <a:buNone/>
                        <a:tabLst/>
                      </a:pPr>
                      <a:r>
                        <a:rPr kumimoji="0" lang="en-GB" sz="1800" b="1" i="0" u="none" strike="noStrike" cap="none" normalizeH="0" baseline="0" smtClean="0">
                          <a:ln>
                            <a:noFill/>
                          </a:ln>
                          <a:solidFill>
                            <a:schemeClr val="bg1"/>
                          </a:solidFill>
                          <a:effectLst/>
                          <a:latin typeface="Calibri" pitchFamily="34" charset="0"/>
                          <a:ea typeface="ＭＳ Ｐゴシック" charset="-128"/>
                        </a:rPr>
                        <a:t>EFV</a:t>
                      </a:r>
                      <a:br>
                        <a:rPr kumimoji="0" lang="en-GB" sz="1800" b="1" i="0" u="none" strike="noStrike" cap="none" normalizeH="0" baseline="0" smtClean="0">
                          <a:ln>
                            <a:noFill/>
                          </a:ln>
                          <a:solidFill>
                            <a:schemeClr val="bg1"/>
                          </a:solidFill>
                          <a:effectLst/>
                          <a:latin typeface="Calibri" pitchFamily="34" charset="0"/>
                          <a:ea typeface="ＭＳ Ｐゴシック" charset="-128"/>
                        </a:rPr>
                      </a:br>
                      <a:r>
                        <a:rPr kumimoji="0" lang="en-GB" sz="1800" b="1" i="0" u="none" strike="noStrike" cap="none" normalizeH="0" baseline="0" smtClean="0">
                          <a:ln>
                            <a:noFill/>
                          </a:ln>
                          <a:solidFill>
                            <a:schemeClr val="bg1"/>
                          </a:solidFill>
                          <a:effectLst/>
                          <a:latin typeface="Calibri" pitchFamily="34" charset="0"/>
                          <a:ea typeface="ＭＳ Ｐゴシック" charset="-128"/>
                        </a:rPr>
                        <a:t>N = 303</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33FF"/>
                    </a:solidFill>
                  </a:tcPr>
                </a:tc>
              </a:tr>
              <a:tr h="347663">
                <a:tc gridSpan="2">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Mean age, years</a:t>
                      </a:r>
                    </a:p>
                  </a:txBody>
                  <a:tcPr marL="90000" marR="90000"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36.4</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5E5F7"/>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37.3</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5E5F7"/>
                    </a:solidFill>
                  </a:tcPr>
                </a:tc>
              </a:tr>
              <a:tr h="347663">
                <a:tc gridSpan="2">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Female</a:t>
                      </a:r>
                    </a:p>
                  </a:txBody>
                  <a:tcPr marL="90000" marR="90000"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29%</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30%</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347663">
                <a:tc gridSpan="2">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HIV RNA (log</a:t>
                      </a:r>
                      <a:r>
                        <a:rPr kumimoji="0" lang="en-GB" sz="1400" b="1" i="0" u="none" strike="noStrike" cap="none" normalizeH="0" baseline="-25000" smtClean="0">
                          <a:ln>
                            <a:noFill/>
                          </a:ln>
                          <a:solidFill>
                            <a:srgbClr val="000066"/>
                          </a:solidFill>
                          <a:effectLst/>
                          <a:latin typeface="Arial" charset="0"/>
                          <a:ea typeface="ＭＳ Ｐゴシック" charset="-128"/>
                        </a:rPr>
                        <a:t>10</a:t>
                      </a:r>
                      <a:r>
                        <a:rPr kumimoji="0" lang="en-GB" sz="1400" b="1" i="0" u="none" strike="noStrike" cap="none" normalizeH="0" baseline="0" smtClean="0">
                          <a:ln>
                            <a:noFill/>
                          </a:ln>
                          <a:solidFill>
                            <a:srgbClr val="000066"/>
                          </a:solidFill>
                          <a:effectLst/>
                          <a:latin typeface="Arial" charset="0"/>
                          <a:ea typeface="ＭＳ Ｐゴシック" charset="-128"/>
                        </a:rPr>
                        <a:t> c/mL), mean</a:t>
                      </a:r>
                    </a:p>
                  </a:txBody>
                  <a:tcPr marL="90000" marR="90000"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4.88</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5E5F7"/>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4.85</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5E5F7"/>
                    </a:solidFill>
                  </a:tcPr>
                </a:tc>
              </a:tr>
              <a:tr h="347663">
                <a:tc gridSpan="2">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CD4 cell count (/mm</a:t>
                      </a:r>
                      <a:r>
                        <a:rPr kumimoji="0" lang="en-GB" sz="1400" b="1" i="0" u="none" strike="noStrike" cap="none" normalizeH="0" baseline="30000" smtClean="0">
                          <a:ln>
                            <a:noFill/>
                          </a:ln>
                          <a:solidFill>
                            <a:srgbClr val="000066"/>
                          </a:solidFill>
                          <a:effectLst/>
                          <a:latin typeface="Arial" charset="0"/>
                          <a:ea typeface="ＭＳ Ｐゴシック" charset="-128"/>
                        </a:rPr>
                        <a:t>3</a:t>
                      </a:r>
                      <a:r>
                        <a:rPr kumimoji="0" lang="en-GB" sz="1400" b="1" i="0" u="none" strike="noStrike" cap="none" normalizeH="0" baseline="0" smtClean="0">
                          <a:ln>
                            <a:noFill/>
                          </a:ln>
                          <a:solidFill>
                            <a:srgbClr val="000066"/>
                          </a:solidFill>
                          <a:effectLst/>
                          <a:latin typeface="Arial" charset="0"/>
                          <a:ea typeface="ＭＳ Ｐゴシック" charset="-128"/>
                        </a:rPr>
                        <a:t>), median</a:t>
                      </a:r>
                    </a:p>
                  </a:txBody>
                  <a:tcPr marL="90000" marR="90000"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hMerge="1">
                  <a:txBody>
                    <a:bodyPr/>
                    <a:lstStyle/>
                    <a:p>
                      <a:endParaRPr lang="fr-FR"/>
                    </a:p>
                  </a:txBody>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236</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254</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347663">
                <a:tc gridSpan="2">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Discontinuation by W48</a:t>
                      </a:r>
                    </a:p>
                  </a:txBody>
                  <a:tcPr marL="90000" marR="90000" marT="46800" marB="46800"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76 (24.4%)</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78 (25.7%)</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endParaRPr kumimoji="0" lang="en-GB" sz="1400" b="1" i="0" u="none" strike="noStrike" cap="none" normalizeH="0" baseline="0" smtClean="0">
                        <a:ln>
                          <a:noFill/>
                        </a:ln>
                        <a:solidFill>
                          <a:srgbClr val="000066"/>
                        </a:solidFill>
                        <a:effectLst/>
                        <a:latin typeface="Arial" charset="0"/>
                        <a:ea typeface="ＭＳ Ｐゴシック" charset="-128"/>
                      </a:endParaRP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For lack of efficacy</a:t>
                      </a:r>
                    </a:p>
                  </a:txBody>
                  <a:tcPr marL="90000" marR="90000" marT="46800" marB="46800" anchor="ctr" horzOverflow="overflow">
                    <a:lnL>
                      <a:noFill/>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29</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12</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endParaRPr kumimoji="0" lang="en-GB" sz="1400" b="1" i="0" u="none" strike="noStrike" cap="none" normalizeH="0" baseline="0" smtClean="0">
                        <a:ln>
                          <a:noFill/>
                        </a:ln>
                        <a:solidFill>
                          <a:srgbClr val="000066"/>
                        </a:solidFill>
                        <a:effectLst/>
                        <a:latin typeface="Arial" charset="0"/>
                        <a:ea typeface="ＭＳ Ｐゴシック" charset="-128"/>
                      </a:endParaRP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2000"/>
                        </a:lnSpc>
                        <a:spcBef>
                          <a:spcPct val="20000"/>
                        </a:spcBef>
                        <a:spcAft>
                          <a:spcPct val="0"/>
                        </a:spcAft>
                        <a:buClrTx/>
                        <a:buSzTx/>
                        <a:buFont typeface="Wingdings" pitchFamily="2" charset="2"/>
                        <a:buNone/>
                        <a:tabLst/>
                      </a:pPr>
                      <a:r>
                        <a:rPr kumimoji="0" lang="en-GB" sz="1400" b="1" i="0" u="none" strike="noStrike" cap="none" normalizeH="0" baseline="0" smtClean="0">
                          <a:ln>
                            <a:noFill/>
                          </a:ln>
                          <a:solidFill>
                            <a:srgbClr val="000066"/>
                          </a:solidFill>
                          <a:effectLst/>
                          <a:latin typeface="Arial" charset="0"/>
                          <a:ea typeface="ＭＳ Ｐゴシック" charset="-128"/>
                        </a:rPr>
                        <a:t>For adverse event</a:t>
                      </a:r>
                    </a:p>
                  </a:txBody>
                  <a:tcPr marL="90000" marR="90000" marT="46800" marB="46800" anchor="ctr" horzOverflow="overflow">
                    <a:lnL>
                      <a:noFill/>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13</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43</a:t>
                      </a:r>
                    </a:p>
                  </a:txBody>
                  <a:tcPr marL="90000" marR="90000" marT="46800" marB="46800"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bl>
          </a:graphicData>
        </a:graphic>
      </p:graphicFrame>
      <p:sp>
        <p:nvSpPr>
          <p:cNvPr id="23594" name="Rectangle 6"/>
          <p:cNvSpPr>
            <a:spLocks noChangeArrowheads="1"/>
          </p:cNvSpPr>
          <p:nvPr/>
        </p:nvSpPr>
        <p:spPr bwMode="auto">
          <a:xfrm>
            <a:off x="322263" y="3025775"/>
            <a:ext cx="8710612"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74000"/>
              </a:lnSpc>
            </a:pPr>
            <a:r>
              <a:rPr lang="en-GB" b="1" i="0">
                <a:solidFill>
                  <a:srgbClr val="CC3300"/>
                </a:solidFill>
                <a:latin typeface="Calibri" pitchFamily="34" charset="0"/>
              </a:rPr>
              <a:t>Baseline characteristics and patient disposition </a:t>
            </a:r>
            <a:r>
              <a:rPr lang="en-GB" sz="2000" b="1" i="0">
                <a:solidFill>
                  <a:srgbClr val="CC3300"/>
                </a:solidFill>
                <a:latin typeface="Calibri" pitchFamily="34" charset="0"/>
              </a:rPr>
              <a:t>(Post hoc reanalysis)</a:t>
            </a:r>
          </a:p>
        </p:txBody>
      </p:sp>
      <p:sp>
        <p:nvSpPr>
          <p:cNvPr id="23595" name="Rectangle 8"/>
          <p:cNvSpPr>
            <a:spLocks noChangeArrowheads="1"/>
          </p:cNvSpPr>
          <p:nvPr/>
        </p:nvSpPr>
        <p:spPr bwMode="auto">
          <a:xfrm>
            <a:off x="228600" y="1233488"/>
            <a:ext cx="8532813" cy="165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58775" indent="-358775">
              <a:lnSpc>
                <a:spcPct val="90000"/>
              </a:lnSpc>
              <a:buFont typeface="Wingdings" pitchFamily="2" charset="2"/>
              <a:buChar char="§"/>
            </a:pPr>
            <a:r>
              <a:rPr lang="en-GB" b="1" i="0">
                <a:solidFill>
                  <a:srgbClr val="CC3300"/>
                </a:solidFill>
                <a:latin typeface="Calibri" pitchFamily="34" charset="0"/>
              </a:rPr>
              <a:t>Post hoc reanalysis</a:t>
            </a:r>
            <a:br>
              <a:rPr lang="en-GB" b="1" i="0">
                <a:solidFill>
                  <a:srgbClr val="CC3300"/>
                </a:solidFill>
                <a:latin typeface="Calibri" pitchFamily="34" charset="0"/>
              </a:rPr>
            </a:br>
            <a:r>
              <a:rPr lang="en-GB" sz="1800" i="0">
                <a:solidFill>
                  <a:srgbClr val="000066"/>
                </a:solidFill>
              </a:rPr>
              <a:t>A descriptive post hoc reanalysis was done for patients whose screening samples retrospectively retested as R5 by the current Trofile assay. The enhanced version of this assay has greater sensitivity for detecting minority CXCR4-using strains than the original Trofile assay. This led to exclude 107 </a:t>
            </a:r>
            <a:br>
              <a:rPr lang="en-GB" sz="1800" i="0">
                <a:solidFill>
                  <a:srgbClr val="000066"/>
                </a:solidFill>
              </a:rPr>
            </a:br>
            <a:r>
              <a:rPr lang="en-GB" sz="1800" i="0">
                <a:solidFill>
                  <a:srgbClr val="000066"/>
                </a:solidFill>
              </a:rPr>
              <a:t>of the 721 original patients</a:t>
            </a:r>
          </a:p>
        </p:txBody>
      </p:sp>
      <p:sp>
        <p:nvSpPr>
          <p:cNvPr id="23596"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23597"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2"/>
          <p:cNvSpPr txBox="1">
            <a:spLocks noChangeArrowheads="1"/>
          </p:cNvSpPr>
          <p:nvPr/>
        </p:nvSpPr>
        <p:spPr bwMode="auto">
          <a:xfrm>
            <a:off x="77788" y="1166813"/>
            <a:ext cx="89725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0000"/>
              </a:lnSpc>
            </a:pPr>
            <a:r>
              <a:rPr lang="en-GB" b="1" i="0">
                <a:solidFill>
                  <a:srgbClr val="CC3300"/>
                </a:solidFill>
                <a:latin typeface="Calibri" pitchFamily="34" charset="0"/>
              </a:rPr>
              <a:t>Response to treatment at week 48 (ITT): post hoc reanalysis</a:t>
            </a:r>
          </a:p>
          <a:p>
            <a:pPr>
              <a:lnSpc>
                <a:spcPct val="80000"/>
              </a:lnSpc>
            </a:pPr>
            <a:r>
              <a:rPr lang="en-GB" sz="2000" b="1" i="0">
                <a:solidFill>
                  <a:srgbClr val="CC3300"/>
                </a:solidFill>
                <a:latin typeface="Calibri" pitchFamily="34" charset="0"/>
              </a:rPr>
              <a:t>(exclusion of patients with non-R5 virus at screening by the enhanced Trofile assay)</a:t>
            </a:r>
          </a:p>
        </p:txBody>
      </p:sp>
      <p:grpSp>
        <p:nvGrpSpPr>
          <p:cNvPr id="25602" name="Group 69"/>
          <p:cNvGrpSpPr>
            <a:grpSpLocks/>
          </p:cNvGrpSpPr>
          <p:nvPr/>
        </p:nvGrpSpPr>
        <p:grpSpPr bwMode="auto">
          <a:xfrm>
            <a:off x="50800" y="6164263"/>
            <a:ext cx="9093200" cy="336550"/>
            <a:chOff x="32" y="3883"/>
            <a:chExt cx="5728" cy="212"/>
          </a:xfrm>
        </p:grpSpPr>
        <p:sp>
          <p:nvSpPr>
            <p:cNvPr id="25661" name="AutoShape 165"/>
            <p:cNvSpPr>
              <a:spLocks noChangeArrowheads="1"/>
            </p:cNvSpPr>
            <p:nvPr/>
          </p:nvSpPr>
          <p:spPr bwMode="auto">
            <a:xfrm>
              <a:off x="172" y="3883"/>
              <a:ext cx="5375" cy="212"/>
            </a:xfrm>
            <a:prstGeom prst="roundRect">
              <a:avLst>
                <a:gd name="adj" fmla="val 16667"/>
              </a:avLst>
            </a:prstGeom>
            <a:solidFill>
              <a:schemeClr val="bg1"/>
            </a:solidFill>
            <a:ln w="9525">
              <a:solidFill>
                <a:srgbClr val="D0D0F0"/>
              </a:solidFill>
              <a:round/>
              <a:headEnd/>
              <a:tailEnd/>
            </a:ln>
            <a:effectLst>
              <a:prstShdw prst="shdw17" dist="17961" dir="2700000">
                <a:srgbClr val="7D7D90">
                  <a:alpha val="74997"/>
                </a:srgbClr>
              </a:prstShdw>
            </a:effectLst>
          </p:spPr>
          <p:txBody>
            <a:bodyPr wrap="none" anchor="ctr"/>
            <a:lstStyle/>
            <a:p>
              <a:endParaRPr lang="en-GB" sz="2800" i="0">
                <a:solidFill>
                  <a:srgbClr val="000066"/>
                </a:solidFill>
              </a:endParaRPr>
            </a:p>
          </p:txBody>
        </p:sp>
        <p:sp>
          <p:nvSpPr>
            <p:cNvPr id="25662" name="Text Box 179"/>
            <p:cNvSpPr txBox="1">
              <a:spLocks noChangeArrowheads="1"/>
            </p:cNvSpPr>
            <p:nvPr/>
          </p:nvSpPr>
          <p:spPr bwMode="auto">
            <a:xfrm>
              <a:off x="32" y="3883"/>
              <a:ext cx="57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spcBef>
                  <a:spcPct val="5000"/>
                </a:spcBef>
              </a:pPr>
              <a:r>
                <a:rPr lang="en-GB" sz="1600" i="0">
                  <a:solidFill>
                    <a:srgbClr val="000066"/>
                  </a:solidFill>
                  <a:cs typeface="Arial" pitchFamily="34" charset="0"/>
                </a:rPr>
                <a:t>Difference in mean CD4/mm</a:t>
              </a:r>
              <a:r>
                <a:rPr lang="en-GB" sz="1600" i="0" baseline="30000">
                  <a:solidFill>
                    <a:srgbClr val="000066"/>
                  </a:solidFill>
                  <a:cs typeface="Arial" pitchFamily="34" charset="0"/>
                </a:rPr>
                <a:t>3</a:t>
              </a:r>
              <a:r>
                <a:rPr lang="en-GB" sz="1600" i="0">
                  <a:solidFill>
                    <a:srgbClr val="000066"/>
                  </a:solidFill>
                  <a:cs typeface="Arial" pitchFamily="34" charset="0"/>
                </a:rPr>
                <a:t> increase at W48 (LOCF) MVC minus EFV = + 30  (p = 0.004)</a:t>
              </a:r>
            </a:p>
          </p:txBody>
        </p:sp>
      </p:grpSp>
      <p:sp>
        <p:nvSpPr>
          <p:cNvPr id="25603"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25604" name="Rectangle 36"/>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sp>
        <p:nvSpPr>
          <p:cNvPr id="25605" name="Text Box 57"/>
          <p:cNvSpPr txBox="1">
            <a:spLocks noChangeArrowheads="1"/>
          </p:cNvSpPr>
          <p:nvPr/>
        </p:nvSpPr>
        <p:spPr bwMode="auto">
          <a:xfrm>
            <a:off x="1249363" y="2282825"/>
            <a:ext cx="21478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5000"/>
              </a:lnSpc>
            </a:pPr>
            <a:r>
              <a:rPr lang="en-GB" sz="1600" b="1" i="0">
                <a:solidFill>
                  <a:srgbClr val="333399"/>
                </a:solidFill>
                <a:latin typeface="Calibri" pitchFamily="34" charset="0"/>
              </a:rPr>
              <a:t>HIV RNA</a:t>
            </a:r>
            <a:br>
              <a:rPr lang="en-GB" sz="1600" b="1" i="0">
                <a:solidFill>
                  <a:srgbClr val="333399"/>
                </a:solidFill>
                <a:latin typeface="Calibri" pitchFamily="34" charset="0"/>
              </a:rPr>
            </a:br>
            <a:r>
              <a:rPr lang="en-GB" sz="1600" b="1" i="0">
                <a:solidFill>
                  <a:srgbClr val="333399"/>
                </a:solidFill>
                <a:latin typeface="Calibri" pitchFamily="34" charset="0"/>
              </a:rPr>
              <a:t>&lt; 400 c/mL</a:t>
            </a:r>
          </a:p>
        </p:txBody>
      </p:sp>
      <p:sp>
        <p:nvSpPr>
          <p:cNvPr id="25606" name="Text Box 76"/>
          <p:cNvSpPr txBox="1">
            <a:spLocks noChangeArrowheads="1"/>
          </p:cNvSpPr>
          <p:nvPr/>
        </p:nvSpPr>
        <p:spPr bwMode="auto">
          <a:xfrm>
            <a:off x="795338" y="203835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2000" i="0">
                <a:solidFill>
                  <a:srgbClr val="000066"/>
                </a:solidFill>
              </a:rPr>
              <a:t>%</a:t>
            </a:r>
          </a:p>
        </p:txBody>
      </p:sp>
      <p:sp>
        <p:nvSpPr>
          <p:cNvPr id="25607" name="Line 141"/>
          <p:cNvSpPr>
            <a:spLocks noChangeShapeType="1"/>
          </p:cNvSpPr>
          <p:nvPr/>
        </p:nvSpPr>
        <p:spPr bwMode="auto">
          <a:xfrm>
            <a:off x="1293813" y="2489200"/>
            <a:ext cx="0" cy="2538413"/>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08" name="Line 142"/>
          <p:cNvSpPr>
            <a:spLocks noChangeShapeType="1"/>
          </p:cNvSpPr>
          <p:nvPr/>
        </p:nvSpPr>
        <p:spPr bwMode="auto">
          <a:xfrm>
            <a:off x="1227138" y="5027613"/>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09" name="Line 143"/>
          <p:cNvSpPr>
            <a:spLocks noChangeShapeType="1"/>
          </p:cNvSpPr>
          <p:nvPr/>
        </p:nvSpPr>
        <p:spPr bwMode="auto">
          <a:xfrm>
            <a:off x="1227138" y="4519613"/>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0" name="Line 144"/>
          <p:cNvSpPr>
            <a:spLocks noChangeShapeType="1"/>
          </p:cNvSpPr>
          <p:nvPr/>
        </p:nvSpPr>
        <p:spPr bwMode="auto">
          <a:xfrm>
            <a:off x="1227138" y="4010025"/>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1" name="Line 145"/>
          <p:cNvSpPr>
            <a:spLocks noChangeShapeType="1"/>
          </p:cNvSpPr>
          <p:nvPr/>
        </p:nvSpPr>
        <p:spPr bwMode="auto">
          <a:xfrm>
            <a:off x="1227138" y="3508375"/>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2" name="Line 146"/>
          <p:cNvSpPr>
            <a:spLocks noChangeShapeType="1"/>
          </p:cNvSpPr>
          <p:nvPr/>
        </p:nvSpPr>
        <p:spPr bwMode="auto">
          <a:xfrm>
            <a:off x="1227138" y="2998788"/>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3" name="Line 147"/>
          <p:cNvSpPr>
            <a:spLocks noChangeShapeType="1"/>
          </p:cNvSpPr>
          <p:nvPr/>
        </p:nvSpPr>
        <p:spPr bwMode="auto">
          <a:xfrm>
            <a:off x="1227138" y="2489200"/>
            <a:ext cx="6667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4" name="Line 148"/>
          <p:cNvSpPr>
            <a:spLocks noChangeShapeType="1"/>
          </p:cNvSpPr>
          <p:nvPr/>
        </p:nvSpPr>
        <p:spPr bwMode="auto">
          <a:xfrm>
            <a:off x="1293813" y="5027613"/>
            <a:ext cx="7123112"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5" name="Line 149"/>
          <p:cNvSpPr>
            <a:spLocks noChangeShapeType="1"/>
          </p:cNvSpPr>
          <p:nvPr/>
        </p:nvSpPr>
        <p:spPr bwMode="auto">
          <a:xfrm flipV="1">
            <a:off x="1293813" y="5027613"/>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6" name="Line 150"/>
          <p:cNvSpPr>
            <a:spLocks noChangeShapeType="1"/>
          </p:cNvSpPr>
          <p:nvPr/>
        </p:nvSpPr>
        <p:spPr bwMode="auto">
          <a:xfrm flipV="1">
            <a:off x="3028950" y="5027613"/>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7" name="Line 151"/>
          <p:cNvSpPr>
            <a:spLocks noChangeShapeType="1"/>
          </p:cNvSpPr>
          <p:nvPr/>
        </p:nvSpPr>
        <p:spPr bwMode="auto">
          <a:xfrm flipV="1">
            <a:off x="4765675" y="5027613"/>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18" name="Rectangle 153"/>
          <p:cNvSpPr>
            <a:spLocks noChangeArrowheads="1"/>
          </p:cNvSpPr>
          <p:nvPr/>
        </p:nvSpPr>
        <p:spPr bwMode="auto">
          <a:xfrm>
            <a:off x="1852613" y="284638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73.3</a:t>
            </a:r>
            <a:endParaRPr lang="en-GB" sz="1800" i="0">
              <a:solidFill>
                <a:srgbClr val="660033"/>
              </a:solidFill>
            </a:endParaRPr>
          </a:p>
        </p:txBody>
      </p:sp>
      <p:sp>
        <p:nvSpPr>
          <p:cNvPr id="25619" name="Rectangle 154"/>
          <p:cNvSpPr>
            <a:spLocks noChangeArrowheads="1"/>
          </p:cNvSpPr>
          <p:nvPr/>
        </p:nvSpPr>
        <p:spPr bwMode="auto">
          <a:xfrm>
            <a:off x="3606800" y="2962275"/>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68.5</a:t>
            </a:r>
            <a:endParaRPr lang="en-GB" sz="1800" i="0">
              <a:solidFill>
                <a:srgbClr val="660033"/>
              </a:solidFill>
            </a:endParaRPr>
          </a:p>
        </p:txBody>
      </p:sp>
      <p:sp>
        <p:nvSpPr>
          <p:cNvPr id="25620" name="Rectangle 155"/>
          <p:cNvSpPr>
            <a:spLocks noChangeArrowheads="1"/>
          </p:cNvSpPr>
          <p:nvPr/>
        </p:nvSpPr>
        <p:spPr bwMode="auto">
          <a:xfrm>
            <a:off x="5202238" y="2874963"/>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71.8</a:t>
            </a:r>
            <a:endParaRPr lang="en-GB" sz="1800" i="0">
              <a:solidFill>
                <a:srgbClr val="660033"/>
              </a:solidFill>
            </a:endParaRPr>
          </a:p>
        </p:txBody>
      </p:sp>
      <p:sp>
        <p:nvSpPr>
          <p:cNvPr id="25621" name="Rectangle 156"/>
          <p:cNvSpPr>
            <a:spLocks noChangeArrowheads="1"/>
          </p:cNvSpPr>
          <p:nvPr/>
        </p:nvSpPr>
        <p:spPr bwMode="auto">
          <a:xfrm>
            <a:off x="2357438" y="287178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72.3</a:t>
            </a:r>
            <a:endParaRPr lang="en-GB" sz="1800" i="0">
              <a:solidFill>
                <a:srgbClr val="FF00FF"/>
              </a:solidFill>
            </a:endParaRPr>
          </a:p>
        </p:txBody>
      </p:sp>
      <p:sp>
        <p:nvSpPr>
          <p:cNvPr id="25622" name="Rectangle 157"/>
          <p:cNvSpPr>
            <a:spLocks noChangeArrowheads="1"/>
          </p:cNvSpPr>
          <p:nvPr/>
        </p:nvSpPr>
        <p:spPr bwMode="auto">
          <a:xfrm>
            <a:off x="4111625" y="299085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68.3</a:t>
            </a:r>
            <a:endParaRPr lang="en-GB" sz="1800" i="0">
              <a:solidFill>
                <a:srgbClr val="FF00FF"/>
              </a:solidFill>
            </a:endParaRPr>
          </a:p>
        </p:txBody>
      </p:sp>
      <p:sp>
        <p:nvSpPr>
          <p:cNvPr id="25623" name="Rectangle 158"/>
          <p:cNvSpPr>
            <a:spLocks noChangeArrowheads="1"/>
          </p:cNvSpPr>
          <p:nvPr/>
        </p:nvSpPr>
        <p:spPr bwMode="auto">
          <a:xfrm>
            <a:off x="5697538" y="2900363"/>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GB" sz="1400" b="1" i="0">
                <a:solidFill>
                  <a:srgbClr val="FF00FF"/>
                </a:solidFill>
              </a:rPr>
              <a:t>72.1</a:t>
            </a:r>
            <a:endParaRPr lang="en-GB" sz="1800" i="0">
              <a:solidFill>
                <a:srgbClr val="FF00FF"/>
              </a:solidFill>
            </a:endParaRPr>
          </a:p>
        </p:txBody>
      </p:sp>
      <p:sp>
        <p:nvSpPr>
          <p:cNvPr id="25624" name="Rectangle 159"/>
          <p:cNvSpPr>
            <a:spLocks noChangeArrowheads="1"/>
          </p:cNvSpPr>
          <p:nvPr/>
        </p:nvSpPr>
        <p:spPr bwMode="auto">
          <a:xfrm>
            <a:off x="1055688" y="4929188"/>
            <a:ext cx="9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0</a:t>
            </a:r>
            <a:endParaRPr lang="en-GB" sz="1800" i="0">
              <a:solidFill>
                <a:srgbClr val="000066"/>
              </a:solidFill>
            </a:endParaRPr>
          </a:p>
        </p:txBody>
      </p:sp>
      <p:sp>
        <p:nvSpPr>
          <p:cNvPr id="25625" name="Rectangle 160"/>
          <p:cNvSpPr>
            <a:spLocks noChangeArrowheads="1"/>
          </p:cNvSpPr>
          <p:nvPr/>
        </p:nvSpPr>
        <p:spPr bwMode="auto">
          <a:xfrm>
            <a:off x="957263" y="441801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20</a:t>
            </a:r>
            <a:endParaRPr lang="en-GB" sz="1800" i="0">
              <a:solidFill>
                <a:srgbClr val="000066"/>
              </a:solidFill>
            </a:endParaRPr>
          </a:p>
        </p:txBody>
      </p:sp>
      <p:sp>
        <p:nvSpPr>
          <p:cNvPr id="25626" name="Rectangle 161"/>
          <p:cNvSpPr>
            <a:spLocks noChangeArrowheads="1"/>
          </p:cNvSpPr>
          <p:nvPr/>
        </p:nvSpPr>
        <p:spPr bwMode="auto">
          <a:xfrm>
            <a:off x="957263" y="391001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40</a:t>
            </a:r>
            <a:endParaRPr lang="en-GB" sz="1800" i="0">
              <a:solidFill>
                <a:srgbClr val="000066"/>
              </a:solidFill>
            </a:endParaRPr>
          </a:p>
        </p:txBody>
      </p:sp>
      <p:sp>
        <p:nvSpPr>
          <p:cNvPr id="25627" name="Rectangle 162"/>
          <p:cNvSpPr>
            <a:spLocks noChangeArrowheads="1"/>
          </p:cNvSpPr>
          <p:nvPr/>
        </p:nvSpPr>
        <p:spPr bwMode="auto">
          <a:xfrm>
            <a:off x="957263" y="3408363"/>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60</a:t>
            </a:r>
            <a:endParaRPr lang="en-GB" sz="1800" i="0">
              <a:solidFill>
                <a:srgbClr val="000066"/>
              </a:solidFill>
            </a:endParaRPr>
          </a:p>
        </p:txBody>
      </p:sp>
      <p:sp>
        <p:nvSpPr>
          <p:cNvPr id="25628" name="Rectangle 163"/>
          <p:cNvSpPr>
            <a:spLocks noChangeArrowheads="1"/>
          </p:cNvSpPr>
          <p:nvPr/>
        </p:nvSpPr>
        <p:spPr bwMode="auto">
          <a:xfrm>
            <a:off x="957263" y="2898775"/>
            <a:ext cx="19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80</a:t>
            </a:r>
            <a:endParaRPr lang="en-GB" sz="1800" i="0">
              <a:solidFill>
                <a:srgbClr val="000066"/>
              </a:solidFill>
            </a:endParaRPr>
          </a:p>
        </p:txBody>
      </p:sp>
      <p:sp>
        <p:nvSpPr>
          <p:cNvPr id="25629" name="Rectangle 164"/>
          <p:cNvSpPr>
            <a:spLocks noChangeArrowheads="1"/>
          </p:cNvSpPr>
          <p:nvPr/>
        </p:nvSpPr>
        <p:spPr bwMode="auto">
          <a:xfrm>
            <a:off x="858838" y="2389188"/>
            <a:ext cx="295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000066"/>
                </a:solidFill>
              </a:rPr>
              <a:t>100</a:t>
            </a:r>
            <a:endParaRPr lang="en-GB" sz="1800" i="0">
              <a:solidFill>
                <a:srgbClr val="000066"/>
              </a:solidFill>
            </a:endParaRPr>
          </a:p>
        </p:txBody>
      </p:sp>
      <p:sp>
        <p:nvSpPr>
          <p:cNvPr id="25630" name="Line 151"/>
          <p:cNvSpPr>
            <a:spLocks noChangeShapeType="1"/>
          </p:cNvSpPr>
          <p:nvPr/>
        </p:nvSpPr>
        <p:spPr bwMode="auto">
          <a:xfrm flipV="1">
            <a:off x="6511925" y="5024438"/>
            <a:ext cx="0" cy="508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5631" name="Rectangle 155"/>
          <p:cNvSpPr>
            <a:spLocks noChangeArrowheads="1"/>
          </p:cNvSpPr>
          <p:nvPr/>
        </p:nvSpPr>
        <p:spPr bwMode="auto">
          <a:xfrm>
            <a:off x="6815138" y="30734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660033"/>
                </a:solidFill>
              </a:rPr>
              <a:t>64.2</a:t>
            </a:r>
            <a:endParaRPr lang="en-GB" sz="1800" i="0">
              <a:solidFill>
                <a:srgbClr val="660033"/>
              </a:solidFill>
            </a:endParaRPr>
          </a:p>
        </p:txBody>
      </p:sp>
      <p:sp>
        <p:nvSpPr>
          <p:cNvPr id="25632" name="Rectangle 158"/>
          <p:cNvSpPr>
            <a:spLocks noChangeArrowheads="1"/>
          </p:cNvSpPr>
          <p:nvPr/>
        </p:nvSpPr>
        <p:spPr bwMode="auto">
          <a:xfrm>
            <a:off x="7324725" y="3127375"/>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GB" sz="1400" b="1" i="0">
                <a:solidFill>
                  <a:srgbClr val="FF00FF"/>
                </a:solidFill>
              </a:rPr>
              <a:t>62.5</a:t>
            </a:r>
            <a:endParaRPr lang="en-GB" sz="1800" i="0">
              <a:solidFill>
                <a:srgbClr val="FF00FF"/>
              </a:solidFill>
            </a:endParaRPr>
          </a:p>
        </p:txBody>
      </p:sp>
      <p:sp>
        <p:nvSpPr>
          <p:cNvPr id="25633" name="ZoneTexte 86"/>
          <p:cNvSpPr txBox="1">
            <a:spLocks noChangeArrowheads="1"/>
          </p:cNvSpPr>
          <p:nvPr/>
        </p:nvSpPr>
        <p:spPr bwMode="auto">
          <a:xfrm>
            <a:off x="1358900" y="5300663"/>
            <a:ext cx="1719263"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90000"/>
              </a:lnSpc>
            </a:pPr>
            <a:r>
              <a:rPr lang="en-GB" sz="1500" i="0">
                <a:solidFill>
                  <a:srgbClr val="000066"/>
                </a:solidFill>
              </a:rPr>
              <a:t>Lower margin of the 97.5% CI for the </a:t>
            </a:r>
            <a:r>
              <a:rPr lang="en-GB" sz="1500" i="0">
                <a:solidFill>
                  <a:srgbClr val="000066"/>
                </a:solidFill>
                <a:cs typeface="Arial" pitchFamily="34" charset="0"/>
                <a:sym typeface="Symbol" pitchFamily="18" charset="2"/>
              </a:rPr>
              <a:t>difference</a:t>
            </a:r>
            <a:br>
              <a:rPr lang="en-GB" sz="1500" i="0">
                <a:solidFill>
                  <a:srgbClr val="000066"/>
                </a:solidFill>
                <a:cs typeface="Arial" pitchFamily="34" charset="0"/>
                <a:sym typeface="Symbol" pitchFamily="18" charset="2"/>
              </a:rPr>
            </a:br>
            <a:r>
              <a:rPr lang="en-GB" sz="1500" i="0">
                <a:solidFill>
                  <a:srgbClr val="000066"/>
                </a:solidFill>
              </a:rPr>
              <a:t>= - 6.4</a:t>
            </a:r>
          </a:p>
        </p:txBody>
      </p:sp>
      <p:sp>
        <p:nvSpPr>
          <p:cNvPr id="25634" name="ZoneTexte 86"/>
          <p:cNvSpPr txBox="1">
            <a:spLocks noChangeArrowheads="1"/>
          </p:cNvSpPr>
          <p:nvPr/>
        </p:nvSpPr>
        <p:spPr bwMode="auto">
          <a:xfrm>
            <a:off x="3121025" y="5300663"/>
            <a:ext cx="17526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90000"/>
              </a:lnSpc>
            </a:pPr>
            <a:r>
              <a:rPr lang="en-GB" sz="1500" i="0">
                <a:solidFill>
                  <a:srgbClr val="000066"/>
                </a:solidFill>
              </a:rPr>
              <a:t>Lower margin of the 97.5% CI for the </a:t>
            </a:r>
            <a:r>
              <a:rPr lang="en-GB" sz="1500" i="0">
                <a:solidFill>
                  <a:srgbClr val="000066"/>
                </a:solidFill>
                <a:cs typeface="Arial" pitchFamily="34" charset="0"/>
                <a:sym typeface="Symbol" pitchFamily="18" charset="2"/>
              </a:rPr>
              <a:t>difference</a:t>
            </a:r>
            <a:br>
              <a:rPr lang="en-GB" sz="1500" i="0">
                <a:solidFill>
                  <a:srgbClr val="000066"/>
                </a:solidFill>
                <a:cs typeface="Arial" pitchFamily="34" charset="0"/>
                <a:sym typeface="Symbol" pitchFamily="18" charset="2"/>
              </a:rPr>
            </a:br>
            <a:r>
              <a:rPr lang="en-GB" sz="1500" i="0">
                <a:solidFill>
                  <a:srgbClr val="000066"/>
                </a:solidFill>
              </a:rPr>
              <a:t>= - 7.4</a:t>
            </a:r>
          </a:p>
        </p:txBody>
      </p:sp>
      <p:sp>
        <p:nvSpPr>
          <p:cNvPr id="25635" name="Rectangle 38"/>
          <p:cNvSpPr>
            <a:spLocks noChangeArrowheads="1"/>
          </p:cNvSpPr>
          <p:nvPr/>
        </p:nvSpPr>
        <p:spPr bwMode="auto">
          <a:xfrm>
            <a:off x="1768475" y="3163888"/>
            <a:ext cx="511175" cy="1863725"/>
          </a:xfrm>
          <a:prstGeom prst="rect">
            <a:avLst/>
          </a:prstGeom>
          <a:solidFill>
            <a:srgbClr val="660033"/>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36" name="Rectangle 39"/>
          <p:cNvSpPr>
            <a:spLocks noChangeArrowheads="1"/>
          </p:cNvSpPr>
          <p:nvPr/>
        </p:nvSpPr>
        <p:spPr bwMode="auto">
          <a:xfrm>
            <a:off x="3522663" y="3284538"/>
            <a:ext cx="511175" cy="1743075"/>
          </a:xfrm>
          <a:prstGeom prst="rect">
            <a:avLst/>
          </a:prstGeom>
          <a:solidFill>
            <a:srgbClr val="660033"/>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37" name="Rectangle 40"/>
          <p:cNvSpPr>
            <a:spLocks noChangeArrowheads="1"/>
          </p:cNvSpPr>
          <p:nvPr/>
        </p:nvSpPr>
        <p:spPr bwMode="auto">
          <a:xfrm>
            <a:off x="5124450" y="3195638"/>
            <a:ext cx="500063" cy="1831975"/>
          </a:xfrm>
          <a:prstGeom prst="rect">
            <a:avLst/>
          </a:prstGeom>
          <a:solidFill>
            <a:srgbClr val="660033"/>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38" name="Rectangle 41"/>
          <p:cNvSpPr>
            <a:spLocks noChangeArrowheads="1"/>
          </p:cNvSpPr>
          <p:nvPr/>
        </p:nvSpPr>
        <p:spPr bwMode="auto">
          <a:xfrm>
            <a:off x="6731000" y="3387725"/>
            <a:ext cx="512763" cy="1639888"/>
          </a:xfrm>
          <a:prstGeom prst="rect">
            <a:avLst/>
          </a:prstGeom>
          <a:solidFill>
            <a:srgbClr val="660033"/>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39" name="Rectangle 42"/>
          <p:cNvSpPr>
            <a:spLocks noChangeArrowheads="1"/>
          </p:cNvSpPr>
          <p:nvPr/>
        </p:nvSpPr>
        <p:spPr bwMode="auto">
          <a:xfrm>
            <a:off x="2279650" y="3187700"/>
            <a:ext cx="500063" cy="1839913"/>
          </a:xfrm>
          <a:prstGeom prst="rect">
            <a:avLst/>
          </a:prstGeom>
          <a:solidFill>
            <a:srgbClr val="FF33FF"/>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40" name="Rectangle 43"/>
          <p:cNvSpPr>
            <a:spLocks noChangeArrowheads="1"/>
          </p:cNvSpPr>
          <p:nvPr/>
        </p:nvSpPr>
        <p:spPr bwMode="auto">
          <a:xfrm>
            <a:off x="4033838" y="3284538"/>
            <a:ext cx="500062" cy="1743075"/>
          </a:xfrm>
          <a:prstGeom prst="rect">
            <a:avLst/>
          </a:prstGeom>
          <a:solidFill>
            <a:srgbClr val="FF33FF"/>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41" name="Rectangle 44"/>
          <p:cNvSpPr>
            <a:spLocks noChangeArrowheads="1"/>
          </p:cNvSpPr>
          <p:nvPr/>
        </p:nvSpPr>
        <p:spPr bwMode="auto">
          <a:xfrm>
            <a:off x="5621338" y="3187700"/>
            <a:ext cx="498475" cy="1839913"/>
          </a:xfrm>
          <a:prstGeom prst="rect">
            <a:avLst/>
          </a:prstGeom>
          <a:solidFill>
            <a:srgbClr val="FF33FF"/>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sp>
        <p:nvSpPr>
          <p:cNvPr id="25642" name="Rectangle 45"/>
          <p:cNvSpPr>
            <a:spLocks noChangeArrowheads="1"/>
          </p:cNvSpPr>
          <p:nvPr/>
        </p:nvSpPr>
        <p:spPr bwMode="auto">
          <a:xfrm>
            <a:off x="7246938" y="3436938"/>
            <a:ext cx="498475" cy="1590675"/>
          </a:xfrm>
          <a:prstGeom prst="rect">
            <a:avLst/>
          </a:prstGeom>
          <a:solidFill>
            <a:srgbClr val="FF33FF"/>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p>
            <a:pPr algn="ctr"/>
            <a:endParaRPr lang="en-GB" sz="2800"/>
          </a:p>
        </p:txBody>
      </p:sp>
      <p:grpSp>
        <p:nvGrpSpPr>
          <p:cNvPr id="25643" name="Group 46"/>
          <p:cNvGrpSpPr>
            <a:grpSpLocks/>
          </p:cNvGrpSpPr>
          <p:nvPr/>
        </p:nvGrpSpPr>
        <p:grpSpPr bwMode="auto">
          <a:xfrm>
            <a:off x="2855913" y="1838325"/>
            <a:ext cx="3454400" cy="368300"/>
            <a:chOff x="1884" y="1056"/>
            <a:chExt cx="2176" cy="232"/>
          </a:xfrm>
        </p:grpSpPr>
        <p:sp>
          <p:nvSpPr>
            <p:cNvPr id="25656" name="AutoShape 165"/>
            <p:cNvSpPr>
              <a:spLocks noChangeArrowheads="1"/>
            </p:cNvSpPr>
            <p:nvPr/>
          </p:nvSpPr>
          <p:spPr bwMode="auto">
            <a:xfrm>
              <a:off x="1884" y="1070"/>
              <a:ext cx="2149" cy="212"/>
            </a:xfrm>
            <a:prstGeom prst="roundRect">
              <a:avLst>
                <a:gd name="adj" fmla="val 16667"/>
              </a:avLst>
            </a:prstGeom>
            <a:solidFill>
              <a:schemeClr val="bg1"/>
            </a:solidFill>
            <a:ln w="9525">
              <a:solidFill>
                <a:srgbClr val="D0D0F0"/>
              </a:solidFill>
              <a:round/>
              <a:headEnd/>
              <a:tailEnd/>
            </a:ln>
            <a:effectLst>
              <a:prstShdw prst="shdw17" dist="17961" dir="2700000">
                <a:srgbClr val="7D7D90">
                  <a:alpha val="74997"/>
                </a:srgbClr>
              </a:prstShdw>
            </a:effectLst>
          </p:spPr>
          <p:txBody>
            <a:bodyPr wrap="none" anchor="ctr"/>
            <a:lstStyle/>
            <a:p>
              <a:endParaRPr lang="en-GB" sz="2800" i="0">
                <a:solidFill>
                  <a:srgbClr val="000066"/>
                </a:solidFill>
              </a:endParaRPr>
            </a:p>
          </p:txBody>
        </p:sp>
        <p:sp>
          <p:nvSpPr>
            <p:cNvPr id="25657" name="Rectangle 3"/>
            <p:cNvSpPr>
              <a:spLocks noChangeArrowheads="1"/>
            </p:cNvSpPr>
            <p:nvPr/>
          </p:nvSpPr>
          <p:spPr bwMode="auto">
            <a:xfrm>
              <a:off x="1973" y="1132"/>
              <a:ext cx="112" cy="91"/>
            </a:xfrm>
            <a:prstGeom prst="rect">
              <a:avLst/>
            </a:prstGeom>
            <a:solidFill>
              <a:srgbClr val="6600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i="0">
                <a:solidFill>
                  <a:srgbClr val="000066"/>
                </a:solidFill>
              </a:endParaRPr>
            </a:p>
          </p:txBody>
        </p:sp>
        <p:sp>
          <p:nvSpPr>
            <p:cNvPr id="25658" name="Rectangle 4"/>
            <p:cNvSpPr>
              <a:spLocks noChangeArrowheads="1"/>
            </p:cNvSpPr>
            <p:nvPr/>
          </p:nvSpPr>
          <p:spPr bwMode="auto">
            <a:xfrm>
              <a:off x="3034" y="1131"/>
              <a:ext cx="112" cy="91"/>
            </a:xfrm>
            <a:prstGeom prst="rect">
              <a:avLst/>
            </a:prstGeom>
            <a:solidFill>
              <a:srgbClr val="FF33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i="0">
                <a:solidFill>
                  <a:srgbClr val="000066"/>
                </a:solidFill>
              </a:endParaRPr>
            </a:p>
          </p:txBody>
        </p:sp>
        <p:sp>
          <p:nvSpPr>
            <p:cNvPr id="25659" name="ZoneTexte 84"/>
            <p:cNvSpPr txBox="1">
              <a:spLocks noChangeArrowheads="1"/>
            </p:cNvSpPr>
            <p:nvPr/>
          </p:nvSpPr>
          <p:spPr bwMode="auto">
            <a:xfrm>
              <a:off x="2064" y="1056"/>
              <a:ext cx="97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800" b="1" i="0">
                  <a:solidFill>
                    <a:srgbClr val="000066"/>
                  </a:solidFill>
                  <a:latin typeface="Calibri" pitchFamily="34" charset="0"/>
                </a:rPr>
                <a:t>MVC (N = 311)</a:t>
              </a:r>
            </a:p>
          </p:txBody>
        </p:sp>
        <p:sp>
          <p:nvSpPr>
            <p:cNvPr id="25660" name="ZoneTexte 85"/>
            <p:cNvSpPr txBox="1">
              <a:spLocks noChangeArrowheads="1"/>
            </p:cNvSpPr>
            <p:nvPr/>
          </p:nvSpPr>
          <p:spPr bwMode="auto">
            <a:xfrm>
              <a:off x="3148" y="105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800" b="1" i="0">
                  <a:solidFill>
                    <a:srgbClr val="000066"/>
                  </a:solidFill>
                  <a:latin typeface="Calibri" pitchFamily="34" charset="0"/>
                </a:rPr>
                <a:t>EFV (N = 303)</a:t>
              </a:r>
            </a:p>
          </p:txBody>
        </p:sp>
      </p:grpSp>
      <p:sp>
        <p:nvSpPr>
          <p:cNvPr id="25644" name="Text Box 58"/>
          <p:cNvSpPr txBox="1">
            <a:spLocks noChangeArrowheads="1"/>
          </p:cNvSpPr>
          <p:nvPr/>
        </p:nvSpPr>
        <p:spPr bwMode="auto">
          <a:xfrm>
            <a:off x="3144838" y="2282825"/>
            <a:ext cx="1841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5000"/>
              </a:lnSpc>
            </a:pPr>
            <a:r>
              <a:rPr lang="en-GB" sz="1600" b="1" i="0">
                <a:solidFill>
                  <a:srgbClr val="333399"/>
                </a:solidFill>
                <a:latin typeface="Calibri" pitchFamily="34" charset="0"/>
              </a:rPr>
              <a:t>HIV RNA</a:t>
            </a:r>
            <a:br>
              <a:rPr lang="en-GB" sz="1600" b="1" i="0">
                <a:solidFill>
                  <a:srgbClr val="333399"/>
                </a:solidFill>
                <a:latin typeface="Calibri" pitchFamily="34" charset="0"/>
              </a:rPr>
            </a:br>
            <a:r>
              <a:rPr lang="en-GB" sz="1600" b="1" i="0">
                <a:solidFill>
                  <a:srgbClr val="333399"/>
                </a:solidFill>
                <a:latin typeface="Calibri" pitchFamily="34" charset="0"/>
              </a:rPr>
              <a:t>&lt; 50 c/mL</a:t>
            </a:r>
          </a:p>
        </p:txBody>
      </p:sp>
      <p:sp>
        <p:nvSpPr>
          <p:cNvPr id="25645" name="Text Box 58"/>
          <p:cNvSpPr txBox="1">
            <a:spLocks noChangeArrowheads="1"/>
          </p:cNvSpPr>
          <p:nvPr/>
        </p:nvSpPr>
        <p:spPr bwMode="auto">
          <a:xfrm>
            <a:off x="5457825" y="2282825"/>
            <a:ext cx="186531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85000"/>
              </a:lnSpc>
            </a:pPr>
            <a:r>
              <a:rPr lang="en-GB" sz="1600" b="1" i="0">
                <a:solidFill>
                  <a:srgbClr val="333399"/>
                </a:solidFill>
                <a:latin typeface="Calibri" pitchFamily="34" charset="0"/>
              </a:rPr>
              <a:t>HIV RNA</a:t>
            </a:r>
            <a:br>
              <a:rPr lang="en-GB" sz="1600" b="1" i="0">
                <a:solidFill>
                  <a:srgbClr val="333399"/>
                </a:solidFill>
                <a:latin typeface="Calibri" pitchFamily="34" charset="0"/>
              </a:rPr>
            </a:br>
            <a:r>
              <a:rPr lang="en-GB" sz="1600" b="1" i="0">
                <a:solidFill>
                  <a:srgbClr val="333399"/>
                </a:solidFill>
                <a:latin typeface="Calibri" pitchFamily="34" charset="0"/>
              </a:rPr>
              <a:t>&lt; 50 c/mL</a:t>
            </a:r>
          </a:p>
        </p:txBody>
      </p:sp>
      <p:sp>
        <p:nvSpPr>
          <p:cNvPr id="25646" name="Text Box 58"/>
          <p:cNvSpPr txBox="1">
            <a:spLocks noChangeArrowheads="1"/>
          </p:cNvSpPr>
          <p:nvPr/>
        </p:nvSpPr>
        <p:spPr bwMode="auto">
          <a:xfrm>
            <a:off x="2867025" y="5056188"/>
            <a:ext cx="2392363"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90000"/>
              </a:lnSpc>
            </a:pPr>
            <a:r>
              <a:rPr lang="en-GB" sz="1400" b="1" i="0">
                <a:solidFill>
                  <a:srgbClr val="000066"/>
                </a:solidFill>
              </a:rPr>
              <a:t>All patients</a:t>
            </a:r>
          </a:p>
        </p:txBody>
      </p:sp>
      <p:sp>
        <p:nvSpPr>
          <p:cNvPr id="25647" name="Text Box 58"/>
          <p:cNvSpPr txBox="1">
            <a:spLocks noChangeArrowheads="1"/>
          </p:cNvSpPr>
          <p:nvPr/>
        </p:nvSpPr>
        <p:spPr bwMode="auto">
          <a:xfrm>
            <a:off x="5580063" y="5064125"/>
            <a:ext cx="1827212"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nSpc>
                <a:spcPct val="90000"/>
              </a:lnSpc>
            </a:pPr>
            <a:r>
              <a:rPr lang="en-GB" sz="1400" b="1" i="0">
                <a:solidFill>
                  <a:srgbClr val="000066"/>
                </a:solidFill>
              </a:rPr>
              <a:t>Baseline HIV RNA</a:t>
            </a:r>
          </a:p>
        </p:txBody>
      </p:sp>
      <p:sp>
        <p:nvSpPr>
          <p:cNvPr id="25648" name="Rectangle 60"/>
          <p:cNvSpPr>
            <a:spLocks noChangeArrowheads="1"/>
          </p:cNvSpPr>
          <p:nvPr/>
        </p:nvSpPr>
        <p:spPr bwMode="auto">
          <a:xfrm>
            <a:off x="4903788" y="5308600"/>
            <a:ext cx="1439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400" b="1" i="0">
                <a:solidFill>
                  <a:srgbClr val="000066"/>
                </a:solidFill>
              </a:rPr>
              <a:t>&lt; 100,000 c/mL</a:t>
            </a:r>
            <a:endParaRPr lang="en-GB" sz="1400" i="0">
              <a:solidFill>
                <a:srgbClr val="000066"/>
              </a:solidFill>
            </a:endParaRPr>
          </a:p>
        </p:txBody>
      </p:sp>
      <p:sp>
        <p:nvSpPr>
          <p:cNvPr id="25649" name="Rectangle 66"/>
          <p:cNvSpPr>
            <a:spLocks noChangeArrowheads="1"/>
          </p:cNvSpPr>
          <p:nvPr/>
        </p:nvSpPr>
        <p:spPr bwMode="auto">
          <a:xfrm>
            <a:off x="6519863" y="5308600"/>
            <a:ext cx="1439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1400" b="1" i="0" u="sng">
                <a:solidFill>
                  <a:srgbClr val="000066"/>
                </a:solidFill>
              </a:rPr>
              <a:t>&gt;</a:t>
            </a:r>
            <a:r>
              <a:rPr lang="en-GB" sz="1400" b="1" i="0">
                <a:solidFill>
                  <a:srgbClr val="000066"/>
                </a:solidFill>
              </a:rPr>
              <a:t> 100,000 c/mL</a:t>
            </a:r>
            <a:endParaRPr lang="en-GB" sz="1400" i="0">
              <a:solidFill>
                <a:srgbClr val="000066"/>
              </a:solidFill>
            </a:endParaRPr>
          </a:p>
        </p:txBody>
      </p:sp>
      <p:sp>
        <p:nvSpPr>
          <p:cNvPr id="25650" name="ZoneTexte 58"/>
          <p:cNvSpPr txBox="1">
            <a:spLocks noChangeArrowheads="1"/>
          </p:cNvSpPr>
          <p:nvPr/>
        </p:nvSpPr>
        <p:spPr bwMode="auto">
          <a:xfrm>
            <a:off x="4683125" y="4700588"/>
            <a:ext cx="465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a:r>
              <a:rPr lang="en-GB" sz="1400" b="1" i="0">
                <a:solidFill>
                  <a:srgbClr val="000066"/>
                </a:solidFill>
              </a:rPr>
              <a:t>N =</a:t>
            </a:r>
          </a:p>
        </p:txBody>
      </p:sp>
      <p:sp>
        <p:nvSpPr>
          <p:cNvPr id="25651" name="Text Box 65"/>
          <p:cNvSpPr txBox="1">
            <a:spLocks noChangeArrowheads="1"/>
          </p:cNvSpPr>
          <p:nvPr/>
        </p:nvSpPr>
        <p:spPr bwMode="auto">
          <a:xfrm>
            <a:off x="5133975" y="4700588"/>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177</a:t>
            </a:r>
          </a:p>
        </p:txBody>
      </p:sp>
      <p:sp>
        <p:nvSpPr>
          <p:cNvPr id="25652" name="Text Box 66"/>
          <p:cNvSpPr txBox="1">
            <a:spLocks noChangeArrowheads="1"/>
          </p:cNvSpPr>
          <p:nvPr/>
        </p:nvSpPr>
        <p:spPr bwMode="auto">
          <a:xfrm>
            <a:off x="5629275" y="4700588"/>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183</a:t>
            </a:r>
          </a:p>
        </p:txBody>
      </p:sp>
      <p:sp>
        <p:nvSpPr>
          <p:cNvPr id="25653" name="Text Box 65"/>
          <p:cNvSpPr txBox="1">
            <a:spLocks noChangeArrowheads="1"/>
          </p:cNvSpPr>
          <p:nvPr/>
        </p:nvSpPr>
        <p:spPr bwMode="auto">
          <a:xfrm>
            <a:off x="6746875" y="4700588"/>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134</a:t>
            </a:r>
          </a:p>
        </p:txBody>
      </p:sp>
      <p:sp>
        <p:nvSpPr>
          <p:cNvPr id="25654" name="Text Box 66"/>
          <p:cNvSpPr txBox="1">
            <a:spLocks noChangeArrowheads="1"/>
          </p:cNvSpPr>
          <p:nvPr/>
        </p:nvSpPr>
        <p:spPr bwMode="auto">
          <a:xfrm>
            <a:off x="7256463" y="4700588"/>
            <a:ext cx="479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r>
              <a:rPr lang="en-GB" sz="1400" b="1" i="0"/>
              <a:t>120</a:t>
            </a:r>
          </a:p>
        </p:txBody>
      </p:sp>
      <p:sp>
        <p:nvSpPr>
          <p:cNvPr id="25655"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sp>
        <p:nvSpPr>
          <p:cNvPr id="27650" name="Espace réservé du contenu 2"/>
          <p:cNvSpPr>
            <a:spLocks noGrp="1"/>
          </p:cNvSpPr>
          <p:nvPr>
            <p:ph idx="4294967295"/>
          </p:nvPr>
        </p:nvSpPr>
        <p:spPr>
          <a:xfrm>
            <a:off x="12700" y="1120775"/>
            <a:ext cx="4597400" cy="647700"/>
          </a:xfrm>
        </p:spPr>
        <p:txBody>
          <a:bodyPr/>
          <a:lstStyle/>
          <a:p>
            <a:r>
              <a:rPr lang="en-GB" sz="2800" b="1" smtClean="0">
                <a:latin typeface="Calibri" pitchFamily="34" charset="0"/>
                <a:ea typeface="ＭＳ Ｐゴシック" pitchFamily="34" charset="-128"/>
              </a:rPr>
              <a:t>Safety </a:t>
            </a:r>
            <a:r>
              <a:rPr lang="en-GB" b="1" smtClean="0">
                <a:latin typeface="Calibri" pitchFamily="34" charset="0"/>
                <a:ea typeface="ＭＳ Ｐゴシック" pitchFamily="34" charset="-128"/>
              </a:rPr>
              <a:t>(Original patient population)</a:t>
            </a:r>
            <a:endParaRPr lang="en-GB" sz="2800" b="1" smtClean="0">
              <a:latin typeface="Calibri" pitchFamily="34" charset="0"/>
              <a:ea typeface="ＭＳ Ｐゴシック" pitchFamily="34" charset="-128"/>
            </a:endParaRPr>
          </a:p>
        </p:txBody>
      </p:sp>
      <p:graphicFrame>
        <p:nvGraphicFramePr>
          <p:cNvPr id="242005" name="Group 341"/>
          <p:cNvGraphicFramePr>
            <a:graphicFrameLocks noGrp="1"/>
          </p:cNvGraphicFramePr>
          <p:nvPr/>
        </p:nvGraphicFramePr>
        <p:xfrm>
          <a:off x="215900" y="1887538"/>
          <a:ext cx="4368800" cy="4135437"/>
        </p:xfrm>
        <a:graphic>
          <a:graphicData uri="http://schemas.openxmlformats.org/drawingml/2006/table">
            <a:tbl>
              <a:tblPr/>
              <a:tblGrid>
                <a:gridCol w="2259013"/>
                <a:gridCol w="1000125"/>
                <a:gridCol w="1109662"/>
              </a:tblGrid>
              <a:tr h="444500">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endParaRPr kumimoji="0" lang="en-GB" sz="1800" b="1" i="0" u="none" strike="noStrike" cap="none" normalizeH="0" baseline="0" smtClean="0">
                        <a:ln>
                          <a:noFill/>
                        </a:ln>
                        <a:solidFill>
                          <a:schemeClr val="bg1"/>
                        </a:solidFill>
                        <a:effectLst/>
                        <a:latin typeface="Calibri" pitchFamily="34" charset="0"/>
                        <a:ea typeface="ＭＳ Ｐゴシック" charset="-128"/>
                      </a:endParaRP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800" b="1" i="0" u="none" strike="noStrike" cap="none" normalizeH="0" baseline="0" smtClean="0">
                          <a:ln>
                            <a:noFill/>
                          </a:ln>
                          <a:solidFill>
                            <a:schemeClr val="bg1"/>
                          </a:solidFill>
                          <a:effectLst/>
                          <a:latin typeface="Calibri" pitchFamily="34" charset="0"/>
                          <a:ea typeface="ＭＳ Ｐゴシック" charset="-128"/>
                        </a:rPr>
                        <a:t>MVC</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660033"/>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800" b="1" i="0" u="none" strike="noStrike" cap="none" normalizeH="0" baseline="0" smtClean="0">
                          <a:ln>
                            <a:noFill/>
                          </a:ln>
                          <a:solidFill>
                            <a:schemeClr val="bg1"/>
                          </a:solidFill>
                          <a:effectLst/>
                          <a:latin typeface="Calibri" pitchFamily="34" charset="0"/>
                          <a:ea typeface="ＭＳ Ｐゴシック" charset="-128"/>
                        </a:rPr>
                        <a:t>EFV</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33FF"/>
                    </a:solidFill>
                  </a:tcPr>
                </a:tc>
              </a:tr>
              <a:tr h="430213">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0066"/>
                          </a:solidFill>
                          <a:effectLst/>
                          <a:latin typeface="Arial" charset="0"/>
                          <a:ea typeface="ＭＳ Ｐゴシック" charset="-128"/>
                        </a:rPr>
                        <a:t>Serious adverse event</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11.3%</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12.7%</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52463">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0066"/>
                          </a:solidFill>
                          <a:effectLst/>
                          <a:latin typeface="Arial" charset="0"/>
                          <a:ea typeface="ＭＳ Ｐゴシック" charset="-128"/>
                        </a:rPr>
                        <a:t>Discontinuation for adverse event</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15 (4.2%) </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49 (13.6%)* </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377825">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0066"/>
                          </a:solidFill>
                          <a:effectLst/>
                          <a:latin typeface="Arial" charset="0"/>
                          <a:ea typeface="ＭＳ Ｐゴシック" charset="-128"/>
                        </a:rPr>
                        <a:t>Category C events</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1.7% </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3.3%</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76238">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0066"/>
                          </a:solidFill>
                          <a:effectLst/>
                          <a:latin typeface="Arial" charset="0"/>
                          <a:ea typeface="ＭＳ Ｐゴシック" charset="-128"/>
                        </a:rPr>
                        <a:t>Malignancies</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0.6%</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1.9% </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r h="927100">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66FF"/>
                          </a:solidFill>
                          <a:effectLst/>
                          <a:latin typeface="Arial" charset="0"/>
                          <a:ea typeface="ＭＳ Ｐゴシック" charset="-128"/>
                        </a:rPr>
                        <a:t>AST elevation</a:t>
                      </a:r>
                      <a:br>
                        <a:rPr kumimoji="0" lang="en-GB" sz="1400" b="1" i="0" u="none" strike="noStrike" cap="none" normalizeH="0" baseline="0" smtClean="0">
                          <a:ln>
                            <a:noFill/>
                          </a:ln>
                          <a:solidFill>
                            <a:srgbClr val="0066FF"/>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Grade 3 (5-10 x ULN)</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Grade 4 (&gt; 10 x ULN)</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7 (2.0%)</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5 (1.4%)</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11 (3.1%)</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2 (0.6%)</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927100">
                <a:tc>
                  <a:txBody>
                    <a:bodyPr/>
                    <a:lstStyle/>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66FF"/>
                          </a:solidFill>
                          <a:effectLst/>
                          <a:latin typeface="Arial" charset="0"/>
                          <a:ea typeface="ＭＳ Ｐゴシック" charset="-128"/>
                        </a:rPr>
                        <a:t>ALT elevation</a:t>
                      </a:r>
                      <a:r>
                        <a:rPr kumimoji="0" lang="en-GB" sz="1400" b="1" i="0" u="none" strike="noStrike" cap="none" normalizeH="0" baseline="0" smtClean="0">
                          <a:ln>
                            <a:noFill/>
                          </a:ln>
                          <a:solidFill>
                            <a:srgbClr val="000066"/>
                          </a:solidFill>
                          <a:effectLst/>
                          <a:latin typeface="Arial" charset="0"/>
                          <a:ea typeface="ＭＳ Ｐゴシック" charset="-128"/>
                        </a:rPr>
                        <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Grade 3  (5-10 x ULN)</a:t>
                      </a:r>
                    </a:p>
                    <a:p>
                      <a:pPr marL="0" marR="0" lvl="0" indent="0" algn="l" defTabSz="914400" rtl="0" eaLnBrk="0" fontAlgn="base" latinLnBrk="0" hangingPunct="0">
                        <a:lnSpc>
                          <a:spcPct val="100000"/>
                        </a:lnSpc>
                        <a:spcBef>
                          <a:spcPct val="0"/>
                        </a:spcBef>
                        <a:spcAft>
                          <a:spcPct val="0"/>
                        </a:spcAft>
                        <a:buClr>
                          <a:srgbClr val="FFFF00"/>
                        </a:buClr>
                        <a:buSzTx/>
                        <a:buFontTx/>
                        <a:buNone/>
                        <a:tabLst>
                          <a:tab pos="174625" algn="l"/>
                        </a:tabLst>
                      </a:pPr>
                      <a:r>
                        <a:rPr kumimoji="0" lang="en-GB" sz="1400" b="1" i="0" u="none" strike="noStrike" cap="none" normalizeH="0" baseline="0" smtClean="0">
                          <a:ln>
                            <a:noFill/>
                          </a:ln>
                          <a:solidFill>
                            <a:srgbClr val="000066"/>
                          </a:solidFill>
                          <a:effectLst/>
                          <a:latin typeface="Arial" charset="0"/>
                          <a:ea typeface="ＭＳ Ｐゴシック" charset="-128"/>
                        </a:rPr>
                        <a:t>Grade 4  (&gt; 10 x ULN)</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endParaRPr kumimoji="0" lang="en-GB" sz="1400" b="1" i="0" u="none" strike="noStrike" cap="none" normalizeH="0" baseline="0" smtClean="0">
                        <a:ln>
                          <a:noFill/>
                        </a:ln>
                        <a:solidFill>
                          <a:srgbClr val="000066"/>
                        </a:solidFill>
                        <a:effectLst/>
                        <a:latin typeface="Arial" charset="0"/>
                        <a:ea typeface="ＭＳ Ｐゴシック" charset="-128"/>
                      </a:endParaRPr>
                    </a:p>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9 (2.5%)</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2 (0.6%)</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0"/>
                        </a:spcBef>
                        <a:spcAft>
                          <a:spcPct val="0"/>
                        </a:spcAft>
                        <a:buClr>
                          <a:srgbClr val="FFFF00"/>
                        </a:buClr>
                        <a:buSzTx/>
                        <a:buFontTx/>
                        <a:buNone/>
                        <a:tabLst/>
                      </a:pPr>
                      <a:r>
                        <a:rPr kumimoji="0" lang="en-GB" sz="1400" b="1" i="0" u="none" strike="noStrike" cap="none" normalizeH="0" baseline="0" smtClean="0">
                          <a:ln>
                            <a:noFill/>
                          </a:ln>
                          <a:solidFill>
                            <a:srgbClr val="000066"/>
                          </a:solidFill>
                          <a:effectLst/>
                          <a:latin typeface="Arial" charset="0"/>
                          <a:ea typeface="ＭＳ Ｐゴシック" charset="-128"/>
                        </a:rPr>
                        <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11 (3.1%)</a:t>
                      </a:r>
                      <a:br>
                        <a:rPr kumimoji="0" lang="en-GB" sz="1400" b="1" i="0" u="none" strike="noStrike" cap="none" normalizeH="0" baseline="0" smtClean="0">
                          <a:ln>
                            <a:noFill/>
                          </a:ln>
                          <a:solidFill>
                            <a:srgbClr val="000066"/>
                          </a:solidFill>
                          <a:effectLst/>
                          <a:latin typeface="Arial" charset="0"/>
                          <a:ea typeface="ＭＳ Ｐゴシック" charset="-128"/>
                        </a:rPr>
                      </a:br>
                      <a:r>
                        <a:rPr kumimoji="0" lang="en-GB" sz="1400" b="1" i="0" u="none" strike="noStrike" cap="none" normalizeH="0" baseline="0" smtClean="0">
                          <a:ln>
                            <a:noFill/>
                          </a:ln>
                          <a:solidFill>
                            <a:srgbClr val="000066"/>
                          </a:solidFill>
                          <a:effectLst/>
                          <a:latin typeface="Arial" charset="0"/>
                          <a:ea typeface="ＭＳ Ｐゴシック" charset="-128"/>
                        </a:rPr>
                        <a:t>2 (0.6%)</a:t>
                      </a: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r>
            </a:tbl>
          </a:graphicData>
        </a:graphic>
      </p:graphicFrame>
      <p:sp>
        <p:nvSpPr>
          <p:cNvPr id="6" name="Rectangle 5"/>
          <p:cNvSpPr/>
          <p:nvPr/>
        </p:nvSpPr>
        <p:spPr>
          <a:xfrm>
            <a:off x="307975" y="6059488"/>
            <a:ext cx="1174750" cy="336550"/>
          </a:xfrm>
          <a:prstGeom prst="rect">
            <a:avLst/>
          </a:prstGeom>
        </p:spPr>
        <p:txBody>
          <a:bodyPr wrap="none">
            <a:spAutoFit/>
          </a:bodyPr>
          <a:lstStyle/>
          <a:p>
            <a:pPr algn="ctr" eaLnBrk="0" hangingPunct="0">
              <a:buClr>
                <a:srgbClr val="FFFF00"/>
              </a:buClr>
            </a:pPr>
            <a:r>
              <a:rPr lang="fr-FR" sz="1600" i="0">
                <a:solidFill>
                  <a:srgbClr val="000066"/>
                </a:solidFill>
              </a:rPr>
              <a:t>* p &lt; 0.001</a:t>
            </a:r>
          </a:p>
        </p:txBody>
      </p:sp>
      <p:sp>
        <p:nvSpPr>
          <p:cNvPr id="27686" name="Espace réservé du contenu 2"/>
          <p:cNvSpPr txBox="1">
            <a:spLocks/>
          </p:cNvSpPr>
          <p:nvPr/>
        </p:nvSpPr>
        <p:spPr bwMode="auto">
          <a:xfrm>
            <a:off x="4654550" y="1816100"/>
            <a:ext cx="4514850" cy="470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1938" indent="-261938" algn="ctr">
              <a:defRPr sz="2400" i="1">
                <a:solidFill>
                  <a:schemeClr val="bg1"/>
                </a:solidFill>
                <a:latin typeface="Arial" pitchFamily="34" charset="0"/>
                <a:ea typeface="ＭＳ Ｐゴシック" pitchFamily="34" charset="-128"/>
              </a:defRPr>
            </a:lvl1pPr>
            <a:lvl2pPr marL="434975" indent="-1714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eaLnBrk="0" hangingPunct="0">
              <a:spcBef>
                <a:spcPct val="20000"/>
              </a:spcBef>
              <a:buClr>
                <a:srgbClr val="CC3300"/>
              </a:buClr>
              <a:buFontTx/>
              <a:buChar char="–"/>
            </a:pPr>
            <a:r>
              <a:rPr lang="en-GB" sz="1800" i="0">
                <a:solidFill>
                  <a:srgbClr val="000066"/>
                </a:solidFill>
              </a:rPr>
              <a:t>Virologic failure by the TLOVR algorithm (HIV RNA </a:t>
            </a:r>
            <a:r>
              <a:rPr lang="en-GB" sz="1800" i="0" u="sng">
                <a:solidFill>
                  <a:srgbClr val="000066"/>
                </a:solidFill>
              </a:rPr>
              <a:t>&gt;</a:t>
            </a:r>
            <a:r>
              <a:rPr lang="en-GB" sz="1800" i="0">
                <a:solidFill>
                  <a:srgbClr val="000066"/>
                </a:solidFill>
              </a:rPr>
              <a:t> 50 c/mL):29 MVC vs 13 EFV</a:t>
            </a:r>
            <a:br>
              <a:rPr lang="en-GB" sz="1800" i="0">
                <a:solidFill>
                  <a:srgbClr val="000066"/>
                </a:solidFill>
              </a:rPr>
            </a:br>
            <a:endParaRPr lang="en-GB" sz="1800" i="0">
              <a:solidFill>
                <a:srgbClr val="000066"/>
              </a:solidFill>
            </a:endParaRPr>
          </a:p>
          <a:p>
            <a:pPr algn="l" eaLnBrk="0" hangingPunct="0">
              <a:spcBef>
                <a:spcPct val="20000"/>
              </a:spcBef>
              <a:buClr>
                <a:srgbClr val="CC3300"/>
              </a:buClr>
              <a:buFontTx/>
              <a:buChar char="–"/>
            </a:pPr>
            <a:r>
              <a:rPr lang="en-GB" sz="1800" i="0">
                <a:solidFill>
                  <a:srgbClr val="000066"/>
                </a:solidFill>
              </a:rPr>
              <a:t>MVC failures, N = 29</a:t>
            </a:r>
          </a:p>
          <a:p>
            <a:pPr lvl="1" algn="l" eaLnBrk="0" hangingPunct="0">
              <a:spcBef>
                <a:spcPct val="20000"/>
              </a:spcBef>
              <a:buClr>
                <a:srgbClr val="CC3300"/>
              </a:buClr>
              <a:buFontTx/>
              <a:buChar char="•"/>
            </a:pPr>
            <a:r>
              <a:rPr lang="en-GB" sz="1600" i="0">
                <a:solidFill>
                  <a:srgbClr val="000066"/>
                </a:solidFill>
              </a:rPr>
              <a:t>Emergence of CXCR4-using virus, N = 9</a:t>
            </a:r>
          </a:p>
          <a:p>
            <a:pPr lvl="1" algn="l" eaLnBrk="0" hangingPunct="0">
              <a:spcBef>
                <a:spcPct val="20000"/>
              </a:spcBef>
              <a:buClr>
                <a:srgbClr val="CC3300"/>
              </a:buClr>
              <a:buFontTx/>
              <a:buChar char="•"/>
            </a:pPr>
            <a:r>
              <a:rPr lang="en-GB" sz="1600" i="0">
                <a:solidFill>
                  <a:srgbClr val="000066"/>
                </a:solidFill>
              </a:rPr>
              <a:t>Emergence of R5 resistant to MVC, N = 4</a:t>
            </a:r>
          </a:p>
          <a:p>
            <a:pPr lvl="1" algn="l" eaLnBrk="0" hangingPunct="0">
              <a:spcBef>
                <a:spcPct val="20000"/>
              </a:spcBef>
              <a:buClr>
                <a:srgbClr val="CC3300"/>
              </a:buClr>
              <a:buFontTx/>
              <a:buChar char="•"/>
            </a:pPr>
            <a:r>
              <a:rPr lang="en-GB" sz="1600" i="0">
                <a:solidFill>
                  <a:srgbClr val="000066"/>
                </a:solidFill>
              </a:rPr>
              <a:t>R5 virus without any resistance, N = 11</a:t>
            </a:r>
          </a:p>
          <a:p>
            <a:pPr lvl="1" algn="l" eaLnBrk="0" hangingPunct="0">
              <a:spcBef>
                <a:spcPct val="20000"/>
              </a:spcBef>
              <a:buClr>
                <a:srgbClr val="CC3300"/>
              </a:buClr>
              <a:buFontTx/>
              <a:buChar char="•"/>
            </a:pPr>
            <a:r>
              <a:rPr lang="en-GB" sz="1600" i="0">
                <a:solidFill>
                  <a:srgbClr val="000066"/>
                </a:solidFill>
              </a:rPr>
              <a:t>Resistance to 3TC only, N = 5</a:t>
            </a:r>
            <a:br>
              <a:rPr lang="en-GB" sz="1600" i="0">
                <a:solidFill>
                  <a:srgbClr val="000066"/>
                </a:solidFill>
              </a:rPr>
            </a:br>
            <a:endParaRPr lang="en-GB" sz="1600" i="0">
              <a:solidFill>
                <a:srgbClr val="000066"/>
              </a:solidFill>
            </a:endParaRPr>
          </a:p>
          <a:p>
            <a:pPr algn="l" eaLnBrk="0" hangingPunct="0">
              <a:spcBef>
                <a:spcPct val="20000"/>
              </a:spcBef>
              <a:buClr>
                <a:srgbClr val="CC3300"/>
              </a:buClr>
              <a:buFontTx/>
              <a:buChar char="–"/>
            </a:pPr>
            <a:r>
              <a:rPr lang="en-GB" sz="1800" i="0">
                <a:solidFill>
                  <a:srgbClr val="000066"/>
                </a:solidFill>
              </a:rPr>
              <a:t>EFV failures, N = 13</a:t>
            </a:r>
          </a:p>
          <a:p>
            <a:pPr lvl="1" algn="l" eaLnBrk="0" hangingPunct="0">
              <a:spcBef>
                <a:spcPct val="20000"/>
              </a:spcBef>
              <a:buClr>
                <a:srgbClr val="CC3300"/>
              </a:buClr>
              <a:buFontTx/>
              <a:buChar char="•"/>
            </a:pPr>
            <a:r>
              <a:rPr lang="en-GB" sz="1600" i="0">
                <a:solidFill>
                  <a:srgbClr val="000066"/>
                </a:solidFill>
              </a:rPr>
              <a:t>Emergence of resistance to EFV, N = 9</a:t>
            </a:r>
          </a:p>
          <a:p>
            <a:pPr lvl="1" algn="l" eaLnBrk="0" hangingPunct="0">
              <a:spcBef>
                <a:spcPct val="20000"/>
              </a:spcBef>
              <a:buClr>
                <a:srgbClr val="CC3300"/>
              </a:buClr>
              <a:buFontTx/>
              <a:buChar char="•"/>
            </a:pPr>
            <a:r>
              <a:rPr lang="en-GB" sz="1600" i="0">
                <a:solidFill>
                  <a:srgbClr val="000066"/>
                </a:solidFill>
              </a:rPr>
              <a:t>Resistance to 3TC only, N = 1</a:t>
            </a:r>
          </a:p>
          <a:p>
            <a:pPr lvl="1" algn="l" eaLnBrk="0" hangingPunct="0">
              <a:spcBef>
                <a:spcPct val="20000"/>
              </a:spcBef>
              <a:buClr>
                <a:srgbClr val="CC3300"/>
              </a:buClr>
              <a:buFontTx/>
              <a:buChar char="•"/>
            </a:pPr>
            <a:r>
              <a:rPr lang="en-GB" sz="1600" i="0">
                <a:solidFill>
                  <a:srgbClr val="000066"/>
                </a:solidFill>
              </a:rPr>
              <a:t>No resistance, N = 3</a:t>
            </a:r>
          </a:p>
        </p:txBody>
      </p:sp>
      <p:sp>
        <p:nvSpPr>
          <p:cNvPr id="27687" name="Espace réservé du contenu 2"/>
          <p:cNvSpPr txBox="1">
            <a:spLocks/>
          </p:cNvSpPr>
          <p:nvPr/>
        </p:nvSpPr>
        <p:spPr bwMode="auto">
          <a:xfrm>
            <a:off x="4737100" y="1120775"/>
            <a:ext cx="4419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l" eaLnBrk="0" hangingPunct="0">
              <a:spcBef>
                <a:spcPct val="20000"/>
              </a:spcBef>
              <a:buClr>
                <a:srgbClr val="CC3300"/>
              </a:buClr>
              <a:buFont typeface="Wingdings" pitchFamily="2" charset="2"/>
              <a:buChar char="§"/>
            </a:pPr>
            <a:r>
              <a:rPr lang="en-GB" sz="2800" b="1" i="0">
                <a:solidFill>
                  <a:srgbClr val="CC3300"/>
                </a:solidFill>
                <a:latin typeface="Calibri" pitchFamily="34" charset="0"/>
              </a:rPr>
              <a:t>Resistance </a:t>
            </a:r>
            <a:r>
              <a:rPr lang="en-GB" sz="2000" b="1" i="0">
                <a:solidFill>
                  <a:srgbClr val="CC3300"/>
                </a:solidFill>
                <a:latin typeface="Calibri" pitchFamily="34" charset="0"/>
              </a:rPr>
              <a:t>(Post hoc reanalysis)</a:t>
            </a:r>
            <a:endParaRPr lang="en-GB" sz="2800" b="1" i="0">
              <a:solidFill>
                <a:srgbClr val="CC3300"/>
              </a:solidFill>
              <a:latin typeface="Calibri" pitchFamily="34" charset="0"/>
            </a:endParaRPr>
          </a:p>
        </p:txBody>
      </p:sp>
      <p:sp>
        <p:nvSpPr>
          <p:cNvPr id="27688"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27689"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3200" smtClean="0">
                <a:ea typeface="ＭＳ Ｐゴシック" pitchFamily="34" charset="-128"/>
              </a:rPr>
              <a:t>MERIT Study: maraviroc vs efavirenz,</a:t>
            </a:r>
            <a:br>
              <a:rPr lang="en-GB" sz="3200" smtClean="0">
                <a:ea typeface="ＭＳ Ｐゴシック" pitchFamily="34" charset="-128"/>
              </a:rPr>
            </a:br>
            <a:r>
              <a:rPr lang="en-GB" sz="3200" smtClean="0">
                <a:ea typeface="ＭＳ Ｐゴシック" pitchFamily="34" charset="-128"/>
              </a:rPr>
              <a:t>in combination with ZDV/3TC</a:t>
            </a:r>
          </a:p>
        </p:txBody>
      </p:sp>
      <p:sp>
        <p:nvSpPr>
          <p:cNvPr id="29698" name="Espace réservé du contenu 2"/>
          <p:cNvSpPr>
            <a:spLocks noGrp="1"/>
          </p:cNvSpPr>
          <p:nvPr>
            <p:ph idx="4294967295"/>
          </p:nvPr>
        </p:nvSpPr>
        <p:spPr>
          <a:xfrm>
            <a:off x="0" y="1117600"/>
            <a:ext cx="9024938" cy="5303838"/>
          </a:xfrm>
        </p:spPr>
        <p:txBody>
          <a:bodyPr/>
          <a:lstStyle/>
          <a:p>
            <a:pPr>
              <a:spcBef>
                <a:spcPts val="300"/>
              </a:spcBef>
            </a:pPr>
            <a:r>
              <a:rPr lang="en-GB" sz="2800" b="1" smtClean="0">
                <a:latin typeface="Calibri" pitchFamily="34" charset="0"/>
                <a:ea typeface="ＭＳ Ｐゴシック" pitchFamily="34" charset="-128"/>
              </a:rPr>
              <a:t>Discussion - Conclusion</a:t>
            </a:r>
          </a:p>
          <a:p>
            <a:pPr lvl="1">
              <a:spcBef>
                <a:spcPts val="300"/>
              </a:spcBef>
            </a:pPr>
            <a:r>
              <a:rPr lang="en-GB" sz="1800" smtClean="0">
                <a:ea typeface="ＭＳ Ｐゴシック" pitchFamily="34" charset="-128"/>
              </a:rPr>
              <a:t>MVC was not non inferior to EFV, when combined with ZDV/3TC</a:t>
            </a:r>
          </a:p>
          <a:p>
            <a:pPr lvl="1">
              <a:spcBef>
                <a:spcPts val="300"/>
              </a:spcBef>
            </a:pPr>
            <a:r>
              <a:rPr lang="en-GB" sz="1800" smtClean="0">
                <a:ea typeface="ＭＳ Ｐゴシック" pitchFamily="34" charset="-128"/>
              </a:rPr>
              <a:t>Increase in CD4 count was significantly greater for MVC than for EFV</a:t>
            </a:r>
          </a:p>
          <a:p>
            <a:pPr lvl="1">
              <a:spcBef>
                <a:spcPts val="300"/>
              </a:spcBef>
            </a:pPr>
            <a:r>
              <a:rPr lang="en-GB" sz="1800" smtClean="0">
                <a:ea typeface="ＭＳ Ｐゴシック" pitchFamily="34" charset="-128"/>
              </a:rPr>
              <a:t>There were more discontinuations for lack of efficacy in the MVC group</a:t>
            </a:r>
          </a:p>
          <a:p>
            <a:pPr lvl="1">
              <a:spcBef>
                <a:spcPts val="300"/>
              </a:spcBef>
            </a:pPr>
            <a:r>
              <a:rPr lang="en-GB" sz="1800" smtClean="0">
                <a:ea typeface="ＭＳ Ｐゴシック" pitchFamily="34" charset="-128"/>
              </a:rPr>
              <a:t>When the screening samples were retested with the more sensitive Trofile assay, 15% of patients were found to have CXCR4 virus at screening</a:t>
            </a:r>
          </a:p>
          <a:p>
            <a:pPr lvl="1">
              <a:spcBef>
                <a:spcPts val="300"/>
              </a:spcBef>
            </a:pPr>
            <a:r>
              <a:rPr lang="en-GB" sz="1800" smtClean="0">
                <a:ea typeface="ＭＳ Ｐゴシック" pitchFamily="34" charset="-128"/>
              </a:rPr>
              <a:t>In the post hoc reanalysis, excluding these patients</a:t>
            </a:r>
          </a:p>
          <a:p>
            <a:pPr lvl="2">
              <a:spcBef>
                <a:spcPts val="300"/>
              </a:spcBef>
            </a:pPr>
            <a:r>
              <a:rPr lang="en-GB" smtClean="0">
                <a:ea typeface="ＭＳ Ｐゴシック" pitchFamily="34" charset="-128"/>
              </a:rPr>
              <a:t>MVC was non inferior to EFV, for proportion of HIV RNA &lt; 50 c/mL at W48</a:t>
            </a:r>
          </a:p>
          <a:p>
            <a:pPr lvl="2">
              <a:spcBef>
                <a:spcPts val="300"/>
              </a:spcBef>
            </a:pPr>
            <a:r>
              <a:rPr lang="en-GB" smtClean="0">
                <a:ea typeface="ＭＳ Ｐゴシック" pitchFamily="34" charset="-128"/>
              </a:rPr>
              <a:t>Virologic response rates were similar between MVC and EFV within each viral load stratum (HIV RNA &lt; or </a:t>
            </a:r>
            <a:r>
              <a:rPr lang="en-GB" u="sng" smtClean="0">
                <a:ea typeface="ＭＳ Ｐゴシック" pitchFamily="34" charset="-128"/>
              </a:rPr>
              <a:t>&gt;</a:t>
            </a:r>
            <a:r>
              <a:rPr lang="en-GB" smtClean="0">
                <a:ea typeface="ＭＳ Ｐゴシック" pitchFamily="34" charset="-128"/>
              </a:rPr>
              <a:t> 100,000 c/mL)</a:t>
            </a:r>
          </a:p>
          <a:p>
            <a:pPr lvl="2">
              <a:spcBef>
                <a:spcPts val="300"/>
              </a:spcBef>
            </a:pPr>
            <a:r>
              <a:rPr lang="en-GB" smtClean="0">
                <a:ea typeface="ＭＳ Ｐゴシック" pitchFamily="34" charset="-128"/>
              </a:rPr>
              <a:t>Response rate was higher for MVC in patients from Northern Hemisphere due to higher adverse event-related discontinuations for EFV</a:t>
            </a:r>
          </a:p>
          <a:p>
            <a:pPr lvl="2">
              <a:spcBef>
                <a:spcPts val="300"/>
              </a:spcBef>
            </a:pPr>
            <a:r>
              <a:rPr lang="en-GB" smtClean="0">
                <a:ea typeface="ＭＳ Ｐゴシック" pitchFamily="34" charset="-128"/>
              </a:rPr>
              <a:t>Response rate was lower for MVC in patients from Southern Hemisphere, this result being driven by more black patients receiving MVC than EFV defaulting</a:t>
            </a:r>
          </a:p>
          <a:p>
            <a:pPr lvl="1">
              <a:spcBef>
                <a:spcPts val="300"/>
              </a:spcBef>
            </a:pPr>
            <a:r>
              <a:rPr lang="en-GB" sz="1800" smtClean="0">
                <a:ea typeface="ＭＳ Ｐゴシック" pitchFamily="34" charset="-128"/>
              </a:rPr>
              <a:t>MVC was associated with significantly fewer adverse event-related discontinuations than EFV and with fewer malignancies and category C events</a:t>
            </a:r>
          </a:p>
          <a:p>
            <a:pPr lvl="1">
              <a:spcBef>
                <a:spcPts val="300"/>
              </a:spcBef>
            </a:pPr>
            <a:r>
              <a:rPr lang="en-GB" sz="1800" smtClean="0">
                <a:ea typeface="ＭＳ Ｐゴシック" pitchFamily="34" charset="-128"/>
              </a:rPr>
              <a:t>There were no difference between groups in the incidence of elevation in transaminases, and there were no unexpected safety findings</a:t>
            </a:r>
          </a:p>
        </p:txBody>
      </p:sp>
      <p:sp>
        <p:nvSpPr>
          <p:cNvPr id="29699" name="AutoShape 162"/>
          <p:cNvSpPr>
            <a:spLocks noChangeArrowheads="1"/>
          </p:cNvSpPr>
          <p:nvPr/>
        </p:nvSpPr>
        <p:spPr bwMode="auto">
          <a:xfrm>
            <a:off x="0" y="6570663"/>
            <a:ext cx="609600"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GB" sz="1200" b="1">
                <a:solidFill>
                  <a:srgbClr val="333399"/>
                </a:solidFill>
                <a:latin typeface="Cambria" pitchFamily="18" charset="0"/>
                <a:cs typeface="Arial" pitchFamily="34" charset="0"/>
              </a:rPr>
              <a:t>MERIT</a:t>
            </a:r>
          </a:p>
        </p:txBody>
      </p:sp>
      <p:sp>
        <p:nvSpPr>
          <p:cNvPr id="29700" name="ZoneTexte 69"/>
          <p:cNvSpPr txBox="1">
            <a:spLocks noChangeArrowheads="1"/>
          </p:cNvSpPr>
          <p:nvPr/>
        </p:nvSpPr>
        <p:spPr bwMode="auto">
          <a:xfrm>
            <a:off x="5840413" y="6532563"/>
            <a:ext cx="320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i="1">
                <a:solidFill>
                  <a:schemeClr val="bg1"/>
                </a:solidFill>
                <a:latin typeface="Arial" pitchFamily="34" charset="0"/>
                <a:ea typeface="ＭＳ Ｐゴシック" pitchFamily="34" charset="-128"/>
              </a:defRPr>
            </a:lvl1pPr>
            <a:lvl2pPr marL="742950" indent="-285750" algn="ctr">
              <a:defRPr sz="2400" i="1">
                <a:solidFill>
                  <a:schemeClr val="bg1"/>
                </a:solidFill>
                <a:latin typeface="Arial" pitchFamily="34" charset="0"/>
                <a:ea typeface="ＭＳ Ｐゴシック" pitchFamily="34" charset="-128"/>
              </a:defRPr>
            </a:lvl2pPr>
            <a:lvl3pPr marL="1143000" indent="-228600" algn="ctr">
              <a:defRPr sz="2400" i="1">
                <a:solidFill>
                  <a:schemeClr val="bg1"/>
                </a:solidFill>
                <a:latin typeface="Arial" pitchFamily="34" charset="0"/>
                <a:ea typeface="ＭＳ Ｐゴシック" pitchFamily="34" charset="-128"/>
              </a:defRPr>
            </a:lvl3pPr>
            <a:lvl4pPr marL="1600200" indent="-228600" algn="ctr">
              <a:defRPr sz="2400" i="1">
                <a:solidFill>
                  <a:schemeClr val="bg1"/>
                </a:solidFill>
                <a:latin typeface="Arial" pitchFamily="34" charset="0"/>
                <a:ea typeface="ＭＳ Ｐゴシック" pitchFamily="34" charset="-128"/>
              </a:defRPr>
            </a:lvl4pPr>
            <a:lvl5pPr marL="2057400" indent="-228600" algn="ctr">
              <a:defRPr sz="2400" i="1">
                <a:solidFill>
                  <a:schemeClr val="bg1"/>
                </a:solidFill>
                <a:latin typeface="Arial" pitchFamily="34" charset="0"/>
                <a:ea typeface="ＭＳ Ｐゴシック" pitchFamily="34" charset="-128"/>
              </a:defRPr>
            </a:lvl5pPr>
            <a:lvl6pPr marL="2514600" indent="-228600" algn="ctr" fontAlgn="base">
              <a:spcBef>
                <a:spcPct val="0"/>
              </a:spcBef>
              <a:spcAft>
                <a:spcPct val="0"/>
              </a:spcAft>
              <a:defRPr sz="2400" i="1">
                <a:solidFill>
                  <a:schemeClr val="bg1"/>
                </a:solidFill>
                <a:latin typeface="Arial" pitchFamily="34" charset="0"/>
                <a:ea typeface="ＭＳ Ｐゴシック" pitchFamily="34" charset="-128"/>
              </a:defRPr>
            </a:lvl6pPr>
            <a:lvl7pPr marL="2971800" indent="-228600" algn="ctr" fontAlgn="base">
              <a:spcBef>
                <a:spcPct val="0"/>
              </a:spcBef>
              <a:spcAft>
                <a:spcPct val="0"/>
              </a:spcAft>
              <a:defRPr sz="2400" i="1">
                <a:solidFill>
                  <a:schemeClr val="bg1"/>
                </a:solidFill>
                <a:latin typeface="Arial" pitchFamily="34" charset="0"/>
                <a:ea typeface="ＭＳ Ｐゴシック" pitchFamily="34" charset="-128"/>
              </a:defRPr>
            </a:lvl7pPr>
            <a:lvl8pPr marL="3429000" indent="-228600" algn="ctr" fontAlgn="base">
              <a:spcBef>
                <a:spcPct val="0"/>
              </a:spcBef>
              <a:spcAft>
                <a:spcPct val="0"/>
              </a:spcAft>
              <a:defRPr sz="2400" i="1">
                <a:solidFill>
                  <a:schemeClr val="bg1"/>
                </a:solidFill>
                <a:latin typeface="Arial" pitchFamily="34" charset="0"/>
                <a:ea typeface="ＭＳ Ｐゴシック" pitchFamily="34" charset="-128"/>
              </a:defRPr>
            </a:lvl8pPr>
            <a:lvl9pPr marL="3886200" indent="-228600" algn="ctr" fontAlgn="base">
              <a:spcBef>
                <a:spcPct val="0"/>
              </a:spcBef>
              <a:spcAft>
                <a:spcPct val="0"/>
              </a:spcAft>
              <a:defRPr sz="2400" i="1">
                <a:solidFill>
                  <a:schemeClr val="bg1"/>
                </a:solidFill>
                <a:latin typeface="Arial" pitchFamily="34" charset="0"/>
                <a:ea typeface="ＭＳ Ｐゴシック" pitchFamily="34" charset="-128"/>
              </a:defRPr>
            </a:lvl9pPr>
          </a:lstStyle>
          <a:p>
            <a:pPr algn="r"/>
            <a:r>
              <a:rPr lang="pt-BR" sz="1200">
                <a:solidFill>
                  <a:srgbClr val="CC0000"/>
                </a:solidFill>
              </a:rPr>
              <a:t>Cooper DA. JID 2010;201:803-13</a:t>
            </a:r>
            <a:endParaRPr lang="en-GB" sz="1200">
              <a:solidFill>
                <a:srgbClr val="CC0000"/>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03/08/2005 15:03:22&quot;&gt;&lt;Slide id=&quot;258&quot; dur=&quot;.922&quot;/&gt;&lt;Slide id=&quot;280&quot; dur=&quot;.563&quot;/&gt;&lt;Slide id=&quot;281&quot; dur=&quot;.343&quot;/&gt;&lt;Slide id=&quot;282&quot; dur=&quot;.266&quot;/&gt;&lt;Slide id=&quot;283&quot; dur=&quot;.328&quot;/&gt;&lt;Slide id=&quot;282&quot; dur=&quot;.141&quot;/&gt;&lt;Slide id=&quot;281&quot; dur=&quot;.078&quot;/&gt;&lt;Slide id=&quot;280&quot; dur=&quot;.187&quot;/&gt;&lt;Slide id=&quot;258&quot; dur=&quot;.454&quot;/&gt;&lt;/Timings&gt;&lt;/WMTools&gt;"/>
  <p:tag name="ARTICULATE_PROJECT_OPEN" val="0"/>
</p:tagLst>
</file>

<file path=ppt/theme/theme1.xml><?xml version="1.0" encoding="utf-8"?>
<a:theme xmlns:a="http://schemas.openxmlformats.org/drawingml/2006/main" name="ARV_trials_2010">
  <a:themeElements>
    <a:clrScheme name="ARV_trials_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V_trials_2010">
      <a:majorFont>
        <a:latin typeface="Calibri"/>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alpha val="74998"/>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800" b="0" i="0" u="none" strike="noStrike" cap="none" normalizeH="0" baseline="0">
            <a:ln>
              <a:noFill/>
            </a:ln>
            <a:solidFill>
              <a:schemeClr val="bg1"/>
            </a:solidFill>
            <a:effectLst/>
            <a:latin typeface="Arial" pitchFamily="-109" charset="0"/>
            <a:ea typeface="ＭＳ Ｐゴシック" pitchFamily="-109" charset="-128"/>
            <a:cs typeface="ＭＳ Ｐゴシック" pitchFamily="-10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alpha val="74998"/>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800" b="0" i="0" u="none" strike="noStrike" cap="none" normalizeH="0" baseline="0">
            <a:ln>
              <a:noFill/>
            </a:ln>
            <a:solidFill>
              <a:schemeClr val="bg1"/>
            </a:solidFill>
            <a:effectLst/>
            <a:latin typeface="Arial" pitchFamily="-109" charset="0"/>
            <a:ea typeface="ＭＳ Ｐゴシック" pitchFamily="-109" charset="-128"/>
            <a:cs typeface="ＭＳ Ｐゴシック" pitchFamily="-109" charset="-128"/>
          </a:defRPr>
        </a:defPPr>
      </a:lstStyle>
    </a:lnDef>
  </a:objectDefaults>
  <a:extraClrSchemeLst>
    <a:extraClrScheme>
      <a:clrScheme name="ARV_trials_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V_trials_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V_trials_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V_trials_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V_trials_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V_trials_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V_trials_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V_trials_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V_trials_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V_trials_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V_trials_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V_trials_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18602</TotalTime>
  <Words>876</Words>
  <Application>Microsoft Office PowerPoint</Application>
  <PresentationFormat>Affichage à l'écran (4:3)</PresentationFormat>
  <Paragraphs>232</Paragraphs>
  <Slides>8</Slides>
  <Notes>8</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ＭＳ Ｐゴシック</vt:lpstr>
      <vt:lpstr>Calibri</vt:lpstr>
      <vt:lpstr>Wingdings</vt:lpstr>
      <vt:lpstr>Trebuchet MS</vt:lpstr>
      <vt:lpstr>Cambria</vt:lpstr>
      <vt:lpstr>Symbol</vt:lpstr>
      <vt:lpstr>ARV_trials_2010</vt:lpstr>
      <vt:lpstr>Comparison of EFV vs MVC</vt:lpstr>
      <vt:lpstr>MERIT Study: maraviroc vs efavirenz, in combination with ZDV/3TC</vt:lpstr>
      <vt:lpstr>MERIT Study: maraviroc vs efavirenz, in combination with ZDV/3TC</vt:lpstr>
      <vt:lpstr>MERIT Study: maraviroc vs efavirenz, in combination with ZDV/3TC</vt:lpstr>
      <vt:lpstr>MERIT Study: maraviroc vs efavirenz, in combination with ZDV/3TC</vt:lpstr>
      <vt:lpstr>MERIT Study: maraviroc vs efavirenz, in combination with ZDV/3TC</vt:lpstr>
      <vt:lpstr>MERIT Study: maraviroc vs efavirenz, in combination with ZDV/3TC</vt:lpstr>
      <vt:lpstr>MERIT Study: maraviroc vs efavirenz, in combination with ZDV/3TC</vt:lpstr>
    </vt:vector>
  </TitlesOfParts>
  <Company>ARV-trials.com</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ARV-trials 2010</dc:title>
  <dc:creator>F. Raffi</dc:creator>
  <cp:lastModifiedBy>Utilisateur</cp:lastModifiedBy>
  <cp:revision>1440</cp:revision>
  <cp:lastPrinted>2009-11-19T07:51:26Z</cp:lastPrinted>
  <dcterms:created xsi:type="dcterms:W3CDTF">2010-03-17T20:56:56Z</dcterms:created>
  <dcterms:modified xsi:type="dcterms:W3CDTF">2018-02-06T15:06:50Z</dcterms:modified>
</cp:coreProperties>
</file>