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923" r:id="rId2"/>
    <p:sldId id="915" r:id="rId3"/>
    <p:sldId id="916" r:id="rId4"/>
    <p:sldId id="917" r:id="rId5"/>
    <p:sldId id="918" r:id="rId6"/>
  </p:sldIdLst>
  <p:sldSz cx="9144000" cy="6858000" type="screen4x3"/>
  <p:notesSz cx="7099300" cy="10234613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000066"/>
    <a:srgbClr val="FF00FF"/>
    <a:srgbClr val="800080"/>
    <a:srgbClr val="FF66FF"/>
    <a:srgbClr val="660033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4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716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632C016-C595-4701-A38D-B1FB99139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050419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1766F2C-A210-4A22-810C-761B06F301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17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4926598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49EAF4B-4E94-453E-9EBB-5BF379C5B407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9769F28-9E03-48FB-A1BD-921278372AF5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E81835E-CAD0-447D-88C7-4662E4AF8BBA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072E493-865D-42F6-83E0-D8A18F217FB0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2A1CB15-32A5-4839-A75D-B113935E48D7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04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95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50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36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8319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55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2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57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38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195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917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Comparison of NNRTI vs PI/r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z="2800" b="1" dirty="0" smtClean="0"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fr-FR" altLang="fr-FR" b="1" dirty="0" err="1" smtClean="0">
                <a:latin typeface="+mj-lt"/>
                <a:ea typeface="ＭＳ Ｐゴシック" pitchFamily="34" charset="-128"/>
              </a:rPr>
              <a:t>Mexican</a:t>
            </a:r>
            <a:r>
              <a:rPr lang="fr-FR" altLang="fr-FR" b="1" dirty="0" smtClean="0">
                <a:latin typeface="+mj-lt"/>
                <a:ea typeface="ＭＳ Ｐゴシック" pitchFamily="34" charset="-128"/>
              </a:rPr>
              <a:t> </a:t>
            </a:r>
            <a:r>
              <a:rPr lang="fr-FR" altLang="fr-FR" b="1" dirty="0" err="1" smtClean="0">
                <a:latin typeface="+mj-lt"/>
                <a:ea typeface="ＭＳ Ｐゴシック" pitchFamily="34" charset="-128"/>
              </a:rPr>
              <a:t>Study</a:t>
            </a:r>
            <a:endParaRPr lang="fr-FR" altLang="fr-FR" b="1" dirty="0" smtClean="0"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789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Mexican Study: EFV vs LPV/r, 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ZDV/3TC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27000" y="12192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33775" y="3211513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94</a:t>
            </a:r>
          </a:p>
        </p:txBody>
      </p:sp>
      <p:grpSp>
        <p:nvGrpSpPr>
          <p:cNvPr id="3077" name="Group 159"/>
          <p:cNvGrpSpPr>
            <a:grpSpLocks/>
          </p:cNvGrpSpPr>
          <p:nvPr/>
        </p:nvGrpSpPr>
        <p:grpSpPr bwMode="auto">
          <a:xfrm>
            <a:off x="7910513" y="2676525"/>
            <a:ext cx="827087" cy="957263"/>
            <a:chOff x="4126" y="1926"/>
            <a:chExt cx="1536" cy="720"/>
          </a:xfrm>
        </p:grpSpPr>
        <p:sp>
          <p:nvSpPr>
            <p:cNvPr id="3105" name="Line 31"/>
            <p:cNvSpPr>
              <a:spLocks noChangeShapeType="1"/>
            </p:cNvSpPr>
            <p:nvPr/>
          </p:nvSpPr>
          <p:spPr bwMode="auto">
            <a:xfrm flipV="1">
              <a:off x="4126" y="1926"/>
              <a:ext cx="15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6" name="Line 33"/>
            <p:cNvSpPr>
              <a:spLocks noChangeShapeType="1"/>
            </p:cNvSpPr>
            <p:nvPr/>
          </p:nvSpPr>
          <p:spPr bwMode="auto">
            <a:xfrm flipV="1">
              <a:off x="4126" y="2646"/>
              <a:ext cx="15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495675" y="2411413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95</a:t>
            </a:r>
          </a:p>
        </p:txBody>
      </p:sp>
      <p:cxnSp>
        <p:nvCxnSpPr>
          <p:cNvPr id="3079" name="Connecteur droit 66"/>
          <p:cNvCxnSpPr>
            <a:cxnSpLocks noChangeShapeType="1"/>
          </p:cNvCxnSpPr>
          <p:nvPr/>
        </p:nvCxnSpPr>
        <p:spPr bwMode="auto">
          <a:xfrm rot="5400000">
            <a:off x="3020219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Espace réservé du contenu 2"/>
          <p:cNvSpPr>
            <a:spLocks/>
          </p:cNvSpPr>
          <p:nvPr/>
        </p:nvSpPr>
        <p:spPr bwMode="auto">
          <a:xfrm>
            <a:off x="127000" y="4800600"/>
            <a:ext cx="88661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US" sz="1800" i="0">
                <a:solidFill>
                  <a:srgbClr val="000066"/>
                </a:solidFill>
              </a:rPr>
              <a:t>Non inferiority of EFV vs LPV/r at W48: % HIV RNA &lt; 50 c/mL by intention </a:t>
            </a:r>
            <a:br>
              <a:rPr lang="en-US" sz="1800" i="0">
                <a:solidFill>
                  <a:srgbClr val="000066"/>
                </a:solidFill>
              </a:rPr>
            </a:br>
            <a:r>
              <a:rPr lang="en-US" sz="1800" i="0">
                <a:solidFill>
                  <a:srgbClr val="000066"/>
                </a:solidFill>
              </a:rPr>
              <a:t>to treat, missing equals failure, TLOVR analysis (lower margin of the 2-sided 95% CI for the difference =  - 12%)</a:t>
            </a:r>
            <a:endParaRPr lang="en-US" sz="1800" b="1" i="0">
              <a:solidFill>
                <a:srgbClr val="000066"/>
              </a:solidFill>
            </a:endParaRPr>
          </a:p>
        </p:txBody>
      </p:sp>
      <p:graphicFrame>
        <p:nvGraphicFramePr>
          <p:cNvPr id="245795" name="Group 35"/>
          <p:cNvGraphicFramePr>
            <a:graphicFrameLocks noGrp="1"/>
          </p:cNvGraphicFramePr>
          <p:nvPr/>
        </p:nvGraphicFramePr>
        <p:xfrm>
          <a:off x="4287838" y="2516188"/>
          <a:ext cx="3563937" cy="377825"/>
        </p:xfrm>
        <a:graphic>
          <a:graphicData uri="http://schemas.openxmlformats.org/drawingml/2006/table">
            <a:tbl>
              <a:tblPr/>
              <a:tblGrid>
                <a:gridCol w="356393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ZDV/3TC BID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5796" name="Group 36"/>
          <p:cNvGraphicFramePr>
            <a:graphicFrameLocks noGrp="1"/>
          </p:cNvGraphicFramePr>
          <p:nvPr/>
        </p:nvGraphicFramePr>
        <p:xfrm>
          <a:off x="4316413" y="3397250"/>
          <a:ext cx="3506787" cy="368300"/>
        </p:xfrm>
        <a:graphic>
          <a:graphicData uri="http://schemas.openxmlformats.org/drawingml/2006/table">
            <a:tbl>
              <a:tblPr/>
              <a:tblGrid>
                <a:gridCol w="35067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 + ZDV/3TC BID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3093" name="Oval 170"/>
          <p:cNvSpPr>
            <a:spLocks noChangeArrowheads="1"/>
          </p:cNvSpPr>
          <p:nvPr/>
        </p:nvSpPr>
        <p:spPr bwMode="auto">
          <a:xfrm>
            <a:off x="2498725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r>
              <a:rPr lang="en-US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457200"/>
            <a:r>
              <a:rPr lang="en-US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 defTabSz="457200"/>
            <a:r>
              <a:rPr lang="en-US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3094" name="AutoShape 162"/>
          <p:cNvSpPr>
            <a:spLocks noChangeArrowheads="1"/>
          </p:cNvSpPr>
          <p:nvPr/>
        </p:nvSpPr>
        <p:spPr bwMode="auto">
          <a:xfrm>
            <a:off x="631825" y="2636838"/>
            <a:ext cx="2139950" cy="1176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457200"/>
            <a:r>
              <a:rPr lang="en-US" sz="16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 defTabSz="457200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</a:t>
            </a:r>
          </a:p>
          <a:p>
            <a:pPr algn="ctr" defTabSz="457200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US" sz="16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  <a:p>
            <a:pPr algn="ctr" defTabSz="457200"/>
            <a:r>
              <a:rPr lang="en-US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&lt; 200/mm</a:t>
            </a:r>
            <a:r>
              <a:rPr lang="en-US" sz="1600" b="1" i="0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3095" name="AutoShape 52"/>
          <p:cNvCxnSpPr>
            <a:cxnSpLocks noChangeShapeType="1"/>
          </p:cNvCxnSpPr>
          <p:nvPr/>
        </p:nvCxnSpPr>
        <p:spPr bwMode="auto">
          <a:xfrm flipV="1">
            <a:off x="2962275" y="2708275"/>
            <a:ext cx="1322388" cy="420688"/>
          </a:xfrm>
          <a:prstGeom prst="bentConnector3">
            <a:avLst>
              <a:gd name="adj1" fmla="val 46097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AutoShape 55"/>
          <p:cNvCxnSpPr>
            <a:cxnSpLocks noChangeShapeType="1"/>
          </p:cNvCxnSpPr>
          <p:nvPr/>
        </p:nvCxnSpPr>
        <p:spPr bwMode="auto">
          <a:xfrm>
            <a:off x="2782888" y="3133725"/>
            <a:ext cx="1533525" cy="420688"/>
          </a:xfrm>
          <a:prstGeom prst="bentConnector3">
            <a:avLst>
              <a:gd name="adj1" fmla="val 51241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7" name="ZoneTexte 71"/>
          <p:cNvSpPr txBox="1">
            <a:spLocks noChangeArrowheads="1"/>
          </p:cNvSpPr>
          <p:nvPr/>
        </p:nvSpPr>
        <p:spPr bwMode="auto">
          <a:xfrm>
            <a:off x="1752600" y="4286250"/>
            <a:ext cx="6859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0066"/>
                </a:solidFill>
              </a:rPr>
              <a:t>*Randomisation was stratified by screening CD4 (&gt; or </a:t>
            </a:r>
            <a:r>
              <a:rPr lang="en-US" sz="1800" i="0" u="sng">
                <a:solidFill>
                  <a:srgbClr val="000066"/>
                </a:solidFill>
              </a:rPr>
              <a:t>&lt;</a:t>
            </a:r>
            <a:r>
              <a:rPr lang="en-US" sz="1800" i="0">
                <a:solidFill>
                  <a:srgbClr val="000066"/>
                </a:solidFill>
              </a:rPr>
              <a:t> 100/mm</a:t>
            </a:r>
            <a:r>
              <a:rPr lang="en-US" sz="1800" i="0" baseline="30000">
                <a:solidFill>
                  <a:srgbClr val="000066"/>
                </a:solidFill>
              </a:rPr>
              <a:t>3</a:t>
            </a:r>
            <a:r>
              <a:rPr lang="en-US" sz="1800" i="0">
                <a:solidFill>
                  <a:srgbClr val="000066"/>
                </a:solidFill>
              </a:rPr>
              <a:t>)</a:t>
            </a:r>
            <a:endParaRPr lang="en-US" sz="1800" i="0" baseline="30000">
              <a:solidFill>
                <a:srgbClr val="000066"/>
              </a:solidFill>
            </a:endParaRPr>
          </a:p>
        </p:txBody>
      </p:sp>
      <p:sp>
        <p:nvSpPr>
          <p:cNvPr id="21" name="Oval 173"/>
          <p:cNvSpPr>
            <a:spLocks noChangeArrowheads="1"/>
          </p:cNvSpPr>
          <p:nvPr/>
        </p:nvSpPr>
        <p:spPr bwMode="auto">
          <a:xfrm>
            <a:off x="8416925" y="16510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457200">
              <a:defRPr/>
            </a:pPr>
            <a:r>
              <a:rPr lang="en-US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US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3099" name="Line 174"/>
          <p:cNvSpPr>
            <a:spLocks noChangeShapeType="1"/>
          </p:cNvSpPr>
          <p:nvPr/>
        </p:nvSpPr>
        <p:spPr bwMode="auto">
          <a:xfrm>
            <a:off x="8712200" y="21780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ZoneTexte 23"/>
          <p:cNvSpPr txBox="1">
            <a:spLocks noChangeArrowheads="1"/>
          </p:cNvSpPr>
          <p:nvPr/>
        </p:nvSpPr>
        <p:spPr bwMode="auto">
          <a:xfrm>
            <a:off x="4219575" y="3751263"/>
            <a:ext cx="3354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i="0">
                <a:solidFill>
                  <a:srgbClr val="000090"/>
                </a:solidFill>
              </a:rPr>
              <a:t>* Substitution ABC for ZDV allowed</a:t>
            </a:r>
          </a:p>
        </p:txBody>
      </p:sp>
      <p:grpSp>
        <p:nvGrpSpPr>
          <p:cNvPr id="3101" name="Group 34"/>
          <p:cNvGrpSpPr>
            <a:grpSpLocks/>
          </p:cNvGrpSpPr>
          <p:nvPr/>
        </p:nvGrpSpPr>
        <p:grpSpPr bwMode="auto">
          <a:xfrm>
            <a:off x="0" y="6570663"/>
            <a:ext cx="1147763" cy="287337"/>
            <a:chOff x="0" y="4139"/>
            <a:chExt cx="723" cy="181"/>
          </a:xfrm>
        </p:grpSpPr>
        <p:sp>
          <p:nvSpPr>
            <p:cNvPr id="310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104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Mexican Trial</a:t>
              </a:r>
            </a:p>
          </p:txBody>
        </p:sp>
      </p:grpSp>
      <p:sp>
        <p:nvSpPr>
          <p:cNvPr id="3102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  <a:cs typeface="Arial" pitchFamily="34" charset="0"/>
              </a:rPr>
              <a:t>Sierra-Madero J. JAIDS 2010; 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949" name="Group 93"/>
          <p:cNvGraphicFramePr>
            <a:graphicFrameLocks noGrp="1"/>
          </p:cNvGraphicFramePr>
          <p:nvPr>
            <p:ph idx="4294967295"/>
          </p:nvPr>
        </p:nvGraphicFramePr>
        <p:xfrm>
          <a:off x="587375" y="2011363"/>
          <a:ext cx="8339138" cy="4219571"/>
        </p:xfrm>
        <a:graphic>
          <a:graphicData uri="http://schemas.openxmlformats.org/drawingml/2006/table">
            <a:tbl>
              <a:tblPr/>
              <a:tblGrid>
                <a:gridCol w="384175"/>
                <a:gridCol w="3676650"/>
                <a:gridCol w="1676400"/>
                <a:gridCol w="1643063"/>
                <a:gridCol w="958850"/>
              </a:tblGrid>
              <a:tr h="3374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EFV, N = 95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LPV/r, N = 94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&gt; 75,000 c/mL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50 per mm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by W48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virologic failure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 (including death)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5 (2)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11 (5)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932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65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&lt; 50 c/mL at W48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6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ITT, TLOVR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 / 95 (70.5%)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 / 94 (53.2%)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95% CI for the difference: 3.5; 31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0.017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 Treated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 / 78 (85.9%)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 / 81 (61.7%)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0.0001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82" name="Rectangle 6"/>
          <p:cNvSpPr>
            <a:spLocks noChangeArrowheads="1"/>
          </p:cNvSpPr>
          <p:nvPr/>
        </p:nvSpPr>
        <p:spPr bwMode="auto">
          <a:xfrm>
            <a:off x="427038" y="1131888"/>
            <a:ext cx="84994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Baseline characteristics, patient disposition</a:t>
            </a:r>
          </a:p>
          <a:p>
            <a:pPr algn="ctr" defTabSz="457200">
              <a:lnSpc>
                <a:spcPct val="90000"/>
              </a:lnSpc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and primary endpoint at W48</a:t>
            </a:r>
          </a:p>
        </p:txBody>
      </p:sp>
      <p:sp>
        <p:nvSpPr>
          <p:cNvPr id="4183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789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Mexican Study: EFV vs LPV/r, 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ZDV/3TC</a:t>
            </a:r>
          </a:p>
        </p:txBody>
      </p:sp>
      <p:sp>
        <p:nvSpPr>
          <p:cNvPr id="4184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  <a:cs typeface="Arial" pitchFamily="34" charset="0"/>
              </a:rPr>
              <a:t>Sierra-Madero J. JAIDS 2010; 53:582-8</a:t>
            </a:r>
          </a:p>
        </p:txBody>
      </p:sp>
      <p:sp>
        <p:nvSpPr>
          <p:cNvPr id="4185" name="AutoShape 165"/>
          <p:cNvSpPr>
            <a:spLocks noChangeArrowheads="1"/>
          </p:cNvSpPr>
          <p:nvPr/>
        </p:nvSpPr>
        <p:spPr bwMode="auto">
          <a:xfrm>
            <a:off x="3144838" y="6313488"/>
            <a:ext cx="3624262" cy="249237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sz="1600" i="0">
              <a:solidFill>
                <a:srgbClr val="000066"/>
              </a:solidFill>
              <a:sym typeface="Wingdings" pitchFamily="2" charset="2"/>
            </a:endParaRPr>
          </a:p>
          <a:p>
            <a:pPr algn="ctr"/>
            <a:r>
              <a:rPr lang="en-US" sz="1600" i="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en-US" sz="1600" i="0">
                <a:solidFill>
                  <a:srgbClr val="000066"/>
                </a:solidFill>
              </a:rPr>
              <a:t> EFV superior to LPV/r </a:t>
            </a:r>
          </a:p>
          <a:p>
            <a:pPr algn="ctr"/>
            <a:endParaRPr lang="en-US" sz="1600" i="0">
              <a:solidFill>
                <a:srgbClr val="000066"/>
              </a:solidFill>
            </a:endParaRPr>
          </a:p>
        </p:txBody>
      </p:sp>
      <p:grpSp>
        <p:nvGrpSpPr>
          <p:cNvPr id="4186" name="Group 118"/>
          <p:cNvGrpSpPr>
            <a:grpSpLocks/>
          </p:cNvGrpSpPr>
          <p:nvPr/>
        </p:nvGrpSpPr>
        <p:grpSpPr bwMode="auto">
          <a:xfrm>
            <a:off x="0" y="6570663"/>
            <a:ext cx="1147763" cy="287337"/>
            <a:chOff x="0" y="4139"/>
            <a:chExt cx="723" cy="181"/>
          </a:xfrm>
        </p:grpSpPr>
        <p:sp>
          <p:nvSpPr>
            <p:cNvPr id="418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88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Mexican Trial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Secondary endpoints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HIV RNA &lt; 50 c/mL at W48 according to baseline CD4</a:t>
            </a:r>
          </a:p>
          <a:p>
            <a:pPr lvl="2"/>
            <a:r>
              <a:rPr lang="en-US" sz="2000" smtClean="0">
                <a:ea typeface="ＭＳ Ｐゴシック" pitchFamily="34" charset="-128"/>
              </a:rPr>
              <a:t>Baseline CD4 </a:t>
            </a:r>
            <a:r>
              <a:rPr lang="en-US" sz="2000" u="sng" smtClean="0">
                <a:ea typeface="ＭＳ Ｐゴシック" pitchFamily="34" charset="-128"/>
              </a:rPr>
              <a:t>&lt;</a:t>
            </a:r>
            <a:r>
              <a:rPr lang="en-US" sz="2000" smtClean="0">
                <a:ea typeface="ＭＳ Ｐゴシック" pitchFamily="34" charset="-128"/>
              </a:rPr>
              <a:t> 100/mm</a:t>
            </a:r>
            <a:r>
              <a:rPr lang="en-US" sz="2000" baseline="30000" smtClean="0">
                <a:ea typeface="ＭＳ Ｐゴシック" pitchFamily="34" charset="-128"/>
              </a:rPr>
              <a:t>3 </a:t>
            </a:r>
            <a:r>
              <a:rPr lang="en-US" sz="2000" smtClean="0">
                <a:ea typeface="ＭＳ Ｐゴシック" pitchFamily="34" charset="-128"/>
              </a:rPr>
              <a:t>: EFV &gt; LPV/r (p = 0.03)</a:t>
            </a:r>
          </a:p>
          <a:p>
            <a:pPr lvl="2"/>
            <a:r>
              <a:rPr lang="en-US" sz="2000" smtClean="0">
                <a:ea typeface="ＭＳ Ｐゴシック" pitchFamily="34" charset="-128"/>
              </a:rPr>
              <a:t>Baseline CD4 &gt; 100/mm</a:t>
            </a:r>
            <a:r>
              <a:rPr lang="en-US" sz="2000" baseline="30000" smtClean="0">
                <a:ea typeface="ＭＳ Ｐゴシック" pitchFamily="34" charset="-128"/>
              </a:rPr>
              <a:t>3 </a:t>
            </a:r>
            <a:r>
              <a:rPr lang="en-US" sz="2000" smtClean="0">
                <a:ea typeface="ＭＳ Ｐゴシック" pitchFamily="34" charset="-128"/>
              </a:rPr>
              <a:t>:  virologic response to EFV and LPV/r not different (p = 0.11)</a:t>
            </a:r>
          </a:p>
          <a:p>
            <a:pPr lvl="2"/>
            <a:r>
              <a:rPr lang="en-US" sz="2000" smtClean="0">
                <a:ea typeface="ＭＳ Ｐゴシック" pitchFamily="34" charset="-128"/>
              </a:rPr>
              <a:t>Similar CD4+ cell count increase in both groups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Incidence of grade 2 to 4 adverse events similar between groups: 68%</a:t>
            </a:r>
          </a:p>
          <a:p>
            <a:pPr lvl="2"/>
            <a:r>
              <a:rPr lang="en-US" sz="2000" smtClean="0">
                <a:ea typeface="ＭＳ Ｐゴシック" pitchFamily="34" charset="-128"/>
              </a:rPr>
              <a:t>Significantly greater increase in triglyceride levels in LPV/r arm vs EFV (p &lt; 0.01)</a:t>
            </a:r>
            <a:endParaRPr lang="en-US" sz="1800" smtClean="0">
              <a:ea typeface="ＭＳ Ｐゴシック" pitchFamily="34" charset="-128"/>
            </a:endParaRPr>
          </a:p>
          <a:p>
            <a:pPr lvl="2"/>
            <a:r>
              <a:rPr lang="en-US" sz="2000" smtClean="0">
                <a:ea typeface="ＭＳ Ｐゴシック" pitchFamily="34" charset="-128"/>
              </a:rPr>
              <a:t>Changes in total cholesterol, HDL, and LDL similar between groups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At virologic failure, only few patients were genotyped: 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LPV/r, N = 5/17: no PI resistance, NRTI resistance in 1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EFV, N = 3/7: NNRTI resistance in 3, NRTI resistance in 2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789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Mexican Study: EFV vs LPV/r, 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ZDV/3TC</a:t>
            </a:r>
          </a:p>
        </p:txBody>
      </p: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0" y="6570663"/>
            <a:ext cx="1147763" cy="287337"/>
            <a:chOff x="0" y="4139"/>
            <a:chExt cx="723" cy="181"/>
          </a:xfrm>
        </p:grpSpPr>
        <p:sp>
          <p:nvSpPr>
            <p:cNvPr id="512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27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Mexican Trial</a:t>
              </a:r>
            </a:p>
          </p:txBody>
        </p:sp>
      </p:grpSp>
      <p:sp>
        <p:nvSpPr>
          <p:cNvPr id="5125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  <a:cs typeface="Arial" pitchFamily="34" charset="0"/>
              </a:rPr>
              <a:t>Sierra-Madero J. JAIDS 2010; 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409700"/>
            <a:ext cx="8502650" cy="53038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In this very advanced HIV-infected antiretroviral-naïve population with a median CD4 closed to 50/mm</a:t>
            </a:r>
            <a:r>
              <a:rPr lang="en-US" sz="2000" baseline="30000" smtClean="0">
                <a:ea typeface="ＭＳ Ｐゴシック" pitchFamily="34" charset="-128"/>
              </a:rPr>
              <a:t>3</a:t>
            </a:r>
            <a:r>
              <a:rPr lang="en-US" sz="2000" smtClean="0">
                <a:ea typeface="ＭＳ Ｐゴシック" pitchFamily="34" charset="-128"/>
              </a:rPr>
              <a:t>, EFV was virologically superior to LPV/r BID, when combined with ZDV/3TC</a:t>
            </a:r>
          </a:p>
          <a:p>
            <a:pPr lvl="1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EFV superiority was due to both a higher rate of virologic failure and of discontinuations due to adverse event in the LPV/r group</a:t>
            </a:r>
          </a:p>
          <a:p>
            <a:pPr lvl="1">
              <a:spcAft>
                <a:spcPts val="600"/>
              </a:spcAft>
            </a:pPr>
            <a:endParaRPr lang="en-US" sz="2000" smtClean="0">
              <a:ea typeface="ＭＳ Ｐゴシック" pitchFamily="34" charset="-128"/>
            </a:endParaRPr>
          </a:p>
          <a:p>
            <a:pPr lvl="1">
              <a:spcAft>
                <a:spcPts val="600"/>
              </a:spcAft>
            </a:pPr>
            <a:r>
              <a:rPr lang="en-US" sz="2400" smtClean="0">
                <a:ea typeface="ＭＳ Ｐゴシック" pitchFamily="34" charset="-128"/>
              </a:rPr>
              <a:t>Limits</a:t>
            </a:r>
          </a:p>
          <a:p>
            <a:pPr lvl="2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Single country study, limited sample size (underpowered)</a:t>
            </a:r>
          </a:p>
          <a:p>
            <a:pPr lvl="2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LPV/r soft-gel capsules and high pill burden associated with low tolerability and poor adherence in advanced HIV disease</a:t>
            </a:r>
          </a:p>
          <a:p>
            <a:pPr lvl="2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NRTI backbone: ZDV/3TC</a:t>
            </a:r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50800" y="44450"/>
            <a:ext cx="907891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3200" b="1" i="0">
                <a:solidFill>
                  <a:srgbClr val="333399"/>
                </a:solidFill>
                <a:latin typeface="Calibri" pitchFamily="34" charset="0"/>
              </a:rPr>
              <a:t>Mexican Study:</a:t>
            </a:r>
            <a:r>
              <a:rPr lang="en-US" sz="3200">
                <a:latin typeface="Calibri" pitchFamily="34" charset="0"/>
              </a:rPr>
              <a:t> </a:t>
            </a: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EFV vs LPV/r, </a:t>
            </a:r>
            <a:br>
              <a:rPr lang="fr-FR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in combination with ZDV/3TC</a:t>
            </a:r>
          </a:p>
        </p:txBody>
      </p: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0" y="6570663"/>
            <a:ext cx="1147763" cy="287337"/>
            <a:chOff x="0" y="4139"/>
            <a:chExt cx="723" cy="181"/>
          </a:xfrm>
        </p:grpSpPr>
        <p:sp>
          <p:nvSpPr>
            <p:cNvPr id="615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51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333399"/>
                  </a:solidFill>
                  <a:latin typeface="Cambria" pitchFamily="18" charset="0"/>
                </a:rPr>
                <a:t>Mexican Trial</a:t>
              </a:r>
            </a:p>
          </p:txBody>
        </p:sp>
      </p:grpSp>
      <p:sp>
        <p:nvSpPr>
          <p:cNvPr id="6149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  <a:cs typeface="Arial" pitchFamily="34" charset="0"/>
              </a:rPr>
              <a:t>Sierra-Madero J. JAIDS 2010; 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18618</TotalTime>
  <Words>548</Words>
  <Application>Microsoft Office PowerPoint</Application>
  <PresentationFormat>Affichage à l'écran (4:3)</PresentationFormat>
  <Paragraphs>115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Comparison of NNRTI vs PI/r</vt:lpstr>
      <vt:lpstr>Mexican Study: EFV vs LPV/r,  in combination with ZDV/3TC</vt:lpstr>
      <vt:lpstr>Mexican Study: EFV vs LPV/r,  in combination with ZDV/3TC</vt:lpstr>
      <vt:lpstr>Mexican Study: EFV vs LPV/r,  in combination with ZDV/3TC</vt:lpstr>
      <vt:lpstr>Présentation PowerPoint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1442</cp:revision>
  <cp:lastPrinted>2009-11-19T07:51:26Z</cp:lastPrinted>
  <dcterms:created xsi:type="dcterms:W3CDTF">2010-03-17T20:56:56Z</dcterms:created>
  <dcterms:modified xsi:type="dcterms:W3CDTF">2018-02-06T15:06:45Z</dcterms:modified>
</cp:coreProperties>
</file>