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7"/>
  </p:notesMasterIdLst>
  <p:handoutMasterIdLst>
    <p:handoutMasterId r:id="rId8"/>
  </p:handoutMasterIdLst>
  <p:sldIdLst>
    <p:sldId id="923" r:id="rId2"/>
    <p:sldId id="915" r:id="rId3"/>
    <p:sldId id="916" r:id="rId4"/>
    <p:sldId id="917" r:id="rId5"/>
    <p:sldId id="918" r:id="rId6"/>
  </p:sldIdLst>
  <p:sldSz cx="9144000" cy="6858000" type="screen4x3"/>
  <p:notesSz cx="7099300" cy="10234613"/>
  <p:custDataLst>
    <p:tags r:id="rId9"/>
  </p:custDataLst>
  <p:defaultTextStyle>
    <a:defPPr>
      <a:defRPr lang="fr-FR"/>
    </a:defPPr>
    <a:lvl1pPr algn="l" rtl="0" fontAlgn="base">
      <a:spcBef>
        <a:spcPct val="0"/>
      </a:spcBef>
      <a:spcAft>
        <a:spcPct val="0"/>
      </a:spcAft>
      <a:defRPr sz="2400" i="1" kern="1200">
        <a:solidFill>
          <a:schemeClr val="bg1"/>
        </a:solidFill>
        <a:latin typeface="Arial" pitchFamily="34" charset="0"/>
        <a:ea typeface="ＭＳ Ｐゴシック" pitchFamily="34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i="1" kern="1200">
        <a:solidFill>
          <a:schemeClr val="bg1"/>
        </a:solidFill>
        <a:latin typeface="Arial" pitchFamily="34" charset="0"/>
        <a:ea typeface="ＭＳ Ｐゴシック" pitchFamily="34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i="1" kern="1200">
        <a:solidFill>
          <a:schemeClr val="bg1"/>
        </a:solidFill>
        <a:latin typeface="Arial" pitchFamily="34" charset="0"/>
        <a:ea typeface="ＭＳ Ｐゴシック" pitchFamily="34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i="1" kern="1200">
        <a:solidFill>
          <a:schemeClr val="bg1"/>
        </a:solidFill>
        <a:latin typeface="Arial" pitchFamily="34" charset="0"/>
        <a:ea typeface="ＭＳ Ｐゴシック" pitchFamily="34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i="1" kern="1200">
        <a:solidFill>
          <a:schemeClr val="bg1"/>
        </a:solidFill>
        <a:latin typeface="Arial" pitchFamily="34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sz="2400" i="1" kern="1200">
        <a:solidFill>
          <a:schemeClr val="bg1"/>
        </a:solidFill>
        <a:latin typeface="Arial" pitchFamily="34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sz="2400" i="1" kern="1200">
        <a:solidFill>
          <a:schemeClr val="bg1"/>
        </a:solidFill>
        <a:latin typeface="Arial" pitchFamily="34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sz="2400" i="1" kern="1200">
        <a:solidFill>
          <a:schemeClr val="bg1"/>
        </a:solidFill>
        <a:latin typeface="Arial" pitchFamily="34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sz="2400" i="1" kern="1200">
        <a:solidFill>
          <a:schemeClr val="bg1"/>
        </a:solidFill>
        <a:latin typeface="Arial" pitchFamily="34" charset="0"/>
        <a:ea typeface="ＭＳ Ｐゴシック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C0C0C0"/>
    <a:srgbClr val="000066"/>
    <a:srgbClr val="FF00FF"/>
    <a:srgbClr val="800080"/>
    <a:srgbClr val="FF66FF"/>
    <a:srgbClr val="660033"/>
    <a:srgbClr val="008000"/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414" autoAdjust="0"/>
    <p:restoredTop sz="94660"/>
  </p:normalViewPr>
  <p:slideViewPr>
    <p:cSldViewPr snapToGrid="0" snapToObjects="1">
      <p:cViewPr varScale="1">
        <p:scale>
          <a:sx n="113" d="100"/>
          <a:sy n="113" d="100"/>
        </p:scale>
        <p:origin x="-1716" y="-108"/>
      </p:cViewPr>
      <p:guideLst>
        <p:guide orient="horz" pos="1760"/>
        <p:guide pos="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50" d="100"/>
        <a:sy n="50" d="100"/>
      </p:scale>
      <p:origin x="0" y="0"/>
    </p:cViewPr>
  </p:sorterViewPr>
  <p:notesViewPr>
    <p:cSldViewPr snapToGrid="0" snapToObjects="1">
      <p:cViewPr>
        <p:scale>
          <a:sx n="66" d="100"/>
          <a:sy n="66" d="100"/>
        </p:scale>
        <p:origin x="-2718" y="-36"/>
      </p:cViewPr>
      <p:guideLst>
        <p:guide orient="horz" pos="3224"/>
        <p:guide pos="2237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tags" Target="tags/tag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2725" y="9720263"/>
            <a:ext cx="3074988" cy="512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500" tIns="47750" rIns="95500" bIns="47750" numCol="1" anchor="b" anchorCtr="0" compatLnSpc="1">
            <a:prstTxWarp prst="textNoShape">
              <a:avLst/>
            </a:prstTxWarp>
          </a:bodyPr>
          <a:lstStyle>
            <a:lvl1pPr algn="r" defTabSz="955675">
              <a:defRPr sz="1300" i="0">
                <a:solidFill>
                  <a:schemeClr val="tx1"/>
                </a:solidFill>
                <a:latin typeface="Arial" charset="0"/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fld id="{F632C016-C595-4701-A38D-B1FB99139AB4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  <p:sp>
        <p:nvSpPr>
          <p:cNvPr id="13315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321050" cy="292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9992" tIns="49996" rIns="99992" bIns="49996"/>
          <a:lstStyle>
            <a:lvl1pPr defTabSz="1000125" eaLnBrk="0" hangingPunct="0">
              <a:defRPr sz="2400" i="1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defTabSz="1000125" eaLnBrk="0" hangingPunct="0">
              <a:defRPr sz="2400" i="1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defTabSz="1000125" eaLnBrk="0" hangingPunct="0">
              <a:defRPr sz="2400" i="1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defTabSz="1000125" eaLnBrk="0" hangingPunct="0">
              <a:defRPr sz="2400" i="1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defTabSz="1000125" eaLnBrk="0" hangingPunct="0">
              <a:defRPr sz="2400" i="1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defTabSz="1000125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defTabSz="1000125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defTabSz="1000125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defTabSz="1000125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/>
            <a:r>
              <a:rPr lang="fr-FR" sz="1400" i="0">
                <a:solidFill>
                  <a:schemeClr val="tx1"/>
                </a:solidFill>
                <a:latin typeface="Trebuchet MS" pitchFamily="34" charset="0"/>
              </a:rPr>
              <a:t>ARV-trial.com</a:t>
            </a:r>
          </a:p>
        </p:txBody>
      </p:sp>
    </p:spTree>
    <p:extLst>
      <p:ext uri="{BB962C8B-B14F-4D97-AF65-F5344CB8AC3E}">
        <p14:creationId xmlns:p14="http://schemas.microsoft.com/office/powerpoint/2010/main" val="205041982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2188" y="768350"/>
            <a:ext cx="5116512" cy="38369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87413" y="4860925"/>
            <a:ext cx="5326062" cy="4605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500" tIns="47750" rIns="95500" bIns="477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noProof="0" smtClean="0"/>
              <a:t>Cliquez pour modifier les styles du texte du masque</a:t>
            </a:r>
          </a:p>
          <a:p>
            <a:pPr lvl="1"/>
            <a:r>
              <a:rPr lang="fr-FR" noProof="0" smtClean="0"/>
              <a:t>Deuxième niveau</a:t>
            </a:r>
          </a:p>
          <a:p>
            <a:pPr lvl="2"/>
            <a:r>
              <a:rPr lang="fr-FR" noProof="0" smtClean="0"/>
              <a:t>Troisième niveau</a:t>
            </a:r>
          </a:p>
          <a:p>
            <a:pPr lvl="3"/>
            <a:r>
              <a:rPr lang="fr-FR" noProof="0" smtClean="0"/>
              <a:t>Quatrième niveau</a:t>
            </a:r>
          </a:p>
          <a:p>
            <a:pPr lvl="4"/>
            <a:r>
              <a:rPr lang="fr-FR" noProof="0" smtClean="0"/>
              <a:t>Cinquième niveau</a:t>
            </a:r>
          </a:p>
        </p:txBody>
      </p:sp>
      <p:sp>
        <p:nvSpPr>
          <p:cNvPr id="1843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2725" y="9720263"/>
            <a:ext cx="3074988" cy="512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500" tIns="47750" rIns="95500" bIns="47750" numCol="1" anchor="b" anchorCtr="0" compatLnSpc="1">
            <a:prstTxWarp prst="textNoShape">
              <a:avLst/>
            </a:prstTxWarp>
          </a:bodyPr>
          <a:lstStyle>
            <a:lvl1pPr algn="r" defTabSz="955675">
              <a:defRPr sz="1300" i="0">
                <a:solidFill>
                  <a:schemeClr val="tx1"/>
                </a:solidFill>
                <a:latin typeface="Arial" charset="0"/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fld id="{E1766F2C-A210-4A22-810C-761B06F301A6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  <p:sp>
        <p:nvSpPr>
          <p:cNvPr id="7173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321050" cy="292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9992" tIns="49996" rIns="99992" bIns="49996"/>
          <a:lstStyle>
            <a:lvl1pPr defTabSz="1000125" eaLnBrk="0" hangingPunct="0">
              <a:defRPr sz="2400" i="1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defTabSz="1000125" eaLnBrk="0" hangingPunct="0">
              <a:defRPr sz="2400" i="1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defTabSz="1000125" eaLnBrk="0" hangingPunct="0">
              <a:defRPr sz="2400" i="1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defTabSz="1000125" eaLnBrk="0" hangingPunct="0">
              <a:defRPr sz="2400" i="1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defTabSz="1000125" eaLnBrk="0" hangingPunct="0">
              <a:defRPr sz="2400" i="1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defTabSz="1000125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defTabSz="1000125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defTabSz="1000125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defTabSz="1000125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/>
            <a:r>
              <a:rPr lang="fr-FR" sz="1400" i="0">
                <a:solidFill>
                  <a:schemeClr val="tx1"/>
                </a:solidFill>
                <a:latin typeface="Trebuchet MS" pitchFamily="34" charset="0"/>
              </a:rPr>
              <a:t>ARV-trial.com</a:t>
            </a:r>
          </a:p>
        </p:txBody>
      </p:sp>
    </p:spTree>
    <p:extLst>
      <p:ext uri="{BB962C8B-B14F-4D97-AF65-F5344CB8AC3E}">
        <p14:creationId xmlns:p14="http://schemas.microsoft.com/office/powerpoint/2010/main" val="1492659859"/>
      </p:ext>
    </p:extLst>
  </p:cSld>
  <p:clrMap bg1="lt1" tx1="dk1" bg2="lt2" tx2="dk2" accent1="accent1" accent2="accent2" accent3="accent3" accent4="accent4" accent5="accent5" accent6="accent6" hlink="hlink" folHlink="folHlink"/>
  <p:hf ftr="0" dt="0"/>
  <p:notesStyle>
    <a:lvl1pPr algn="l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ＭＳ Ｐゴシック" pitchFamily="-109" charset="-128"/>
        <a:cs typeface="ＭＳ Ｐゴシック" pitchFamily="-109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ＭＳ Ｐゴシック" pitchFamily="-109" charset="-128"/>
        <a:cs typeface="ＭＳ Ｐゴシック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ＭＳ Ｐゴシック" pitchFamily="-109" charset="-128"/>
        <a:cs typeface="ＭＳ Ｐゴシック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ＭＳ Ｐゴシック" pitchFamily="-109" charset="-128"/>
        <a:cs typeface="ＭＳ Ｐゴシック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ＭＳ Ｐゴシック" pitchFamily="-109" charset="-128"/>
        <a:cs typeface="ＭＳ Ｐゴシック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 altLang="fr-FR" smtClean="0">
              <a:latin typeface="Arial" pitchFamily="34" charset="0"/>
              <a:ea typeface="ＭＳ Ｐゴシック" pitchFamily="34" charset="-128"/>
            </a:endParaRPr>
          </a:p>
        </p:txBody>
      </p:sp>
      <p:sp>
        <p:nvSpPr>
          <p:cNvPr id="8196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321050" cy="292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9983" tIns="49991" rIns="99983" bIns="49991"/>
          <a:lstStyle>
            <a:lvl1pPr defTabSz="998538" eaLnBrk="0" hangingPunct="0">
              <a:defRPr sz="2400" i="1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defTabSz="998538" eaLnBrk="0" hangingPunct="0">
              <a:defRPr sz="2400" i="1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defTabSz="998538" eaLnBrk="0" hangingPunct="0">
              <a:defRPr sz="2400" i="1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defTabSz="998538" eaLnBrk="0" hangingPunct="0">
              <a:defRPr sz="2400" i="1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defTabSz="998538" eaLnBrk="0" hangingPunct="0">
              <a:defRPr sz="2400" i="1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defTabSz="998538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defTabSz="998538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defTabSz="998538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defTabSz="998538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ctr" eaLnBrk="1" hangingPunct="1"/>
            <a:r>
              <a:rPr lang="fr-FR" altLang="fr-FR" sz="1400">
                <a:latin typeface="Trebuchet MS" pitchFamily="34" charset="0"/>
              </a:rPr>
              <a:t>ARV-trial.com</a:t>
            </a:r>
          </a:p>
        </p:txBody>
      </p:sp>
      <p:sp>
        <p:nvSpPr>
          <p:cNvPr id="8197" name="Rectangle 7"/>
          <p:cNvSpPr txBox="1">
            <a:spLocks noGrp="1" noChangeArrowheads="1"/>
          </p:cNvSpPr>
          <p:nvPr/>
        </p:nvSpPr>
        <p:spPr bwMode="auto">
          <a:xfrm>
            <a:off x="3741738" y="9429750"/>
            <a:ext cx="3073400" cy="512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53" tIns="46025" rIns="92053" bIns="46025" anchor="b"/>
          <a:lstStyle>
            <a:lvl1pPr defTabSz="920750" eaLnBrk="0" hangingPunct="0">
              <a:defRPr sz="2400" i="1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defTabSz="920750" eaLnBrk="0" hangingPunct="0">
              <a:defRPr sz="2400" i="1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defTabSz="920750" eaLnBrk="0" hangingPunct="0">
              <a:defRPr sz="2400" i="1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defTabSz="920750" eaLnBrk="0" hangingPunct="0">
              <a:defRPr sz="2400" i="1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defTabSz="920750" eaLnBrk="0" hangingPunct="0">
              <a:defRPr sz="2400" i="1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defTabSz="92075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defTabSz="92075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defTabSz="92075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defTabSz="92075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 eaLnBrk="1" hangingPunct="1"/>
            <a:fld id="{049EAF4B-4E94-453E-9EBB-5BF379C5B407}" type="slidenum">
              <a:rPr lang="fr-FR" altLang="fr-FR" sz="1300"/>
              <a:pPr algn="r" eaLnBrk="1" hangingPunct="1"/>
              <a:t>1</a:t>
            </a:fld>
            <a:endParaRPr lang="fr-FR" altLang="fr-FR" sz="130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 smtClean="0">
              <a:latin typeface="Arial" pitchFamily="34" charset="0"/>
              <a:ea typeface="ＭＳ Ｐゴシック" pitchFamily="34" charset="-128"/>
            </a:endParaRPr>
          </a:p>
        </p:txBody>
      </p:sp>
      <p:sp>
        <p:nvSpPr>
          <p:cNvPr id="9220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321050" cy="292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9992" tIns="49996" rIns="99992" bIns="49996"/>
          <a:lstStyle>
            <a:lvl1pPr defTabSz="1000125" eaLnBrk="0" hangingPunct="0">
              <a:defRPr sz="2400" i="1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defTabSz="1000125" eaLnBrk="0" hangingPunct="0">
              <a:defRPr sz="2400" i="1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defTabSz="1000125" eaLnBrk="0" hangingPunct="0">
              <a:defRPr sz="2400" i="1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defTabSz="1000125" eaLnBrk="0" hangingPunct="0">
              <a:defRPr sz="2400" i="1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defTabSz="1000125" eaLnBrk="0" hangingPunct="0">
              <a:defRPr sz="2400" i="1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defTabSz="1000125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defTabSz="1000125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defTabSz="1000125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defTabSz="1000125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/>
            <a:r>
              <a:rPr lang="fr-FR" sz="1400" i="0">
                <a:solidFill>
                  <a:schemeClr val="tx1"/>
                </a:solidFill>
                <a:latin typeface="Trebuchet MS" pitchFamily="34" charset="0"/>
              </a:rPr>
              <a:t>ARV-trial.com</a:t>
            </a:r>
          </a:p>
        </p:txBody>
      </p:sp>
      <p:sp>
        <p:nvSpPr>
          <p:cNvPr id="9221" name="Rectangle 7"/>
          <p:cNvSpPr txBox="1">
            <a:spLocks noGrp="1" noChangeArrowheads="1"/>
          </p:cNvSpPr>
          <p:nvPr/>
        </p:nvSpPr>
        <p:spPr bwMode="auto">
          <a:xfrm>
            <a:off x="3741738" y="9429750"/>
            <a:ext cx="3073400" cy="512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61" tIns="46030" rIns="92061" bIns="46030" anchor="b"/>
          <a:lstStyle>
            <a:lvl1pPr defTabSz="922338" eaLnBrk="0" hangingPunct="0">
              <a:defRPr sz="2400" i="1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defTabSz="922338" eaLnBrk="0" hangingPunct="0">
              <a:defRPr sz="2400" i="1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defTabSz="922338" eaLnBrk="0" hangingPunct="0">
              <a:defRPr sz="2400" i="1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defTabSz="922338" eaLnBrk="0" hangingPunct="0">
              <a:defRPr sz="2400" i="1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defTabSz="922338" eaLnBrk="0" hangingPunct="0">
              <a:defRPr sz="2400" i="1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defTabSz="922338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defTabSz="922338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defTabSz="922338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defTabSz="922338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 eaLnBrk="1" hangingPunct="1"/>
            <a:fld id="{F9769F28-9E03-48FB-A1BD-921278372AF5}" type="slidenum">
              <a:rPr lang="fr-FR" sz="1300" i="0">
                <a:solidFill>
                  <a:schemeClr val="tx1"/>
                </a:solidFill>
              </a:rPr>
              <a:pPr algn="r" eaLnBrk="1" hangingPunct="1"/>
              <a:t>2</a:t>
            </a:fld>
            <a:endParaRPr lang="fr-FR" sz="1300" i="0">
              <a:solidFill>
                <a:schemeClr val="tx1"/>
              </a:solidFill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 smtClean="0">
              <a:latin typeface="Arial" pitchFamily="34" charset="0"/>
              <a:ea typeface="ＭＳ Ｐゴシック" pitchFamily="34" charset="-128"/>
            </a:endParaRPr>
          </a:p>
        </p:txBody>
      </p:sp>
      <p:sp>
        <p:nvSpPr>
          <p:cNvPr id="10244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321050" cy="292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9992" tIns="49996" rIns="99992" bIns="49996"/>
          <a:lstStyle>
            <a:lvl1pPr defTabSz="1000125" eaLnBrk="0" hangingPunct="0">
              <a:defRPr sz="2400" i="1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defTabSz="1000125" eaLnBrk="0" hangingPunct="0">
              <a:defRPr sz="2400" i="1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defTabSz="1000125" eaLnBrk="0" hangingPunct="0">
              <a:defRPr sz="2400" i="1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defTabSz="1000125" eaLnBrk="0" hangingPunct="0">
              <a:defRPr sz="2400" i="1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defTabSz="1000125" eaLnBrk="0" hangingPunct="0">
              <a:defRPr sz="2400" i="1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defTabSz="1000125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defTabSz="1000125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defTabSz="1000125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defTabSz="1000125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/>
            <a:r>
              <a:rPr lang="fr-FR" sz="1400" i="0">
                <a:solidFill>
                  <a:schemeClr val="tx1"/>
                </a:solidFill>
                <a:latin typeface="Trebuchet MS" pitchFamily="34" charset="0"/>
              </a:rPr>
              <a:t>ARV-trial.com</a:t>
            </a:r>
          </a:p>
        </p:txBody>
      </p:sp>
      <p:sp>
        <p:nvSpPr>
          <p:cNvPr id="10245" name="Rectangle 7"/>
          <p:cNvSpPr txBox="1">
            <a:spLocks noGrp="1" noChangeArrowheads="1"/>
          </p:cNvSpPr>
          <p:nvPr/>
        </p:nvSpPr>
        <p:spPr bwMode="auto">
          <a:xfrm>
            <a:off x="3741738" y="9429750"/>
            <a:ext cx="3073400" cy="512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61" tIns="46030" rIns="92061" bIns="46030" anchor="b"/>
          <a:lstStyle>
            <a:lvl1pPr defTabSz="922338" eaLnBrk="0" hangingPunct="0">
              <a:defRPr sz="2400" i="1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defTabSz="922338" eaLnBrk="0" hangingPunct="0">
              <a:defRPr sz="2400" i="1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defTabSz="922338" eaLnBrk="0" hangingPunct="0">
              <a:defRPr sz="2400" i="1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defTabSz="922338" eaLnBrk="0" hangingPunct="0">
              <a:defRPr sz="2400" i="1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defTabSz="922338" eaLnBrk="0" hangingPunct="0">
              <a:defRPr sz="2400" i="1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defTabSz="922338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defTabSz="922338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defTabSz="922338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defTabSz="922338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 eaLnBrk="1" hangingPunct="1"/>
            <a:fld id="{0E81835E-CAD0-447D-88C7-4662E4AF8BBA}" type="slidenum">
              <a:rPr lang="fr-FR" sz="1300" i="0">
                <a:solidFill>
                  <a:schemeClr val="tx1"/>
                </a:solidFill>
              </a:rPr>
              <a:pPr algn="r" eaLnBrk="1" hangingPunct="1"/>
              <a:t>3</a:t>
            </a:fld>
            <a:endParaRPr lang="fr-FR" sz="1300" i="0">
              <a:solidFill>
                <a:schemeClr val="tx1"/>
              </a:solidFill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 smtClean="0">
              <a:latin typeface="Arial" pitchFamily="34" charset="0"/>
              <a:ea typeface="ＭＳ Ｐゴシック" pitchFamily="34" charset="-128"/>
            </a:endParaRPr>
          </a:p>
        </p:txBody>
      </p:sp>
      <p:sp>
        <p:nvSpPr>
          <p:cNvPr id="11268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321050" cy="292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9992" tIns="49996" rIns="99992" bIns="49996"/>
          <a:lstStyle>
            <a:lvl1pPr defTabSz="1000125" eaLnBrk="0" hangingPunct="0">
              <a:defRPr sz="2400" i="1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defTabSz="1000125" eaLnBrk="0" hangingPunct="0">
              <a:defRPr sz="2400" i="1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defTabSz="1000125" eaLnBrk="0" hangingPunct="0">
              <a:defRPr sz="2400" i="1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defTabSz="1000125" eaLnBrk="0" hangingPunct="0">
              <a:defRPr sz="2400" i="1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defTabSz="1000125" eaLnBrk="0" hangingPunct="0">
              <a:defRPr sz="2400" i="1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defTabSz="1000125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defTabSz="1000125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defTabSz="1000125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defTabSz="1000125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/>
            <a:r>
              <a:rPr lang="fr-FR" sz="1400" i="0">
                <a:solidFill>
                  <a:schemeClr val="tx1"/>
                </a:solidFill>
                <a:latin typeface="Trebuchet MS" pitchFamily="34" charset="0"/>
              </a:rPr>
              <a:t>ARV-trial.com</a:t>
            </a:r>
          </a:p>
        </p:txBody>
      </p:sp>
      <p:sp>
        <p:nvSpPr>
          <p:cNvPr id="11269" name="Rectangle 7"/>
          <p:cNvSpPr txBox="1">
            <a:spLocks noGrp="1" noChangeArrowheads="1"/>
          </p:cNvSpPr>
          <p:nvPr/>
        </p:nvSpPr>
        <p:spPr bwMode="auto">
          <a:xfrm>
            <a:off x="3741738" y="9429750"/>
            <a:ext cx="3073400" cy="512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61" tIns="46030" rIns="92061" bIns="46030" anchor="b"/>
          <a:lstStyle>
            <a:lvl1pPr defTabSz="922338" eaLnBrk="0" hangingPunct="0">
              <a:defRPr sz="2400" i="1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defTabSz="922338" eaLnBrk="0" hangingPunct="0">
              <a:defRPr sz="2400" i="1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defTabSz="922338" eaLnBrk="0" hangingPunct="0">
              <a:defRPr sz="2400" i="1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defTabSz="922338" eaLnBrk="0" hangingPunct="0">
              <a:defRPr sz="2400" i="1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defTabSz="922338" eaLnBrk="0" hangingPunct="0">
              <a:defRPr sz="2400" i="1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defTabSz="922338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defTabSz="922338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defTabSz="922338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defTabSz="922338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 eaLnBrk="1" hangingPunct="1"/>
            <a:fld id="{9072E493-865D-42F6-83E0-D8A18F217FB0}" type="slidenum">
              <a:rPr lang="fr-FR" sz="1300" i="0">
                <a:solidFill>
                  <a:schemeClr val="tx1"/>
                </a:solidFill>
              </a:rPr>
              <a:pPr algn="r" eaLnBrk="1" hangingPunct="1"/>
              <a:t>4</a:t>
            </a:fld>
            <a:endParaRPr lang="fr-FR" sz="1300" i="0">
              <a:solidFill>
                <a:schemeClr val="tx1"/>
              </a:solidFill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 smtClean="0">
              <a:latin typeface="Arial" pitchFamily="34" charset="0"/>
              <a:ea typeface="ＭＳ Ｐゴシック" pitchFamily="34" charset="-128"/>
            </a:endParaRPr>
          </a:p>
        </p:txBody>
      </p:sp>
      <p:sp>
        <p:nvSpPr>
          <p:cNvPr id="12292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321050" cy="292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9992" tIns="49996" rIns="99992" bIns="49996"/>
          <a:lstStyle>
            <a:lvl1pPr defTabSz="1000125" eaLnBrk="0" hangingPunct="0">
              <a:defRPr sz="2400" i="1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defTabSz="1000125" eaLnBrk="0" hangingPunct="0">
              <a:defRPr sz="2400" i="1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defTabSz="1000125" eaLnBrk="0" hangingPunct="0">
              <a:defRPr sz="2400" i="1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defTabSz="1000125" eaLnBrk="0" hangingPunct="0">
              <a:defRPr sz="2400" i="1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defTabSz="1000125" eaLnBrk="0" hangingPunct="0">
              <a:defRPr sz="2400" i="1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defTabSz="1000125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defTabSz="1000125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defTabSz="1000125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defTabSz="1000125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/>
            <a:r>
              <a:rPr lang="fr-FR" sz="1400" i="0">
                <a:solidFill>
                  <a:schemeClr val="tx1"/>
                </a:solidFill>
                <a:latin typeface="Trebuchet MS" pitchFamily="34" charset="0"/>
              </a:rPr>
              <a:t>ARV-trial.com</a:t>
            </a:r>
          </a:p>
        </p:txBody>
      </p:sp>
      <p:sp>
        <p:nvSpPr>
          <p:cNvPr id="12293" name="Rectangle 7"/>
          <p:cNvSpPr txBox="1">
            <a:spLocks noGrp="1" noChangeArrowheads="1"/>
          </p:cNvSpPr>
          <p:nvPr/>
        </p:nvSpPr>
        <p:spPr bwMode="auto">
          <a:xfrm>
            <a:off x="3741738" y="9429750"/>
            <a:ext cx="3073400" cy="512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61" tIns="46030" rIns="92061" bIns="46030" anchor="b"/>
          <a:lstStyle>
            <a:lvl1pPr defTabSz="922338" eaLnBrk="0" hangingPunct="0">
              <a:defRPr sz="2400" i="1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defTabSz="922338" eaLnBrk="0" hangingPunct="0">
              <a:defRPr sz="2400" i="1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defTabSz="922338" eaLnBrk="0" hangingPunct="0">
              <a:defRPr sz="2400" i="1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defTabSz="922338" eaLnBrk="0" hangingPunct="0">
              <a:defRPr sz="2400" i="1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defTabSz="922338" eaLnBrk="0" hangingPunct="0">
              <a:defRPr sz="2400" i="1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defTabSz="922338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defTabSz="922338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defTabSz="922338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defTabSz="922338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 eaLnBrk="1" hangingPunct="1"/>
            <a:fld id="{52A1CB15-32A5-4839-A75D-B113935E48D7}" type="slidenum">
              <a:rPr lang="fr-FR" sz="1300" i="0">
                <a:solidFill>
                  <a:schemeClr val="tx1"/>
                </a:solidFill>
              </a:rPr>
              <a:pPr algn="r" eaLnBrk="1" hangingPunct="1"/>
              <a:t>5</a:t>
            </a:fld>
            <a:endParaRPr lang="fr-FR" sz="1300" i="0">
              <a:solidFill>
                <a:schemeClr val="tx1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510431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899528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819900" y="44450"/>
            <a:ext cx="2255838" cy="6669088"/>
          </a:xfrm>
        </p:spPr>
        <p:txBody>
          <a:bodyPr vert="eaVert"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50800" y="44450"/>
            <a:ext cx="6616700" cy="6669088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435049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213662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18831916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50800" y="1409700"/>
            <a:ext cx="4435475" cy="53038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38675" y="1409700"/>
            <a:ext cx="4437063" cy="53038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415500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482716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995723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663816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35419540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22917652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0800" y="44450"/>
            <a:ext cx="8193088" cy="1106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 style du titre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0800" y="1409700"/>
            <a:ext cx="9024938" cy="5303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Cliquez pour modifier les styles du texte du masque</a:t>
            </a:r>
          </a:p>
          <a:p>
            <a:pPr lvl="1"/>
            <a:r>
              <a:rPr lang="en-US" smtClean="0"/>
              <a:t>Deuxième niveau</a:t>
            </a:r>
          </a:p>
          <a:p>
            <a:pPr lvl="2"/>
            <a:r>
              <a:rPr lang="en-US" smtClean="0"/>
              <a:t>Troisième niveau</a:t>
            </a:r>
          </a:p>
          <a:p>
            <a:pPr lvl="3"/>
            <a:r>
              <a:rPr lang="en-US" smtClean="0"/>
              <a:t>Quatrième niveau</a:t>
            </a:r>
          </a:p>
          <a:p>
            <a:pPr lvl="4"/>
            <a:r>
              <a:rPr lang="en-US" smtClean="0"/>
              <a:t>Cinquième niveau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+mj-lt"/>
          <a:ea typeface="ＭＳ Ｐゴシック" pitchFamily="-109" charset="-128"/>
          <a:cs typeface="ＭＳ Ｐゴシック" pitchFamily="-109" charset="-128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Font typeface="Wingdings" pitchFamily="2" charset="2"/>
        <a:buChar char="§"/>
        <a:defRPr sz="2000">
          <a:solidFill>
            <a:srgbClr val="CC3300"/>
          </a:solidFill>
          <a:latin typeface="+mn-lt"/>
          <a:ea typeface="ＭＳ Ｐゴシック" pitchFamily="-109" charset="-128"/>
          <a:cs typeface="ＭＳ Ｐゴシック" pitchFamily="-109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–"/>
        <a:defRPr sz="2800">
          <a:solidFill>
            <a:srgbClr val="000066"/>
          </a:solidFill>
          <a:latin typeface="+mn-lt"/>
          <a:ea typeface="ＭＳ Ｐゴシック" pitchFamily="-109" charset="-128"/>
          <a:cs typeface="ＭＳ Ｐゴシック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•"/>
        <a:defRPr sz="1600">
          <a:solidFill>
            <a:srgbClr val="000066"/>
          </a:solidFill>
          <a:latin typeface="+mn-lt"/>
          <a:ea typeface="ＭＳ Ｐゴシック" pitchFamily="-109" charset="-128"/>
          <a:cs typeface="ＭＳ Ｐゴシック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–"/>
        <a:defRPr sz="1400">
          <a:solidFill>
            <a:srgbClr val="000066"/>
          </a:solidFill>
          <a:latin typeface="+mn-lt"/>
          <a:ea typeface="ＭＳ Ｐゴシック" pitchFamily="-109" charset="-128"/>
          <a:cs typeface="ＭＳ Ｐゴシック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  <a:cs typeface="ＭＳ Ｐゴシック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fr-FR" sz="3200" smtClean="0">
                <a:ea typeface="ＭＳ Ｐゴシック" pitchFamily="34" charset="-128"/>
              </a:rPr>
              <a:t>Comparison of NNRTI vs PI/r</a:t>
            </a:r>
          </a:p>
        </p:txBody>
      </p:sp>
      <p:sp>
        <p:nvSpPr>
          <p:cNvPr id="2051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fr-FR" altLang="fr-FR" sz="2800" b="1" dirty="0" smtClean="0">
                <a:latin typeface="+mj-lt"/>
                <a:ea typeface="ＭＳ Ｐゴシック" pitchFamily="34" charset="-128"/>
              </a:rPr>
              <a:t>EFV vs LPV/r vs EFV + LPV/r </a:t>
            </a:r>
          </a:p>
          <a:p>
            <a:pPr lvl="1">
              <a:defRPr/>
            </a:pPr>
            <a:r>
              <a:rPr lang="fr-FR" altLang="fr-FR" b="1" dirty="0" smtClean="0">
                <a:solidFill>
                  <a:srgbClr val="C0C0C0"/>
                </a:solidFill>
                <a:latin typeface="+mj-lt"/>
                <a:ea typeface="ＭＳ Ｐゴシック" pitchFamily="34" charset="-128"/>
              </a:rPr>
              <a:t>A5142</a:t>
            </a:r>
          </a:p>
          <a:p>
            <a:pPr lvl="1">
              <a:defRPr/>
            </a:pPr>
            <a:r>
              <a:rPr lang="fr-FR" altLang="fr-FR" b="1" dirty="0" err="1" smtClean="0">
                <a:latin typeface="+mj-lt"/>
                <a:ea typeface="ＭＳ Ｐゴシック" pitchFamily="34" charset="-128"/>
              </a:rPr>
              <a:t>Mexican</a:t>
            </a:r>
            <a:r>
              <a:rPr lang="fr-FR" altLang="fr-FR" b="1" dirty="0" smtClean="0">
                <a:latin typeface="+mj-lt"/>
                <a:ea typeface="ＭＳ Ｐゴシック" pitchFamily="34" charset="-128"/>
              </a:rPr>
              <a:t> </a:t>
            </a:r>
            <a:r>
              <a:rPr lang="fr-FR" altLang="fr-FR" b="1" dirty="0" err="1" smtClean="0">
                <a:latin typeface="+mj-lt"/>
                <a:ea typeface="ＭＳ Ｐゴシック" pitchFamily="34" charset="-128"/>
              </a:rPr>
              <a:t>Study</a:t>
            </a:r>
            <a:endParaRPr lang="fr-FR" altLang="fr-FR" b="1" dirty="0" smtClean="0">
              <a:latin typeface="+mj-lt"/>
              <a:ea typeface="ＭＳ Ｐゴシック" pitchFamily="34" charset="-128"/>
            </a:endParaRPr>
          </a:p>
          <a:p>
            <a:pPr>
              <a:defRPr/>
            </a:pPr>
            <a:r>
              <a:rPr lang="fr-FR" altLang="fr-FR" sz="2800" b="1" dirty="0" smtClean="0">
                <a:solidFill>
                  <a:srgbClr val="C0C0C0"/>
                </a:solidFill>
                <a:latin typeface="+mj-lt"/>
                <a:ea typeface="ＭＳ Ｐゴシック" pitchFamily="34" charset="-128"/>
              </a:rPr>
              <a:t>NVP vs ATV/r </a:t>
            </a:r>
          </a:p>
          <a:p>
            <a:pPr lvl="1">
              <a:defRPr/>
            </a:pPr>
            <a:r>
              <a:rPr lang="fr-FR" altLang="fr-FR" b="1" dirty="0" smtClean="0">
                <a:solidFill>
                  <a:srgbClr val="C0C0C0"/>
                </a:solidFill>
                <a:latin typeface="+mj-lt"/>
                <a:ea typeface="ＭＳ Ｐゴシック" pitchFamily="34" charset="-128"/>
              </a:rPr>
              <a:t>ARTEN </a:t>
            </a:r>
          </a:p>
          <a:p>
            <a:pPr>
              <a:defRPr/>
            </a:pPr>
            <a:r>
              <a:rPr lang="fr-FR" altLang="fr-FR" sz="2800" b="1" dirty="0" smtClean="0">
                <a:solidFill>
                  <a:srgbClr val="C0C0C0"/>
                </a:solidFill>
                <a:latin typeface="+mj-lt"/>
                <a:ea typeface="ＭＳ Ｐゴシック" pitchFamily="34" charset="-128"/>
              </a:rPr>
              <a:t>EFV vs ATV/r </a:t>
            </a:r>
          </a:p>
          <a:p>
            <a:pPr lvl="1">
              <a:defRPr/>
            </a:pPr>
            <a:r>
              <a:rPr lang="fr-FR" altLang="fr-FR" b="1" dirty="0" smtClean="0">
                <a:solidFill>
                  <a:srgbClr val="C0C0C0"/>
                </a:solidFill>
                <a:latin typeface="+mj-lt"/>
                <a:ea typeface="ＭＳ Ｐゴシック" pitchFamily="34" charset="-128"/>
              </a:rPr>
              <a:t>A5202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re 1"/>
          <p:cNvSpPr>
            <a:spLocks noGrp="1"/>
          </p:cNvSpPr>
          <p:nvPr>
            <p:ph type="title" idx="4294967295"/>
          </p:nvPr>
        </p:nvSpPr>
        <p:spPr>
          <a:xfrm>
            <a:off x="50800" y="44450"/>
            <a:ext cx="9078913" cy="1106488"/>
          </a:xfrm>
        </p:spPr>
        <p:txBody>
          <a:bodyPr/>
          <a:lstStyle/>
          <a:p>
            <a:r>
              <a:rPr lang="en-US" sz="3200" smtClean="0">
                <a:ea typeface="ＭＳ Ｐゴシック" pitchFamily="34" charset="-128"/>
              </a:rPr>
              <a:t>Mexican Study: EFV vs LPV/r, </a:t>
            </a:r>
            <a:br>
              <a:rPr lang="en-US" sz="3200" smtClean="0">
                <a:ea typeface="ＭＳ Ｐゴシック" pitchFamily="34" charset="-128"/>
              </a:rPr>
            </a:br>
            <a:r>
              <a:rPr lang="en-US" sz="3200" smtClean="0">
                <a:ea typeface="ＭＳ Ｐゴシック" pitchFamily="34" charset="-128"/>
              </a:rPr>
              <a:t>in combination with ZDV/3TC</a:t>
            </a:r>
          </a:p>
        </p:txBody>
      </p:sp>
      <p:sp>
        <p:nvSpPr>
          <p:cNvPr id="4" name="Espace réservé du contenu 2"/>
          <p:cNvSpPr txBox="1">
            <a:spLocks/>
          </p:cNvSpPr>
          <p:nvPr/>
        </p:nvSpPr>
        <p:spPr bwMode="auto">
          <a:xfrm>
            <a:off x="127000" y="1219200"/>
            <a:ext cx="1811338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rgbClr val="CC3300"/>
              </a:buClr>
              <a:buFont typeface="Wingdings" pitchFamily="-109" charset="2"/>
              <a:buChar char="§"/>
              <a:defRPr/>
            </a:pPr>
            <a:r>
              <a:rPr lang="fr-FR" sz="2800" b="1" i="0" kern="0" dirty="0">
                <a:solidFill>
                  <a:srgbClr val="CC3300"/>
                </a:solidFill>
                <a:latin typeface="Calibri" pitchFamily="-109" charset="0"/>
                <a:ea typeface="ＭＳ Ｐゴシック" pitchFamily="-109" charset="-128"/>
                <a:cs typeface="ＭＳ Ｐゴシック" pitchFamily="-109" charset="-128"/>
              </a:rPr>
              <a:t>Design</a:t>
            </a:r>
          </a:p>
        </p:txBody>
      </p:sp>
      <p:sp>
        <p:nvSpPr>
          <p:cNvPr id="3076" name="Rectangle 4"/>
          <p:cNvSpPr>
            <a:spLocks noChangeArrowheads="1"/>
          </p:cNvSpPr>
          <p:nvPr/>
        </p:nvSpPr>
        <p:spPr bwMode="auto">
          <a:xfrm>
            <a:off x="3533775" y="3211513"/>
            <a:ext cx="71755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defTabSz="457200"/>
            <a:r>
              <a:rPr lang="en-US" sz="1600" b="1" i="0">
                <a:solidFill>
                  <a:srgbClr val="FF6600"/>
                </a:solidFill>
                <a:latin typeface="Calibri" pitchFamily="34" charset="0"/>
                <a:cs typeface="Arial" pitchFamily="34" charset="0"/>
              </a:rPr>
              <a:t>N = 94</a:t>
            </a:r>
          </a:p>
        </p:txBody>
      </p:sp>
      <p:grpSp>
        <p:nvGrpSpPr>
          <p:cNvPr id="3077" name="Group 159"/>
          <p:cNvGrpSpPr>
            <a:grpSpLocks/>
          </p:cNvGrpSpPr>
          <p:nvPr/>
        </p:nvGrpSpPr>
        <p:grpSpPr bwMode="auto">
          <a:xfrm>
            <a:off x="7910513" y="2676525"/>
            <a:ext cx="827087" cy="957263"/>
            <a:chOff x="4126" y="1926"/>
            <a:chExt cx="1536" cy="720"/>
          </a:xfrm>
        </p:grpSpPr>
        <p:sp>
          <p:nvSpPr>
            <p:cNvPr id="3105" name="Line 31"/>
            <p:cNvSpPr>
              <a:spLocks noChangeShapeType="1"/>
            </p:cNvSpPr>
            <p:nvPr/>
          </p:nvSpPr>
          <p:spPr bwMode="auto">
            <a:xfrm flipV="1">
              <a:off x="4126" y="1926"/>
              <a:ext cx="1536" cy="0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3106" name="Line 33"/>
            <p:cNvSpPr>
              <a:spLocks noChangeShapeType="1"/>
            </p:cNvSpPr>
            <p:nvPr/>
          </p:nvSpPr>
          <p:spPr bwMode="auto">
            <a:xfrm flipV="1">
              <a:off x="4126" y="2646"/>
              <a:ext cx="1536" cy="0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</p:grpSp>
      <p:sp>
        <p:nvSpPr>
          <p:cNvPr id="3078" name="Rectangle 8"/>
          <p:cNvSpPr>
            <a:spLocks noChangeArrowheads="1"/>
          </p:cNvSpPr>
          <p:nvPr/>
        </p:nvSpPr>
        <p:spPr bwMode="auto">
          <a:xfrm>
            <a:off x="3495675" y="2411413"/>
            <a:ext cx="71755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defTabSz="457200"/>
            <a:r>
              <a:rPr lang="en-US" sz="1600" b="1" i="0">
                <a:solidFill>
                  <a:srgbClr val="FF6600"/>
                </a:solidFill>
                <a:latin typeface="Calibri" pitchFamily="34" charset="0"/>
                <a:cs typeface="Arial" pitchFamily="34" charset="0"/>
              </a:rPr>
              <a:t>N = 95</a:t>
            </a:r>
          </a:p>
        </p:txBody>
      </p:sp>
      <p:cxnSp>
        <p:nvCxnSpPr>
          <p:cNvPr id="3079" name="Connecteur droit 66"/>
          <p:cNvCxnSpPr>
            <a:cxnSpLocks noChangeShapeType="1"/>
          </p:cNvCxnSpPr>
          <p:nvPr/>
        </p:nvCxnSpPr>
        <p:spPr bwMode="auto">
          <a:xfrm rot="5400000">
            <a:off x="3020219" y="2585244"/>
            <a:ext cx="400050" cy="1588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080" name="Espace réservé du contenu 2"/>
          <p:cNvSpPr>
            <a:spLocks/>
          </p:cNvSpPr>
          <p:nvPr/>
        </p:nvSpPr>
        <p:spPr bwMode="auto">
          <a:xfrm>
            <a:off x="127000" y="4800600"/>
            <a:ext cx="8866188" cy="144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 defTabSz="457200">
              <a:spcBef>
                <a:spcPct val="20000"/>
              </a:spcBef>
              <a:buClr>
                <a:srgbClr val="CC3300"/>
              </a:buClr>
              <a:buFont typeface="Wingdings" pitchFamily="2" charset="2"/>
              <a:buChar char="§"/>
            </a:pPr>
            <a:r>
              <a:rPr lang="en-US" sz="2800" b="1" i="0">
                <a:solidFill>
                  <a:srgbClr val="CC3300"/>
                </a:solidFill>
                <a:latin typeface="Calibri" pitchFamily="34" charset="0"/>
              </a:rPr>
              <a:t>Objective</a:t>
            </a:r>
          </a:p>
          <a:p>
            <a:pPr marL="800100" lvl="1" indent="-342900" defTabSz="457200">
              <a:spcBef>
                <a:spcPct val="20000"/>
              </a:spcBef>
              <a:buClr>
                <a:srgbClr val="CC3300"/>
              </a:buClr>
              <a:buFont typeface="Arial" pitchFamily="34" charset="0"/>
              <a:buChar char="–"/>
            </a:pPr>
            <a:r>
              <a:rPr lang="en-US" sz="1800" i="0">
                <a:solidFill>
                  <a:srgbClr val="000066"/>
                </a:solidFill>
              </a:rPr>
              <a:t>Non inferiority of EFV vs LPV/r at W48: % HIV RNA &lt; 50 c/mL by intention </a:t>
            </a:r>
            <a:br>
              <a:rPr lang="en-US" sz="1800" i="0">
                <a:solidFill>
                  <a:srgbClr val="000066"/>
                </a:solidFill>
              </a:rPr>
            </a:br>
            <a:r>
              <a:rPr lang="en-US" sz="1800" i="0">
                <a:solidFill>
                  <a:srgbClr val="000066"/>
                </a:solidFill>
              </a:rPr>
              <a:t>to treat, missing equals failure, TLOVR analysis (lower margin of the 2-sided 95% CI for the difference =  - 12%)</a:t>
            </a:r>
            <a:endParaRPr lang="en-US" sz="1800" b="1" i="0">
              <a:solidFill>
                <a:srgbClr val="000066"/>
              </a:solidFill>
            </a:endParaRPr>
          </a:p>
        </p:txBody>
      </p:sp>
      <p:graphicFrame>
        <p:nvGraphicFramePr>
          <p:cNvPr id="245795" name="Group 35"/>
          <p:cNvGraphicFramePr>
            <a:graphicFrameLocks noGrp="1"/>
          </p:cNvGraphicFramePr>
          <p:nvPr/>
        </p:nvGraphicFramePr>
        <p:xfrm>
          <a:off x="4287838" y="2516188"/>
          <a:ext cx="3563937" cy="377825"/>
        </p:xfrm>
        <a:graphic>
          <a:graphicData uri="http://schemas.openxmlformats.org/drawingml/2006/table">
            <a:tbl>
              <a:tblPr/>
              <a:tblGrid>
                <a:gridCol w="3563937"/>
              </a:tblGrid>
              <a:tr h="3778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EFV 600 mg QD + ZDV/3TC BID *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45796" name="Group 36"/>
          <p:cNvGraphicFramePr>
            <a:graphicFrameLocks noGrp="1"/>
          </p:cNvGraphicFramePr>
          <p:nvPr/>
        </p:nvGraphicFramePr>
        <p:xfrm>
          <a:off x="4316413" y="3397250"/>
          <a:ext cx="3506787" cy="368300"/>
        </p:xfrm>
        <a:graphic>
          <a:graphicData uri="http://schemas.openxmlformats.org/drawingml/2006/table">
            <a:tbl>
              <a:tblPr/>
              <a:tblGrid>
                <a:gridCol w="3506787"/>
              </a:tblGrid>
              <a:tr h="3683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7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LPV/r 400/100 mg BID + ZDV/3TC BID *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00"/>
                    </a:solidFill>
                  </a:tcPr>
                </a:tc>
              </a:tr>
            </a:tbl>
          </a:graphicData>
        </a:graphic>
      </p:graphicFrame>
      <p:sp>
        <p:nvSpPr>
          <p:cNvPr id="3093" name="Oval 170"/>
          <p:cNvSpPr>
            <a:spLocks noChangeArrowheads="1"/>
          </p:cNvSpPr>
          <p:nvPr/>
        </p:nvSpPr>
        <p:spPr bwMode="auto">
          <a:xfrm>
            <a:off x="2498725" y="1371600"/>
            <a:ext cx="1539875" cy="1014413"/>
          </a:xfrm>
          <a:prstGeom prst="ellipse">
            <a:avLst/>
          </a:prstGeom>
          <a:solidFill>
            <a:srgbClr val="E5E5F7"/>
          </a:solidFill>
          <a:ln>
            <a:noFill/>
          </a:ln>
          <a:effectLst>
            <a:prstShdw prst="shdw17" dist="17961" dir="2700000">
              <a:srgbClr val="898994">
                <a:alpha val="74997"/>
              </a:srgbClr>
            </a:prst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 defTabSz="457200"/>
            <a:r>
              <a:rPr lang="en-US" sz="1400" b="1" i="0">
                <a:solidFill>
                  <a:srgbClr val="000066"/>
                </a:solidFill>
                <a:latin typeface="Calibri" pitchFamily="34" charset="0"/>
                <a:cs typeface="Arial" pitchFamily="34" charset="0"/>
              </a:rPr>
              <a:t>Randomisation*</a:t>
            </a:r>
          </a:p>
          <a:p>
            <a:pPr algn="ctr" defTabSz="457200"/>
            <a:r>
              <a:rPr lang="en-US" sz="1400" b="1" i="0">
                <a:solidFill>
                  <a:srgbClr val="000066"/>
                </a:solidFill>
                <a:latin typeface="Calibri" pitchFamily="34" charset="0"/>
                <a:cs typeface="Arial" pitchFamily="34" charset="0"/>
              </a:rPr>
              <a:t>1 : 1</a:t>
            </a:r>
          </a:p>
          <a:p>
            <a:pPr algn="ctr" defTabSz="457200"/>
            <a:r>
              <a:rPr lang="en-US" sz="1400" b="1" i="0">
                <a:solidFill>
                  <a:srgbClr val="000066"/>
                </a:solidFill>
                <a:latin typeface="Calibri" pitchFamily="34" charset="0"/>
                <a:cs typeface="Arial" pitchFamily="34" charset="0"/>
              </a:rPr>
              <a:t>Open-label</a:t>
            </a:r>
          </a:p>
        </p:txBody>
      </p:sp>
      <p:sp>
        <p:nvSpPr>
          <p:cNvPr id="3094" name="AutoShape 162"/>
          <p:cNvSpPr>
            <a:spLocks noChangeArrowheads="1"/>
          </p:cNvSpPr>
          <p:nvPr/>
        </p:nvSpPr>
        <p:spPr bwMode="auto">
          <a:xfrm>
            <a:off x="631825" y="2636838"/>
            <a:ext cx="2139950" cy="1176337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>
            <a:noFill/>
          </a:ln>
          <a:effectLst>
            <a:prstShdw prst="shdw17" dist="17961" dir="2700000">
              <a:srgbClr val="888894">
                <a:alpha val="74997"/>
              </a:srgbClr>
            </a:prst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algn="ctr" defTabSz="457200"/>
            <a:r>
              <a:rPr lang="en-US" sz="1600" b="1" i="0" u="sng">
                <a:solidFill>
                  <a:srgbClr val="000066"/>
                </a:solidFill>
                <a:latin typeface="Calibri" pitchFamily="34" charset="0"/>
                <a:cs typeface="Arial" pitchFamily="34" charset="0"/>
              </a:rPr>
              <a:t>&gt;</a:t>
            </a:r>
            <a:r>
              <a:rPr lang="en-US" sz="1600" b="1" i="0">
                <a:solidFill>
                  <a:srgbClr val="000066"/>
                </a:solidFill>
                <a:latin typeface="Calibri" pitchFamily="34" charset="0"/>
                <a:cs typeface="Arial" pitchFamily="34" charset="0"/>
              </a:rPr>
              <a:t> 18 years</a:t>
            </a:r>
          </a:p>
          <a:p>
            <a:pPr algn="ctr" defTabSz="457200"/>
            <a:r>
              <a:rPr lang="en-US" sz="1600" b="1" i="0">
                <a:solidFill>
                  <a:srgbClr val="000066"/>
                </a:solidFill>
                <a:latin typeface="Calibri" pitchFamily="34" charset="0"/>
                <a:cs typeface="Arial" pitchFamily="34" charset="0"/>
              </a:rPr>
              <a:t>ARV-naïve</a:t>
            </a:r>
          </a:p>
          <a:p>
            <a:pPr algn="ctr" defTabSz="457200"/>
            <a:r>
              <a:rPr lang="en-US" sz="1600" b="1" i="0">
                <a:solidFill>
                  <a:srgbClr val="000066"/>
                </a:solidFill>
                <a:latin typeface="Calibri" pitchFamily="34" charset="0"/>
                <a:cs typeface="Arial" pitchFamily="34" charset="0"/>
              </a:rPr>
              <a:t>HIV RNA </a:t>
            </a:r>
            <a:r>
              <a:rPr lang="en-US" sz="1600" b="1" i="0" u="sng">
                <a:solidFill>
                  <a:srgbClr val="000066"/>
                </a:solidFill>
                <a:latin typeface="Calibri" pitchFamily="34" charset="0"/>
                <a:cs typeface="Arial" pitchFamily="34" charset="0"/>
              </a:rPr>
              <a:t>&gt;</a:t>
            </a:r>
            <a:r>
              <a:rPr lang="en-US" sz="1600" b="1" i="0">
                <a:solidFill>
                  <a:srgbClr val="000066"/>
                </a:solidFill>
                <a:latin typeface="Calibri" pitchFamily="34" charset="0"/>
                <a:cs typeface="Arial" pitchFamily="34" charset="0"/>
              </a:rPr>
              <a:t> 1,000 c/mL</a:t>
            </a:r>
          </a:p>
          <a:p>
            <a:pPr algn="ctr" defTabSz="457200"/>
            <a:r>
              <a:rPr lang="en-US" sz="1600" b="1" i="0">
                <a:solidFill>
                  <a:srgbClr val="000066"/>
                </a:solidFill>
                <a:latin typeface="Calibri" pitchFamily="34" charset="0"/>
                <a:cs typeface="Arial" pitchFamily="34" charset="0"/>
              </a:rPr>
              <a:t>CD4 &lt; 200/mm</a:t>
            </a:r>
            <a:r>
              <a:rPr lang="en-US" sz="1600" b="1" i="0" baseline="30000">
                <a:solidFill>
                  <a:srgbClr val="000066"/>
                </a:solidFill>
                <a:latin typeface="Calibri" pitchFamily="34" charset="0"/>
                <a:cs typeface="Arial" pitchFamily="34" charset="0"/>
              </a:rPr>
              <a:t>3</a:t>
            </a:r>
          </a:p>
        </p:txBody>
      </p:sp>
      <p:cxnSp>
        <p:nvCxnSpPr>
          <p:cNvPr id="3095" name="AutoShape 52"/>
          <p:cNvCxnSpPr>
            <a:cxnSpLocks noChangeShapeType="1"/>
          </p:cNvCxnSpPr>
          <p:nvPr/>
        </p:nvCxnSpPr>
        <p:spPr bwMode="auto">
          <a:xfrm flipV="1">
            <a:off x="2962275" y="2708275"/>
            <a:ext cx="1322388" cy="420688"/>
          </a:xfrm>
          <a:prstGeom prst="bentConnector3">
            <a:avLst>
              <a:gd name="adj1" fmla="val 46097"/>
            </a:avLst>
          </a:prstGeom>
          <a:noFill/>
          <a:ln w="38100">
            <a:solidFill>
              <a:schemeClr val="accent2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096" name="AutoShape 55"/>
          <p:cNvCxnSpPr>
            <a:cxnSpLocks noChangeShapeType="1"/>
          </p:cNvCxnSpPr>
          <p:nvPr/>
        </p:nvCxnSpPr>
        <p:spPr bwMode="auto">
          <a:xfrm>
            <a:off x="2782888" y="3133725"/>
            <a:ext cx="1533525" cy="420688"/>
          </a:xfrm>
          <a:prstGeom prst="bentConnector3">
            <a:avLst>
              <a:gd name="adj1" fmla="val 51241"/>
            </a:avLst>
          </a:prstGeom>
          <a:noFill/>
          <a:ln w="38100">
            <a:solidFill>
              <a:schemeClr val="accent2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097" name="ZoneTexte 71"/>
          <p:cNvSpPr txBox="1">
            <a:spLocks noChangeArrowheads="1"/>
          </p:cNvSpPr>
          <p:nvPr/>
        </p:nvSpPr>
        <p:spPr bwMode="auto">
          <a:xfrm>
            <a:off x="1752600" y="4286250"/>
            <a:ext cx="6859588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defTabSz="457200" eaLnBrk="0" hangingPunct="0">
              <a:defRPr sz="2400" i="1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defTabSz="457200" eaLnBrk="0" hangingPunct="0">
              <a:defRPr sz="2400" i="1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defTabSz="457200" eaLnBrk="0" hangingPunct="0">
              <a:defRPr sz="2400" i="1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defTabSz="457200" eaLnBrk="0" hangingPunct="0">
              <a:defRPr sz="2400" i="1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defTabSz="457200" eaLnBrk="0" hangingPunct="0">
              <a:defRPr sz="2400" i="1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/>
            <a:r>
              <a:rPr lang="en-US" sz="1800" i="0">
                <a:solidFill>
                  <a:srgbClr val="000066"/>
                </a:solidFill>
              </a:rPr>
              <a:t>*Randomisation was stratified by screening CD4 (&gt; or </a:t>
            </a:r>
            <a:r>
              <a:rPr lang="en-US" sz="1800" i="0" u="sng">
                <a:solidFill>
                  <a:srgbClr val="000066"/>
                </a:solidFill>
              </a:rPr>
              <a:t>&lt;</a:t>
            </a:r>
            <a:r>
              <a:rPr lang="en-US" sz="1800" i="0">
                <a:solidFill>
                  <a:srgbClr val="000066"/>
                </a:solidFill>
              </a:rPr>
              <a:t> 100/mm</a:t>
            </a:r>
            <a:r>
              <a:rPr lang="en-US" sz="1800" i="0" baseline="30000">
                <a:solidFill>
                  <a:srgbClr val="000066"/>
                </a:solidFill>
              </a:rPr>
              <a:t>3</a:t>
            </a:r>
            <a:r>
              <a:rPr lang="en-US" sz="1800" i="0">
                <a:solidFill>
                  <a:srgbClr val="000066"/>
                </a:solidFill>
              </a:rPr>
              <a:t>)</a:t>
            </a:r>
            <a:endParaRPr lang="en-US" sz="1800" i="0" baseline="30000">
              <a:solidFill>
                <a:srgbClr val="000066"/>
              </a:solidFill>
            </a:endParaRPr>
          </a:p>
        </p:txBody>
      </p:sp>
      <p:sp>
        <p:nvSpPr>
          <p:cNvPr id="21" name="Oval 173"/>
          <p:cNvSpPr>
            <a:spLocks noChangeArrowheads="1"/>
          </p:cNvSpPr>
          <p:nvPr/>
        </p:nvSpPr>
        <p:spPr bwMode="auto">
          <a:xfrm>
            <a:off x="8416925" y="1651000"/>
            <a:ext cx="576263" cy="52705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accent1"/>
            </a:solidFill>
            <a:round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  <a:alpha val="74998"/>
              </a:schemeClr>
            </a:prstShdw>
          </a:effectLst>
        </p:spPr>
        <p:txBody>
          <a:bodyPr wrap="none" anchor="ctr"/>
          <a:lstStyle/>
          <a:p>
            <a:pPr algn="ctr" defTabSz="457200">
              <a:defRPr/>
            </a:pPr>
            <a:r>
              <a:rPr lang="en-US" sz="1600" b="1" i="0">
                <a:solidFill>
                  <a:srgbClr val="0066FF"/>
                </a:solidFill>
                <a:latin typeface="Calibri" pitchFamily="34" charset="0"/>
                <a:ea typeface="ＭＳ Ｐゴシック" charset="-128"/>
              </a:rPr>
              <a:t>W48</a:t>
            </a:r>
            <a:endParaRPr lang="en-US" sz="1600" i="0">
              <a:solidFill>
                <a:srgbClr val="0066FF"/>
              </a:solidFill>
              <a:latin typeface="Calibri" pitchFamily="34" charset="0"/>
              <a:ea typeface="ＭＳ Ｐゴシック" charset="-128"/>
            </a:endParaRPr>
          </a:p>
        </p:txBody>
      </p:sp>
      <p:sp>
        <p:nvSpPr>
          <p:cNvPr id="3099" name="Line 174"/>
          <p:cNvSpPr>
            <a:spLocks noChangeShapeType="1"/>
          </p:cNvSpPr>
          <p:nvPr/>
        </p:nvSpPr>
        <p:spPr bwMode="auto">
          <a:xfrm>
            <a:off x="8712200" y="2178050"/>
            <a:ext cx="0" cy="2047875"/>
          </a:xfrm>
          <a:prstGeom prst="line">
            <a:avLst/>
          </a:prstGeom>
          <a:noFill/>
          <a:ln w="12700">
            <a:solidFill>
              <a:srgbClr val="7E7ED4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3100" name="ZoneTexte 23"/>
          <p:cNvSpPr txBox="1">
            <a:spLocks noChangeArrowheads="1"/>
          </p:cNvSpPr>
          <p:nvPr/>
        </p:nvSpPr>
        <p:spPr bwMode="auto">
          <a:xfrm>
            <a:off x="4219575" y="3751263"/>
            <a:ext cx="3354388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defTabSz="457200" eaLnBrk="0" hangingPunct="0">
              <a:defRPr sz="2400" i="1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defTabSz="457200" eaLnBrk="0" hangingPunct="0">
              <a:defRPr sz="2400" i="1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defTabSz="457200" eaLnBrk="0" hangingPunct="0">
              <a:defRPr sz="2400" i="1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defTabSz="457200" eaLnBrk="0" hangingPunct="0">
              <a:defRPr sz="2400" i="1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defTabSz="457200" eaLnBrk="0" hangingPunct="0">
              <a:defRPr sz="2400" i="1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/>
            <a:r>
              <a:rPr lang="en-US" sz="1600" i="0">
                <a:solidFill>
                  <a:srgbClr val="000090"/>
                </a:solidFill>
              </a:rPr>
              <a:t>* Substitution ABC for ZDV allowed</a:t>
            </a:r>
          </a:p>
        </p:txBody>
      </p:sp>
      <p:grpSp>
        <p:nvGrpSpPr>
          <p:cNvPr id="3101" name="Group 34"/>
          <p:cNvGrpSpPr>
            <a:grpSpLocks/>
          </p:cNvGrpSpPr>
          <p:nvPr/>
        </p:nvGrpSpPr>
        <p:grpSpPr bwMode="auto">
          <a:xfrm>
            <a:off x="0" y="6570663"/>
            <a:ext cx="1147763" cy="287337"/>
            <a:chOff x="0" y="4139"/>
            <a:chExt cx="723" cy="181"/>
          </a:xfrm>
        </p:grpSpPr>
        <p:sp>
          <p:nvSpPr>
            <p:cNvPr id="3103" name="AutoShape 162"/>
            <p:cNvSpPr>
              <a:spLocks noChangeArrowheads="1"/>
            </p:cNvSpPr>
            <p:nvPr/>
          </p:nvSpPr>
          <p:spPr bwMode="auto">
            <a:xfrm>
              <a:off x="0" y="4139"/>
              <a:ext cx="723" cy="181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>
              <a:noFill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/>
              <a:endParaRPr lang="en-GB" sz="1800" b="1" i="0">
                <a:solidFill>
                  <a:srgbClr val="000066"/>
                </a:solidFill>
                <a:latin typeface="Calibri" pitchFamily="34" charset="0"/>
                <a:cs typeface="Arial" pitchFamily="34" charset="0"/>
              </a:endParaRPr>
            </a:p>
          </p:txBody>
        </p:sp>
        <p:sp>
          <p:nvSpPr>
            <p:cNvPr id="3104" name="ZoneTexte 23"/>
            <p:cNvSpPr txBox="1">
              <a:spLocks noChangeArrowheads="1"/>
            </p:cNvSpPr>
            <p:nvPr/>
          </p:nvSpPr>
          <p:spPr bwMode="auto">
            <a:xfrm>
              <a:off x="1" y="4146"/>
              <a:ext cx="722" cy="174"/>
            </a:xfrm>
            <a:prstGeom prst="rect">
              <a:avLst/>
            </a:prstGeom>
            <a:solidFill>
              <a:srgbClr val="E1E1F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 i="1">
                  <a:solidFill>
                    <a:schemeClr val="bg1"/>
                  </a:solidFill>
                  <a:latin typeface="Arial" pitchFamily="34" charset="0"/>
                  <a:ea typeface="ＭＳ Ｐゴシック" pitchFamily="34" charset="-128"/>
                </a:defRPr>
              </a:lvl1pPr>
              <a:lvl2pPr marL="742950" indent="-285750" eaLnBrk="0" hangingPunct="0">
                <a:defRPr sz="2400" i="1">
                  <a:solidFill>
                    <a:schemeClr val="bg1"/>
                  </a:solidFill>
                  <a:latin typeface="Arial" pitchFamily="34" charset="0"/>
                  <a:ea typeface="ＭＳ Ｐゴシック" pitchFamily="34" charset="-128"/>
                </a:defRPr>
              </a:lvl2pPr>
              <a:lvl3pPr marL="1143000" indent="-228600" eaLnBrk="0" hangingPunct="0">
                <a:defRPr sz="2400" i="1">
                  <a:solidFill>
                    <a:schemeClr val="bg1"/>
                  </a:solidFill>
                  <a:latin typeface="Arial" pitchFamily="34" charset="0"/>
                  <a:ea typeface="ＭＳ Ｐゴシック" pitchFamily="34" charset="-128"/>
                </a:defRPr>
              </a:lvl3pPr>
              <a:lvl4pPr marL="1600200" indent="-228600" eaLnBrk="0" hangingPunct="0">
                <a:defRPr sz="2400" i="1">
                  <a:solidFill>
                    <a:schemeClr val="bg1"/>
                  </a:solidFill>
                  <a:latin typeface="Arial" pitchFamily="34" charset="0"/>
                  <a:ea typeface="ＭＳ Ｐゴシック" pitchFamily="34" charset="-128"/>
                </a:defRPr>
              </a:lvl4pPr>
              <a:lvl5pPr marL="2057400" indent="-228600" eaLnBrk="0" hangingPunct="0">
                <a:defRPr sz="2400" i="1">
                  <a:solidFill>
                    <a:schemeClr val="bg1"/>
                  </a:solidFill>
                  <a:latin typeface="Arial" pitchFamily="34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bg1"/>
                  </a:solidFill>
                  <a:latin typeface="Arial" pitchFamily="34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bg1"/>
                  </a:solidFill>
                  <a:latin typeface="Arial" pitchFamily="34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bg1"/>
                  </a:solidFill>
                  <a:latin typeface="Arial" pitchFamily="34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bg1"/>
                  </a:solidFill>
                  <a:latin typeface="Arial" pitchFamily="34" charset="0"/>
                  <a:ea typeface="ＭＳ Ｐゴシック" pitchFamily="34" charset="-128"/>
                </a:defRPr>
              </a:lvl9pPr>
            </a:lstStyle>
            <a:p>
              <a:pPr eaLnBrk="1" hangingPunct="1"/>
              <a:r>
                <a:rPr lang="en-US" sz="1200" b="1">
                  <a:solidFill>
                    <a:srgbClr val="333399"/>
                  </a:solidFill>
                  <a:latin typeface="Cambria" pitchFamily="18" charset="0"/>
                </a:rPr>
                <a:t>Mexican Trial</a:t>
              </a:r>
            </a:p>
          </p:txBody>
        </p:sp>
      </p:grpSp>
      <p:sp>
        <p:nvSpPr>
          <p:cNvPr id="3102" name="Text Box 37"/>
          <p:cNvSpPr txBox="1">
            <a:spLocks noChangeArrowheads="1"/>
          </p:cNvSpPr>
          <p:nvPr/>
        </p:nvSpPr>
        <p:spPr bwMode="auto">
          <a:xfrm>
            <a:off x="5483225" y="6562725"/>
            <a:ext cx="3646488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>
            <a:spAutoFit/>
          </a:bodyPr>
          <a:lstStyle>
            <a:lvl1pPr eaLnBrk="0" hangingPunct="0">
              <a:defRPr sz="2400" i="1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 i="1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 i="1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 i="1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 i="1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/>
            <a:r>
              <a:rPr lang="en-US" sz="1200">
                <a:solidFill>
                  <a:srgbClr val="CC0000"/>
                </a:solidFill>
                <a:cs typeface="Arial" pitchFamily="34" charset="0"/>
              </a:rPr>
              <a:t>Sierra-Madero J. JAIDS 2010; 53:582-8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1949" name="Group 93"/>
          <p:cNvGraphicFramePr>
            <a:graphicFrameLocks noGrp="1"/>
          </p:cNvGraphicFramePr>
          <p:nvPr>
            <p:ph idx="4294967295"/>
          </p:nvPr>
        </p:nvGraphicFramePr>
        <p:xfrm>
          <a:off x="587375" y="2011363"/>
          <a:ext cx="8339138" cy="4219571"/>
        </p:xfrm>
        <a:graphic>
          <a:graphicData uri="http://schemas.openxmlformats.org/drawingml/2006/table">
            <a:tbl>
              <a:tblPr/>
              <a:tblGrid>
                <a:gridCol w="384175"/>
                <a:gridCol w="3676650"/>
                <a:gridCol w="1676400"/>
                <a:gridCol w="1643063"/>
                <a:gridCol w="958850"/>
              </a:tblGrid>
              <a:tr h="337449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</a:endParaRPr>
                    </a:p>
                  </a:txBody>
                  <a:tcPr marL="90000" marR="90000" marT="46801" marB="4680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charset="-128"/>
                        </a:rPr>
                        <a:t>EFV, N = 95</a:t>
                      </a:r>
                    </a:p>
                  </a:txBody>
                  <a:tcPr marL="90000" marR="90000" marT="46801" marB="4680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charset="-128"/>
                        </a:rPr>
                        <a:t>LPV/r, N = 94</a:t>
                      </a:r>
                    </a:p>
                  </a:txBody>
                  <a:tcPr marL="90000" marR="90000" marT="46801" marB="4680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0"/>
                          </a:solidFill>
                          <a:effectLst/>
                          <a:latin typeface="Calibri" pitchFamily="34" charset="0"/>
                          <a:ea typeface="ＭＳ Ｐゴシック" charset="-128"/>
                        </a:rPr>
                        <a:t>p</a:t>
                      </a:r>
                    </a:p>
                  </a:txBody>
                  <a:tcPr marL="90000" marR="90000" marT="46801" marB="4680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6968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Median age, years</a:t>
                      </a:r>
                    </a:p>
                  </a:txBody>
                  <a:tcPr marL="90000" marR="90000" marT="46801" marB="4680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37</a:t>
                      </a:r>
                    </a:p>
                  </a:txBody>
                  <a:tcPr marL="90000" marR="90000" marT="46801" marB="4680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36</a:t>
                      </a:r>
                    </a:p>
                  </a:txBody>
                  <a:tcPr marL="90000" marR="90000" marT="46801" marB="4680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NS</a:t>
                      </a:r>
                    </a:p>
                  </a:txBody>
                  <a:tcPr marL="90000" marR="90000" marT="46801" marB="4680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06968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Female</a:t>
                      </a:r>
                    </a:p>
                  </a:txBody>
                  <a:tcPr marL="90000" marR="90000" marT="46801" marB="4680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17%</a:t>
                      </a:r>
                    </a:p>
                  </a:txBody>
                  <a:tcPr marL="90000" marR="90000" marT="46801" marB="4680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13%</a:t>
                      </a:r>
                    </a:p>
                  </a:txBody>
                  <a:tcPr marL="90000" marR="90000" marT="46801" marB="4680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NS</a:t>
                      </a:r>
                    </a:p>
                  </a:txBody>
                  <a:tcPr marL="90000" marR="90000" marT="46801" marB="4680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306968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HIV RNA &gt; 75,000 c/mL</a:t>
                      </a:r>
                    </a:p>
                  </a:txBody>
                  <a:tcPr marL="90000" marR="90000" marT="46801" marB="4680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87%</a:t>
                      </a:r>
                    </a:p>
                  </a:txBody>
                  <a:tcPr marL="90000" marR="90000" marT="46801" marB="4680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87%</a:t>
                      </a:r>
                    </a:p>
                  </a:txBody>
                  <a:tcPr marL="90000" marR="90000" marT="46801" marB="4680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NS</a:t>
                      </a:r>
                    </a:p>
                  </a:txBody>
                  <a:tcPr marL="90000" marR="90000" marT="46801" marB="4680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06968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CD4 cell count (/mm</a:t>
                      </a:r>
                      <a:r>
                        <a:rPr kumimoji="0" lang="en-US" sz="1400" b="1" i="0" u="none" strike="noStrike" cap="none" normalizeH="0" baseline="3000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3</a:t>
                      </a: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), median</a:t>
                      </a:r>
                    </a:p>
                  </a:txBody>
                  <a:tcPr marL="90000" marR="90000" marT="46801" marB="4680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64</a:t>
                      </a:r>
                    </a:p>
                  </a:txBody>
                  <a:tcPr marL="90000" marR="90000" marT="46801" marB="4680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52</a:t>
                      </a:r>
                    </a:p>
                  </a:txBody>
                  <a:tcPr marL="90000" marR="90000" marT="46801" marB="4680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NS</a:t>
                      </a:r>
                    </a:p>
                  </a:txBody>
                  <a:tcPr marL="90000" marR="90000" marT="46801" marB="4680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306968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CD4 </a:t>
                      </a:r>
                      <a:r>
                        <a:rPr kumimoji="0" lang="en-US" sz="1400" b="1" i="0" u="sng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&lt;</a:t>
                      </a: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 50 per mm</a:t>
                      </a:r>
                      <a:r>
                        <a:rPr kumimoji="0" lang="en-US" sz="1400" b="1" i="0" u="none" strike="noStrike" cap="none" normalizeH="0" baseline="3000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3</a:t>
                      </a: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</a:endParaRPr>
                    </a:p>
                  </a:txBody>
                  <a:tcPr marL="90000" marR="90000" marT="46801" marB="4680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44%</a:t>
                      </a:r>
                    </a:p>
                  </a:txBody>
                  <a:tcPr marL="90000" marR="90000" marT="46801" marB="4680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48%</a:t>
                      </a:r>
                    </a:p>
                  </a:txBody>
                  <a:tcPr marL="90000" marR="90000" marT="46801" marB="4680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NS</a:t>
                      </a:r>
                    </a:p>
                  </a:txBody>
                  <a:tcPr marL="90000" marR="90000" marT="46801" marB="4680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06968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Discontinuation by W48</a:t>
                      </a:r>
                    </a:p>
                  </a:txBody>
                  <a:tcPr marL="90000" marR="90000" marT="46801" marB="4680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28%</a:t>
                      </a:r>
                    </a:p>
                  </a:txBody>
                  <a:tcPr marL="90000" marR="90000" marT="46801" marB="4680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41%</a:t>
                      </a:r>
                    </a:p>
                  </a:txBody>
                  <a:tcPr marL="90000" marR="90000" marT="46801" marB="4680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0.05</a:t>
                      </a:r>
                    </a:p>
                  </a:txBody>
                  <a:tcPr marL="90000" marR="90000" marT="46801" marB="4680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30696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</a:endParaRPr>
                    </a:p>
                  </a:txBody>
                  <a:tcPr marL="90000" marR="90000" marT="46801" marB="4680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For virologic failure</a:t>
                      </a:r>
                    </a:p>
                  </a:txBody>
                  <a:tcPr marL="90000" marR="90000" marT="46801" marB="46801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N = 7</a:t>
                      </a:r>
                    </a:p>
                  </a:txBody>
                  <a:tcPr marL="90000" marR="90000" marT="46801" marB="4680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N = 17</a:t>
                      </a:r>
                    </a:p>
                  </a:txBody>
                  <a:tcPr marL="90000" marR="90000" marT="46801" marB="4680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0.02</a:t>
                      </a:r>
                    </a:p>
                  </a:txBody>
                  <a:tcPr marL="90000" marR="90000" marT="46801" marB="4680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0696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</a:endParaRPr>
                    </a:p>
                  </a:txBody>
                  <a:tcPr marL="90000" marR="90000" marT="46801" marB="4680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For adverse event (including death)</a:t>
                      </a:r>
                    </a:p>
                  </a:txBody>
                  <a:tcPr marL="90000" marR="90000" marT="46801" marB="46801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N = 5 (2)</a:t>
                      </a:r>
                    </a:p>
                  </a:txBody>
                  <a:tcPr marL="90000" marR="90000" marT="46801" marB="4680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N = 11 (5)</a:t>
                      </a:r>
                    </a:p>
                  </a:txBody>
                  <a:tcPr marL="90000" marR="90000" marT="46801" marB="4680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0.1</a:t>
                      </a:r>
                    </a:p>
                  </a:txBody>
                  <a:tcPr marL="90000" marR="90000" marT="46801" marB="4680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139324">
                <a:tc gridSpan="5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3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</a:endParaRPr>
                    </a:p>
                  </a:txBody>
                  <a:tcPr marL="90000" marR="90000" marT="46801" marB="46801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336559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HIV RNA &lt; 50 c/mL at W48</a:t>
                      </a:r>
                    </a:p>
                  </a:txBody>
                  <a:tcPr marL="90000" marR="90000" marT="46801" marB="4680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-128"/>
                      </a:endParaRPr>
                    </a:p>
                  </a:txBody>
                  <a:tcPr marL="90000" marR="90000" marT="46801" marB="4680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-128"/>
                      </a:endParaRPr>
                    </a:p>
                  </a:txBody>
                  <a:tcPr marL="90000" marR="90000" marT="46801" marB="4680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-128"/>
                      </a:endParaRPr>
                    </a:p>
                  </a:txBody>
                  <a:tcPr marL="90000" marR="90000" marT="46801" marB="4680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33655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</a:endParaRPr>
                    </a:p>
                  </a:txBody>
                  <a:tcPr marL="90000" marR="90000" marT="46801" marB="4680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ITT, TLOVR</a:t>
                      </a:r>
                    </a:p>
                  </a:txBody>
                  <a:tcPr marL="90000" marR="90000" marT="46801" marB="46801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67 / 95 (70.5%)</a:t>
                      </a:r>
                    </a:p>
                  </a:txBody>
                  <a:tcPr marL="90000" marR="90000" marT="46801" marB="4680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50 / 94 (53.2%)</a:t>
                      </a:r>
                    </a:p>
                  </a:txBody>
                  <a:tcPr marL="90000" marR="90000" marT="46801" marB="4680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-128"/>
                      </a:endParaRPr>
                    </a:p>
                  </a:txBody>
                  <a:tcPr marL="90000" marR="90000" marT="46801" marB="4680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0696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</a:endParaRPr>
                    </a:p>
                  </a:txBody>
                  <a:tcPr marL="90000" marR="90000" marT="46801" marB="4680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</a:endParaRPr>
                    </a:p>
                  </a:txBody>
                  <a:tcPr marL="90000" marR="90000" marT="46801" marB="46801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95% CI for the difference: 3.5; 31</a:t>
                      </a:r>
                    </a:p>
                  </a:txBody>
                  <a:tcPr marL="90000" marR="90000" marT="46801" marB="4680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0.017</a:t>
                      </a:r>
                    </a:p>
                  </a:txBody>
                  <a:tcPr marL="90000" marR="90000" marT="46801" marB="4680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0696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</a:endParaRPr>
                    </a:p>
                  </a:txBody>
                  <a:tcPr marL="90000" marR="90000" marT="46801" marB="4680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As Treated</a:t>
                      </a:r>
                    </a:p>
                  </a:txBody>
                  <a:tcPr marL="90000" marR="90000" marT="46801" marB="46801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50 / 78 (85.9%)</a:t>
                      </a:r>
                    </a:p>
                  </a:txBody>
                  <a:tcPr marL="90000" marR="90000" marT="46801" marB="4680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50 / 81 (61.7%)</a:t>
                      </a:r>
                    </a:p>
                  </a:txBody>
                  <a:tcPr marL="90000" marR="90000" marT="46801" marB="4680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0.0001</a:t>
                      </a:r>
                    </a:p>
                  </a:txBody>
                  <a:tcPr marL="90000" marR="90000" marT="46801" marB="4680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</a:tbl>
          </a:graphicData>
        </a:graphic>
      </p:graphicFrame>
      <p:sp>
        <p:nvSpPr>
          <p:cNvPr id="4182" name="Rectangle 6"/>
          <p:cNvSpPr>
            <a:spLocks noChangeArrowheads="1"/>
          </p:cNvSpPr>
          <p:nvPr/>
        </p:nvSpPr>
        <p:spPr bwMode="auto">
          <a:xfrm>
            <a:off x="427038" y="1131888"/>
            <a:ext cx="8499475" cy="860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defTabSz="457200">
              <a:lnSpc>
                <a:spcPct val="90000"/>
              </a:lnSpc>
            </a:pPr>
            <a:r>
              <a:rPr lang="en-US" sz="2800" b="1" i="0">
                <a:solidFill>
                  <a:srgbClr val="CC3300"/>
                </a:solidFill>
                <a:latin typeface="Calibri" pitchFamily="34" charset="0"/>
              </a:rPr>
              <a:t>Baseline characteristics, patient disposition</a:t>
            </a:r>
          </a:p>
          <a:p>
            <a:pPr algn="ctr" defTabSz="457200">
              <a:lnSpc>
                <a:spcPct val="90000"/>
              </a:lnSpc>
            </a:pPr>
            <a:r>
              <a:rPr lang="en-US" sz="2800" b="1" i="0">
                <a:solidFill>
                  <a:srgbClr val="CC3300"/>
                </a:solidFill>
                <a:latin typeface="Calibri" pitchFamily="34" charset="0"/>
              </a:rPr>
              <a:t>and primary endpoint at W48</a:t>
            </a:r>
          </a:p>
        </p:txBody>
      </p:sp>
      <p:sp>
        <p:nvSpPr>
          <p:cNvPr id="4183" name="Titre 1"/>
          <p:cNvSpPr>
            <a:spLocks noGrp="1"/>
          </p:cNvSpPr>
          <p:nvPr>
            <p:ph type="title" idx="4294967295"/>
          </p:nvPr>
        </p:nvSpPr>
        <p:spPr>
          <a:xfrm>
            <a:off x="50800" y="44450"/>
            <a:ext cx="9078913" cy="1106488"/>
          </a:xfrm>
        </p:spPr>
        <p:txBody>
          <a:bodyPr/>
          <a:lstStyle/>
          <a:p>
            <a:r>
              <a:rPr lang="en-US" sz="3200" smtClean="0">
                <a:ea typeface="ＭＳ Ｐゴシック" pitchFamily="34" charset="-128"/>
              </a:rPr>
              <a:t>Mexican Study: EFV vs LPV/r, </a:t>
            </a:r>
            <a:br>
              <a:rPr lang="en-US" sz="3200" smtClean="0">
                <a:ea typeface="ＭＳ Ｐゴシック" pitchFamily="34" charset="-128"/>
              </a:rPr>
            </a:br>
            <a:r>
              <a:rPr lang="en-US" sz="3200" smtClean="0">
                <a:ea typeface="ＭＳ Ｐゴシック" pitchFamily="34" charset="-128"/>
              </a:rPr>
              <a:t>in combination with ZDV/3TC</a:t>
            </a:r>
          </a:p>
        </p:txBody>
      </p:sp>
      <p:sp>
        <p:nvSpPr>
          <p:cNvPr id="4184" name="Text Box 37"/>
          <p:cNvSpPr txBox="1">
            <a:spLocks noChangeArrowheads="1"/>
          </p:cNvSpPr>
          <p:nvPr/>
        </p:nvSpPr>
        <p:spPr bwMode="auto">
          <a:xfrm>
            <a:off x="5483225" y="6562725"/>
            <a:ext cx="3646488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>
            <a:spAutoFit/>
          </a:bodyPr>
          <a:lstStyle>
            <a:lvl1pPr eaLnBrk="0" hangingPunct="0">
              <a:defRPr sz="2400" i="1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 i="1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 i="1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 i="1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 i="1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/>
            <a:r>
              <a:rPr lang="en-US" sz="1200">
                <a:solidFill>
                  <a:srgbClr val="CC0000"/>
                </a:solidFill>
                <a:cs typeface="Arial" pitchFamily="34" charset="0"/>
              </a:rPr>
              <a:t>Sierra-Madero J. JAIDS 2010; 53:582-8</a:t>
            </a:r>
          </a:p>
        </p:txBody>
      </p:sp>
      <p:sp>
        <p:nvSpPr>
          <p:cNvPr id="4185" name="AutoShape 165"/>
          <p:cNvSpPr>
            <a:spLocks noChangeArrowheads="1"/>
          </p:cNvSpPr>
          <p:nvPr/>
        </p:nvSpPr>
        <p:spPr bwMode="auto">
          <a:xfrm>
            <a:off x="3144838" y="6313488"/>
            <a:ext cx="3624262" cy="249237"/>
          </a:xfrm>
          <a:prstGeom prst="roundRect">
            <a:avLst>
              <a:gd name="adj" fmla="val 16667"/>
            </a:avLst>
          </a:prstGeom>
          <a:solidFill>
            <a:srgbClr val="F8F8F8"/>
          </a:solidFill>
          <a:ln w="9525">
            <a:solidFill>
              <a:srgbClr val="D0D0F0"/>
            </a:solidFill>
            <a:round/>
            <a:headEnd/>
            <a:tailEnd/>
          </a:ln>
          <a:effectLst>
            <a:prstShdw prst="shdw17" dist="17961" dir="2700000">
              <a:srgbClr val="7D7D90">
                <a:alpha val="74997"/>
              </a:srgbClr>
            </a:prstShdw>
          </a:effectLst>
        </p:spPr>
        <p:txBody>
          <a:bodyPr wrap="none" anchor="ctr"/>
          <a:lstStyle/>
          <a:p>
            <a:pPr algn="ctr"/>
            <a:endParaRPr lang="en-US" sz="1600" i="0">
              <a:solidFill>
                <a:srgbClr val="000066"/>
              </a:solidFill>
              <a:sym typeface="Wingdings" pitchFamily="2" charset="2"/>
            </a:endParaRPr>
          </a:p>
          <a:p>
            <a:pPr algn="ctr"/>
            <a:r>
              <a:rPr lang="en-US" sz="1600" i="0">
                <a:solidFill>
                  <a:srgbClr val="000066"/>
                </a:solidFill>
                <a:sym typeface="Wingdings" pitchFamily="2" charset="2"/>
              </a:rPr>
              <a:t></a:t>
            </a:r>
            <a:r>
              <a:rPr lang="en-US" sz="1600" i="0">
                <a:solidFill>
                  <a:srgbClr val="000066"/>
                </a:solidFill>
              </a:rPr>
              <a:t> EFV superior to LPV/r </a:t>
            </a:r>
          </a:p>
          <a:p>
            <a:pPr algn="ctr"/>
            <a:endParaRPr lang="en-US" sz="1600" i="0">
              <a:solidFill>
                <a:srgbClr val="000066"/>
              </a:solidFill>
            </a:endParaRPr>
          </a:p>
        </p:txBody>
      </p:sp>
      <p:grpSp>
        <p:nvGrpSpPr>
          <p:cNvPr id="4186" name="Group 118"/>
          <p:cNvGrpSpPr>
            <a:grpSpLocks/>
          </p:cNvGrpSpPr>
          <p:nvPr/>
        </p:nvGrpSpPr>
        <p:grpSpPr bwMode="auto">
          <a:xfrm>
            <a:off x="0" y="6570663"/>
            <a:ext cx="1147763" cy="287337"/>
            <a:chOff x="0" y="4139"/>
            <a:chExt cx="723" cy="181"/>
          </a:xfrm>
        </p:grpSpPr>
        <p:sp>
          <p:nvSpPr>
            <p:cNvPr id="4187" name="AutoShape 162"/>
            <p:cNvSpPr>
              <a:spLocks noChangeArrowheads="1"/>
            </p:cNvSpPr>
            <p:nvPr/>
          </p:nvSpPr>
          <p:spPr bwMode="auto">
            <a:xfrm>
              <a:off x="0" y="4139"/>
              <a:ext cx="723" cy="181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>
              <a:noFill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/>
              <a:endParaRPr lang="en-GB" sz="1800" b="1" i="0">
                <a:solidFill>
                  <a:srgbClr val="000066"/>
                </a:solidFill>
                <a:latin typeface="Calibri" pitchFamily="34" charset="0"/>
                <a:cs typeface="Arial" pitchFamily="34" charset="0"/>
              </a:endParaRPr>
            </a:p>
          </p:txBody>
        </p:sp>
        <p:sp>
          <p:nvSpPr>
            <p:cNvPr id="4188" name="ZoneTexte 23"/>
            <p:cNvSpPr txBox="1">
              <a:spLocks noChangeArrowheads="1"/>
            </p:cNvSpPr>
            <p:nvPr/>
          </p:nvSpPr>
          <p:spPr bwMode="auto">
            <a:xfrm>
              <a:off x="1" y="4146"/>
              <a:ext cx="722" cy="174"/>
            </a:xfrm>
            <a:prstGeom prst="rect">
              <a:avLst/>
            </a:prstGeom>
            <a:solidFill>
              <a:srgbClr val="E1E1F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 i="1">
                  <a:solidFill>
                    <a:schemeClr val="bg1"/>
                  </a:solidFill>
                  <a:latin typeface="Arial" pitchFamily="34" charset="0"/>
                  <a:ea typeface="ＭＳ Ｐゴシック" pitchFamily="34" charset="-128"/>
                </a:defRPr>
              </a:lvl1pPr>
              <a:lvl2pPr marL="742950" indent="-285750" eaLnBrk="0" hangingPunct="0">
                <a:defRPr sz="2400" i="1">
                  <a:solidFill>
                    <a:schemeClr val="bg1"/>
                  </a:solidFill>
                  <a:latin typeface="Arial" pitchFamily="34" charset="0"/>
                  <a:ea typeface="ＭＳ Ｐゴシック" pitchFamily="34" charset="-128"/>
                </a:defRPr>
              </a:lvl2pPr>
              <a:lvl3pPr marL="1143000" indent="-228600" eaLnBrk="0" hangingPunct="0">
                <a:defRPr sz="2400" i="1">
                  <a:solidFill>
                    <a:schemeClr val="bg1"/>
                  </a:solidFill>
                  <a:latin typeface="Arial" pitchFamily="34" charset="0"/>
                  <a:ea typeface="ＭＳ Ｐゴシック" pitchFamily="34" charset="-128"/>
                </a:defRPr>
              </a:lvl3pPr>
              <a:lvl4pPr marL="1600200" indent="-228600" eaLnBrk="0" hangingPunct="0">
                <a:defRPr sz="2400" i="1">
                  <a:solidFill>
                    <a:schemeClr val="bg1"/>
                  </a:solidFill>
                  <a:latin typeface="Arial" pitchFamily="34" charset="0"/>
                  <a:ea typeface="ＭＳ Ｐゴシック" pitchFamily="34" charset="-128"/>
                </a:defRPr>
              </a:lvl4pPr>
              <a:lvl5pPr marL="2057400" indent="-228600" eaLnBrk="0" hangingPunct="0">
                <a:defRPr sz="2400" i="1">
                  <a:solidFill>
                    <a:schemeClr val="bg1"/>
                  </a:solidFill>
                  <a:latin typeface="Arial" pitchFamily="34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bg1"/>
                  </a:solidFill>
                  <a:latin typeface="Arial" pitchFamily="34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bg1"/>
                  </a:solidFill>
                  <a:latin typeface="Arial" pitchFamily="34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bg1"/>
                  </a:solidFill>
                  <a:latin typeface="Arial" pitchFamily="34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bg1"/>
                  </a:solidFill>
                  <a:latin typeface="Arial" pitchFamily="34" charset="0"/>
                  <a:ea typeface="ＭＳ Ｐゴシック" pitchFamily="34" charset="-128"/>
                </a:defRPr>
              </a:lvl9pPr>
            </a:lstStyle>
            <a:p>
              <a:pPr eaLnBrk="1" hangingPunct="1"/>
              <a:r>
                <a:rPr lang="en-US" sz="1200" b="1">
                  <a:solidFill>
                    <a:srgbClr val="333399"/>
                  </a:solidFill>
                  <a:latin typeface="Cambria" pitchFamily="18" charset="0"/>
                </a:rPr>
                <a:t>Mexican Trial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Espace réservé du contenu 2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r>
              <a:rPr lang="en-US" sz="2800" b="1" smtClean="0">
                <a:latin typeface="Calibri" pitchFamily="34" charset="0"/>
                <a:ea typeface="ＭＳ Ｐゴシック" pitchFamily="34" charset="-128"/>
              </a:rPr>
              <a:t>Secondary endpoints</a:t>
            </a:r>
          </a:p>
          <a:p>
            <a:pPr lvl="1"/>
            <a:r>
              <a:rPr lang="en-US" sz="2000" smtClean="0">
                <a:ea typeface="ＭＳ Ｐゴシック" pitchFamily="34" charset="-128"/>
              </a:rPr>
              <a:t>HIV RNA &lt; 50 c/mL at W48 according to baseline CD4</a:t>
            </a:r>
          </a:p>
          <a:p>
            <a:pPr lvl="2"/>
            <a:r>
              <a:rPr lang="en-US" sz="2000" smtClean="0">
                <a:ea typeface="ＭＳ Ｐゴシック" pitchFamily="34" charset="-128"/>
              </a:rPr>
              <a:t>Baseline CD4 </a:t>
            </a:r>
            <a:r>
              <a:rPr lang="en-US" sz="2000" u="sng" smtClean="0">
                <a:ea typeface="ＭＳ Ｐゴシック" pitchFamily="34" charset="-128"/>
              </a:rPr>
              <a:t>&lt;</a:t>
            </a:r>
            <a:r>
              <a:rPr lang="en-US" sz="2000" smtClean="0">
                <a:ea typeface="ＭＳ Ｐゴシック" pitchFamily="34" charset="-128"/>
              </a:rPr>
              <a:t> 100/mm</a:t>
            </a:r>
            <a:r>
              <a:rPr lang="en-US" sz="2000" baseline="30000" smtClean="0">
                <a:ea typeface="ＭＳ Ｐゴシック" pitchFamily="34" charset="-128"/>
              </a:rPr>
              <a:t>3 </a:t>
            </a:r>
            <a:r>
              <a:rPr lang="en-US" sz="2000" smtClean="0">
                <a:ea typeface="ＭＳ Ｐゴシック" pitchFamily="34" charset="-128"/>
              </a:rPr>
              <a:t>: EFV &gt; LPV/r (p = 0.03)</a:t>
            </a:r>
          </a:p>
          <a:p>
            <a:pPr lvl="2"/>
            <a:r>
              <a:rPr lang="en-US" sz="2000" smtClean="0">
                <a:ea typeface="ＭＳ Ｐゴシック" pitchFamily="34" charset="-128"/>
              </a:rPr>
              <a:t>Baseline CD4 &gt; 100/mm</a:t>
            </a:r>
            <a:r>
              <a:rPr lang="en-US" sz="2000" baseline="30000" smtClean="0">
                <a:ea typeface="ＭＳ Ｐゴシック" pitchFamily="34" charset="-128"/>
              </a:rPr>
              <a:t>3 </a:t>
            </a:r>
            <a:r>
              <a:rPr lang="en-US" sz="2000" smtClean="0">
                <a:ea typeface="ＭＳ Ｐゴシック" pitchFamily="34" charset="-128"/>
              </a:rPr>
              <a:t>:  virologic response to EFV and LPV/r not different (p = 0.11)</a:t>
            </a:r>
          </a:p>
          <a:p>
            <a:pPr lvl="2"/>
            <a:r>
              <a:rPr lang="en-US" sz="2000" smtClean="0">
                <a:ea typeface="ＭＳ Ｐゴシック" pitchFamily="34" charset="-128"/>
              </a:rPr>
              <a:t>Similar CD4+ cell count increase in both groups</a:t>
            </a:r>
          </a:p>
          <a:p>
            <a:pPr lvl="1"/>
            <a:r>
              <a:rPr lang="en-US" sz="2000" smtClean="0">
                <a:ea typeface="ＭＳ Ｐゴシック" pitchFamily="34" charset="-128"/>
              </a:rPr>
              <a:t>Incidence of grade 2 to 4 adverse events similar between groups: 68%</a:t>
            </a:r>
          </a:p>
          <a:p>
            <a:pPr lvl="2"/>
            <a:r>
              <a:rPr lang="en-US" sz="2000" smtClean="0">
                <a:ea typeface="ＭＳ Ｐゴシック" pitchFamily="34" charset="-128"/>
              </a:rPr>
              <a:t>Significantly greater increase in triglyceride levels in LPV/r arm vs EFV (p &lt; 0.01)</a:t>
            </a:r>
            <a:endParaRPr lang="en-US" sz="1800" smtClean="0">
              <a:ea typeface="ＭＳ Ｐゴシック" pitchFamily="34" charset="-128"/>
            </a:endParaRPr>
          </a:p>
          <a:p>
            <a:pPr lvl="2"/>
            <a:r>
              <a:rPr lang="en-US" sz="2000" smtClean="0">
                <a:ea typeface="ＭＳ Ｐゴシック" pitchFamily="34" charset="-128"/>
              </a:rPr>
              <a:t>Changes in total cholesterol, HDL, and LDL similar between groups</a:t>
            </a:r>
          </a:p>
          <a:p>
            <a:pPr lvl="1"/>
            <a:r>
              <a:rPr lang="en-US" sz="2000" smtClean="0">
                <a:ea typeface="ＭＳ Ｐゴシック" pitchFamily="34" charset="-128"/>
              </a:rPr>
              <a:t>At virologic failure, only few patients were genotyped: </a:t>
            </a:r>
          </a:p>
          <a:p>
            <a:pPr lvl="2"/>
            <a:r>
              <a:rPr lang="en-US" sz="1800" smtClean="0">
                <a:ea typeface="ＭＳ Ｐゴシック" pitchFamily="34" charset="-128"/>
              </a:rPr>
              <a:t>LPV/r, N = 5/17: no PI resistance, NRTI resistance in 1</a:t>
            </a:r>
          </a:p>
          <a:p>
            <a:pPr lvl="2"/>
            <a:r>
              <a:rPr lang="en-US" sz="1800" smtClean="0">
                <a:ea typeface="ＭＳ Ｐゴシック" pitchFamily="34" charset="-128"/>
              </a:rPr>
              <a:t>EFV, N = 3/7: NNRTI resistance in 3, NRTI resistance in 2</a:t>
            </a:r>
          </a:p>
        </p:txBody>
      </p:sp>
      <p:sp>
        <p:nvSpPr>
          <p:cNvPr id="5123" name="Titre 1"/>
          <p:cNvSpPr>
            <a:spLocks noGrp="1"/>
          </p:cNvSpPr>
          <p:nvPr>
            <p:ph type="title" idx="4294967295"/>
          </p:nvPr>
        </p:nvSpPr>
        <p:spPr>
          <a:xfrm>
            <a:off x="50800" y="44450"/>
            <a:ext cx="9078913" cy="1106488"/>
          </a:xfrm>
        </p:spPr>
        <p:txBody>
          <a:bodyPr/>
          <a:lstStyle/>
          <a:p>
            <a:r>
              <a:rPr lang="en-US" sz="3200" smtClean="0">
                <a:ea typeface="ＭＳ Ｐゴシック" pitchFamily="34" charset="-128"/>
              </a:rPr>
              <a:t>Mexican Study: EFV vs LPV/r, </a:t>
            </a:r>
            <a:br>
              <a:rPr lang="en-US" sz="3200" smtClean="0">
                <a:ea typeface="ＭＳ Ｐゴシック" pitchFamily="34" charset="-128"/>
              </a:rPr>
            </a:br>
            <a:r>
              <a:rPr lang="en-US" sz="3200" smtClean="0">
                <a:ea typeface="ＭＳ Ｐゴシック" pitchFamily="34" charset="-128"/>
              </a:rPr>
              <a:t>in combination with ZDV/3TC</a:t>
            </a:r>
          </a:p>
        </p:txBody>
      </p:sp>
      <p:grpSp>
        <p:nvGrpSpPr>
          <p:cNvPr id="5124" name="Group 6"/>
          <p:cNvGrpSpPr>
            <a:grpSpLocks/>
          </p:cNvGrpSpPr>
          <p:nvPr/>
        </p:nvGrpSpPr>
        <p:grpSpPr bwMode="auto">
          <a:xfrm>
            <a:off x="0" y="6570663"/>
            <a:ext cx="1147763" cy="287337"/>
            <a:chOff x="0" y="4139"/>
            <a:chExt cx="723" cy="181"/>
          </a:xfrm>
        </p:grpSpPr>
        <p:sp>
          <p:nvSpPr>
            <p:cNvPr id="5126" name="AutoShape 162"/>
            <p:cNvSpPr>
              <a:spLocks noChangeArrowheads="1"/>
            </p:cNvSpPr>
            <p:nvPr/>
          </p:nvSpPr>
          <p:spPr bwMode="auto">
            <a:xfrm>
              <a:off x="0" y="4139"/>
              <a:ext cx="723" cy="181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>
              <a:noFill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/>
              <a:endParaRPr lang="en-GB" sz="1800" b="1" i="0">
                <a:solidFill>
                  <a:srgbClr val="000066"/>
                </a:solidFill>
                <a:latin typeface="Calibri" pitchFamily="34" charset="0"/>
                <a:cs typeface="Arial" pitchFamily="34" charset="0"/>
              </a:endParaRPr>
            </a:p>
          </p:txBody>
        </p:sp>
        <p:sp>
          <p:nvSpPr>
            <p:cNvPr id="5127" name="ZoneTexte 23"/>
            <p:cNvSpPr txBox="1">
              <a:spLocks noChangeArrowheads="1"/>
            </p:cNvSpPr>
            <p:nvPr/>
          </p:nvSpPr>
          <p:spPr bwMode="auto">
            <a:xfrm>
              <a:off x="1" y="4146"/>
              <a:ext cx="722" cy="174"/>
            </a:xfrm>
            <a:prstGeom prst="rect">
              <a:avLst/>
            </a:prstGeom>
            <a:solidFill>
              <a:srgbClr val="E1E1F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 i="1">
                  <a:solidFill>
                    <a:schemeClr val="bg1"/>
                  </a:solidFill>
                  <a:latin typeface="Arial" pitchFamily="34" charset="0"/>
                  <a:ea typeface="ＭＳ Ｐゴシック" pitchFamily="34" charset="-128"/>
                </a:defRPr>
              </a:lvl1pPr>
              <a:lvl2pPr marL="742950" indent="-285750" eaLnBrk="0" hangingPunct="0">
                <a:defRPr sz="2400" i="1">
                  <a:solidFill>
                    <a:schemeClr val="bg1"/>
                  </a:solidFill>
                  <a:latin typeface="Arial" pitchFamily="34" charset="0"/>
                  <a:ea typeface="ＭＳ Ｐゴシック" pitchFamily="34" charset="-128"/>
                </a:defRPr>
              </a:lvl2pPr>
              <a:lvl3pPr marL="1143000" indent="-228600" eaLnBrk="0" hangingPunct="0">
                <a:defRPr sz="2400" i="1">
                  <a:solidFill>
                    <a:schemeClr val="bg1"/>
                  </a:solidFill>
                  <a:latin typeface="Arial" pitchFamily="34" charset="0"/>
                  <a:ea typeface="ＭＳ Ｐゴシック" pitchFamily="34" charset="-128"/>
                </a:defRPr>
              </a:lvl3pPr>
              <a:lvl4pPr marL="1600200" indent="-228600" eaLnBrk="0" hangingPunct="0">
                <a:defRPr sz="2400" i="1">
                  <a:solidFill>
                    <a:schemeClr val="bg1"/>
                  </a:solidFill>
                  <a:latin typeface="Arial" pitchFamily="34" charset="0"/>
                  <a:ea typeface="ＭＳ Ｐゴシック" pitchFamily="34" charset="-128"/>
                </a:defRPr>
              </a:lvl4pPr>
              <a:lvl5pPr marL="2057400" indent="-228600" eaLnBrk="0" hangingPunct="0">
                <a:defRPr sz="2400" i="1">
                  <a:solidFill>
                    <a:schemeClr val="bg1"/>
                  </a:solidFill>
                  <a:latin typeface="Arial" pitchFamily="34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bg1"/>
                  </a:solidFill>
                  <a:latin typeface="Arial" pitchFamily="34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bg1"/>
                  </a:solidFill>
                  <a:latin typeface="Arial" pitchFamily="34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bg1"/>
                  </a:solidFill>
                  <a:latin typeface="Arial" pitchFamily="34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bg1"/>
                  </a:solidFill>
                  <a:latin typeface="Arial" pitchFamily="34" charset="0"/>
                  <a:ea typeface="ＭＳ Ｐゴシック" pitchFamily="34" charset="-128"/>
                </a:defRPr>
              </a:lvl9pPr>
            </a:lstStyle>
            <a:p>
              <a:pPr eaLnBrk="1" hangingPunct="1"/>
              <a:r>
                <a:rPr lang="en-US" sz="1200" b="1">
                  <a:solidFill>
                    <a:srgbClr val="333399"/>
                  </a:solidFill>
                  <a:latin typeface="Cambria" pitchFamily="18" charset="0"/>
                </a:rPr>
                <a:t>Mexican Trial</a:t>
              </a:r>
            </a:p>
          </p:txBody>
        </p:sp>
      </p:grpSp>
      <p:sp>
        <p:nvSpPr>
          <p:cNvPr id="5125" name="Text Box 37"/>
          <p:cNvSpPr txBox="1">
            <a:spLocks noChangeArrowheads="1"/>
          </p:cNvSpPr>
          <p:nvPr/>
        </p:nvSpPr>
        <p:spPr bwMode="auto">
          <a:xfrm>
            <a:off x="5483225" y="6562725"/>
            <a:ext cx="3646488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>
            <a:spAutoFit/>
          </a:bodyPr>
          <a:lstStyle>
            <a:lvl1pPr eaLnBrk="0" hangingPunct="0">
              <a:defRPr sz="2400" i="1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 i="1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 i="1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 i="1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 i="1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/>
            <a:r>
              <a:rPr lang="en-US" sz="1200">
                <a:solidFill>
                  <a:srgbClr val="CC0000"/>
                </a:solidFill>
                <a:cs typeface="Arial" pitchFamily="34" charset="0"/>
              </a:rPr>
              <a:t>Sierra-Madero J. JAIDS 2010; 53:582-8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Espace réservé du contenu 2"/>
          <p:cNvSpPr>
            <a:spLocks noGrp="1"/>
          </p:cNvSpPr>
          <p:nvPr>
            <p:ph idx="4294967295"/>
          </p:nvPr>
        </p:nvSpPr>
        <p:spPr>
          <a:xfrm>
            <a:off x="50800" y="1409700"/>
            <a:ext cx="8502650" cy="5303838"/>
          </a:xfrm>
        </p:spPr>
        <p:txBody>
          <a:bodyPr/>
          <a:lstStyle/>
          <a:p>
            <a:pPr>
              <a:spcAft>
                <a:spcPts val="600"/>
              </a:spcAft>
            </a:pPr>
            <a:r>
              <a:rPr lang="en-US" sz="2800" b="1" smtClean="0">
                <a:latin typeface="Calibri" pitchFamily="34" charset="0"/>
                <a:ea typeface="ＭＳ Ｐゴシック" pitchFamily="34" charset="-128"/>
              </a:rPr>
              <a:t>Conclusion</a:t>
            </a:r>
          </a:p>
          <a:p>
            <a:pPr lvl="1">
              <a:spcAft>
                <a:spcPts val="600"/>
              </a:spcAft>
            </a:pPr>
            <a:r>
              <a:rPr lang="en-US" sz="2000" smtClean="0">
                <a:ea typeface="ＭＳ Ｐゴシック" pitchFamily="34" charset="-128"/>
              </a:rPr>
              <a:t>In this very advanced HIV-infected antiretroviral-naïve population with a median CD4 closed to 50/mm</a:t>
            </a:r>
            <a:r>
              <a:rPr lang="en-US" sz="2000" baseline="30000" smtClean="0">
                <a:ea typeface="ＭＳ Ｐゴシック" pitchFamily="34" charset="-128"/>
              </a:rPr>
              <a:t>3</a:t>
            </a:r>
            <a:r>
              <a:rPr lang="en-US" sz="2000" smtClean="0">
                <a:ea typeface="ＭＳ Ｐゴシック" pitchFamily="34" charset="-128"/>
              </a:rPr>
              <a:t>, EFV was virologically superior to LPV/r BID, when combined with ZDV/3TC</a:t>
            </a:r>
          </a:p>
          <a:p>
            <a:pPr lvl="1">
              <a:spcAft>
                <a:spcPts val="600"/>
              </a:spcAft>
            </a:pPr>
            <a:r>
              <a:rPr lang="en-US" sz="2000" smtClean="0">
                <a:ea typeface="ＭＳ Ｐゴシック" pitchFamily="34" charset="-128"/>
              </a:rPr>
              <a:t>EFV superiority was due to both a higher rate of virologic failure and of discontinuations due to adverse event in the LPV/r group</a:t>
            </a:r>
          </a:p>
          <a:p>
            <a:pPr lvl="1">
              <a:spcAft>
                <a:spcPts val="600"/>
              </a:spcAft>
            </a:pPr>
            <a:endParaRPr lang="en-US" sz="2000" smtClean="0">
              <a:ea typeface="ＭＳ Ｐゴシック" pitchFamily="34" charset="-128"/>
            </a:endParaRPr>
          </a:p>
          <a:p>
            <a:pPr lvl="1">
              <a:spcAft>
                <a:spcPts val="600"/>
              </a:spcAft>
            </a:pPr>
            <a:r>
              <a:rPr lang="en-US" sz="2400" smtClean="0">
                <a:ea typeface="ＭＳ Ｐゴシック" pitchFamily="34" charset="-128"/>
              </a:rPr>
              <a:t>Limits</a:t>
            </a:r>
          </a:p>
          <a:p>
            <a:pPr lvl="2">
              <a:spcAft>
                <a:spcPts val="600"/>
              </a:spcAft>
            </a:pPr>
            <a:r>
              <a:rPr lang="en-US" sz="2000" smtClean="0">
                <a:ea typeface="ＭＳ Ｐゴシック" pitchFamily="34" charset="-128"/>
              </a:rPr>
              <a:t>Single country study, limited sample size (underpowered)</a:t>
            </a:r>
          </a:p>
          <a:p>
            <a:pPr lvl="2">
              <a:spcAft>
                <a:spcPts val="600"/>
              </a:spcAft>
            </a:pPr>
            <a:r>
              <a:rPr lang="en-US" sz="2000" smtClean="0">
                <a:ea typeface="ＭＳ Ｐゴシック" pitchFamily="34" charset="-128"/>
              </a:rPr>
              <a:t>LPV/r soft-gel capsules and high pill burden associated with low tolerability and poor adherence in advanced HIV disease</a:t>
            </a:r>
          </a:p>
          <a:p>
            <a:pPr lvl="2">
              <a:spcAft>
                <a:spcPts val="600"/>
              </a:spcAft>
            </a:pPr>
            <a:r>
              <a:rPr lang="en-US" sz="2000" smtClean="0">
                <a:ea typeface="ＭＳ Ｐゴシック" pitchFamily="34" charset="-128"/>
              </a:rPr>
              <a:t>NRTI backbone: ZDV/3TC</a:t>
            </a:r>
          </a:p>
        </p:txBody>
      </p:sp>
      <p:sp>
        <p:nvSpPr>
          <p:cNvPr id="6147" name="Titre 1"/>
          <p:cNvSpPr txBox="1">
            <a:spLocks/>
          </p:cNvSpPr>
          <p:nvPr/>
        </p:nvSpPr>
        <p:spPr bwMode="auto">
          <a:xfrm>
            <a:off x="50800" y="44450"/>
            <a:ext cx="9078913" cy="1106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400" i="1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 i="1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 i="1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 i="1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 i="1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r>
              <a:rPr lang="en-US" sz="3200" b="1" i="0">
                <a:solidFill>
                  <a:srgbClr val="333399"/>
                </a:solidFill>
                <a:latin typeface="Calibri" pitchFamily="34" charset="0"/>
              </a:rPr>
              <a:t>Mexican Study:</a:t>
            </a:r>
            <a:r>
              <a:rPr lang="en-US" sz="3200">
                <a:latin typeface="Calibri" pitchFamily="34" charset="0"/>
              </a:rPr>
              <a:t> </a:t>
            </a:r>
            <a:r>
              <a:rPr lang="fr-FR" sz="3200" b="1" i="0">
                <a:solidFill>
                  <a:srgbClr val="333399"/>
                </a:solidFill>
                <a:latin typeface="Calibri" pitchFamily="34" charset="0"/>
              </a:rPr>
              <a:t>EFV vs LPV/r, </a:t>
            </a:r>
            <a:br>
              <a:rPr lang="fr-FR" sz="3200" b="1" i="0">
                <a:solidFill>
                  <a:srgbClr val="333399"/>
                </a:solidFill>
                <a:latin typeface="Calibri" pitchFamily="34" charset="0"/>
              </a:rPr>
            </a:br>
            <a:r>
              <a:rPr lang="fr-FR" sz="3200" b="1" i="0">
                <a:solidFill>
                  <a:srgbClr val="333399"/>
                </a:solidFill>
                <a:latin typeface="Calibri" pitchFamily="34" charset="0"/>
              </a:rPr>
              <a:t>in combination with ZDV/3TC</a:t>
            </a:r>
          </a:p>
        </p:txBody>
      </p:sp>
      <p:grpSp>
        <p:nvGrpSpPr>
          <p:cNvPr id="6148" name="Group 6"/>
          <p:cNvGrpSpPr>
            <a:grpSpLocks/>
          </p:cNvGrpSpPr>
          <p:nvPr/>
        </p:nvGrpSpPr>
        <p:grpSpPr bwMode="auto">
          <a:xfrm>
            <a:off x="0" y="6570663"/>
            <a:ext cx="1147763" cy="287337"/>
            <a:chOff x="0" y="4139"/>
            <a:chExt cx="723" cy="181"/>
          </a:xfrm>
        </p:grpSpPr>
        <p:sp>
          <p:nvSpPr>
            <p:cNvPr id="6150" name="AutoShape 162"/>
            <p:cNvSpPr>
              <a:spLocks noChangeArrowheads="1"/>
            </p:cNvSpPr>
            <p:nvPr/>
          </p:nvSpPr>
          <p:spPr bwMode="auto">
            <a:xfrm>
              <a:off x="0" y="4139"/>
              <a:ext cx="723" cy="181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>
              <a:noFill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/>
              <a:endParaRPr lang="en-GB" sz="1800" b="1" i="0">
                <a:solidFill>
                  <a:srgbClr val="000066"/>
                </a:solidFill>
                <a:latin typeface="Calibri" pitchFamily="34" charset="0"/>
                <a:cs typeface="Arial" pitchFamily="34" charset="0"/>
              </a:endParaRPr>
            </a:p>
          </p:txBody>
        </p:sp>
        <p:sp>
          <p:nvSpPr>
            <p:cNvPr id="6151" name="ZoneTexte 23"/>
            <p:cNvSpPr txBox="1">
              <a:spLocks noChangeArrowheads="1"/>
            </p:cNvSpPr>
            <p:nvPr/>
          </p:nvSpPr>
          <p:spPr bwMode="auto">
            <a:xfrm>
              <a:off x="1" y="4146"/>
              <a:ext cx="722" cy="174"/>
            </a:xfrm>
            <a:prstGeom prst="rect">
              <a:avLst/>
            </a:prstGeom>
            <a:solidFill>
              <a:srgbClr val="E1E1F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 i="1">
                  <a:solidFill>
                    <a:schemeClr val="bg1"/>
                  </a:solidFill>
                  <a:latin typeface="Arial" pitchFamily="34" charset="0"/>
                  <a:ea typeface="ＭＳ Ｐゴシック" pitchFamily="34" charset="-128"/>
                </a:defRPr>
              </a:lvl1pPr>
              <a:lvl2pPr marL="742950" indent="-285750" eaLnBrk="0" hangingPunct="0">
                <a:defRPr sz="2400" i="1">
                  <a:solidFill>
                    <a:schemeClr val="bg1"/>
                  </a:solidFill>
                  <a:latin typeface="Arial" pitchFamily="34" charset="0"/>
                  <a:ea typeface="ＭＳ Ｐゴシック" pitchFamily="34" charset="-128"/>
                </a:defRPr>
              </a:lvl2pPr>
              <a:lvl3pPr marL="1143000" indent="-228600" eaLnBrk="0" hangingPunct="0">
                <a:defRPr sz="2400" i="1">
                  <a:solidFill>
                    <a:schemeClr val="bg1"/>
                  </a:solidFill>
                  <a:latin typeface="Arial" pitchFamily="34" charset="0"/>
                  <a:ea typeface="ＭＳ Ｐゴシック" pitchFamily="34" charset="-128"/>
                </a:defRPr>
              </a:lvl3pPr>
              <a:lvl4pPr marL="1600200" indent="-228600" eaLnBrk="0" hangingPunct="0">
                <a:defRPr sz="2400" i="1">
                  <a:solidFill>
                    <a:schemeClr val="bg1"/>
                  </a:solidFill>
                  <a:latin typeface="Arial" pitchFamily="34" charset="0"/>
                  <a:ea typeface="ＭＳ Ｐゴシック" pitchFamily="34" charset="-128"/>
                </a:defRPr>
              </a:lvl4pPr>
              <a:lvl5pPr marL="2057400" indent="-228600" eaLnBrk="0" hangingPunct="0">
                <a:defRPr sz="2400" i="1">
                  <a:solidFill>
                    <a:schemeClr val="bg1"/>
                  </a:solidFill>
                  <a:latin typeface="Arial" pitchFamily="34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bg1"/>
                  </a:solidFill>
                  <a:latin typeface="Arial" pitchFamily="34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bg1"/>
                  </a:solidFill>
                  <a:latin typeface="Arial" pitchFamily="34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bg1"/>
                  </a:solidFill>
                  <a:latin typeface="Arial" pitchFamily="34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bg1"/>
                  </a:solidFill>
                  <a:latin typeface="Arial" pitchFamily="34" charset="0"/>
                  <a:ea typeface="ＭＳ Ｐゴシック" pitchFamily="34" charset="-128"/>
                </a:defRPr>
              </a:lvl9pPr>
            </a:lstStyle>
            <a:p>
              <a:pPr eaLnBrk="1" hangingPunct="1"/>
              <a:r>
                <a:rPr lang="en-US" sz="1200" b="1">
                  <a:solidFill>
                    <a:srgbClr val="333399"/>
                  </a:solidFill>
                  <a:latin typeface="Cambria" pitchFamily="18" charset="0"/>
                </a:rPr>
                <a:t>Mexican Trial</a:t>
              </a:r>
            </a:p>
          </p:txBody>
        </p:sp>
      </p:grpSp>
      <p:sp>
        <p:nvSpPr>
          <p:cNvPr id="6149" name="Text Box 37"/>
          <p:cNvSpPr txBox="1">
            <a:spLocks noChangeArrowheads="1"/>
          </p:cNvSpPr>
          <p:nvPr/>
        </p:nvSpPr>
        <p:spPr bwMode="auto">
          <a:xfrm>
            <a:off x="5483225" y="6562725"/>
            <a:ext cx="3646488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>
            <a:spAutoFit/>
          </a:bodyPr>
          <a:lstStyle>
            <a:lvl1pPr eaLnBrk="0" hangingPunct="0">
              <a:defRPr sz="2400" i="1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 i="1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 i="1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 i="1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 i="1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/>
            <a:r>
              <a:rPr lang="en-US" sz="1200">
                <a:solidFill>
                  <a:srgbClr val="CC0000"/>
                </a:solidFill>
                <a:cs typeface="Arial" pitchFamily="34" charset="0"/>
              </a:rPr>
              <a:t>Sierra-Madero J. JAIDS 2010; 53:582-8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WMTOOLS" val="&lt;WMTools ver=&quot;1.0&quot;&gt;&lt;Timings time=&quot;03/08/2005 15:03:22&quot;&gt;&lt;Slide id=&quot;258&quot; dur=&quot;.922&quot;/&gt;&lt;Slide id=&quot;280&quot; dur=&quot;.563&quot;/&gt;&lt;Slide id=&quot;281&quot; dur=&quot;.343&quot;/&gt;&lt;Slide id=&quot;282&quot; dur=&quot;.266&quot;/&gt;&lt;Slide id=&quot;283&quot; dur=&quot;.328&quot;/&gt;&lt;Slide id=&quot;282&quot; dur=&quot;.141&quot;/&gt;&lt;Slide id=&quot;281&quot; dur=&quot;.078&quot;/&gt;&lt;Slide id=&quot;280&quot; dur=&quot;.187&quot;/&gt;&lt;Slide id=&quot;258&quot; dur=&quot;.454&quot;/&gt;&lt;/Timings&gt;&lt;/WMTools&gt;"/>
  <p:tag name="ARTICULATE_PROJECT_OPEN" val="0"/>
</p:tagLst>
</file>

<file path=ppt/theme/theme1.xml><?xml version="1.0" encoding="utf-8"?>
<a:theme xmlns:a="http://schemas.openxmlformats.org/drawingml/2006/main" name="ARV_trials_2010">
  <a:themeElements>
    <a:clrScheme name="ARV_trials_2010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ARV_trials_2010">
      <a:majorFont>
        <a:latin typeface="Calibri"/>
        <a:ea typeface=""/>
        <a:cs typeface=""/>
      </a:majorFont>
      <a:minorFont>
        <a:latin typeface="Arial"/>
        <a:ea typeface=""/>
        <a:cs typeface="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>
          <a:prstShdw prst="shdw17" dist="17961" dir="2700000">
            <a:schemeClr val="tx1">
              <a:gamma/>
              <a:shade val="60000"/>
              <a:invGamma/>
              <a:alpha val="74998"/>
            </a:schemeClr>
          </a:prstShdw>
        </a:effec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8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Arial" pitchFamily="-109" charset="0"/>
            <a:ea typeface="ＭＳ Ｐゴシック" pitchFamily="-109" charset="-128"/>
            <a:cs typeface="ＭＳ Ｐゴシック" pitchFamily="-109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>
          <a:prstShdw prst="shdw17" dist="17961" dir="2700000">
            <a:schemeClr val="tx1">
              <a:gamma/>
              <a:shade val="60000"/>
              <a:invGamma/>
              <a:alpha val="74998"/>
            </a:schemeClr>
          </a:prstShdw>
        </a:effec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8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Arial" pitchFamily="-109" charset="0"/>
            <a:ea typeface="ＭＳ Ｐゴシック" pitchFamily="-109" charset="-128"/>
            <a:cs typeface="ＭＳ Ｐゴシック" pitchFamily="-109" charset="-128"/>
          </a:defRPr>
        </a:defPPr>
      </a:lstStyle>
    </a:lnDef>
  </a:objectDefaults>
  <a:extraClrSchemeLst>
    <a:extraClrScheme>
      <a:clrScheme name="ARV_trials_2010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18618</TotalTime>
  <Words>548</Words>
  <Application>Microsoft Office PowerPoint</Application>
  <PresentationFormat>Affichage à l'écran (4:3)</PresentationFormat>
  <Paragraphs>115</Paragraphs>
  <Slides>5</Slides>
  <Notes>5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5</vt:i4>
      </vt:variant>
    </vt:vector>
  </HeadingPairs>
  <TitlesOfParts>
    <vt:vector size="12" baseType="lpstr">
      <vt:lpstr>Arial</vt:lpstr>
      <vt:lpstr>ＭＳ Ｐゴシック</vt:lpstr>
      <vt:lpstr>Calibri</vt:lpstr>
      <vt:lpstr>Wingdings</vt:lpstr>
      <vt:lpstr>Trebuchet MS</vt:lpstr>
      <vt:lpstr>Cambria</vt:lpstr>
      <vt:lpstr>ARV_trials_2010</vt:lpstr>
      <vt:lpstr>Comparison of NNRTI vs PI/r</vt:lpstr>
      <vt:lpstr>Mexican Study: EFV vs LPV/r,  in combination with ZDV/3TC</vt:lpstr>
      <vt:lpstr>Mexican Study: EFV vs LPV/r,  in combination with ZDV/3TC</vt:lpstr>
      <vt:lpstr>Mexican Study: EFV vs LPV/r,  in combination with ZDV/3TC</vt:lpstr>
      <vt:lpstr>Présentation PowerPoint</vt:lpstr>
    </vt:vector>
  </TitlesOfParts>
  <Company>ARV-trials.com</Company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ARV-trials 2010</dc:title>
  <dc:creator>F. Raffi</dc:creator>
  <cp:lastModifiedBy>Utilisateur</cp:lastModifiedBy>
  <cp:revision>1442</cp:revision>
  <cp:lastPrinted>2009-11-19T07:51:26Z</cp:lastPrinted>
  <dcterms:created xsi:type="dcterms:W3CDTF">2010-03-17T20:56:56Z</dcterms:created>
  <dcterms:modified xsi:type="dcterms:W3CDTF">2018-02-06T15:06:45Z</dcterms:modified>
</cp:coreProperties>
</file>