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8"/>
  </p:notesMasterIdLst>
  <p:handoutMasterIdLst>
    <p:handoutMasterId r:id="rId9"/>
  </p:handoutMasterIdLst>
  <p:sldIdLst>
    <p:sldId id="930" r:id="rId3"/>
    <p:sldId id="926" r:id="rId4"/>
    <p:sldId id="927" r:id="rId5"/>
    <p:sldId id="928" r:id="rId6"/>
    <p:sldId id="929" r:id="rId7"/>
  </p:sldIdLst>
  <p:sldSz cx="9144000" cy="6858000" type="screen4x3"/>
  <p:notesSz cx="7099300" cy="10234613"/>
  <p:custDataLst>
    <p:tags r:id="rId10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CC3300"/>
    <a:srgbClr val="C0C0C0"/>
    <a:srgbClr val="FF00FF"/>
    <a:srgbClr val="800080"/>
    <a:srgbClr val="FF66FF"/>
    <a:srgbClr val="6600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2370" y="-108"/>
      </p:cViewPr>
      <p:guideLst>
        <p:guide orient="horz" pos="1760"/>
        <p:guide pos="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>
        <p:scale>
          <a:sx n="66" d="100"/>
          <a:sy n="66" d="100"/>
        </p:scale>
        <p:origin x="-2718" y="-3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BDAD43A-58EE-4B1D-82A6-766F813357D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433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2626192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860925"/>
            <a:ext cx="5326062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3983456B-E08D-47FD-846E-C13567608F2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819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54470889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92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985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fr-FR" alt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9221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0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193CDECC-BCC7-4F8F-A926-2314D362BD02}" type="slidenum">
              <a:rPr lang="fr-FR" altLang="fr-FR" sz="1300"/>
              <a:pPr algn="r" eaLnBrk="1" hangingPunct="1"/>
              <a:t>1</a:t>
            </a:fld>
            <a:endParaRPr lang="fr-FR" altLang="fr-FR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/>
          <a:p>
            <a:pPr defTabSz="457200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024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7680367C-9770-4757-9EEC-B88FE3B72738}" type="slidenum">
              <a:rPr lang="fr-FR" sz="1300" i="0">
                <a:solidFill>
                  <a:schemeClr val="tx1"/>
                </a:solidFill>
              </a:rPr>
              <a:pPr algn="r" eaLnBrk="1" hangingPunct="1"/>
              <a:t>2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/>
          <a:p>
            <a:pPr defTabSz="457200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9F2F75B6-CB54-451C-812F-645626D9C523}" type="slidenum">
              <a:rPr lang="fr-FR" sz="1300" i="0">
                <a:solidFill>
                  <a:schemeClr val="tx1"/>
                </a:solidFill>
              </a:rPr>
              <a:pPr algn="r" eaLnBrk="1" hangingPunct="1"/>
              <a:t>3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/>
          <a:p>
            <a:pPr defTabSz="457200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2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229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674C6255-77E8-4022-9963-379A0CF0EEDD}" type="slidenum">
              <a:rPr lang="fr-FR" sz="1300" i="0">
                <a:solidFill>
                  <a:schemeClr val="tx1"/>
                </a:solidFill>
              </a:rPr>
              <a:pPr algn="r" eaLnBrk="1" hangingPunct="1"/>
              <a:t>4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/>
          <a:lstStyle/>
          <a:p>
            <a:pPr defTabSz="457200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331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fr-FR" sz="1400" i="0">
                <a:solidFill>
                  <a:schemeClr val="tx1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922338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9F87B3B6-E8C9-42B2-A5D6-787A04EB886F}" type="slidenum">
              <a:rPr lang="fr-FR" sz="1300" i="0">
                <a:solidFill>
                  <a:schemeClr val="tx1"/>
                </a:solidFill>
              </a:rPr>
              <a:pPr algn="r" eaLnBrk="1" hangingPunct="1"/>
              <a:t>5</a:t>
            </a:fld>
            <a:endParaRPr 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313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604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1328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062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3346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79085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341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43171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6708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68345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01314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264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924103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085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5402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72725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017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2523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53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2755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9873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337472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fr-FR" sz="3200" smtClean="0">
                <a:ea typeface="ＭＳ Ｐゴシック" pitchFamily="34" charset="-128"/>
              </a:rPr>
              <a:t>Comparison of PI vs PI</a:t>
            </a:r>
          </a:p>
        </p:txBody>
      </p:sp>
      <p:sp>
        <p:nvSpPr>
          <p:cNvPr id="3075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 vs ATV/r			 	BMS 089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C3300"/>
                </a:solidFill>
                <a:latin typeface="Calibri" pitchFamily="34" charset="0"/>
              </a:rPr>
              <a:t>LPV/r mono vs LPV/r + ZDV/3TC</a:t>
            </a: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		</a:t>
            </a:r>
            <a: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  <a:t>MONARK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LPV/r QD vs BID</a:t>
            </a:r>
            <a:r>
              <a:rPr lang="en-US" altLang="fr-FR" sz="2600" b="1" i="0">
                <a:solidFill>
                  <a:srgbClr val="CC3300"/>
                </a:solidFill>
                <a:latin typeface="Calibri" pitchFamily="34" charset="0"/>
              </a:rPr>
              <a:t>				</a:t>
            </a: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M02-418</a:t>
            </a:r>
            <a:r>
              <a:rPr lang="en-US" altLang="fr-FR" sz="2600" b="1" i="0">
                <a:solidFill>
                  <a:schemeClr val="bg2"/>
                </a:solidFill>
                <a:latin typeface="Calibri" pitchFamily="34" charset="0"/>
              </a:rPr>
              <a:t/>
            </a:r>
            <a:br>
              <a:rPr lang="en-US" altLang="fr-FR" sz="2600" b="1" i="0">
                <a:solidFill>
                  <a:schemeClr val="bg2"/>
                </a:solidFill>
                <a:latin typeface="Calibri" pitchFamily="34" charset="0"/>
              </a:rPr>
            </a:br>
            <a: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  <a:t>				</a:t>
            </a: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M05-730</a:t>
            </a:r>
            <a: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  <a:t/>
            </a:r>
            <a:br>
              <a:rPr lang="en-US" altLang="fr-FR" sz="2600" b="1" i="0">
                <a:solidFill>
                  <a:srgbClr val="000066"/>
                </a:solidFill>
                <a:latin typeface="Calibri" pitchFamily="34" charset="0"/>
              </a:rPr>
            </a:br>
            <a:r>
              <a:rPr lang="en-GB" altLang="fr-FR" sz="2600" b="1" i="0">
                <a:solidFill>
                  <a:srgbClr val="000066"/>
                </a:solidFill>
                <a:latin typeface="Calibri" pitchFamily="34" charset="0"/>
              </a:rPr>
              <a:t>				</a:t>
            </a:r>
            <a:r>
              <a:rPr lang="en-GB" altLang="fr-FR" sz="2600" b="1" i="0">
                <a:solidFill>
                  <a:srgbClr val="C0C0C0"/>
                </a:solidFill>
                <a:latin typeface="Calibri" pitchFamily="34" charset="0"/>
              </a:rPr>
              <a:t>A5073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LPV/r + 3TC vs LPV/r + 2 NRTI			GARDEL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ATV/r vs FPV/r				ALERT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ATV/r vs DRV/r				ATADAR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FPV/r vs LPV/r				KLEAN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SQV/r vs LPV/r				GEMINI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ATV/r vs LPV/r				CASTLE</a:t>
            </a:r>
          </a:p>
          <a:p>
            <a:pPr marL="342900" indent="-3429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>
                <a:solidFill>
                  <a:srgbClr val="C0C0C0"/>
                </a:solidFill>
                <a:latin typeface="Calibri" pitchFamily="34" charset="0"/>
              </a:rPr>
              <a:t>DRV/r vs LPV/r				ARTEMIS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MONARK Study: LPV/r BID monotherapy vs LPV/r BID + ZDV/3TC</a:t>
            </a:r>
          </a:p>
        </p:txBody>
      </p:sp>
      <p:sp>
        <p:nvSpPr>
          <p:cNvPr id="4099" name="Espace réservé du contenu 2"/>
          <p:cNvSpPr>
            <a:spLocks noGrp="1"/>
          </p:cNvSpPr>
          <p:nvPr>
            <p:ph idx="4294967295"/>
          </p:nvPr>
        </p:nvSpPr>
        <p:spPr>
          <a:xfrm>
            <a:off x="50800" y="1138238"/>
            <a:ext cx="1712913" cy="5127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b="1" smtClean="0">
                <a:latin typeface="Calibri" pitchFamily="34" charset="0"/>
                <a:ea typeface="ＭＳ Ｐゴシック" pitchFamily="34" charset="-128"/>
              </a:rPr>
              <a:t>Design</a:t>
            </a:r>
          </a:p>
        </p:txBody>
      </p:sp>
      <p:sp>
        <p:nvSpPr>
          <p:cNvPr id="4100" name="ZoneTexte 69"/>
          <p:cNvSpPr txBox="1">
            <a:spLocks noChangeArrowheads="1"/>
          </p:cNvSpPr>
          <p:nvPr/>
        </p:nvSpPr>
        <p:spPr bwMode="auto">
          <a:xfrm>
            <a:off x="6456363" y="6556375"/>
            <a:ext cx="26098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Delfraissy JF. AIDS 2008;22:385-93</a:t>
            </a:r>
          </a:p>
        </p:txBody>
      </p:sp>
      <p:sp>
        <p:nvSpPr>
          <p:cNvPr id="4101" name="Espace réservé du contenu 2"/>
          <p:cNvSpPr txBox="1">
            <a:spLocks/>
          </p:cNvSpPr>
          <p:nvPr/>
        </p:nvSpPr>
        <p:spPr bwMode="auto">
          <a:xfrm>
            <a:off x="50800" y="4773613"/>
            <a:ext cx="8886825" cy="161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800100" indent="-3429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lvl="1">
              <a:spcBef>
                <a:spcPct val="20000"/>
              </a:spcBef>
              <a:buClr>
                <a:srgbClr val="CC3300"/>
              </a:buClr>
              <a:buFont typeface="Arial" pitchFamily="34" charset="0"/>
              <a:buChar char="–"/>
            </a:pPr>
            <a:r>
              <a:rPr lang="en-GB" sz="2000" i="0">
                <a:solidFill>
                  <a:srgbClr val="000066"/>
                </a:solidFill>
                <a:cs typeface="Arial" pitchFamily="34" charset="0"/>
              </a:rPr>
              <a:t>Primary endpoint: HIV RNA &lt; 400 c/mL at W24 and &lt; 50 c/mL at W48</a:t>
            </a:r>
          </a:p>
          <a:p>
            <a:pPr lvl="1">
              <a:spcBef>
                <a:spcPct val="20000"/>
              </a:spcBef>
              <a:buClr>
                <a:srgbClr val="CC3300"/>
              </a:buClr>
              <a:buFont typeface="Arial" pitchFamily="34" charset="0"/>
              <a:buChar char="–"/>
            </a:pPr>
            <a:r>
              <a:rPr lang="en-GB" sz="2000" i="0">
                <a:solidFill>
                  <a:srgbClr val="000066"/>
                </a:solidFill>
              </a:rPr>
              <a:t>No power calculation due to limited sample size, and pilot nature of the study</a:t>
            </a:r>
          </a:p>
        </p:txBody>
      </p:sp>
      <p:sp>
        <p:nvSpPr>
          <p:cNvPr id="4102" name="ZoneTexte 38"/>
          <p:cNvSpPr txBox="1">
            <a:spLocks noChangeArrowheads="1"/>
          </p:cNvSpPr>
          <p:nvPr/>
        </p:nvSpPr>
        <p:spPr bwMode="auto">
          <a:xfrm>
            <a:off x="4854575" y="4202113"/>
            <a:ext cx="3481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800" i="0">
                <a:solidFill>
                  <a:srgbClr val="000066"/>
                </a:solidFill>
              </a:rPr>
              <a:t>LPV/r soft-gel capsule was used</a:t>
            </a:r>
          </a:p>
        </p:txBody>
      </p:sp>
      <p:grpSp>
        <p:nvGrpSpPr>
          <p:cNvPr id="4103" name="Group 22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4117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4118" name="ZoneTexte 23"/>
            <p:cNvSpPr txBox="1">
              <a:spLocks noChangeArrowheads="1"/>
            </p:cNvSpPr>
            <p:nvPr/>
          </p:nvSpPr>
          <p:spPr bwMode="auto">
            <a:xfrm>
              <a:off x="26" y="4143"/>
              <a:ext cx="50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rgbClr val="333399"/>
                  </a:solidFill>
                  <a:latin typeface="Cambria" pitchFamily="18" charset="0"/>
                </a:rPr>
                <a:t>MONARK</a:t>
              </a:r>
            </a:p>
          </p:txBody>
        </p:sp>
      </p:grpSp>
      <p:sp>
        <p:nvSpPr>
          <p:cNvPr id="4104" name="AutoShape 162"/>
          <p:cNvSpPr>
            <a:spLocks noChangeArrowheads="1"/>
          </p:cNvSpPr>
          <p:nvPr/>
        </p:nvSpPr>
        <p:spPr bwMode="auto">
          <a:xfrm>
            <a:off x="636588" y="2814638"/>
            <a:ext cx="3171825" cy="120332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Adults </a:t>
            </a:r>
            <a:r>
              <a:rPr lang="en-US" sz="1800" b="1" i="0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18 years</a:t>
            </a:r>
          </a:p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ARV-naïve</a:t>
            </a:r>
          </a:p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HIV RNA &lt; 100,000 c/mL</a:t>
            </a:r>
          </a:p>
          <a:p>
            <a:pPr algn="ctr"/>
            <a:r>
              <a:rPr lang="en-US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CD4 cell count &gt; 100/mm</a:t>
            </a:r>
            <a:r>
              <a:rPr lang="en-US" sz="1800" b="1" i="0" baseline="3000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3</a:t>
            </a:r>
          </a:p>
        </p:txBody>
      </p:sp>
      <p:cxnSp>
        <p:nvCxnSpPr>
          <p:cNvPr id="4105" name="AutoShape 23"/>
          <p:cNvCxnSpPr>
            <a:cxnSpLocks noChangeShapeType="1"/>
          </p:cNvCxnSpPr>
          <p:nvPr/>
        </p:nvCxnSpPr>
        <p:spPr bwMode="auto">
          <a:xfrm rot="10800000" flipH="1" flipV="1">
            <a:off x="5045075" y="3016250"/>
            <a:ext cx="1588" cy="801688"/>
          </a:xfrm>
          <a:prstGeom prst="bentConnector3">
            <a:avLst>
              <a:gd name="adj1" fmla="val -592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4183063" y="3486150"/>
            <a:ext cx="7239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GB" sz="1600" b="1" i="0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N = 54</a:t>
            </a:r>
          </a:p>
        </p:txBody>
      </p:sp>
      <p:sp>
        <p:nvSpPr>
          <p:cNvPr id="4107" name="Rectangle 10"/>
          <p:cNvSpPr>
            <a:spLocks noChangeArrowheads="1"/>
          </p:cNvSpPr>
          <p:nvPr/>
        </p:nvSpPr>
        <p:spPr bwMode="auto">
          <a:xfrm>
            <a:off x="4184650" y="2681288"/>
            <a:ext cx="722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GB" sz="1600" b="1" i="0">
                <a:solidFill>
                  <a:srgbClr val="FF6600"/>
                </a:solidFill>
                <a:latin typeface="Calibri" pitchFamily="34" charset="0"/>
                <a:cs typeface="Arial" pitchFamily="34" charset="0"/>
              </a:rPr>
              <a:t>N = 84 </a:t>
            </a:r>
          </a:p>
        </p:txBody>
      </p:sp>
      <p:cxnSp>
        <p:nvCxnSpPr>
          <p:cNvPr id="4108" name="Connecteur droit 66"/>
          <p:cNvCxnSpPr>
            <a:cxnSpLocks noChangeShapeType="1"/>
          </p:cNvCxnSpPr>
          <p:nvPr/>
        </p:nvCxnSpPr>
        <p:spPr bwMode="auto">
          <a:xfrm rot="5400000">
            <a:off x="3698082" y="2612231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9" name="Oval 170"/>
          <p:cNvSpPr>
            <a:spLocks noChangeArrowheads="1"/>
          </p:cNvSpPr>
          <p:nvPr/>
        </p:nvSpPr>
        <p:spPr bwMode="auto">
          <a:xfrm>
            <a:off x="3176588" y="1398588"/>
            <a:ext cx="1539875" cy="1014412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sz="14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Randomisation</a:t>
            </a:r>
          </a:p>
          <a:p>
            <a:pPr algn="ctr"/>
            <a:r>
              <a:rPr lang="en-GB" sz="14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Open-label</a:t>
            </a:r>
          </a:p>
        </p:txBody>
      </p:sp>
      <p:sp>
        <p:nvSpPr>
          <p:cNvPr id="4110" name="Line 28"/>
          <p:cNvSpPr>
            <a:spLocks noChangeShapeType="1"/>
          </p:cNvSpPr>
          <p:nvPr/>
        </p:nvSpPr>
        <p:spPr bwMode="auto">
          <a:xfrm>
            <a:off x="3819525" y="3427413"/>
            <a:ext cx="27305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11" name="AutoShape 14"/>
          <p:cNvSpPr>
            <a:spLocks noChangeArrowheads="1"/>
          </p:cNvSpPr>
          <p:nvPr/>
        </p:nvSpPr>
        <p:spPr bwMode="auto">
          <a:xfrm>
            <a:off x="5040313" y="2708275"/>
            <a:ext cx="2800350" cy="650875"/>
          </a:xfrm>
          <a:prstGeom prst="roundRect">
            <a:avLst>
              <a:gd name="adj" fmla="val 12458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algn="ctr" eaLnBrk="0" hangingPunct="0">
              <a:lnSpc>
                <a:spcPct val="95000"/>
              </a:lnSpc>
            </a:pPr>
            <a:r>
              <a:rPr lang="en-GB" sz="1800" b="1" i="0">
                <a:solidFill>
                  <a:srgbClr val="FFFFFF"/>
                </a:solidFill>
                <a:latin typeface="Calibri" pitchFamily="34" charset="0"/>
              </a:rPr>
              <a:t>LPV/r 400/100 mg BID</a:t>
            </a:r>
          </a:p>
        </p:txBody>
      </p:sp>
      <p:sp>
        <p:nvSpPr>
          <p:cNvPr id="4112" name="AutoShape 14"/>
          <p:cNvSpPr>
            <a:spLocks noChangeArrowheads="1"/>
          </p:cNvSpPr>
          <p:nvPr/>
        </p:nvSpPr>
        <p:spPr bwMode="auto">
          <a:xfrm>
            <a:off x="5040313" y="3498850"/>
            <a:ext cx="2813050" cy="650875"/>
          </a:xfrm>
          <a:prstGeom prst="roundRect">
            <a:avLst>
              <a:gd name="adj" fmla="val 12458"/>
            </a:avLst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algn="ctr" eaLnBrk="0" hangingPunct="0">
              <a:lnSpc>
                <a:spcPct val="95000"/>
              </a:lnSpc>
            </a:pPr>
            <a:r>
              <a:rPr lang="en-GB" sz="1800" b="1" i="0">
                <a:solidFill>
                  <a:srgbClr val="000066"/>
                </a:solidFill>
                <a:latin typeface="Calibri" pitchFamily="34" charset="0"/>
              </a:rPr>
              <a:t>LPV/r 400/100 mg BID</a:t>
            </a:r>
          </a:p>
          <a:p>
            <a:pPr algn="ctr" eaLnBrk="0" hangingPunct="0">
              <a:lnSpc>
                <a:spcPct val="95000"/>
              </a:lnSpc>
            </a:pPr>
            <a:r>
              <a:rPr lang="en-GB" sz="1800" b="1" i="0">
                <a:solidFill>
                  <a:srgbClr val="000066"/>
                </a:solidFill>
                <a:latin typeface="Calibri" pitchFamily="34" charset="0"/>
              </a:rPr>
              <a:t>+ ZDV/3TC BID</a:t>
            </a:r>
          </a:p>
        </p:txBody>
      </p:sp>
      <p:sp>
        <p:nvSpPr>
          <p:cNvPr id="4113" name="Line 31"/>
          <p:cNvSpPr>
            <a:spLocks noChangeShapeType="1"/>
          </p:cNvSpPr>
          <p:nvPr/>
        </p:nvSpPr>
        <p:spPr bwMode="auto">
          <a:xfrm flipV="1">
            <a:off x="7826375" y="3009900"/>
            <a:ext cx="796925" cy="95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" name="Oval 173"/>
          <p:cNvSpPr>
            <a:spLocks noChangeArrowheads="1"/>
          </p:cNvSpPr>
          <p:nvPr/>
        </p:nvSpPr>
        <p:spPr bwMode="auto">
          <a:xfrm>
            <a:off x="8339138" y="17272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1600" b="1" i="0">
                <a:solidFill>
                  <a:srgbClr val="0066FF"/>
                </a:solidFill>
                <a:latin typeface="Calibri" pitchFamily="34" charset="0"/>
                <a:ea typeface="ＭＳ Ｐゴシック" charset="-128"/>
              </a:rPr>
              <a:t>W96</a:t>
            </a:r>
            <a:endParaRPr lang="en-GB" sz="1600" i="0">
              <a:solidFill>
                <a:srgbClr val="0066FF"/>
              </a:solidFill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4115" name="Line 174"/>
          <p:cNvSpPr>
            <a:spLocks noChangeShapeType="1"/>
          </p:cNvSpPr>
          <p:nvPr/>
        </p:nvSpPr>
        <p:spPr bwMode="auto">
          <a:xfrm>
            <a:off x="8634413" y="2254250"/>
            <a:ext cx="0" cy="204787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16" name="Line 31"/>
          <p:cNvSpPr>
            <a:spLocks noChangeShapeType="1"/>
          </p:cNvSpPr>
          <p:nvPr/>
        </p:nvSpPr>
        <p:spPr bwMode="auto">
          <a:xfrm flipV="1">
            <a:off x="7875588" y="3810000"/>
            <a:ext cx="795337" cy="95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0825" name="Group 57"/>
          <p:cNvGraphicFramePr>
            <a:graphicFrameLocks noGrp="1"/>
          </p:cNvGraphicFramePr>
          <p:nvPr>
            <p:ph idx="4294967295"/>
          </p:nvPr>
        </p:nvGraphicFramePr>
        <p:xfrm>
          <a:off x="747713" y="2082800"/>
          <a:ext cx="7642225" cy="3325813"/>
        </p:xfrm>
        <a:graphic>
          <a:graphicData uri="http://schemas.openxmlformats.org/drawingml/2006/table">
            <a:tbl>
              <a:tblPr/>
              <a:tblGrid>
                <a:gridCol w="444500"/>
                <a:gridCol w="3514725"/>
                <a:gridCol w="1841500"/>
                <a:gridCol w="1841500"/>
              </a:tblGrid>
              <a:tr h="55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LPV/r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 = 84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LPV/r + ZDV/3TC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 = 54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30790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Treated eligible patients, 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53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0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Mean age, years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37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35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0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Female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29%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43%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0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c/mL), median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4.51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4.34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0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), median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235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224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0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Discontinuation before W48, N (%)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 (16%)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 (23%)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adverse event</a:t>
                      </a:r>
                    </a:p>
                  </a:txBody>
                  <a:tcPr marT="45709" marB="45709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suboptimal response</a:t>
                      </a:r>
                    </a:p>
                  </a:txBody>
                  <a:tcPr marT="45709" marB="45709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0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Intensified with ZDV/3TC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NA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170" name="Rectangle 8"/>
          <p:cNvSpPr>
            <a:spLocks noChangeArrowheads="1"/>
          </p:cNvSpPr>
          <p:nvPr/>
        </p:nvSpPr>
        <p:spPr bwMode="auto">
          <a:xfrm>
            <a:off x="801688" y="1444625"/>
            <a:ext cx="75168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5171" name="Titre 1"/>
          <p:cNvSpPr>
            <a:spLocks noGrp="1"/>
          </p:cNvSpPr>
          <p:nvPr>
            <p:ph type="title" idx="4294967295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MONARK Study: LPV/r BID monotherapy vs </a:t>
            </a:r>
            <a:br>
              <a:rPr lang="en-GB" sz="3200" smtClean="0">
                <a:ea typeface="ＭＳ Ｐゴシック" pitchFamily="34" charset="-128"/>
              </a:rPr>
            </a:br>
            <a:r>
              <a:rPr lang="en-GB" sz="3200" smtClean="0">
                <a:ea typeface="ＭＳ Ｐゴシック" pitchFamily="34" charset="-128"/>
              </a:rPr>
              <a:t>LPV/r BID + ZDV/3TC</a:t>
            </a:r>
          </a:p>
        </p:txBody>
      </p:sp>
      <p:sp>
        <p:nvSpPr>
          <p:cNvPr id="5172" name="ZoneTexte 69"/>
          <p:cNvSpPr txBox="1">
            <a:spLocks noChangeArrowheads="1"/>
          </p:cNvSpPr>
          <p:nvPr/>
        </p:nvSpPr>
        <p:spPr bwMode="auto">
          <a:xfrm>
            <a:off x="6456363" y="6556375"/>
            <a:ext cx="26098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Delfraissy JF. AIDS 2008;22:385-93</a:t>
            </a:r>
          </a:p>
        </p:txBody>
      </p:sp>
      <p:grpSp>
        <p:nvGrpSpPr>
          <p:cNvPr id="5173" name="Group 55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5174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5175" name="ZoneTexte 23"/>
            <p:cNvSpPr txBox="1">
              <a:spLocks noChangeArrowheads="1"/>
            </p:cNvSpPr>
            <p:nvPr/>
          </p:nvSpPr>
          <p:spPr bwMode="auto">
            <a:xfrm>
              <a:off x="26" y="4143"/>
              <a:ext cx="50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rgbClr val="333399"/>
                  </a:solidFill>
                  <a:latin typeface="Cambria" pitchFamily="18" charset="0"/>
                </a:rPr>
                <a:t>MONARK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654175" y="1150938"/>
            <a:ext cx="58213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GB" sz="2800" b="1" i="0">
                <a:solidFill>
                  <a:srgbClr val="CC3300"/>
                </a:solidFill>
                <a:latin typeface="Calibri" pitchFamily="34" charset="0"/>
              </a:rPr>
              <a:t>Efficacy (HIV RNA) at weeks 24 and 48</a:t>
            </a:r>
          </a:p>
        </p:txBody>
      </p:sp>
      <p:sp>
        <p:nvSpPr>
          <p:cNvPr id="6147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MONARK Study: LPV/r BID monotherapy vs LPV/r BID + ZDV/3TC</a:t>
            </a:r>
          </a:p>
        </p:txBody>
      </p:sp>
      <p:sp>
        <p:nvSpPr>
          <p:cNvPr id="6148" name="ZoneTexte 69"/>
          <p:cNvSpPr txBox="1">
            <a:spLocks noChangeArrowheads="1"/>
          </p:cNvSpPr>
          <p:nvPr/>
        </p:nvSpPr>
        <p:spPr bwMode="auto">
          <a:xfrm>
            <a:off x="6456363" y="6556375"/>
            <a:ext cx="26098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Delfraissy JF. AIDS 2008;22:385-93</a:t>
            </a:r>
          </a:p>
        </p:txBody>
      </p:sp>
      <p:grpSp>
        <p:nvGrpSpPr>
          <p:cNvPr id="6149" name="Group 58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6199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6200" name="ZoneTexte 23"/>
            <p:cNvSpPr txBox="1">
              <a:spLocks noChangeArrowheads="1"/>
            </p:cNvSpPr>
            <p:nvPr/>
          </p:nvSpPr>
          <p:spPr bwMode="auto">
            <a:xfrm>
              <a:off x="26" y="4143"/>
              <a:ext cx="50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rgbClr val="333399"/>
                  </a:solidFill>
                  <a:latin typeface="Cambria" pitchFamily="18" charset="0"/>
                </a:rPr>
                <a:t>MONARK</a:t>
              </a:r>
            </a:p>
          </p:txBody>
        </p:sp>
      </p:grpSp>
      <p:grpSp>
        <p:nvGrpSpPr>
          <p:cNvPr id="6150" name="Groupe 55"/>
          <p:cNvGrpSpPr>
            <a:grpSpLocks/>
          </p:cNvGrpSpPr>
          <p:nvPr/>
        </p:nvGrpSpPr>
        <p:grpSpPr bwMode="auto">
          <a:xfrm>
            <a:off x="395288" y="1887538"/>
            <a:ext cx="8288337" cy="4187825"/>
            <a:chOff x="395288" y="1887538"/>
            <a:chExt cx="8288337" cy="4187825"/>
          </a:xfrm>
        </p:grpSpPr>
        <p:sp>
          <p:nvSpPr>
            <p:cNvPr id="6152" name="Rectangle 7"/>
            <p:cNvSpPr>
              <a:spLocks noChangeArrowheads="1"/>
            </p:cNvSpPr>
            <p:nvPr/>
          </p:nvSpPr>
          <p:spPr bwMode="auto">
            <a:xfrm>
              <a:off x="1016000" y="3533775"/>
              <a:ext cx="590550" cy="19954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800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2800" i="0">
                <a:solidFill>
                  <a:srgbClr val="000066"/>
                </a:solidFill>
              </a:endParaRPr>
            </a:p>
          </p:txBody>
        </p:sp>
        <p:sp>
          <p:nvSpPr>
            <p:cNvPr id="6153" name="Rectangle 8"/>
            <p:cNvSpPr>
              <a:spLocks noChangeArrowheads="1"/>
            </p:cNvSpPr>
            <p:nvPr/>
          </p:nvSpPr>
          <p:spPr bwMode="auto">
            <a:xfrm>
              <a:off x="2732088" y="3832225"/>
              <a:ext cx="590550" cy="169703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800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2800" i="0">
                <a:solidFill>
                  <a:srgbClr val="000066"/>
                </a:solidFill>
              </a:endParaRPr>
            </a:p>
          </p:txBody>
        </p:sp>
        <p:sp>
          <p:nvSpPr>
            <p:cNvPr id="6154" name="Rectangle 9"/>
            <p:cNvSpPr>
              <a:spLocks noChangeArrowheads="1"/>
            </p:cNvSpPr>
            <p:nvPr/>
          </p:nvSpPr>
          <p:spPr bwMode="auto">
            <a:xfrm>
              <a:off x="1597025" y="3597275"/>
              <a:ext cx="590550" cy="1931988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938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2800" i="0">
                <a:solidFill>
                  <a:srgbClr val="000066"/>
                </a:solidFill>
              </a:endParaRPr>
            </a:p>
          </p:txBody>
        </p:sp>
        <p:sp>
          <p:nvSpPr>
            <p:cNvPr id="6155" name="Rectangle 10"/>
            <p:cNvSpPr>
              <a:spLocks noChangeArrowheads="1"/>
            </p:cNvSpPr>
            <p:nvPr/>
          </p:nvSpPr>
          <p:spPr bwMode="auto">
            <a:xfrm>
              <a:off x="3319463" y="3644900"/>
              <a:ext cx="590550" cy="1884363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938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2800" i="0">
                <a:solidFill>
                  <a:srgbClr val="000066"/>
                </a:solidFill>
              </a:endParaRPr>
            </a:p>
          </p:txBody>
        </p:sp>
        <p:sp>
          <p:nvSpPr>
            <p:cNvPr id="6156" name="Rectangle 22"/>
            <p:cNvSpPr>
              <a:spLocks noChangeArrowheads="1"/>
            </p:cNvSpPr>
            <p:nvPr/>
          </p:nvSpPr>
          <p:spPr bwMode="auto">
            <a:xfrm>
              <a:off x="1147763" y="3303588"/>
              <a:ext cx="3206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 b="1" i="0">
                  <a:solidFill>
                    <a:srgbClr val="000066"/>
                  </a:solidFill>
                </a:rPr>
                <a:t>78</a:t>
              </a:r>
              <a:endParaRPr lang="en-GB" sz="4000" i="0">
                <a:solidFill>
                  <a:srgbClr val="000066"/>
                </a:solidFill>
              </a:endParaRPr>
            </a:p>
          </p:txBody>
        </p:sp>
        <p:sp>
          <p:nvSpPr>
            <p:cNvPr id="6157" name="Rectangle 23"/>
            <p:cNvSpPr>
              <a:spLocks noChangeArrowheads="1"/>
            </p:cNvSpPr>
            <p:nvPr/>
          </p:nvSpPr>
          <p:spPr bwMode="auto">
            <a:xfrm>
              <a:off x="2901950" y="3586163"/>
              <a:ext cx="31908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 b="1" i="0">
                  <a:solidFill>
                    <a:srgbClr val="000066"/>
                  </a:solidFill>
                </a:rPr>
                <a:t>67</a:t>
              </a:r>
              <a:endParaRPr lang="en-GB" sz="4000" i="0">
                <a:solidFill>
                  <a:srgbClr val="000066"/>
                </a:solidFill>
              </a:endParaRPr>
            </a:p>
          </p:txBody>
        </p:sp>
        <p:sp>
          <p:nvSpPr>
            <p:cNvPr id="6158" name="Rectangle 24"/>
            <p:cNvSpPr>
              <a:spLocks noChangeArrowheads="1"/>
            </p:cNvSpPr>
            <p:nvPr/>
          </p:nvSpPr>
          <p:spPr bwMode="auto">
            <a:xfrm>
              <a:off x="1760538" y="3300413"/>
              <a:ext cx="319087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 b="1" i="0">
                  <a:solidFill>
                    <a:srgbClr val="0066FF"/>
                  </a:solidFill>
                </a:rPr>
                <a:t>77</a:t>
              </a:r>
              <a:endParaRPr lang="en-GB" sz="4000" i="0">
                <a:solidFill>
                  <a:srgbClr val="0066FF"/>
                </a:solidFill>
              </a:endParaRPr>
            </a:p>
          </p:txBody>
        </p:sp>
        <p:sp>
          <p:nvSpPr>
            <p:cNvPr id="6159" name="Rectangle 25"/>
            <p:cNvSpPr>
              <a:spLocks noChangeArrowheads="1"/>
            </p:cNvSpPr>
            <p:nvPr/>
          </p:nvSpPr>
          <p:spPr bwMode="auto">
            <a:xfrm>
              <a:off x="3489325" y="3421063"/>
              <a:ext cx="31908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 b="1" i="0">
                  <a:solidFill>
                    <a:srgbClr val="0066FF"/>
                  </a:solidFill>
                </a:rPr>
                <a:t>75</a:t>
              </a:r>
              <a:endParaRPr lang="en-GB" sz="4000" i="0">
                <a:solidFill>
                  <a:srgbClr val="0066FF"/>
                </a:solidFill>
              </a:endParaRPr>
            </a:p>
          </p:txBody>
        </p:sp>
        <p:sp>
          <p:nvSpPr>
            <p:cNvPr id="6160" name="Text Box 57"/>
            <p:cNvSpPr txBox="1">
              <a:spLocks noChangeArrowheads="1"/>
            </p:cNvSpPr>
            <p:nvPr/>
          </p:nvSpPr>
          <p:spPr bwMode="auto">
            <a:xfrm>
              <a:off x="914400" y="5556250"/>
              <a:ext cx="4689475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GB" sz="1600" b="1" i="0">
                  <a:solidFill>
                    <a:srgbClr val="000066"/>
                  </a:solidFill>
                </a:rPr>
                <a:t>ITT, missing and intensification = failure</a:t>
              </a:r>
            </a:p>
          </p:txBody>
        </p:sp>
        <p:sp>
          <p:nvSpPr>
            <p:cNvPr id="6161" name="Text Box 58"/>
            <p:cNvSpPr txBox="1">
              <a:spLocks noChangeArrowheads="1"/>
            </p:cNvSpPr>
            <p:nvPr/>
          </p:nvSpPr>
          <p:spPr bwMode="auto">
            <a:xfrm>
              <a:off x="6751638" y="5494338"/>
              <a:ext cx="1633537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GB" sz="1600" b="1" i="0">
                  <a:solidFill>
                    <a:srgbClr val="000066"/>
                  </a:solidFill>
                </a:rPr>
                <a:t>On treatment analysis</a:t>
              </a:r>
            </a:p>
          </p:txBody>
        </p:sp>
        <p:sp>
          <p:nvSpPr>
            <p:cNvPr id="6162" name="AutoShape 165"/>
            <p:cNvSpPr>
              <a:spLocks noChangeArrowheads="1"/>
            </p:cNvSpPr>
            <p:nvPr/>
          </p:nvSpPr>
          <p:spPr bwMode="auto">
            <a:xfrm>
              <a:off x="1663700" y="2774950"/>
              <a:ext cx="4808538" cy="3317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en-GB" sz="2800" i="0">
                <a:solidFill>
                  <a:srgbClr val="000066"/>
                </a:solidFill>
              </a:endParaRPr>
            </a:p>
          </p:txBody>
        </p:sp>
        <p:sp>
          <p:nvSpPr>
            <p:cNvPr id="6163" name="Rectangle 3"/>
            <p:cNvSpPr>
              <a:spLocks noChangeArrowheads="1"/>
            </p:cNvSpPr>
            <p:nvPr/>
          </p:nvSpPr>
          <p:spPr bwMode="auto">
            <a:xfrm>
              <a:off x="1824038" y="2873375"/>
              <a:ext cx="177800" cy="14446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 i="0">
                <a:solidFill>
                  <a:srgbClr val="000066"/>
                </a:solidFill>
              </a:endParaRPr>
            </a:p>
          </p:txBody>
        </p:sp>
        <p:sp>
          <p:nvSpPr>
            <p:cNvPr id="6164" name="Rectangle 4"/>
            <p:cNvSpPr>
              <a:spLocks noChangeArrowheads="1"/>
            </p:cNvSpPr>
            <p:nvPr/>
          </p:nvSpPr>
          <p:spPr bwMode="auto">
            <a:xfrm>
              <a:off x="3649663" y="2871788"/>
              <a:ext cx="177800" cy="14446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 i="0">
                <a:solidFill>
                  <a:srgbClr val="000066"/>
                </a:solidFill>
              </a:endParaRPr>
            </a:p>
          </p:txBody>
        </p:sp>
        <p:sp>
          <p:nvSpPr>
            <p:cNvPr id="6165" name="ZoneTexte 84"/>
            <p:cNvSpPr txBox="1">
              <a:spLocks noChangeArrowheads="1"/>
            </p:cNvSpPr>
            <p:nvPr/>
          </p:nvSpPr>
          <p:spPr bwMode="auto">
            <a:xfrm>
              <a:off x="1968500" y="2752725"/>
              <a:ext cx="151447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800" b="1" i="0">
                  <a:solidFill>
                    <a:srgbClr val="000066"/>
                  </a:solidFill>
                  <a:latin typeface="Calibri" pitchFamily="34" charset="0"/>
                </a:rPr>
                <a:t>LPV/r (N = 83)</a:t>
              </a:r>
            </a:p>
          </p:txBody>
        </p:sp>
        <p:sp>
          <p:nvSpPr>
            <p:cNvPr id="6166" name="ZoneTexte 85"/>
            <p:cNvSpPr txBox="1">
              <a:spLocks noChangeArrowheads="1"/>
            </p:cNvSpPr>
            <p:nvPr/>
          </p:nvSpPr>
          <p:spPr bwMode="auto">
            <a:xfrm>
              <a:off x="3830638" y="2754313"/>
              <a:ext cx="2570162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800" b="1" i="0">
                  <a:solidFill>
                    <a:srgbClr val="000066"/>
                  </a:solidFill>
                  <a:latin typeface="Calibri" pitchFamily="34" charset="0"/>
                </a:rPr>
                <a:t>LPV/r + ZDV/3TC (N = 53)</a:t>
              </a:r>
            </a:p>
          </p:txBody>
        </p:sp>
        <p:sp>
          <p:nvSpPr>
            <p:cNvPr id="6167" name="Line 150"/>
            <p:cNvSpPr>
              <a:spLocks noChangeShapeType="1"/>
            </p:cNvSpPr>
            <p:nvPr/>
          </p:nvSpPr>
          <p:spPr bwMode="auto">
            <a:xfrm flipV="1">
              <a:off x="2466975" y="5516563"/>
              <a:ext cx="0" cy="508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8" name="Line 150"/>
            <p:cNvSpPr>
              <a:spLocks noChangeShapeType="1"/>
            </p:cNvSpPr>
            <p:nvPr/>
          </p:nvSpPr>
          <p:spPr bwMode="auto">
            <a:xfrm flipV="1">
              <a:off x="4121150" y="5516563"/>
              <a:ext cx="0" cy="508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9" name="Text Box 76"/>
            <p:cNvSpPr txBox="1">
              <a:spLocks noChangeArrowheads="1"/>
            </p:cNvSpPr>
            <p:nvPr/>
          </p:nvSpPr>
          <p:spPr bwMode="auto">
            <a:xfrm>
              <a:off x="395288" y="2513013"/>
              <a:ext cx="5334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en-GB" sz="1800" i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6170" name="Line 141"/>
            <p:cNvSpPr>
              <a:spLocks noChangeShapeType="1"/>
            </p:cNvSpPr>
            <p:nvPr/>
          </p:nvSpPr>
          <p:spPr bwMode="auto">
            <a:xfrm>
              <a:off x="893763" y="2978150"/>
              <a:ext cx="0" cy="2538413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1" name="Line 142"/>
            <p:cNvSpPr>
              <a:spLocks noChangeShapeType="1"/>
            </p:cNvSpPr>
            <p:nvPr/>
          </p:nvSpPr>
          <p:spPr bwMode="auto">
            <a:xfrm>
              <a:off x="827088" y="5516563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2" name="Line 144"/>
            <p:cNvSpPr>
              <a:spLocks noChangeShapeType="1"/>
            </p:cNvSpPr>
            <p:nvPr/>
          </p:nvSpPr>
          <p:spPr bwMode="auto">
            <a:xfrm>
              <a:off x="827088" y="4498975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3" name="Line 145"/>
            <p:cNvSpPr>
              <a:spLocks noChangeShapeType="1"/>
            </p:cNvSpPr>
            <p:nvPr/>
          </p:nvSpPr>
          <p:spPr bwMode="auto">
            <a:xfrm>
              <a:off x="827088" y="3997325"/>
              <a:ext cx="539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4" name="Line 147"/>
            <p:cNvSpPr>
              <a:spLocks noChangeShapeType="1"/>
            </p:cNvSpPr>
            <p:nvPr/>
          </p:nvSpPr>
          <p:spPr bwMode="auto">
            <a:xfrm>
              <a:off x="827088" y="2978150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5" name="Line 149"/>
            <p:cNvSpPr>
              <a:spLocks noChangeShapeType="1"/>
            </p:cNvSpPr>
            <p:nvPr/>
          </p:nvSpPr>
          <p:spPr bwMode="auto">
            <a:xfrm flipV="1">
              <a:off x="893763" y="5516563"/>
              <a:ext cx="0" cy="508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6" name="Rectangle 159"/>
            <p:cNvSpPr>
              <a:spLocks noChangeArrowheads="1"/>
            </p:cNvSpPr>
            <p:nvPr/>
          </p:nvSpPr>
          <p:spPr bwMode="auto">
            <a:xfrm>
              <a:off x="655638" y="5418138"/>
              <a:ext cx="984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400" b="1" i="0">
                  <a:solidFill>
                    <a:srgbClr val="000066"/>
                  </a:solidFill>
                </a:rPr>
                <a:t>0</a:t>
              </a:r>
              <a:endParaRPr lang="en-GB" sz="1800" i="0">
                <a:solidFill>
                  <a:srgbClr val="000066"/>
                </a:solidFill>
              </a:endParaRPr>
            </a:p>
          </p:txBody>
        </p:sp>
        <p:sp>
          <p:nvSpPr>
            <p:cNvPr id="6177" name="Rectangle 161"/>
            <p:cNvSpPr>
              <a:spLocks noChangeArrowheads="1"/>
            </p:cNvSpPr>
            <p:nvPr/>
          </p:nvSpPr>
          <p:spPr bwMode="auto">
            <a:xfrm>
              <a:off x="557213" y="4398963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400" b="1" i="0">
                  <a:solidFill>
                    <a:srgbClr val="000066"/>
                  </a:solidFill>
                </a:rPr>
                <a:t>40</a:t>
              </a:r>
              <a:endParaRPr lang="en-GB" sz="1800" i="0">
                <a:solidFill>
                  <a:srgbClr val="000066"/>
                </a:solidFill>
              </a:endParaRPr>
            </a:p>
          </p:txBody>
        </p:sp>
        <p:sp>
          <p:nvSpPr>
            <p:cNvPr id="6178" name="Rectangle 162"/>
            <p:cNvSpPr>
              <a:spLocks noChangeArrowheads="1"/>
            </p:cNvSpPr>
            <p:nvPr/>
          </p:nvSpPr>
          <p:spPr bwMode="auto">
            <a:xfrm>
              <a:off x="557213" y="3897313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400" b="1" i="0">
                  <a:solidFill>
                    <a:srgbClr val="000066"/>
                  </a:solidFill>
                </a:rPr>
                <a:t>60</a:t>
              </a:r>
              <a:endParaRPr lang="en-GB" sz="1800" i="0">
                <a:solidFill>
                  <a:srgbClr val="000066"/>
                </a:solidFill>
              </a:endParaRPr>
            </a:p>
          </p:txBody>
        </p:sp>
        <p:sp>
          <p:nvSpPr>
            <p:cNvPr id="6179" name="Rectangle 163"/>
            <p:cNvSpPr>
              <a:spLocks noChangeArrowheads="1"/>
            </p:cNvSpPr>
            <p:nvPr/>
          </p:nvSpPr>
          <p:spPr bwMode="auto">
            <a:xfrm>
              <a:off x="557213" y="3387725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400" b="1" i="0">
                  <a:solidFill>
                    <a:srgbClr val="000066"/>
                  </a:solidFill>
                </a:rPr>
                <a:t>80</a:t>
              </a:r>
              <a:endParaRPr lang="en-GB" sz="1800" i="0">
                <a:solidFill>
                  <a:srgbClr val="000066"/>
                </a:solidFill>
              </a:endParaRPr>
            </a:p>
          </p:txBody>
        </p:sp>
        <p:sp>
          <p:nvSpPr>
            <p:cNvPr id="6180" name="Rectangle 164"/>
            <p:cNvSpPr>
              <a:spLocks noChangeArrowheads="1"/>
            </p:cNvSpPr>
            <p:nvPr/>
          </p:nvSpPr>
          <p:spPr bwMode="auto">
            <a:xfrm>
              <a:off x="458788" y="2878138"/>
              <a:ext cx="295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400" b="1" i="0">
                  <a:solidFill>
                    <a:srgbClr val="000066"/>
                  </a:solidFill>
                </a:rPr>
                <a:t>100</a:t>
              </a:r>
              <a:endParaRPr lang="en-GB" sz="1800" i="0">
                <a:solidFill>
                  <a:srgbClr val="000066"/>
                </a:solidFill>
              </a:endParaRPr>
            </a:p>
          </p:txBody>
        </p:sp>
        <p:sp>
          <p:nvSpPr>
            <p:cNvPr id="6181" name="ZoneTexte 11"/>
            <p:cNvSpPr txBox="1">
              <a:spLocks noChangeArrowheads="1"/>
            </p:cNvSpPr>
            <p:nvPr/>
          </p:nvSpPr>
          <p:spPr bwMode="auto">
            <a:xfrm>
              <a:off x="1022350" y="2106613"/>
              <a:ext cx="1227138" cy="530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GB" sz="1800" b="1" i="0">
                  <a:solidFill>
                    <a:srgbClr val="000066"/>
                  </a:solidFill>
                  <a:latin typeface="Calibri" pitchFamily="34" charset="0"/>
                </a:rPr>
                <a:t>&lt; 400 c/mL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GB" sz="1800" b="1" i="0">
                  <a:solidFill>
                    <a:srgbClr val="000066"/>
                  </a:solidFill>
                  <a:latin typeface="Calibri" pitchFamily="34" charset="0"/>
                </a:rPr>
                <a:t> at W24</a:t>
              </a:r>
            </a:p>
          </p:txBody>
        </p:sp>
        <p:sp>
          <p:nvSpPr>
            <p:cNvPr id="6182" name="ZoneTexte 11"/>
            <p:cNvSpPr txBox="1">
              <a:spLocks noChangeArrowheads="1"/>
            </p:cNvSpPr>
            <p:nvPr/>
          </p:nvSpPr>
          <p:spPr bwMode="auto">
            <a:xfrm>
              <a:off x="2740025" y="2106613"/>
              <a:ext cx="1111250" cy="530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GB" sz="1800" b="1" i="0">
                  <a:solidFill>
                    <a:srgbClr val="000066"/>
                  </a:solidFill>
                  <a:latin typeface="Calibri" pitchFamily="34" charset="0"/>
                </a:rPr>
                <a:t>&lt; 50 c/mL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GB" sz="1800" b="1" i="0">
                  <a:solidFill>
                    <a:srgbClr val="000066"/>
                  </a:solidFill>
                  <a:latin typeface="Calibri" pitchFamily="34" charset="0"/>
                </a:rPr>
                <a:t> at W48</a:t>
              </a:r>
            </a:p>
          </p:txBody>
        </p:sp>
        <p:sp>
          <p:nvSpPr>
            <p:cNvPr id="6183" name="Rectangle 8"/>
            <p:cNvSpPr>
              <a:spLocks noChangeArrowheads="1"/>
            </p:cNvSpPr>
            <p:nvPr/>
          </p:nvSpPr>
          <p:spPr bwMode="auto">
            <a:xfrm>
              <a:off x="4427538" y="3922713"/>
              <a:ext cx="590550" cy="160655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800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2800" i="0">
                <a:solidFill>
                  <a:srgbClr val="000066"/>
                </a:solidFill>
              </a:endParaRPr>
            </a:p>
          </p:txBody>
        </p:sp>
        <p:sp>
          <p:nvSpPr>
            <p:cNvPr id="6184" name="Rectangle 10"/>
            <p:cNvSpPr>
              <a:spLocks noChangeArrowheads="1"/>
            </p:cNvSpPr>
            <p:nvPr/>
          </p:nvSpPr>
          <p:spPr bwMode="auto">
            <a:xfrm>
              <a:off x="5014913" y="3630613"/>
              <a:ext cx="590550" cy="1898650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938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2800" i="0">
                <a:solidFill>
                  <a:srgbClr val="000066"/>
                </a:solidFill>
              </a:endParaRPr>
            </a:p>
          </p:txBody>
        </p:sp>
        <p:sp>
          <p:nvSpPr>
            <p:cNvPr id="6185" name="Line 150"/>
            <p:cNvSpPr>
              <a:spLocks noChangeShapeType="1"/>
            </p:cNvSpPr>
            <p:nvPr/>
          </p:nvSpPr>
          <p:spPr bwMode="auto">
            <a:xfrm flipV="1">
              <a:off x="6197600" y="5516563"/>
              <a:ext cx="0" cy="508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6" name="ZoneTexte 11"/>
            <p:cNvSpPr txBox="1">
              <a:spLocks noChangeArrowheads="1"/>
            </p:cNvSpPr>
            <p:nvPr/>
          </p:nvSpPr>
          <p:spPr bwMode="auto">
            <a:xfrm>
              <a:off x="3913188" y="1887538"/>
              <a:ext cx="2257425" cy="749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GB" sz="1800" b="1" i="0">
                  <a:solidFill>
                    <a:srgbClr val="000066"/>
                  </a:solidFill>
                  <a:latin typeface="Calibri" pitchFamily="34" charset="0"/>
                </a:rPr>
                <a:t>Primary endpoint :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GB" sz="1800" b="1" i="0">
                  <a:solidFill>
                    <a:srgbClr val="000066"/>
                  </a:solidFill>
                  <a:latin typeface="Calibri" pitchFamily="34" charset="0"/>
                </a:rPr>
                <a:t>&lt; 400 c/mL at W24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GB" sz="1800" b="1" i="0">
                  <a:solidFill>
                    <a:srgbClr val="000066"/>
                  </a:solidFill>
                  <a:latin typeface="Calibri" pitchFamily="34" charset="0"/>
                </a:rPr>
                <a:t>and &lt; 50 c/mL at W48</a:t>
              </a:r>
            </a:p>
          </p:txBody>
        </p:sp>
        <p:sp>
          <p:nvSpPr>
            <p:cNvPr id="6187" name="Rectangle 23"/>
            <p:cNvSpPr>
              <a:spLocks noChangeArrowheads="1"/>
            </p:cNvSpPr>
            <p:nvPr/>
          </p:nvSpPr>
          <p:spPr bwMode="auto">
            <a:xfrm>
              <a:off x="4562475" y="3678238"/>
              <a:ext cx="319088" cy="214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 b="1" i="0">
                  <a:solidFill>
                    <a:srgbClr val="000066"/>
                  </a:solidFill>
                </a:rPr>
                <a:t>64</a:t>
              </a:r>
              <a:endParaRPr lang="en-GB" sz="4000" i="0">
                <a:solidFill>
                  <a:srgbClr val="000066"/>
                </a:solidFill>
              </a:endParaRPr>
            </a:p>
          </p:txBody>
        </p:sp>
        <p:sp>
          <p:nvSpPr>
            <p:cNvPr id="6188" name="Rectangle 25"/>
            <p:cNvSpPr>
              <a:spLocks noChangeArrowheads="1"/>
            </p:cNvSpPr>
            <p:nvPr/>
          </p:nvSpPr>
          <p:spPr bwMode="auto">
            <a:xfrm>
              <a:off x="5149850" y="3424238"/>
              <a:ext cx="319088" cy="214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 b="1" i="0">
                  <a:solidFill>
                    <a:srgbClr val="0066FF"/>
                  </a:solidFill>
                </a:rPr>
                <a:t>75</a:t>
              </a:r>
              <a:endParaRPr lang="en-GB" sz="4000" i="0">
                <a:solidFill>
                  <a:srgbClr val="0066FF"/>
                </a:solidFill>
              </a:endParaRPr>
            </a:p>
          </p:txBody>
        </p:sp>
        <p:sp>
          <p:nvSpPr>
            <p:cNvPr id="6189" name="Rectangle 8"/>
            <p:cNvSpPr>
              <a:spLocks noChangeArrowheads="1"/>
            </p:cNvSpPr>
            <p:nvPr/>
          </p:nvSpPr>
          <p:spPr bwMode="auto">
            <a:xfrm>
              <a:off x="6891338" y="3486150"/>
              <a:ext cx="590550" cy="202565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8001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2800" i="0">
                <a:solidFill>
                  <a:srgbClr val="000066"/>
                </a:solidFill>
              </a:endParaRPr>
            </a:p>
          </p:txBody>
        </p:sp>
        <p:sp>
          <p:nvSpPr>
            <p:cNvPr id="6190" name="Rectangle 10"/>
            <p:cNvSpPr>
              <a:spLocks noChangeArrowheads="1"/>
            </p:cNvSpPr>
            <p:nvPr/>
          </p:nvSpPr>
          <p:spPr bwMode="auto">
            <a:xfrm>
              <a:off x="7478713" y="3011488"/>
              <a:ext cx="590550" cy="250031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938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sz="2800" i="0">
                <a:solidFill>
                  <a:srgbClr val="000066"/>
                </a:solidFill>
              </a:endParaRPr>
            </a:p>
          </p:txBody>
        </p:sp>
        <p:sp>
          <p:nvSpPr>
            <p:cNvPr id="6191" name="ZoneTexte 11"/>
            <p:cNvSpPr txBox="1">
              <a:spLocks noChangeArrowheads="1"/>
            </p:cNvSpPr>
            <p:nvPr/>
          </p:nvSpPr>
          <p:spPr bwMode="auto">
            <a:xfrm>
              <a:off x="6400800" y="2106613"/>
              <a:ext cx="2257425" cy="530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en-GB" sz="1800" b="1" i="0">
                  <a:solidFill>
                    <a:srgbClr val="000066"/>
                  </a:solidFill>
                  <a:latin typeface="Calibri" pitchFamily="34" charset="0"/>
                </a:rPr>
                <a:t>&lt; 400 c/mL at W24</a:t>
              </a:r>
            </a:p>
            <a:p>
              <a:pPr algn="ctr" eaLnBrk="1" hangingPunct="1">
                <a:lnSpc>
                  <a:spcPct val="80000"/>
                </a:lnSpc>
              </a:pPr>
              <a:r>
                <a:rPr lang="en-GB" sz="1800" b="1" i="0">
                  <a:solidFill>
                    <a:srgbClr val="000066"/>
                  </a:solidFill>
                  <a:latin typeface="Calibri" pitchFamily="34" charset="0"/>
                </a:rPr>
                <a:t>and &lt; 50 c/mL at W48</a:t>
              </a:r>
            </a:p>
          </p:txBody>
        </p:sp>
        <p:sp>
          <p:nvSpPr>
            <p:cNvPr id="6192" name="Rectangle 23"/>
            <p:cNvSpPr>
              <a:spLocks noChangeArrowheads="1"/>
            </p:cNvSpPr>
            <p:nvPr/>
          </p:nvSpPr>
          <p:spPr bwMode="auto">
            <a:xfrm>
              <a:off x="7051675" y="3255963"/>
              <a:ext cx="31908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 b="1" i="0">
                  <a:solidFill>
                    <a:srgbClr val="000066"/>
                  </a:solidFill>
                </a:rPr>
                <a:t>80</a:t>
              </a:r>
              <a:endParaRPr lang="en-GB" sz="4000" i="0">
                <a:solidFill>
                  <a:srgbClr val="000066"/>
                </a:solidFill>
              </a:endParaRPr>
            </a:p>
          </p:txBody>
        </p:sp>
        <p:sp>
          <p:nvSpPr>
            <p:cNvPr id="6193" name="Rectangle 25"/>
            <p:cNvSpPr>
              <a:spLocks noChangeArrowheads="1"/>
            </p:cNvSpPr>
            <p:nvPr/>
          </p:nvSpPr>
          <p:spPr bwMode="auto">
            <a:xfrm>
              <a:off x="7639050" y="2790825"/>
              <a:ext cx="31908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GB" sz="1400" b="1" i="0">
                  <a:solidFill>
                    <a:srgbClr val="0066FF"/>
                  </a:solidFill>
                </a:rPr>
                <a:t>98</a:t>
              </a:r>
              <a:endParaRPr lang="en-GB" sz="4000" i="0">
                <a:solidFill>
                  <a:srgbClr val="0066FF"/>
                </a:solidFill>
              </a:endParaRPr>
            </a:p>
          </p:txBody>
        </p:sp>
        <p:sp>
          <p:nvSpPr>
            <p:cNvPr id="6194" name="ZoneTexte 62"/>
            <p:cNvSpPr txBox="1">
              <a:spLocks noChangeArrowheads="1"/>
            </p:cNvSpPr>
            <p:nvPr/>
          </p:nvSpPr>
          <p:spPr bwMode="auto">
            <a:xfrm>
              <a:off x="7016750" y="5143500"/>
              <a:ext cx="4095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fr-FR" sz="1600" i="0"/>
                <a:t>66</a:t>
              </a:r>
            </a:p>
          </p:txBody>
        </p:sp>
        <p:sp>
          <p:nvSpPr>
            <p:cNvPr id="6195" name="ZoneTexte 63"/>
            <p:cNvSpPr txBox="1">
              <a:spLocks noChangeArrowheads="1"/>
            </p:cNvSpPr>
            <p:nvPr/>
          </p:nvSpPr>
          <p:spPr bwMode="auto">
            <a:xfrm>
              <a:off x="7567613" y="5143500"/>
              <a:ext cx="4095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fr-FR" sz="1600" i="0">
                  <a:solidFill>
                    <a:srgbClr val="000066"/>
                  </a:solidFill>
                </a:rPr>
                <a:t>41</a:t>
              </a:r>
            </a:p>
          </p:txBody>
        </p:sp>
        <p:sp>
          <p:nvSpPr>
            <p:cNvPr id="6196" name="ZoneTexte 55"/>
            <p:cNvSpPr txBox="1">
              <a:spLocks noChangeArrowheads="1"/>
            </p:cNvSpPr>
            <p:nvPr/>
          </p:nvSpPr>
          <p:spPr bwMode="auto">
            <a:xfrm>
              <a:off x="6630988" y="2747963"/>
              <a:ext cx="8286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/>
              <a:r>
                <a:rPr lang="fr-FR" sz="1400" i="0">
                  <a:solidFill>
                    <a:srgbClr val="000090"/>
                  </a:solidFill>
                </a:rPr>
                <a:t>p = 0.02</a:t>
              </a:r>
            </a:p>
          </p:txBody>
        </p:sp>
        <p:sp>
          <p:nvSpPr>
            <p:cNvPr id="6197" name="Line 145"/>
            <p:cNvSpPr>
              <a:spLocks noChangeShapeType="1"/>
            </p:cNvSpPr>
            <p:nvPr/>
          </p:nvSpPr>
          <p:spPr bwMode="auto">
            <a:xfrm>
              <a:off x="827088" y="3511550"/>
              <a:ext cx="539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8" name="Line 12"/>
            <p:cNvSpPr>
              <a:spLocks noChangeShapeType="1"/>
            </p:cNvSpPr>
            <p:nvPr/>
          </p:nvSpPr>
          <p:spPr bwMode="auto">
            <a:xfrm>
              <a:off x="817563" y="5519738"/>
              <a:ext cx="786606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6151" name="AutoShape 165"/>
          <p:cNvSpPr>
            <a:spLocks noChangeArrowheads="1"/>
          </p:cNvSpPr>
          <p:nvPr/>
        </p:nvSpPr>
        <p:spPr bwMode="auto">
          <a:xfrm>
            <a:off x="381000" y="6110288"/>
            <a:ext cx="8607425" cy="361950"/>
          </a:xfrm>
          <a:prstGeom prst="roundRect">
            <a:avLst>
              <a:gd name="adj" fmla="val 16667"/>
            </a:avLst>
          </a:prstGeom>
          <a:solidFill>
            <a:srgbClr val="F8F8F8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400" i="0">
                <a:solidFill>
                  <a:srgbClr val="000066"/>
                </a:solidFill>
              </a:rPr>
              <a:t>Median CD4 increase at W48: 151/mm</a:t>
            </a:r>
            <a:r>
              <a:rPr lang="en-US" sz="1400" i="0" baseline="30000">
                <a:solidFill>
                  <a:srgbClr val="000066"/>
                </a:solidFill>
              </a:rPr>
              <a:t>3</a:t>
            </a:r>
            <a:r>
              <a:rPr lang="en-US" sz="1400" i="0">
                <a:solidFill>
                  <a:srgbClr val="000066"/>
                </a:solidFill>
              </a:rPr>
              <a:t> (LPV/r monotherapy) vs 159/mm</a:t>
            </a:r>
            <a:r>
              <a:rPr lang="en-US" sz="1400" i="0" baseline="30000">
                <a:solidFill>
                  <a:srgbClr val="000066"/>
                </a:solidFill>
              </a:rPr>
              <a:t>3</a:t>
            </a:r>
            <a:r>
              <a:rPr lang="en-US" sz="1400" i="0">
                <a:solidFill>
                  <a:srgbClr val="000066"/>
                </a:solidFill>
              </a:rPr>
              <a:t> (LPV/r + ZDV/3TC) (p = 0.65)</a:t>
            </a:r>
            <a:endParaRPr lang="en-GB" sz="1400" i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4"/>
          <p:cNvSpPr>
            <a:spLocks noGrp="1"/>
          </p:cNvSpPr>
          <p:nvPr>
            <p:ph type="body" idx="4294967295"/>
          </p:nvPr>
        </p:nvSpPr>
        <p:spPr>
          <a:xfrm>
            <a:off x="50800" y="1196975"/>
            <a:ext cx="8799513" cy="53038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GB" sz="2800" b="1" smtClean="0">
                <a:latin typeface="Calibri" pitchFamily="34" charset="0"/>
                <a:ea typeface="ＭＳ Ｐゴシック" pitchFamily="34" charset="-128"/>
              </a:rPr>
              <a:t>Resistance, safety and tolerability</a:t>
            </a:r>
            <a:endParaRPr lang="en-GB" sz="2400" b="1" smtClean="0">
              <a:latin typeface="Calibri" pitchFamily="34" charset="0"/>
              <a:ea typeface="ＭＳ Ｐゴシック" pitchFamily="34" charset="-128"/>
            </a:endParaRPr>
          </a:p>
          <a:p>
            <a:pPr lvl="1" eaLnBrk="1" hangingPunct="1">
              <a:spcBef>
                <a:spcPct val="0"/>
              </a:spcBef>
            </a:pPr>
            <a:r>
              <a:rPr lang="en-GB" sz="2000" smtClean="0">
                <a:ea typeface="ＭＳ Ｐゴシック" pitchFamily="34" charset="-128"/>
              </a:rPr>
              <a:t>24/136 patients qualified for resistance testing (rebound of </a:t>
            </a:r>
            <a:br>
              <a:rPr lang="en-GB" sz="2000" smtClean="0">
                <a:ea typeface="ＭＳ Ｐゴシック" pitchFamily="34" charset="-128"/>
              </a:rPr>
            </a:br>
            <a:r>
              <a:rPr lang="en-GB" sz="2000" smtClean="0">
                <a:ea typeface="ＭＳ Ｐゴシック" pitchFamily="34" charset="-128"/>
              </a:rPr>
              <a:t>HIV RNA &gt; 500 c/mL): 21/83 in the LPV/r monotherapy group </a:t>
            </a:r>
            <a:br>
              <a:rPr lang="en-GB" sz="2000" smtClean="0">
                <a:ea typeface="ＭＳ Ｐゴシック" pitchFamily="34" charset="-128"/>
              </a:rPr>
            </a:br>
            <a:r>
              <a:rPr lang="en-GB" sz="2000" smtClean="0">
                <a:ea typeface="ＭＳ Ｐゴシック" pitchFamily="34" charset="-128"/>
              </a:rPr>
              <a:t>and 3/53 in the LPV/r + ZDV/3TC group</a:t>
            </a:r>
          </a:p>
          <a:p>
            <a:pPr lvl="1" eaLnBrk="1" hangingPunct="1">
              <a:spcBef>
                <a:spcPct val="0"/>
              </a:spcBef>
            </a:pPr>
            <a:r>
              <a:rPr lang="en-GB" sz="2000" smtClean="0">
                <a:ea typeface="ＭＳ Ｐゴシック" pitchFamily="34" charset="-128"/>
              </a:rPr>
              <a:t>PI-associated resistance mutations emerged in 3/21 patients on LPV/r monotherapy (L76V, M46I)</a:t>
            </a:r>
          </a:p>
          <a:p>
            <a:pPr lvl="1" eaLnBrk="1" hangingPunct="1">
              <a:spcBef>
                <a:spcPct val="0"/>
              </a:spcBef>
            </a:pPr>
            <a:r>
              <a:rPr lang="en-GB" sz="2000" smtClean="0">
                <a:ea typeface="ＭＳ Ｐゴシック" pitchFamily="34" charset="-128"/>
              </a:rPr>
              <a:t>Serious adverse event: 12% LPV/r mono vs 8% LPV/r + ZDV/3TC</a:t>
            </a:r>
          </a:p>
          <a:p>
            <a:pPr lvl="1" eaLnBrk="1" hangingPunct="1">
              <a:spcBef>
                <a:spcPct val="0"/>
              </a:spcBef>
            </a:pPr>
            <a:r>
              <a:rPr lang="en-GB" sz="2000" smtClean="0">
                <a:ea typeface="ＭＳ Ｐゴシック" pitchFamily="34" charset="-128"/>
              </a:rPr>
              <a:t>Similar frequency of clinical adverse events (mainly diarrhoea) and laboratory abnormalities (transaminases elevations) of at least moderate severity in the 2 groups</a:t>
            </a:r>
          </a:p>
          <a:p>
            <a:pPr lvl="1" eaLnBrk="1" hangingPunct="1">
              <a:spcBef>
                <a:spcPct val="0"/>
              </a:spcBef>
            </a:pPr>
            <a:endParaRPr lang="en-GB" sz="1400" smtClean="0"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GB" sz="2800" b="1" smtClean="0">
                <a:latin typeface="Calibri" pitchFamily="34" charset="0"/>
                <a:ea typeface="ＭＳ Ｐゴシック" pitchFamily="34" charset="-128"/>
              </a:rPr>
              <a:t>Conclusion</a:t>
            </a:r>
          </a:p>
          <a:p>
            <a:pPr lvl="1" eaLnBrk="1" hangingPunct="1">
              <a:spcBef>
                <a:spcPct val="0"/>
              </a:spcBef>
            </a:pPr>
            <a:r>
              <a:rPr lang="en-GB" sz="2000" smtClean="0">
                <a:ea typeface="ＭＳ Ｐゴシック" pitchFamily="34" charset="-128"/>
              </a:rPr>
              <a:t>In antiretroviral-naïve patients, LPV/r monotherapy demonstrates lower rates of virologic suppression as compared with LPV/r + ZDV/3TC</a:t>
            </a:r>
          </a:p>
          <a:p>
            <a:pPr lvl="1" eaLnBrk="1" hangingPunct="1">
              <a:spcBef>
                <a:spcPct val="0"/>
              </a:spcBef>
            </a:pPr>
            <a:r>
              <a:rPr lang="en-GB" sz="2000" smtClean="0">
                <a:ea typeface="ＭＳ Ｐゴシック" pitchFamily="34" charset="-128"/>
              </a:rPr>
              <a:t>LPV/r monotherapy should not be offered for first-line antiretroviral therapy</a:t>
            </a:r>
          </a:p>
        </p:txBody>
      </p:sp>
      <p:sp>
        <p:nvSpPr>
          <p:cNvPr id="7171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34" charset="-128"/>
              </a:rPr>
              <a:t>MONARK Study: LPV/r BID monotherapy vs LPV/r BID + ZDV/3TC</a:t>
            </a:r>
          </a:p>
        </p:txBody>
      </p:sp>
      <p:sp>
        <p:nvSpPr>
          <p:cNvPr id="7172" name="ZoneTexte 69"/>
          <p:cNvSpPr txBox="1">
            <a:spLocks noChangeArrowheads="1"/>
          </p:cNvSpPr>
          <p:nvPr/>
        </p:nvSpPr>
        <p:spPr bwMode="auto">
          <a:xfrm>
            <a:off x="6456363" y="6556375"/>
            <a:ext cx="26098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GB" sz="1200">
                <a:solidFill>
                  <a:srgbClr val="CC0000"/>
                </a:solidFill>
              </a:rPr>
              <a:t>Delfraissy JF. AIDS 2008;22:385-93</a:t>
            </a:r>
          </a:p>
        </p:txBody>
      </p:sp>
      <p:grpSp>
        <p:nvGrpSpPr>
          <p:cNvPr id="7173" name="Group 7"/>
          <p:cNvGrpSpPr>
            <a:grpSpLocks/>
          </p:cNvGrpSpPr>
          <p:nvPr/>
        </p:nvGrpSpPr>
        <p:grpSpPr bwMode="auto">
          <a:xfrm>
            <a:off x="-3175" y="6570663"/>
            <a:ext cx="900113" cy="287337"/>
            <a:chOff x="-2" y="4139"/>
            <a:chExt cx="567" cy="181"/>
          </a:xfrm>
        </p:grpSpPr>
        <p:sp>
          <p:nvSpPr>
            <p:cNvPr id="7174" name="AutoShape 162"/>
            <p:cNvSpPr>
              <a:spLocks noChangeArrowheads="1"/>
            </p:cNvSpPr>
            <p:nvPr/>
          </p:nvSpPr>
          <p:spPr bwMode="auto">
            <a:xfrm>
              <a:off x="-2" y="4139"/>
              <a:ext cx="567" cy="18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GB" sz="1800" b="1" i="0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7175" name="ZoneTexte 23"/>
            <p:cNvSpPr txBox="1">
              <a:spLocks noChangeArrowheads="1"/>
            </p:cNvSpPr>
            <p:nvPr/>
          </p:nvSpPr>
          <p:spPr bwMode="auto">
            <a:xfrm>
              <a:off x="26" y="4143"/>
              <a:ext cx="50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GB" sz="1200" b="1">
                  <a:solidFill>
                    <a:srgbClr val="333399"/>
                  </a:solidFill>
                  <a:latin typeface="Cambria" pitchFamily="18" charset="0"/>
                </a:rPr>
                <a:t>MONARK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03/08/2005 15:03:22&quot;&gt;&lt;Slide id=&quot;258&quot; dur=&quot;.922&quot;/&gt;&lt;Slide id=&quot;280&quot; dur=&quot;.563&quot;/&gt;&lt;Slide id=&quot;281&quot; dur=&quot;.343&quot;/&gt;&lt;Slide id=&quot;282&quot; dur=&quot;.266&quot;/&gt;&lt;Slide id=&quot;283&quot; dur=&quot;.328&quot;/&gt;&lt;Slide id=&quot;282&quot; dur=&quot;.141&quot;/&gt;&lt;Slide id=&quot;281&quot; dur=&quot;.078&quot;/&gt;&lt;Slide id=&quot;280&quot; dur=&quot;.187&quot;/&gt;&lt;Slide id=&quot;258&quot; dur=&quot;.454&quot;/&gt;&lt;/Timings&gt;&lt;/WMTools&gt;"/>
  <p:tag name="ARTICULATE_PROJECT_OPEN" val="0"/>
</p:tagLst>
</file>

<file path=ppt/theme/theme1.xml><?xml version="1.0" encoding="utf-8"?>
<a:theme xmlns:a="http://schemas.openxmlformats.org/drawingml/2006/main" name="ARV_trials_2010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RV_trials_2010">
  <a:themeElements>
    <a:clrScheme name="1_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ARV_trials_2010">
      <a:majorFont>
        <a:latin typeface="Calibri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18614</TotalTime>
  <Words>359</Words>
  <Application>Microsoft Office PowerPoint</Application>
  <PresentationFormat>Affichage à l'écran (4:3)</PresentationFormat>
  <Paragraphs>122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5</vt:i4>
      </vt:variant>
    </vt:vector>
  </HeadingPairs>
  <TitlesOfParts>
    <vt:vector size="13" baseType="lpstr">
      <vt:lpstr>Arial</vt:lpstr>
      <vt:lpstr>ＭＳ Ｐゴシック</vt:lpstr>
      <vt:lpstr>Calibri</vt:lpstr>
      <vt:lpstr>Wingdings</vt:lpstr>
      <vt:lpstr>Trebuchet MS</vt:lpstr>
      <vt:lpstr>Cambria</vt:lpstr>
      <vt:lpstr>ARV_trials_2010</vt:lpstr>
      <vt:lpstr>1_ARV_trials_2010</vt:lpstr>
      <vt:lpstr>Comparison of PI vs PI</vt:lpstr>
      <vt:lpstr>MONARK Study: LPV/r BID monotherapy vs LPV/r BID + ZDV/3TC</vt:lpstr>
      <vt:lpstr>MONARK Study: LPV/r BID monotherapy vs  LPV/r BID + ZDV/3TC</vt:lpstr>
      <vt:lpstr>MONARK Study: LPV/r BID monotherapy vs LPV/r BID + ZDV/3TC</vt:lpstr>
      <vt:lpstr>MONARK Study: LPV/r BID monotherapy vs LPV/r BID + ZDV/3TC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2010</dc:title>
  <dc:creator>F. Raffi</dc:creator>
  <cp:lastModifiedBy>Utilisateur</cp:lastModifiedBy>
  <cp:revision>1445</cp:revision>
  <cp:lastPrinted>2009-11-19T07:51:26Z</cp:lastPrinted>
  <dcterms:created xsi:type="dcterms:W3CDTF">2010-03-17T20:56:56Z</dcterms:created>
  <dcterms:modified xsi:type="dcterms:W3CDTF">2018-02-06T15:07:32Z</dcterms:modified>
</cp:coreProperties>
</file>