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930" r:id="rId3"/>
    <p:sldId id="926" r:id="rId4"/>
    <p:sldId id="927" r:id="rId5"/>
    <p:sldId id="928" r:id="rId6"/>
    <p:sldId id="929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BDAD43A-58EE-4B1D-82A6-766F813357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62619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983456B-E08D-47FD-846E-C13567608F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1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5447088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93CDECC-BCC7-4F8F-A926-2314D362BD02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680367C-9770-4757-9EEC-B88FE3B72738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F2F75B6-CB54-451C-812F-645626D9C523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74C6255-77E8-4022-9963-379A0CF0EEDD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F87B3B6-E8C9-42B2-A5D6-787A04EB886F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1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0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328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346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7908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41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1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70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834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0131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264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2410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08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0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72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1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52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53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75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9873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747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LPV/r mono vs LPV/r + ZDV/3TC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MONARK Study: LPV/r BID monotherapy vs LPV/r BID + ZDV/3TC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Design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sp>
        <p:nvSpPr>
          <p:cNvPr id="4101" name="Espace réservé du contenu 2"/>
          <p:cNvSpPr txBox="1">
            <a:spLocks/>
          </p:cNvSpPr>
          <p:nvPr/>
        </p:nvSpPr>
        <p:spPr bwMode="auto">
          <a:xfrm>
            <a:off x="50800" y="4773613"/>
            <a:ext cx="888682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lvl="1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2000" i="0">
                <a:solidFill>
                  <a:srgbClr val="000066"/>
                </a:solidFill>
                <a:cs typeface="Arial" pitchFamily="34" charset="0"/>
              </a:rPr>
              <a:t>Primary endpoint: HIV RNA &lt; 400 c/mL at W24 and &lt; 50 c/mL at W48</a:t>
            </a:r>
          </a:p>
          <a:p>
            <a:pPr lvl="1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2000" i="0">
                <a:solidFill>
                  <a:srgbClr val="000066"/>
                </a:solidFill>
              </a:rPr>
              <a:t>No power calculation due to limited sample size, and pilot nature of the study</a:t>
            </a:r>
          </a:p>
        </p:txBody>
      </p:sp>
      <p:sp>
        <p:nvSpPr>
          <p:cNvPr id="4102" name="ZoneTexte 38"/>
          <p:cNvSpPr txBox="1">
            <a:spLocks noChangeArrowheads="1"/>
          </p:cNvSpPr>
          <p:nvPr/>
        </p:nvSpPr>
        <p:spPr bwMode="auto">
          <a:xfrm>
            <a:off x="4854575" y="4202113"/>
            <a:ext cx="348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LPV/r soft-gel capsule was used</a:t>
            </a:r>
          </a:p>
        </p:txBody>
      </p:sp>
      <p:grpSp>
        <p:nvGrpSpPr>
          <p:cNvPr id="4103" name="Group 2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1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18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sp>
        <p:nvSpPr>
          <p:cNvPr id="4104" name="AutoShape 162"/>
          <p:cNvSpPr>
            <a:spLocks noChangeArrowheads="1"/>
          </p:cNvSpPr>
          <p:nvPr/>
        </p:nvSpPr>
        <p:spPr bwMode="auto">
          <a:xfrm>
            <a:off x="636588" y="2814638"/>
            <a:ext cx="3171825" cy="12033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Adults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&lt; 100,000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cell count &gt; 100/mm</a:t>
            </a:r>
            <a:r>
              <a:rPr lang="en-US" sz="1800" b="1" i="0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4105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183063" y="3486150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54</a:t>
            </a: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4184650" y="2681288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84 </a:t>
            </a:r>
          </a:p>
        </p:txBody>
      </p:sp>
      <p:cxnSp>
        <p:nvCxnSpPr>
          <p:cNvPr id="4108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Oval 170"/>
          <p:cNvSpPr>
            <a:spLocks noChangeArrowheads="1"/>
          </p:cNvSpPr>
          <p:nvPr/>
        </p:nvSpPr>
        <p:spPr bwMode="auto">
          <a:xfrm>
            <a:off x="3176588" y="139858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10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5040313" y="2708275"/>
            <a:ext cx="2800350" cy="650875"/>
          </a:xfrm>
          <a:prstGeom prst="roundRect">
            <a:avLst>
              <a:gd name="adj" fmla="val 12458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solidFill>
                  <a:srgbClr val="FFFFFF"/>
                </a:solidFill>
                <a:latin typeface="Calibri" pitchFamily="34" charset="0"/>
              </a:rPr>
              <a:t>LPV/r 400/100 mg BID</a:t>
            </a:r>
          </a:p>
        </p:txBody>
      </p:sp>
      <p:sp>
        <p:nvSpPr>
          <p:cNvPr id="4112" name="AutoShape 14"/>
          <p:cNvSpPr>
            <a:spLocks noChangeArrowheads="1"/>
          </p:cNvSpPr>
          <p:nvPr/>
        </p:nvSpPr>
        <p:spPr bwMode="auto">
          <a:xfrm>
            <a:off x="5040313" y="3498850"/>
            <a:ext cx="2813050" cy="650875"/>
          </a:xfrm>
          <a:prstGeom prst="roundRect">
            <a:avLst>
              <a:gd name="adj" fmla="val 12458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LPV/r 400/100 mg BID</a:t>
            </a:r>
          </a:p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+ ZDV/3TC BID</a:t>
            </a:r>
          </a:p>
        </p:txBody>
      </p:sp>
      <p:sp>
        <p:nvSpPr>
          <p:cNvPr id="4113" name="Line 31"/>
          <p:cNvSpPr>
            <a:spLocks noChangeShapeType="1"/>
          </p:cNvSpPr>
          <p:nvPr/>
        </p:nvSpPr>
        <p:spPr bwMode="auto">
          <a:xfrm flipV="1">
            <a:off x="7826375" y="3009900"/>
            <a:ext cx="796925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173"/>
          <p:cNvSpPr>
            <a:spLocks noChangeArrowheads="1"/>
          </p:cNvSpPr>
          <p:nvPr/>
        </p:nvSpPr>
        <p:spPr bwMode="auto">
          <a:xfrm>
            <a:off x="8339138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15" name="Line 174"/>
          <p:cNvSpPr>
            <a:spLocks noChangeShapeType="1"/>
          </p:cNvSpPr>
          <p:nvPr/>
        </p:nvSpPr>
        <p:spPr bwMode="auto">
          <a:xfrm>
            <a:off x="8634413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6" name="Line 31"/>
          <p:cNvSpPr>
            <a:spLocks noChangeShapeType="1"/>
          </p:cNvSpPr>
          <p:nvPr/>
        </p:nvSpPr>
        <p:spPr bwMode="auto">
          <a:xfrm flipV="1">
            <a:off x="7875588" y="3810000"/>
            <a:ext cx="7953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825" name="Group 57"/>
          <p:cNvGraphicFramePr>
            <a:graphicFrameLocks noGrp="1"/>
          </p:cNvGraphicFramePr>
          <p:nvPr>
            <p:ph idx="4294967295"/>
          </p:nvPr>
        </p:nvGraphicFramePr>
        <p:xfrm>
          <a:off x="747713" y="2082800"/>
          <a:ext cx="7642225" cy="3325813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55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84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LPV/r + ZDV/3TC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 = 54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Mean age, years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29%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43%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 (16%)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 (23%)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suboptimal response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Intensified with ZDV/3TC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70" name="Rectangle 8"/>
          <p:cNvSpPr>
            <a:spLocks noChangeArrowheads="1"/>
          </p:cNvSpPr>
          <p:nvPr/>
        </p:nvSpPr>
        <p:spPr bwMode="auto">
          <a:xfrm>
            <a:off x="801688" y="1444625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1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MONARK Study: LPV/r BID monotherapy vs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LPV/r BID + ZDV/3TC</a:t>
            </a:r>
          </a:p>
        </p:txBody>
      </p:sp>
      <p:sp>
        <p:nvSpPr>
          <p:cNvPr id="5172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5173" name="Group 5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7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75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54175" y="1150938"/>
            <a:ext cx="5821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Efficacy (HIV RNA) at weeks 24 and 48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MONARK Study: LPV/r BID monotherapy vs LPV/r BID + ZDV/3TC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6149" name="Group 5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19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00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grpSp>
        <p:nvGrpSpPr>
          <p:cNvPr id="6150" name="Groupe 55"/>
          <p:cNvGrpSpPr>
            <a:grpSpLocks/>
          </p:cNvGrpSpPr>
          <p:nvPr/>
        </p:nvGrpSpPr>
        <p:grpSpPr bwMode="auto">
          <a:xfrm>
            <a:off x="395288" y="1887538"/>
            <a:ext cx="8288337" cy="4187825"/>
            <a:chOff x="395288" y="1887538"/>
            <a:chExt cx="8288337" cy="4187825"/>
          </a:xfrm>
        </p:grpSpPr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016000" y="3533775"/>
              <a:ext cx="590550" cy="1995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732088" y="3832225"/>
              <a:ext cx="590550" cy="16970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1597025" y="3597275"/>
              <a:ext cx="590550" cy="19319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55" name="Rectangle 10"/>
            <p:cNvSpPr>
              <a:spLocks noChangeArrowheads="1"/>
            </p:cNvSpPr>
            <p:nvPr/>
          </p:nvSpPr>
          <p:spPr bwMode="auto">
            <a:xfrm>
              <a:off x="3319463" y="3644900"/>
              <a:ext cx="590550" cy="1884363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56" name="Rectangle 22"/>
            <p:cNvSpPr>
              <a:spLocks noChangeArrowheads="1"/>
            </p:cNvSpPr>
            <p:nvPr/>
          </p:nvSpPr>
          <p:spPr bwMode="auto">
            <a:xfrm>
              <a:off x="1147763" y="3303588"/>
              <a:ext cx="3206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0066"/>
                  </a:solidFill>
                </a:rPr>
                <a:t>78</a:t>
              </a:r>
              <a:endParaRPr lang="en-GB" sz="4000" i="0">
                <a:solidFill>
                  <a:srgbClr val="000066"/>
                </a:solidFill>
              </a:endParaRPr>
            </a:p>
          </p:txBody>
        </p:sp>
        <p:sp>
          <p:nvSpPr>
            <p:cNvPr id="6157" name="Rectangle 23"/>
            <p:cNvSpPr>
              <a:spLocks noChangeArrowheads="1"/>
            </p:cNvSpPr>
            <p:nvPr/>
          </p:nvSpPr>
          <p:spPr bwMode="auto">
            <a:xfrm>
              <a:off x="2901950" y="3586163"/>
              <a:ext cx="3190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0066"/>
                  </a:solidFill>
                </a:rPr>
                <a:t>67</a:t>
              </a:r>
              <a:endParaRPr lang="en-GB" sz="4000" i="0">
                <a:solidFill>
                  <a:srgbClr val="000066"/>
                </a:solidFill>
              </a:endParaRPr>
            </a:p>
          </p:txBody>
        </p:sp>
        <p:sp>
          <p:nvSpPr>
            <p:cNvPr id="6158" name="Rectangle 24"/>
            <p:cNvSpPr>
              <a:spLocks noChangeArrowheads="1"/>
            </p:cNvSpPr>
            <p:nvPr/>
          </p:nvSpPr>
          <p:spPr bwMode="auto">
            <a:xfrm>
              <a:off x="1760538" y="3300413"/>
              <a:ext cx="3190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66FF"/>
                  </a:solidFill>
                </a:rPr>
                <a:t>77</a:t>
              </a:r>
              <a:endParaRPr lang="en-GB" sz="4000" i="0">
                <a:solidFill>
                  <a:srgbClr val="0066FF"/>
                </a:solidFill>
              </a:endParaRPr>
            </a:p>
          </p:txBody>
        </p:sp>
        <p:sp>
          <p:nvSpPr>
            <p:cNvPr id="6159" name="Rectangle 25"/>
            <p:cNvSpPr>
              <a:spLocks noChangeArrowheads="1"/>
            </p:cNvSpPr>
            <p:nvPr/>
          </p:nvSpPr>
          <p:spPr bwMode="auto">
            <a:xfrm>
              <a:off x="3489325" y="3421063"/>
              <a:ext cx="3190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66FF"/>
                  </a:solidFill>
                </a:rPr>
                <a:t>75</a:t>
              </a:r>
              <a:endParaRPr lang="en-GB" sz="4000" i="0">
                <a:solidFill>
                  <a:srgbClr val="0066FF"/>
                </a:solidFill>
              </a:endParaRPr>
            </a:p>
          </p:txBody>
        </p:sp>
        <p:sp>
          <p:nvSpPr>
            <p:cNvPr id="6160" name="Text Box 57"/>
            <p:cNvSpPr txBox="1">
              <a:spLocks noChangeArrowheads="1"/>
            </p:cNvSpPr>
            <p:nvPr/>
          </p:nvSpPr>
          <p:spPr bwMode="auto">
            <a:xfrm>
              <a:off x="914400" y="5556250"/>
              <a:ext cx="46894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600" b="1" i="0">
                  <a:solidFill>
                    <a:srgbClr val="000066"/>
                  </a:solidFill>
                </a:rPr>
                <a:t>ITT, missing and intensification = failure</a:t>
              </a:r>
            </a:p>
          </p:txBody>
        </p:sp>
        <p:sp>
          <p:nvSpPr>
            <p:cNvPr id="6161" name="Text Box 58"/>
            <p:cNvSpPr txBox="1">
              <a:spLocks noChangeArrowheads="1"/>
            </p:cNvSpPr>
            <p:nvPr/>
          </p:nvSpPr>
          <p:spPr bwMode="auto">
            <a:xfrm>
              <a:off x="6751638" y="5494338"/>
              <a:ext cx="1633537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600" b="1" i="0">
                  <a:solidFill>
                    <a:srgbClr val="000066"/>
                  </a:solidFill>
                </a:rPr>
                <a:t>On treatment analysis</a:t>
              </a:r>
            </a:p>
          </p:txBody>
        </p:sp>
        <p:sp>
          <p:nvSpPr>
            <p:cNvPr id="6162" name="AutoShape 165"/>
            <p:cNvSpPr>
              <a:spLocks noChangeArrowheads="1"/>
            </p:cNvSpPr>
            <p:nvPr/>
          </p:nvSpPr>
          <p:spPr bwMode="auto">
            <a:xfrm>
              <a:off x="1663700" y="2774950"/>
              <a:ext cx="4808538" cy="3317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63" name="Rectangle 3"/>
            <p:cNvSpPr>
              <a:spLocks noChangeArrowheads="1"/>
            </p:cNvSpPr>
            <p:nvPr/>
          </p:nvSpPr>
          <p:spPr bwMode="auto">
            <a:xfrm>
              <a:off x="1824038" y="2873375"/>
              <a:ext cx="177800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i="0">
                <a:solidFill>
                  <a:srgbClr val="000066"/>
                </a:solidFill>
              </a:endParaRPr>
            </a:p>
          </p:txBody>
        </p:sp>
        <p:sp>
          <p:nvSpPr>
            <p:cNvPr id="6164" name="Rectangle 4"/>
            <p:cNvSpPr>
              <a:spLocks noChangeArrowheads="1"/>
            </p:cNvSpPr>
            <p:nvPr/>
          </p:nvSpPr>
          <p:spPr bwMode="auto">
            <a:xfrm>
              <a:off x="3649663" y="2871788"/>
              <a:ext cx="177800" cy="14446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i="0">
                <a:solidFill>
                  <a:srgbClr val="000066"/>
                </a:solidFill>
              </a:endParaRPr>
            </a:p>
          </p:txBody>
        </p:sp>
        <p:sp>
          <p:nvSpPr>
            <p:cNvPr id="6165" name="ZoneTexte 84"/>
            <p:cNvSpPr txBox="1">
              <a:spLocks noChangeArrowheads="1"/>
            </p:cNvSpPr>
            <p:nvPr/>
          </p:nvSpPr>
          <p:spPr bwMode="auto">
            <a:xfrm>
              <a:off x="1968500" y="2752725"/>
              <a:ext cx="15144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LPV/r (N = 83)</a:t>
              </a:r>
            </a:p>
          </p:txBody>
        </p:sp>
        <p:sp>
          <p:nvSpPr>
            <p:cNvPr id="6166" name="ZoneTexte 85"/>
            <p:cNvSpPr txBox="1">
              <a:spLocks noChangeArrowheads="1"/>
            </p:cNvSpPr>
            <p:nvPr/>
          </p:nvSpPr>
          <p:spPr bwMode="auto">
            <a:xfrm>
              <a:off x="3830638" y="2754313"/>
              <a:ext cx="25701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LPV/r + ZDV/3TC (N = 53)</a:t>
              </a:r>
            </a:p>
          </p:txBody>
        </p:sp>
        <p:sp>
          <p:nvSpPr>
            <p:cNvPr id="6167" name="Line 150"/>
            <p:cNvSpPr>
              <a:spLocks noChangeShapeType="1"/>
            </p:cNvSpPr>
            <p:nvPr/>
          </p:nvSpPr>
          <p:spPr bwMode="auto">
            <a:xfrm flipV="1">
              <a:off x="2466975" y="55165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150"/>
            <p:cNvSpPr>
              <a:spLocks noChangeShapeType="1"/>
            </p:cNvSpPr>
            <p:nvPr/>
          </p:nvSpPr>
          <p:spPr bwMode="auto">
            <a:xfrm flipV="1">
              <a:off x="4121150" y="55165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Text Box 76"/>
            <p:cNvSpPr txBox="1">
              <a:spLocks noChangeArrowheads="1"/>
            </p:cNvSpPr>
            <p:nvPr/>
          </p:nvSpPr>
          <p:spPr bwMode="auto">
            <a:xfrm>
              <a:off x="395288" y="2513013"/>
              <a:ext cx="533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70" name="Line 141"/>
            <p:cNvSpPr>
              <a:spLocks noChangeShapeType="1"/>
            </p:cNvSpPr>
            <p:nvPr/>
          </p:nvSpPr>
          <p:spPr bwMode="auto">
            <a:xfrm>
              <a:off x="893763" y="29781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142"/>
            <p:cNvSpPr>
              <a:spLocks noChangeShapeType="1"/>
            </p:cNvSpPr>
            <p:nvPr/>
          </p:nvSpPr>
          <p:spPr bwMode="auto">
            <a:xfrm>
              <a:off x="827088" y="55165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144"/>
            <p:cNvSpPr>
              <a:spLocks noChangeShapeType="1"/>
            </p:cNvSpPr>
            <p:nvPr/>
          </p:nvSpPr>
          <p:spPr bwMode="auto">
            <a:xfrm>
              <a:off x="827088" y="44989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145"/>
            <p:cNvSpPr>
              <a:spLocks noChangeShapeType="1"/>
            </p:cNvSpPr>
            <p:nvPr/>
          </p:nvSpPr>
          <p:spPr bwMode="auto">
            <a:xfrm>
              <a:off x="827088" y="3997325"/>
              <a:ext cx="5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147"/>
            <p:cNvSpPr>
              <a:spLocks noChangeShapeType="1"/>
            </p:cNvSpPr>
            <p:nvPr/>
          </p:nvSpPr>
          <p:spPr bwMode="auto">
            <a:xfrm>
              <a:off x="827088" y="29781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149"/>
            <p:cNvSpPr>
              <a:spLocks noChangeShapeType="1"/>
            </p:cNvSpPr>
            <p:nvPr/>
          </p:nvSpPr>
          <p:spPr bwMode="auto">
            <a:xfrm flipV="1">
              <a:off x="893763" y="55165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Rectangle 159"/>
            <p:cNvSpPr>
              <a:spLocks noChangeArrowheads="1"/>
            </p:cNvSpPr>
            <p:nvPr/>
          </p:nvSpPr>
          <p:spPr bwMode="auto">
            <a:xfrm>
              <a:off x="655638" y="5418138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i="0">
                  <a:solidFill>
                    <a:srgbClr val="000066"/>
                  </a:solidFill>
                </a:rPr>
                <a:t>0</a:t>
              </a:r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77" name="Rectangle 161"/>
            <p:cNvSpPr>
              <a:spLocks noChangeArrowheads="1"/>
            </p:cNvSpPr>
            <p:nvPr/>
          </p:nvSpPr>
          <p:spPr bwMode="auto">
            <a:xfrm>
              <a:off x="557213" y="43989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i="0">
                  <a:solidFill>
                    <a:srgbClr val="000066"/>
                  </a:solidFill>
                </a:rPr>
                <a:t>40</a:t>
              </a:r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78" name="Rectangle 162"/>
            <p:cNvSpPr>
              <a:spLocks noChangeArrowheads="1"/>
            </p:cNvSpPr>
            <p:nvPr/>
          </p:nvSpPr>
          <p:spPr bwMode="auto">
            <a:xfrm>
              <a:off x="557213" y="38973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i="0">
                  <a:solidFill>
                    <a:srgbClr val="000066"/>
                  </a:solidFill>
                </a:rPr>
                <a:t>60</a:t>
              </a:r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79" name="Rectangle 163"/>
            <p:cNvSpPr>
              <a:spLocks noChangeArrowheads="1"/>
            </p:cNvSpPr>
            <p:nvPr/>
          </p:nvSpPr>
          <p:spPr bwMode="auto">
            <a:xfrm>
              <a:off x="557213" y="338772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i="0">
                  <a:solidFill>
                    <a:srgbClr val="000066"/>
                  </a:solidFill>
                </a:rPr>
                <a:t>80</a:t>
              </a:r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80" name="Rectangle 164"/>
            <p:cNvSpPr>
              <a:spLocks noChangeArrowheads="1"/>
            </p:cNvSpPr>
            <p:nvPr/>
          </p:nvSpPr>
          <p:spPr bwMode="auto">
            <a:xfrm>
              <a:off x="458788" y="287813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i="0">
                  <a:solidFill>
                    <a:srgbClr val="000066"/>
                  </a:solidFill>
                </a:rPr>
                <a:t>100</a:t>
              </a:r>
              <a:endParaRPr lang="en-GB" sz="1800" i="0">
                <a:solidFill>
                  <a:srgbClr val="000066"/>
                </a:solidFill>
              </a:endParaRPr>
            </a:p>
          </p:txBody>
        </p:sp>
        <p:sp>
          <p:nvSpPr>
            <p:cNvPr id="6181" name="ZoneTexte 11"/>
            <p:cNvSpPr txBox="1">
              <a:spLocks noChangeArrowheads="1"/>
            </p:cNvSpPr>
            <p:nvPr/>
          </p:nvSpPr>
          <p:spPr bwMode="auto">
            <a:xfrm>
              <a:off x="1022350" y="2106613"/>
              <a:ext cx="1227138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&lt; 400 c/mL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 at W24</a:t>
              </a:r>
            </a:p>
          </p:txBody>
        </p:sp>
        <p:sp>
          <p:nvSpPr>
            <p:cNvPr id="6182" name="ZoneTexte 11"/>
            <p:cNvSpPr txBox="1">
              <a:spLocks noChangeArrowheads="1"/>
            </p:cNvSpPr>
            <p:nvPr/>
          </p:nvSpPr>
          <p:spPr bwMode="auto">
            <a:xfrm>
              <a:off x="2740025" y="2106613"/>
              <a:ext cx="1111250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 at W48</a:t>
              </a:r>
            </a:p>
          </p:txBody>
        </p:sp>
        <p:sp>
          <p:nvSpPr>
            <p:cNvPr id="6183" name="Rectangle 8"/>
            <p:cNvSpPr>
              <a:spLocks noChangeArrowheads="1"/>
            </p:cNvSpPr>
            <p:nvPr/>
          </p:nvSpPr>
          <p:spPr bwMode="auto">
            <a:xfrm>
              <a:off x="4427538" y="3922713"/>
              <a:ext cx="590550" cy="16065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84" name="Rectangle 10"/>
            <p:cNvSpPr>
              <a:spLocks noChangeArrowheads="1"/>
            </p:cNvSpPr>
            <p:nvPr/>
          </p:nvSpPr>
          <p:spPr bwMode="auto">
            <a:xfrm>
              <a:off x="5014913" y="3630613"/>
              <a:ext cx="590550" cy="189865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85" name="Line 150"/>
            <p:cNvSpPr>
              <a:spLocks noChangeShapeType="1"/>
            </p:cNvSpPr>
            <p:nvPr/>
          </p:nvSpPr>
          <p:spPr bwMode="auto">
            <a:xfrm flipV="1">
              <a:off x="6197600" y="55165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ZoneTexte 11"/>
            <p:cNvSpPr txBox="1">
              <a:spLocks noChangeArrowheads="1"/>
            </p:cNvSpPr>
            <p:nvPr/>
          </p:nvSpPr>
          <p:spPr bwMode="auto">
            <a:xfrm>
              <a:off x="3913188" y="1887538"/>
              <a:ext cx="2257425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Primary endpoint :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&lt; 400 c/mL at W24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and &lt; 50 c/mL at W48</a:t>
              </a:r>
            </a:p>
          </p:txBody>
        </p:sp>
        <p:sp>
          <p:nvSpPr>
            <p:cNvPr id="6187" name="Rectangle 23"/>
            <p:cNvSpPr>
              <a:spLocks noChangeArrowheads="1"/>
            </p:cNvSpPr>
            <p:nvPr/>
          </p:nvSpPr>
          <p:spPr bwMode="auto">
            <a:xfrm>
              <a:off x="4562475" y="3678238"/>
              <a:ext cx="319088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0066"/>
                  </a:solidFill>
                </a:rPr>
                <a:t>64</a:t>
              </a:r>
              <a:endParaRPr lang="en-GB" sz="4000" i="0">
                <a:solidFill>
                  <a:srgbClr val="000066"/>
                </a:solidFill>
              </a:endParaRPr>
            </a:p>
          </p:txBody>
        </p:sp>
        <p:sp>
          <p:nvSpPr>
            <p:cNvPr id="6188" name="Rectangle 25"/>
            <p:cNvSpPr>
              <a:spLocks noChangeArrowheads="1"/>
            </p:cNvSpPr>
            <p:nvPr/>
          </p:nvSpPr>
          <p:spPr bwMode="auto">
            <a:xfrm>
              <a:off x="5149850" y="3424238"/>
              <a:ext cx="319088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66FF"/>
                  </a:solidFill>
                </a:rPr>
                <a:t>75</a:t>
              </a:r>
              <a:endParaRPr lang="en-GB" sz="4000" i="0">
                <a:solidFill>
                  <a:srgbClr val="0066FF"/>
                </a:solidFill>
              </a:endParaRPr>
            </a:p>
          </p:txBody>
        </p:sp>
        <p:sp>
          <p:nvSpPr>
            <p:cNvPr id="6189" name="Rectangle 8"/>
            <p:cNvSpPr>
              <a:spLocks noChangeArrowheads="1"/>
            </p:cNvSpPr>
            <p:nvPr/>
          </p:nvSpPr>
          <p:spPr bwMode="auto">
            <a:xfrm>
              <a:off x="6891338" y="3486150"/>
              <a:ext cx="590550" cy="20256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001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90" name="Rectangle 10"/>
            <p:cNvSpPr>
              <a:spLocks noChangeArrowheads="1"/>
            </p:cNvSpPr>
            <p:nvPr/>
          </p:nvSpPr>
          <p:spPr bwMode="auto">
            <a:xfrm>
              <a:off x="7478713" y="3011488"/>
              <a:ext cx="590550" cy="25003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800" i="0">
                <a:solidFill>
                  <a:srgbClr val="000066"/>
                </a:solidFill>
              </a:endParaRPr>
            </a:p>
          </p:txBody>
        </p:sp>
        <p:sp>
          <p:nvSpPr>
            <p:cNvPr id="6191" name="ZoneTexte 11"/>
            <p:cNvSpPr txBox="1">
              <a:spLocks noChangeArrowheads="1"/>
            </p:cNvSpPr>
            <p:nvPr/>
          </p:nvSpPr>
          <p:spPr bwMode="auto">
            <a:xfrm>
              <a:off x="6400800" y="2106613"/>
              <a:ext cx="2257425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&lt; 400 c/mL at W24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GB" sz="1800" b="1" i="0">
                  <a:solidFill>
                    <a:srgbClr val="000066"/>
                  </a:solidFill>
                  <a:latin typeface="Calibri" pitchFamily="34" charset="0"/>
                </a:rPr>
                <a:t>and &lt; 50 c/mL at W48</a:t>
              </a:r>
            </a:p>
          </p:txBody>
        </p:sp>
        <p:sp>
          <p:nvSpPr>
            <p:cNvPr id="6192" name="Rectangle 23"/>
            <p:cNvSpPr>
              <a:spLocks noChangeArrowheads="1"/>
            </p:cNvSpPr>
            <p:nvPr/>
          </p:nvSpPr>
          <p:spPr bwMode="auto">
            <a:xfrm>
              <a:off x="7051675" y="3255963"/>
              <a:ext cx="3190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0066"/>
                  </a:solidFill>
                </a:rPr>
                <a:t>80</a:t>
              </a:r>
              <a:endParaRPr lang="en-GB" sz="4000" i="0">
                <a:solidFill>
                  <a:srgbClr val="000066"/>
                </a:solidFill>
              </a:endParaRPr>
            </a:p>
          </p:txBody>
        </p:sp>
        <p:sp>
          <p:nvSpPr>
            <p:cNvPr id="6193" name="Rectangle 25"/>
            <p:cNvSpPr>
              <a:spLocks noChangeArrowheads="1"/>
            </p:cNvSpPr>
            <p:nvPr/>
          </p:nvSpPr>
          <p:spPr bwMode="auto">
            <a:xfrm>
              <a:off x="7639050" y="2790825"/>
              <a:ext cx="3190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 i="0">
                  <a:solidFill>
                    <a:srgbClr val="0066FF"/>
                  </a:solidFill>
                </a:rPr>
                <a:t>98</a:t>
              </a:r>
              <a:endParaRPr lang="en-GB" sz="4000" i="0">
                <a:solidFill>
                  <a:srgbClr val="0066FF"/>
                </a:solidFill>
              </a:endParaRPr>
            </a:p>
          </p:txBody>
        </p:sp>
        <p:sp>
          <p:nvSpPr>
            <p:cNvPr id="6194" name="ZoneTexte 62"/>
            <p:cNvSpPr txBox="1">
              <a:spLocks noChangeArrowheads="1"/>
            </p:cNvSpPr>
            <p:nvPr/>
          </p:nvSpPr>
          <p:spPr bwMode="auto">
            <a:xfrm>
              <a:off x="7016750" y="5143500"/>
              <a:ext cx="409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fr-FR" sz="1600" i="0"/>
                <a:t>66</a:t>
              </a:r>
            </a:p>
          </p:txBody>
        </p:sp>
        <p:sp>
          <p:nvSpPr>
            <p:cNvPr id="6195" name="ZoneTexte 63"/>
            <p:cNvSpPr txBox="1">
              <a:spLocks noChangeArrowheads="1"/>
            </p:cNvSpPr>
            <p:nvPr/>
          </p:nvSpPr>
          <p:spPr bwMode="auto">
            <a:xfrm>
              <a:off x="7567613" y="5143500"/>
              <a:ext cx="409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fr-FR" sz="1600" i="0">
                  <a:solidFill>
                    <a:srgbClr val="000066"/>
                  </a:solidFill>
                </a:rPr>
                <a:t>41</a:t>
              </a:r>
            </a:p>
          </p:txBody>
        </p:sp>
        <p:sp>
          <p:nvSpPr>
            <p:cNvPr id="6196" name="ZoneTexte 55"/>
            <p:cNvSpPr txBox="1">
              <a:spLocks noChangeArrowheads="1"/>
            </p:cNvSpPr>
            <p:nvPr/>
          </p:nvSpPr>
          <p:spPr bwMode="auto">
            <a:xfrm>
              <a:off x="6630988" y="2747963"/>
              <a:ext cx="8286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fr-FR" sz="1400" i="0">
                  <a:solidFill>
                    <a:srgbClr val="000090"/>
                  </a:solidFill>
                </a:rPr>
                <a:t>p = 0.02</a:t>
              </a:r>
            </a:p>
          </p:txBody>
        </p:sp>
        <p:sp>
          <p:nvSpPr>
            <p:cNvPr id="6197" name="Line 145"/>
            <p:cNvSpPr>
              <a:spLocks noChangeShapeType="1"/>
            </p:cNvSpPr>
            <p:nvPr/>
          </p:nvSpPr>
          <p:spPr bwMode="auto">
            <a:xfrm>
              <a:off x="827088" y="3511550"/>
              <a:ext cx="5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8" name="Line 12"/>
            <p:cNvSpPr>
              <a:spLocks noChangeShapeType="1"/>
            </p:cNvSpPr>
            <p:nvPr/>
          </p:nvSpPr>
          <p:spPr bwMode="auto">
            <a:xfrm>
              <a:off x="817563" y="5519738"/>
              <a:ext cx="7866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51" name="AutoShape 165"/>
          <p:cNvSpPr>
            <a:spLocks noChangeArrowheads="1"/>
          </p:cNvSpPr>
          <p:nvPr/>
        </p:nvSpPr>
        <p:spPr bwMode="auto">
          <a:xfrm>
            <a:off x="381000" y="6110288"/>
            <a:ext cx="8607425" cy="36195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i="0">
                <a:solidFill>
                  <a:srgbClr val="000066"/>
                </a:solidFill>
              </a:rPr>
              <a:t>Median CD4 increase at W48: 151/mm</a:t>
            </a:r>
            <a:r>
              <a:rPr lang="en-US" sz="1400" i="0" baseline="30000">
                <a:solidFill>
                  <a:srgbClr val="000066"/>
                </a:solidFill>
              </a:rPr>
              <a:t>3</a:t>
            </a:r>
            <a:r>
              <a:rPr lang="en-US" sz="1400" i="0">
                <a:solidFill>
                  <a:srgbClr val="000066"/>
                </a:solidFill>
              </a:rPr>
              <a:t> (LPV/r monotherapy) vs 159/mm</a:t>
            </a:r>
            <a:r>
              <a:rPr lang="en-US" sz="1400" i="0" baseline="30000">
                <a:solidFill>
                  <a:srgbClr val="000066"/>
                </a:solidFill>
              </a:rPr>
              <a:t>3</a:t>
            </a:r>
            <a:r>
              <a:rPr lang="en-US" sz="1400" i="0">
                <a:solidFill>
                  <a:srgbClr val="000066"/>
                </a:solidFill>
              </a:rPr>
              <a:t> (LPV/r + ZDV/3TC) (p = 0.65)</a:t>
            </a:r>
            <a:endParaRPr lang="en-GB" sz="1400" i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50800" y="1196975"/>
            <a:ext cx="8799513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Resistance, safety and tolerability</a:t>
            </a:r>
            <a:endParaRPr lang="en-GB" sz="2400" b="1" smtClean="0"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24/136 patients qualified for resistance testing (rebound of 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HIV RNA &gt; 500 c/mL): 21/83 in the LPV/r monotherapy group 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and 3/53 in the LPV/r + ZDV/3TC group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PI-associated resistance mutations emerged in 3/21 patients on LPV/r monotherapy (L76V, M46I)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Serious adverse event: 12% LPV/r mono vs 8% LPV/r + ZDV/3TC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Similar frequency of clinical adverse events (mainly diarrhoea) and laboratory abnormalities (transaminases elevations) of at least moderate severity in the 2 groups</a:t>
            </a:r>
          </a:p>
          <a:p>
            <a:pPr lvl="1" eaLnBrk="1" hangingPunct="1">
              <a:spcBef>
                <a:spcPct val="0"/>
              </a:spcBef>
            </a:pPr>
            <a:endParaRPr lang="en-GB" sz="140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In antiretroviral-naïve patients, LPV/r monotherapy demonstrates lower rates of virologic suppression as compared with LPV/r + ZDV/3TC</a:t>
            </a:r>
          </a:p>
          <a:p>
            <a:pPr lvl="1" eaLnBrk="1" hangingPunct="1">
              <a:spcBef>
                <a:spcPct val="0"/>
              </a:spcBef>
            </a:pPr>
            <a:r>
              <a:rPr lang="en-GB" sz="2000" smtClean="0">
                <a:ea typeface="ＭＳ Ｐゴシック" pitchFamily="34" charset="-128"/>
              </a:rPr>
              <a:t>LPV/r monotherapy should not be offered for first-line antiretroviral therapy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MONARK Study: LPV/r BID monotherapy vs LPV/r BID + ZDV/3TC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18614</TotalTime>
  <Words>359</Words>
  <Application>Microsoft Office PowerPoint</Application>
  <PresentationFormat>Affichage à l'écran (4:3)</PresentationFormat>
  <Paragraphs>122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Comparison of PI vs PI</vt:lpstr>
      <vt:lpstr>MONARK Study: LPV/r BID monotherapy vs LPV/r BID + ZDV/3TC</vt:lpstr>
      <vt:lpstr>MONARK Study: LPV/r BID monotherapy vs  LPV/r BID + ZDV/3TC</vt:lpstr>
      <vt:lpstr>MONARK Study: LPV/r BID monotherapy vs LPV/r BID + ZDV/3TC</vt:lpstr>
      <vt:lpstr>MONARK Study: LPV/r BID monotherapy vs LPV/r BID + ZDV/3TC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1445</cp:revision>
  <cp:lastPrinted>2009-11-19T07:51:26Z</cp:lastPrinted>
  <dcterms:created xsi:type="dcterms:W3CDTF">2010-03-17T20:56:56Z</dcterms:created>
  <dcterms:modified xsi:type="dcterms:W3CDTF">2018-02-06T15:07:32Z</dcterms:modified>
</cp:coreProperties>
</file>