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308" r:id="rId2"/>
    <p:sldId id="289" r:id="rId3"/>
    <p:sldId id="273" r:id="rId4"/>
    <p:sldId id="298" r:id="rId5"/>
    <p:sldId id="306" r:id="rId6"/>
    <p:sldId id="307" r:id="rId7"/>
    <p:sldId id="303" r:id="rId8"/>
  </p:sldIdLst>
  <p:sldSz cx="9144000" cy="6858000" type="screen4x3"/>
  <p:notesSz cx="6759575" cy="9867900"/>
  <p:custDataLst>
    <p:tags r:id="rId10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5738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7" clrIdx="0"/>
  <p:cmAuthor id="2" name="Pozniak, Anton" initials="PA" lastIdx="4" clrIdx="1"/>
  <p:cmAuthor id="3" name="Mélanie HUET" initials="MH" lastIdx="2" clrIdx="2"/>
  <p:cmAuthor id="4" name="Mélanie HUET" initials="MH [2]" lastIdx="1" clrIdx="3"/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298006"/>
    <a:srgbClr val="0070C0"/>
    <a:srgbClr val="DDDDDD"/>
    <a:srgbClr val="FFFFFF"/>
    <a:srgbClr val="006699"/>
    <a:srgbClr val="CC3300"/>
    <a:srgbClr val="0000CC"/>
    <a:srgbClr val="E2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88" autoAdjust="0"/>
    <p:restoredTop sz="98510" autoAdjust="0"/>
  </p:normalViewPr>
  <p:slideViewPr>
    <p:cSldViewPr snapToObjects="1" showGuides="1">
      <p:cViewPr varScale="1">
        <p:scale>
          <a:sx n="104" d="100"/>
          <a:sy n="104" d="100"/>
        </p:scale>
        <p:origin x="1806" y="96"/>
      </p:cViewPr>
      <p:guideLst>
        <p:guide pos="5738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04/07/2019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to DTG </a:t>
            </a:r>
            <a:r>
              <a:rPr lang="fr-FR" sz="3200" dirty="0" err="1"/>
              <a:t>monotherapy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DOMONO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MONCAY</a:t>
            </a: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Study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EARLY-SIMPLIFIED Study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5939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8418" y="4653136"/>
            <a:ext cx="8676000" cy="177719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400" b="1" dirty="0">
                <a:latin typeface="+mj-lt"/>
              </a:rPr>
              <a:t>Objective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Primary: % HIV RNA &lt; 50 c/mL at W24, by ITT, missing or switch equals failure </a:t>
            </a:r>
            <a:r>
              <a:rPr lang="en-GB" altLang="fr-FR" sz="1800" dirty="0"/>
              <a:t>; non-inferiority if upper margin of a two-sided 95% CI for the difference = 12%, power 90%</a:t>
            </a:r>
          </a:p>
          <a:p>
            <a:pPr lvl="2">
              <a:spcBef>
                <a:spcPts val="0"/>
              </a:spcBef>
            </a:pPr>
            <a:r>
              <a:rPr lang="en-GB" altLang="fr-FR" sz="1800" dirty="0"/>
              <a:t>sensitivity analyses: </a:t>
            </a:r>
            <a:r>
              <a:rPr lang="en-GB" altLang="fr-FR" sz="1800" dirty="0" err="1"/>
              <a:t>mITT</a:t>
            </a:r>
            <a:r>
              <a:rPr lang="en-GB" altLang="fr-FR" sz="1800" dirty="0"/>
              <a:t>, per-protocol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Secondary: safety, </a:t>
            </a:r>
            <a:r>
              <a:rPr lang="en-GB" sz="1800" dirty="0" err="1"/>
              <a:t>virologic</a:t>
            </a:r>
            <a:r>
              <a:rPr lang="en-GB" sz="1800" dirty="0"/>
              <a:t> failure at W48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288419" y="1125538"/>
            <a:ext cx="1811339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2" y="6605389"/>
            <a:ext cx="683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MONCAY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Hocqueloux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 ;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2 ,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8952412" y="6286310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42FB07D-5814-4F23-B99E-ECC10469C04D}"/>
              </a:ext>
            </a:extLst>
          </p:cNvPr>
          <p:cNvGrpSpPr/>
          <p:nvPr/>
        </p:nvGrpSpPr>
        <p:grpSpPr>
          <a:xfrm>
            <a:off x="76232" y="1268760"/>
            <a:ext cx="8240184" cy="3240360"/>
            <a:chOff x="76232" y="798492"/>
            <a:chExt cx="8240184" cy="3240360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2555776" y="798492"/>
              <a:ext cx="1420031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1</a:t>
              </a:r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:1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Open label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B64EC5E1-C566-4C12-A32C-195DEC5D3DF9}"/>
                </a:ext>
              </a:extLst>
            </p:cNvPr>
            <p:cNvGrpSpPr/>
            <p:nvPr/>
          </p:nvGrpSpPr>
          <p:grpSpPr>
            <a:xfrm>
              <a:off x="76232" y="1421993"/>
              <a:ext cx="8240184" cy="2616859"/>
              <a:chOff x="76232" y="1421993"/>
              <a:chExt cx="8240184" cy="2616859"/>
            </a:xfrm>
          </p:grpSpPr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981722" y="1952912"/>
                <a:ext cx="4118670" cy="684000"/>
              </a:xfrm>
              <a:prstGeom prst="roundRect">
                <a:avLst/>
              </a:prstGeom>
              <a:solidFill>
                <a:srgbClr val="CC3300"/>
              </a:solidFill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b="1" dirty="0">
                    <a:solidFill>
                      <a:schemeClr val="bg1"/>
                    </a:solidFill>
                    <a:latin typeface="+mj-lt"/>
                  </a:rPr>
                  <a:t>Continuation DTG/ABC/3TC (N = 80)</a:t>
                </a:r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3981723" y="2757918"/>
                <a:ext cx="4118669" cy="684000"/>
              </a:xfrm>
              <a:prstGeom prst="roundRect">
                <a:avLst/>
              </a:prstGeom>
              <a:solidFill>
                <a:srgbClr val="298006"/>
              </a:solidFill>
              <a:ln>
                <a:solidFill>
                  <a:srgbClr val="008000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anchor="ctr" anchorCtr="0"/>
              <a:lstStyle/>
              <a:p>
                <a:pPr marL="284163" indent="-284163" algn="ctr" defTabSz="796925" eaLnBrk="0" hangingPunct="0">
                  <a:spcBef>
                    <a:spcPct val="50000"/>
                  </a:spcBef>
                  <a:buClr>
                    <a:srgbClr val="FF6623"/>
                  </a:buClr>
                  <a:buSzPct val="125000"/>
                  <a:defRPr/>
                </a:pPr>
                <a:r>
                  <a:rPr lang="en-GB" b="1" dirty="0">
                    <a:solidFill>
                      <a:schemeClr val="bg1"/>
                    </a:solidFill>
                    <a:latin typeface="+mj-lt"/>
                  </a:rPr>
                  <a:t>DTG monotherapy (N = 78)</a:t>
                </a:r>
              </a:p>
            </p:txBody>
          </p:sp>
          <p:sp>
            <p:nvSpPr>
              <p:cNvPr id="26653" name="AutoShape 162"/>
              <p:cNvSpPr>
                <a:spLocks noChangeArrowheads="1"/>
              </p:cNvSpPr>
              <p:nvPr/>
            </p:nvSpPr>
            <p:spPr bwMode="auto">
              <a:xfrm>
                <a:off x="76232" y="1421993"/>
                <a:ext cx="2884894" cy="2247424"/>
              </a:xfrm>
              <a:prstGeom prst="roundRect">
                <a:avLst>
                  <a:gd name="adj" fmla="val 16667"/>
                </a:avLst>
              </a:prstGeom>
              <a:solidFill>
                <a:srgbClr val="E2E2F6"/>
              </a:solidFill>
              <a:ln>
                <a:noFill/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>
                <a:spAutoFit/>
              </a:bodyPr>
              <a:lstStyle/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≥ 18 years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On DTG/ABC/3TC &gt; 1 month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HIV RNA &lt; 50 c/mL &gt; 12 months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CD4 nadir &gt; 100/mm</a:t>
                </a:r>
                <a:r>
                  <a:rPr lang="en-GB" sz="1400" b="1" baseline="30000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3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No previous AIDS event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No history of failure on INSTI </a:t>
                </a:r>
                <a:b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</a:br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or resistance to INSTI</a:t>
                </a:r>
              </a:p>
              <a:p>
                <a:pPr algn="ctr" defTabSz="914400"/>
                <a:r>
                  <a:rPr lang="en-GB" sz="1400" b="1" dirty="0" err="1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Creatinine</a:t>
                </a:r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 clearance ≥ 50 mL/min</a:t>
                </a:r>
              </a:p>
              <a:p>
                <a:pPr algn="ctr" defTabSz="914400"/>
                <a:r>
                  <a:rPr lang="en-GB" sz="1400" b="1" dirty="0">
                    <a:solidFill>
                      <a:srgbClr val="000066"/>
                    </a:solidFill>
                    <a:latin typeface="Calibri" pitchFamily="-84" charset="0"/>
                    <a:cs typeface="Arial" charset="0"/>
                  </a:rPr>
                  <a:t>Positive HBs Ag excluded</a:t>
                </a:r>
              </a:p>
            </p:txBody>
          </p:sp>
          <p:cxnSp>
            <p:nvCxnSpPr>
              <p:cNvPr id="33" name="Straight Arrow Connector 38"/>
              <p:cNvCxnSpPr>
                <a:cxnSpLocks noChangeShapeType="1"/>
                <a:stCxn id="26652" idx="4"/>
              </p:cNvCxnSpPr>
              <p:nvPr/>
            </p:nvCxnSpPr>
            <p:spPr bwMode="auto">
              <a:xfrm flipH="1">
                <a:off x="3265791" y="1495562"/>
                <a:ext cx="1" cy="781286"/>
              </a:xfrm>
              <a:prstGeom prst="straightConnector1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48" name="Oval 109"/>
              <p:cNvSpPr>
                <a:spLocks noChangeArrowheads="1"/>
              </p:cNvSpPr>
              <p:nvPr/>
            </p:nvSpPr>
            <p:spPr bwMode="auto">
              <a:xfrm>
                <a:off x="7939054" y="3641910"/>
                <a:ext cx="377362" cy="3969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4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W48</a:t>
                </a:r>
                <a:endParaRPr lang="en-GB" altLang="fr-FR" sz="14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sp>
            <p:nvSpPr>
              <p:cNvPr id="50" name="Oval 109"/>
              <p:cNvSpPr>
                <a:spLocks noChangeArrowheads="1"/>
              </p:cNvSpPr>
              <p:nvPr/>
            </p:nvSpPr>
            <p:spPr bwMode="auto">
              <a:xfrm>
                <a:off x="3776879" y="3651137"/>
                <a:ext cx="377362" cy="3784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  <a:alpha val="74998"/>
                  </a:scheme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-65" charset="-128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altLang="fr-FR" sz="1400" b="1" dirty="0">
                    <a:solidFill>
                      <a:srgbClr val="0066FF"/>
                    </a:solidFill>
                    <a:latin typeface="Calibri" pitchFamily="-65" charset="0"/>
                    <a:cs typeface="ＭＳ Ｐゴシック"/>
                  </a:rPr>
                  <a:t>D1</a:t>
                </a:r>
                <a:endParaRPr lang="en-GB" altLang="fr-FR" sz="1400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endParaRP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CAEEF571-7901-4202-8B13-F3C715C3B45D}"/>
                  </a:ext>
                </a:extLst>
              </p:cNvPr>
              <p:cNvGrpSpPr/>
              <p:nvPr/>
            </p:nvGrpSpPr>
            <p:grpSpPr>
              <a:xfrm>
                <a:off x="3963208" y="3496392"/>
                <a:ext cx="4175997" cy="129146"/>
                <a:chOff x="3963208" y="3496392"/>
                <a:chExt cx="4175997" cy="129146"/>
              </a:xfrm>
            </p:grpSpPr>
            <p:cxnSp>
              <p:nvCxnSpPr>
                <p:cNvPr id="5" name="Connecteur droit 4"/>
                <p:cNvCxnSpPr>
                  <a:cxnSpLocks/>
                </p:cNvCxnSpPr>
                <p:nvPr/>
              </p:nvCxnSpPr>
              <p:spPr bwMode="auto">
                <a:xfrm>
                  <a:off x="3963209" y="3625538"/>
                  <a:ext cx="4175996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Connecteur droit 42"/>
                <p:cNvCxnSpPr/>
                <p:nvPr/>
              </p:nvCxnSpPr>
              <p:spPr bwMode="auto">
                <a:xfrm>
                  <a:off x="8127735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Connecteur droit 43"/>
                <p:cNvCxnSpPr/>
                <p:nvPr/>
              </p:nvCxnSpPr>
              <p:spPr bwMode="auto">
                <a:xfrm>
                  <a:off x="3963208" y="3496392"/>
                  <a:ext cx="0" cy="1291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333399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57" name="AutoShape 60"/>
              <p:cNvCxnSpPr>
                <a:cxnSpLocks noChangeShapeType="1"/>
                <a:stCxn id="30" idx="1"/>
                <a:endCxn id="26653" idx="3"/>
              </p:cNvCxnSpPr>
              <p:nvPr/>
            </p:nvCxnSpPr>
            <p:spPr bwMode="auto">
              <a:xfrm rot="10800000" flipV="1">
                <a:off x="2961126" y="2294911"/>
                <a:ext cx="1020596" cy="250793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2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AutoShape 60">
                <a:extLst>
                  <a:ext uri="{FF2B5EF4-FFF2-40B4-BE49-F238E27FC236}">
                    <a16:creationId xmlns:a16="http://schemas.microsoft.com/office/drawing/2014/main" id="{C10144A6-F74F-404B-AF47-23F8AAA65607}"/>
                  </a:ext>
                </a:extLst>
              </p:cNvPr>
              <p:cNvCxnSpPr>
                <a:cxnSpLocks noChangeShapeType="1"/>
                <a:endCxn id="26653" idx="3"/>
              </p:cNvCxnSpPr>
              <p:nvPr/>
            </p:nvCxnSpPr>
            <p:spPr bwMode="auto">
              <a:xfrm rot="10800000">
                <a:off x="2961126" y="2545706"/>
                <a:ext cx="1020656" cy="554269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chemeClr val="accent2"/>
                </a:solidFill>
                <a:miter lim="800000"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MONCAY Study: DTG </a:t>
            </a:r>
            <a:r>
              <a:rPr lang="en-GB" dirty="0" err="1"/>
              <a:t>monotherapy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489861"/>
              </p:ext>
            </p:extLst>
          </p:nvPr>
        </p:nvGraphicFramePr>
        <p:xfrm>
          <a:off x="395537" y="2132856"/>
          <a:ext cx="8280920" cy="4176467"/>
        </p:xfrm>
        <a:graphic>
          <a:graphicData uri="http://schemas.openxmlformats.org/drawingml/2006/table">
            <a:tbl>
              <a:tblPr/>
              <a:tblGrid>
                <a:gridCol w="381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7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80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80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Zenith HIV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c/mL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4.9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median (IQR)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265 (198 - 377)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309 (215 - 415)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duration of HIV infection,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duration on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number of previous lines of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cART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Current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790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843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D1-W24,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Withdrew consent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70849" y="1311151"/>
            <a:ext cx="61896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 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2" y="6605389"/>
            <a:ext cx="683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MONCAY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Hocqueloux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 ;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2 ,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MONCAY Study: DTG </a:t>
            </a:r>
            <a:r>
              <a:rPr lang="en-GB" dirty="0" err="1"/>
              <a:t>monotherapy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2776047" y="1151863"/>
            <a:ext cx="3579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HIV RNA &lt; 50 c/mL at W24</a:t>
            </a:r>
          </a:p>
        </p:txBody>
      </p:sp>
      <p:sp>
        <p:nvSpPr>
          <p:cNvPr id="75" name="AutoShape 165">
            <a:extLst>
              <a:ext uri="{FF2B5EF4-FFF2-40B4-BE49-F238E27FC236}">
                <a16:creationId xmlns:a16="http://schemas.microsoft.com/office/drawing/2014/main" id="{20D8DAE5-129C-4ABE-9F86-447EAC0D8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837929"/>
            <a:ext cx="3024336" cy="5542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89" name="Rectangle 57"/>
          <p:cNvSpPr>
            <a:spLocks noChangeArrowheads="1"/>
          </p:cNvSpPr>
          <p:nvPr/>
        </p:nvSpPr>
        <p:spPr bwMode="auto">
          <a:xfrm>
            <a:off x="1563605" y="1844824"/>
            <a:ext cx="2663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Continuation DTG/ABC/3TC (N = 80)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1572904" y="2132856"/>
            <a:ext cx="19833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 dirty="0">
                <a:solidFill>
                  <a:srgbClr val="333399"/>
                </a:solidFill>
                <a:latin typeface="+mj-lt"/>
              </a:rPr>
              <a:t>DTG </a:t>
            </a:r>
            <a:r>
              <a:rPr lang="en-GB" sz="1400" b="1" dirty="0" err="1">
                <a:solidFill>
                  <a:srgbClr val="333399"/>
                </a:solidFill>
                <a:latin typeface="+mj-lt"/>
              </a:rPr>
              <a:t>monotherapy</a:t>
            </a:r>
            <a:r>
              <a:rPr lang="en-GB" sz="1400" b="1" dirty="0">
                <a:solidFill>
                  <a:srgbClr val="333399"/>
                </a:solidFill>
                <a:latin typeface="+mj-lt"/>
              </a:rPr>
              <a:t> (N = 78)</a:t>
            </a:r>
          </a:p>
        </p:txBody>
      </p:sp>
      <p:sp>
        <p:nvSpPr>
          <p:cNvPr id="94" name="Rectangle 21"/>
          <p:cNvSpPr>
            <a:spLocks noChangeArrowheads="1"/>
          </p:cNvSpPr>
          <p:nvPr/>
        </p:nvSpPr>
        <p:spPr bwMode="auto">
          <a:xfrm>
            <a:off x="1348116" y="1895934"/>
            <a:ext cx="144000" cy="144000"/>
          </a:xfrm>
          <a:prstGeom prst="rect">
            <a:avLst/>
          </a:prstGeom>
          <a:solidFill>
            <a:srgbClr val="CC3300"/>
          </a:solidFill>
          <a:ln w="0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95" name="Rectangle 22"/>
          <p:cNvSpPr>
            <a:spLocks noChangeArrowheads="1"/>
          </p:cNvSpPr>
          <p:nvPr/>
        </p:nvSpPr>
        <p:spPr bwMode="auto">
          <a:xfrm>
            <a:off x="1348116" y="2183966"/>
            <a:ext cx="144000" cy="144000"/>
          </a:xfrm>
          <a:prstGeom prst="rect">
            <a:avLst/>
          </a:prstGeom>
          <a:solidFill>
            <a:srgbClr val="298006"/>
          </a:solidFill>
          <a:ln w="0">
            <a:solidFill>
              <a:srgbClr val="298006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72" name="Espace réservé du contenu 2">
            <a:extLst>
              <a:ext uri="{FF2B5EF4-FFF2-40B4-BE49-F238E27FC236}">
                <a16:creationId xmlns:a16="http://schemas.microsoft.com/office/drawing/2014/main" id="{AE63305D-BBE0-46EC-A7FF-72455474BE7A}"/>
              </a:ext>
            </a:extLst>
          </p:cNvPr>
          <p:cNvSpPr txBox="1">
            <a:spLocks/>
          </p:cNvSpPr>
          <p:nvPr/>
        </p:nvSpPr>
        <p:spPr bwMode="auto">
          <a:xfrm>
            <a:off x="650413" y="6111866"/>
            <a:ext cx="7882028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800" kern="0" dirty="0">
                <a:ea typeface="ＭＳ Ｐゴシック" charset="-128"/>
              </a:rPr>
              <a:t>Non inferiority achieved at W24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5BFA1A7-BDF2-4AAA-84FF-0183DEC262ED}"/>
              </a:ext>
            </a:extLst>
          </p:cNvPr>
          <p:cNvGrpSpPr/>
          <p:nvPr/>
        </p:nvGrpSpPr>
        <p:grpSpPr>
          <a:xfrm>
            <a:off x="350864" y="2597128"/>
            <a:ext cx="4771358" cy="3352152"/>
            <a:chOff x="350864" y="2597128"/>
            <a:chExt cx="4771358" cy="3352152"/>
          </a:xfrm>
        </p:grpSpPr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2578068" y="2790311"/>
              <a:ext cx="32220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98.7</a:t>
              </a: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3058591" y="2790311"/>
              <a:ext cx="32220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97.3</a:t>
              </a:r>
              <a:endParaRPr lang="en-GB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550563" y="5500794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450714" y="497263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20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450714" y="4445958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40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450714" y="3917793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60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450714" y="33911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80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350864" y="2861376"/>
              <a:ext cx="2995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</a:rPr>
                <a:t>100</a:t>
              </a:r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2751004" y="5733836"/>
              <a:ext cx="42885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 err="1">
                  <a:solidFill>
                    <a:srgbClr val="000066"/>
                  </a:solidFill>
                </a:rPr>
                <a:t>mITT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1329014" y="5733836"/>
              <a:ext cx="26921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ITT</a:t>
              </a: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3985945" y="5733836"/>
              <a:ext cx="105740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Per protocol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574602" y="2597128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483768" y="2981712"/>
              <a:ext cx="442123" cy="2628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987824" y="3017712"/>
              <a:ext cx="443188" cy="2592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298006"/>
            </a:solidFill>
            <a:ln w="0">
              <a:solidFill>
                <a:srgbClr val="29800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510827" y="3017712"/>
              <a:ext cx="444253" cy="2592000"/>
            </a:xfrm>
            <a:prstGeom prst="rect">
              <a:avLst/>
            </a:prstGeom>
            <a:solidFill>
              <a:srgbClr val="298006"/>
            </a:solidFill>
            <a:ln w="0">
              <a:solidFill>
                <a:srgbClr val="29800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042071" y="2981712"/>
              <a:ext cx="444253" cy="2628000"/>
            </a:xfrm>
            <a:prstGeom prst="rect">
              <a:avLst/>
            </a:pr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486492" y="3161712"/>
              <a:ext cx="442123" cy="2448000"/>
            </a:xfrm>
            <a:prstGeom prst="rect">
              <a:avLst/>
            </a:prstGeom>
            <a:solidFill>
              <a:srgbClr val="298006"/>
            </a:solidFill>
            <a:ln w="0">
              <a:solidFill>
                <a:srgbClr val="29800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1017735" y="3089712"/>
              <a:ext cx="442123" cy="2520000"/>
            </a:xfrm>
            <a:prstGeom prst="rect">
              <a:avLst/>
            </a:pr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4614C989-F676-419B-97D8-C08CBCF42EF3}"/>
                </a:ext>
              </a:extLst>
            </p:cNvPr>
            <p:cNvGrpSpPr/>
            <p:nvPr/>
          </p:nvGrpSpPr>
          <p:grpSpPr>
            <a:xfrm>
              <a:off x="690572" y="2935348"/>
              <a:ext cx="4431650" cy="2674364"/>
              <a:chOff x="690572" y="2399068"/>
              <a:chExt cx="4431650" cy="2674364"/>
            </a:xfrm>
          </p:grpSpPr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690572" y="2946756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8" name="Line 10"/>
              <p:cNvSpPr>
                <a:spLocks noChangeShapeType="1"/>
              </p:cNvSpPr>
              <p:nvPr/>
            </p:nvSpPr>
            <p:spPr bwMode="auto">
              <a:xfrm>
                <a:off x="690572" y="3477423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Line 11"/>
              <p:cNvSpPr>
                <a:spLocks noChangeShapeType="1"/>
              </p:cNvSpPr>
              <p:nvPr/>
            </p:nvSpPr>
            <p:spPr bwMode="auto">
              <a:xfrm>
                <a:off x="690572" y="4009093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690572" y="4540761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690572" y="5073431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Line 14"/>
              <p:cNvSpPr>
                <a:spLocks noChangeShapeType="1"/>
              </p:cNvSpPr>
              <p:nvPr/>
            </p:nvSpPr>
            <p:spPr bwMode="auto">
              <a:xfrm>
                <a:off x="690572" y="2415088"/>
                <a:ext cx="7564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6" name="Freeform 8"/>
              <p:cNvSpPr>
                <a:spLocks/>
              </p:cNvSpPr>
              <p:nvPr/>
            </p:nvSpPr>
            <p:spPr bwMode="auto">
              <a:xfrm>
                <a:off x="766212" y="2399068"/>
                <a:ext cx="4356010" cy="2674364"/>
              </a:xfrm>
              <a:custGeom>
                <a:avLst/>
                <a:gdLst>
                  <a:gd name="T0" fmla="*/ 3239 w 3239"/>
                  <a:gd name="T1" fmla="*/ 2671 h 2671"/>
                  <a:gd name="T2" fmla="*/ 0 w 3239"/>
                  <a:gd name="T3" fmla="*/ 2671 h 2671"/>
                  <a:gd name="T4" fmla="*/ 0 w 3239"/>
                  <a:gd name="T5" fmla="*/ 0 h 2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39" h="2671">
                    <a:moveTo>
                      <a:pt x="3239" y="2671"/>
                    </a:moveTo>
                    <a:lnTo>
                      <a:pt x="0" y="2671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76" name="Rectangle 40"/>
            <p:cNvSpPr>
              <a:spLocks noChangeArrowheads="1"/>
            </p:cNvSpPr>
            <p:nvPr/>
          </p:nvSpPr>
          <p:spPr bwMode="auto">
            <a:xfrm>
              <a:off x="1090155" y="2873435"/>
              <a:ext cx="32220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96.3</a:t>
              </a:r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1561442" y="2934760"/>
              <a:ext cx="32220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93.6</a:t>
              </a:r>
              <a:endParaRPr lang="en-GB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4143659" y="2790311"/>
              <a:ext cx="32220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98.7</a:t>
              </a: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4587238" y="2790311"/>
              <a:ext cx="32220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97.1</a:t>
              </a:r>
              <a:endParaRPr lang="en-GB" b="1" dirty="0">
                <a:solidFill>
                  <a:srgbClr val="333399"/>
                </a:solidFill>
                <a:latin typeface="+mj-lt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D8184D54-88B3-4DDB-8D47-27ACE842CDE7}"/>
              </a:ext>
            </a:extLst>
          </p:cNvPr>
          <p:cNvGrpSpPr/>
          <p:nvPr/>
        </p:nvGrpSpPr>
        <p:grpSpPr>
          <a:xfrm>
            <a:off x="5343719" y="2039934"/>
            <a:ext cx="3680464" cy="3786228"/>
            <a:chOff x="5364088" y="1700807"/>
            <a:chExt cx="3680464" cy="3786228"/>
          </a:xfrm>
        </p:grpSpPr>
        <p:sp>
          <p:nvSpPr>
            <p:cNvPr id="65" name="Line 14"/>
            <p:cNvSpPr>
              <a:spLocks noChangeShapeType="1"/>
            </p:cNvSpPr>
            <p:nvPr/>
          </p:nvSpPr>
          <p:spPr bwMode="auto">
            <a:xfrm flipV="1">
              <a:off x="8684512" y="2218958"/>
              <a:ext cx="0" cy="229387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66" name="Line 92"/>
            <p:cNvSpPr>
              <a:spLocks noChangeShapeType="1"/>
            </p:cNvSpPr>
            <p:nvPr/>
          </p:nvSpPr>
          <p:spPr bwMode="auto">
            <a:xfrm>
              <a:off x="7224106" y="2204864"/>
              <a:ext cx="0" cy="231091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7089170" y="4447049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79" name="TextBox 70"/>
            <p:cNvSpPr txBox="1">
              <a:spLocks noChangeArrowheads="1"/>
            </p:cNvSpPr>
            <p:nvPr/>
          </p:nvSpPr>
          <p:spPr bwMode="auto">
            <a:xfrm>
              <a:off x="5615232" y="4473340"/>
              <a:ext cx="621008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‒ 12%</a:t>
              </a:r>
            </a:p>
          </p:txBody>
        </p:sp>
        <p:sp>
          <p:nvSpPr>
            <p:cNvPr id="80" name="TextBox 70"/>
            <p:cNvSpPr txBox="1">
              <a:spLocks noChangeArrowheads="1"/>
            </p:cNvSpPr>
            <p:nvPr/>
          </p:nvSpPr>
          <p:spPr bwMode="auto">
            <a:xfrm>
              <a:off x="8419261" y="4473340"/>
              <a:ext cx="625291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+ 12%</a:t>
              </a:r>
            </a:p>
          </p:txBody>
        </p:sp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8236975" y="2657178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10.8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308248" y="2672567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- 5.0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7162620" y="2318683"/>
              <a:ext cx="585788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2.7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524272" y="2694847"/>
              <a:ext cx="2013954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7394282" y="2689748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Line 92"/>
            <p:cNvSpPr>
              <a:spLocks noChangeShapeType="1"/>
            </p:cNvSpPr>
            <p:nvPr/>
          </p:nvSpPr>
          <p:spPr bwMode="auto">
            <a:xfrm rot="16200000" flipH="1">
              <a:off x="7278530" y="3117024"/>
              <a:ext cx="0" cy="280465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637984" y="5037685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29800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 </a:t>
              </a:r>
              <a:r>
                <a:rPr lang="en-GB" sz="1200" b="1" kern="0" dirty="0" err="1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monotherapy</a:t>
              </a:r>
              <a:endParaRPr lang="en-GB" sz="1200" b="1" kern="0" dirty="0">
                <a:solidFill>
                  <a:schemeClr val="bg1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7265152" y="5037685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913728" y="1700807"/>
              <a:ext cx="2663999" cy="324000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Difference  (95% CI)</a:t>
              </a:r>
            </a:p>
          </p:txBody>
        </p:sp>
        <p:sp>
          <p:nvSpPr>
            <p:cNvPr id="96" name="Text Box 99"/>
            <p:cNvSpPr txBox="1">
              <a:spLocks noChangeArrowheads="1"/>
            </p:cNvSpPr>
            <p:nvPr/>
          </p:nvSpPr>
          <p:spPr bwMode="auto">
            <a:xfrm>
              <a:off x="8092959" y="3322439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8.1</a:t>
              </a:r>
            </a:p>
          </p:txBody>
        </p:sp>
        <p:sp>
          <p:nvSpPr>
            <p:cNvPr id="97" name="Text Box 98"/>
            <p:cNvSpPr txBox="1">
              <a:spLocks noChangeArrowheads="1"/>
            </p:cNvSpPr>
            <p:nvPr/>
          </p:nvSpPr>
          <p:spPr bwMode="auto">
            <a:xfrm>
              <a:off x="6452264" y="3337828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- 4.5</a:t>
              </a:r>
            </a:p>
          </p:txBody>
        </p:sp>
        <p:sp>
          <p:nvSpPr>
            <p:cNvPr id="100" name="Text Box 99"/>
            <p:cNvSpPr txBox="1">
              <a:spLocks noChangeArrowheads="1"/>
            </p:cNvSpPr>
            <p:nvPr/>
          </p:nvSpPr>
          <p:spPr bwMode="auto">
            <a:xfrm>
              <a:off x="7090612" y="2983944"/>
              <a:ext cx="585788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1.4</a:t>
              </a:r>
            </a:p>
          </p:txBody>
        </p:sp>
        <p:cxnSp>
          <p:nvCxnSpPr>
            <p:cNvPr id="101" name="Straight Connector 28"/>
            <p:cNvCxnSpPr/>
            <p:nvPr/>
          </p:nvCxnSpPr>
          <p:spPr bwMode="auto">
            <a:xfrm flipV="1">
              <a:off x="6634519" y="3360108"/>
              <a:ext cx="1689953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29"/>
            <p:cNvCxnSpPr/>
            <p:nvPr/>
          </p:nvCxnSpPr>
          <p:spPr bwMode="auto">
            <a:xfrm rot="16200000">
              <a:off x="7250266" y="3355009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 Box 99"/>
            <p:cNvSpPr txBox="1">
              <a:spLocks noChangeArrowheads="1"/>
            </p:cNvSpPr>
            <p:nvPr/>
          </p:nvSpPr>
          <p:spPr bwMode="auto">
            <a:xfrm>
              <a:off x="8164967" y="3970511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8.8</a:t>
              </a:r>
            </a:p>
          </p:txBody>
        </p:sp>
        <p:sp>
          <p:nvSpPr>
            <p:cNvPr id="105" name="Text Box 98"/>
            <p:cNvSpPr txBox="1">
              <a:spLocks noChangeArrowheads="1"/>
            </p:cNvSpPr>
            <p:nvPr/>
          </p:nvSpPr>
          <p:spPr bwMode="auto">
            <a:xfrm>
              <a:off x="6452264" y="3985900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- 4.5</a:t>
              </a:r>
            </a:p>
          </p:txBody>
        </p:sp>
        <p:sp>
          <p:nvSpPr>
            <p:cNvPr id="106" name="Text Box 99"/>
            <p:cNvSpPr txBox="1">
              <a:spLocks noChangeArrowheads="1"/>
            </p:cNvSpPr>
            <p:nvPr/>
          </p:nvSpPr>
          <p:spPr bwMode="auto">
            <a:xfrm>
              <a:off x="7090612" y="3632016"/>
              <a:ext cx="585788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000066"/>
                  </a:solidFill>
                  <a:latin typeface="+mn-lt"/>
                  <a:ea typeface="MS PGothic"/>
                </a:rPr>
                <a:t>1.6</a:t>
              </a:r>
            </a:p>
          </p:txBody>
        </p:sp>
        <p:cxnSp>
          <p:nvCxnSpPr>
            <p:cNvPr id="107" name="Straight Connector 28"/>
            <p:cNvCxnSpPr/>
            <p:nvPr/>
          </p:nvCxnSpPr>
          <p:spPr bwMode="auto">
            <a:xfrm flipV="1">
              <a:off x="6634519" y="4008180"/>
              <a:ext cx="1797953" cy="4309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29"/>
            <p:cNvCxnSpPr/>
            <p:nvPr/>
          </p:nvCxnSpPr>
          <p:spPr bwMode="auto">
            <a:xfrm rot="16200000">
              <a:off x="7322274" y="4003081"/>
              <a:ext cx="201925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ZoneTexte 109"/>
            <p:cNvSpPr txBox="1"/>
            <p:nvPr/>
          </p:nvSpPr>
          <p:spPr>
            <a:xfrm>
              <a:off x="5748809" y="2575937"/>
              <a:ext cx="415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ITT</a:t>
              </a:r>
              <a:endParaRPr lang="en-US" sz="1200" dirty="0">
                <a:solidFill>
                  <a:srgbClr val="000066"/>
                </a:solidFill>
              </a:endParaRP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5611977" y="3224009"/>
              <a:ext cx="5522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000066"/>
                  </a:solidFill>
                </a:rPr>
                <a:t>mITT</a:t>
              </a:r>
              <a:endParaRPr lang="en-US" sz="1200" dirty="0">
                <a:solidFill>
                  <a:srgbClr val="000066"/>
                </a:solidFill>
              </a:endParaRP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5364088" y="3789040"/>
              <a:ext cx="8001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Per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protocol</a:t>
              </a:r>
              <a:endParaRPr lang="en-US" sz="1200" dirty="0">
                <a:solidFill>
                  <a:srgbClr val="000066"/>
                </a:solidFill>
              </a:endParaRPr>
            </a:p>
          </p:txBody>
        </p:sp>
      </p:grpSp>
      <p:sp>
        <p:nvSpPr>
          <p:cNvPr id="67" name="AutoShape 162"/>
          <p:cNvSpPr>
            <a:spLocks noChangeArrowheads="1"/>
          </p:cNvSpPr>
          <p:nvPr/>
        </p:nvSpPr>
        <p:spPr bwMode="auto">
          <a:xfrm>
            <a:off x="-2" y="6605389"/>
            <a:ext cx="683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MONCAY</a:t>
            </a:r>
          </a:p>
        </p:txBody>
      </p:sp>
      <p:sp>
        <p:nvSpPr>
          <p:cNvPr id="68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Hocqueloux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 ;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2 ,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9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MONCAY Study: DTG </a:t>
            </a:r>
            <a:r>
              <a:rPr lang="en-GB" dirty="0" err="1"/>
              <a:t>monotherapy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107504" y="1151863"/>
            <a:ext cx="391645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0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 failures </a:t>
            </a:r>
          </a:p>
          <a:p>
            <a:pPr algn="ctr" defTabSz="914400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(2 consecutive HIV RNA &gt; 50 c/mL)</a:t>
            </a:r>
          </a:p>
          <a:p>
            <a:pPr algn="ctr" defTabSz="914400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 at W48 (Kaplan-Meier)</a:t>
            </a:r>
          </a:p>
        </p:txBody>
      </p:sp>
      <p:sp>
        <p:nvSpPr>
          <p:cNvPr id="72" name="Espace réservé du contenu 2">
            <a:extLst>
              <a:ext uri="{FF2B5EF4-FFF2-40B4-BE49-F238E27FC236}">
                <a16:creationId xmlns:a16="http://schemas.microsoft.com/office/drawing/2014/main" id="{AE63305D-BBE0-46EC-A7FF-72455474BE7A}"/>
              </a:ext>
            </a:extLst>
          </p:cNvPr>
          <p:cNvSpPr txBox="1">
            <a:spLocks/>
          </p:cNvSpPr>
          <p:nvPr/>
        </p:nvSpPr>
        <p:spPr bwMode="auto">
          <a:xfrm>
            <a:off x="50799" y="5896831"/>
            <a:ext cx="8965191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800" kern="0" dirty="0">
                <a:ea typeface="ＭＳ Ｐゴシック" charset="-128"/>
              </a:rPr>
              <a:t>By W48: 7 virologic failures in DTG monotherapy arm vs 0 in DTG/ABC/3TC (trial was discontinued)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DECC81E-8B3A-4A15-8B60-B99CE9BC89A3}"/>
              </a:ext>
            </a:extLst>
          </p:cNvPr>
          <p:cNvGrpSpPr/>
          <p:nvPr/>
        </p:nvGrpSpPr>
        <p:grpSpPr>
          <a:xfrm>
            <a:off x="224184" y="2406146"/>
            <a:ext cx="3261440" cy="3399118"/>
            <a:chOff x="224184" y="2406146"/>
            <a:chExt cx="3261440" cy="3399118"/>
          </a:xfrm>
        </p:grpSpPr>
        <p:sp>
          <p:nvSpPr>
            <p:cNvPr id="49" name="AutoShape 165">
              <a:extLst>
                <a:ext uri="{FF2B5EF4-FFF2-40B4-BE49-F238E27FC236}">
                  <a16:creationId xmlns:a16="http://schemas.microsoft.com/office/drawing/2014/main" id="{A6B70534-1981-4F81-BA77-50F887087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580" y="3359162"/>
              <a:ext cx="1796893" cy="54749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70" name="Line 52">
              <a:extLst>
                <a:ext uri="{FF2B5EF4-FFF2-40B4-BE49-F238E27FC236}">
                  <a16:creationId xmlns:a16="http://schemas.microsoft.com/office/drawing/2014/main" id="{E9DECFDE-E512-4BAF-9B77-E11ED5824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268" y="2711911"/>
              <a:ext cx="0" cy="259396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1" name="Line 53">
              <a:extLst>
                <a:ext uri="{FF2B5EF4-FFF2-40B4-BE49-F238E27FC236}">
                  <a16:creationId xmlns:a16="http://schemas.microsoft.com/office/drawing/2014/main" id="{69BF49DC-C929-487C-AB7B-4BAB1C17C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820" y="4595664"/>
              <a:ext cx="5844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3" name="Line 55">
              <a:extLst>
                <a:ext uri="{FF2B5EF4-FFF2-40B4-BE49-F238E27FC236}">
                  <a16:creationId xmlns:a16="http://schemas.microsoft.com/office/drawing/2014/main" id="{4D099ABD-CA4A-4DE1-800B-7115DB2DAB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820" y="3353416"/>
              <a:ext cx="5844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74" name="Line 57">
              <a:extLst>
                <a:ext uri="{FF2B5EF4-FFF2-40B4-BE49-F238E27FC236}">
                  <a16:creationId xmlns:a16="http://schemas.microsoft.com/office/drawing/2014/main" id="{6A20168B-55CF-4E31-9B78-CF75AB296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820" y="2732563"/>
              <a:ext cx="5844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90" name="Line 59">
              <a:extLst>
                <a:ext uri="{FF2B5EF4-FFF2-40B4-BE49-F238E27FC236}">
                  <a16:creationId xmlns:a16="http://schemas.microsoft.com/office/drawing/2014/main" id="{6D70CFE2-A76C-44CF-8B7C-407FE6CD9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269" y="5226559"/>
              <a:ext cx="282310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92" name="Rectangle 71">
              <a:extLst>
                <a:ext uri="{FF2B5EF4-FFF2-40B4-BE49-F238E27FC236}">
                  <a16:creationId xmlns:a16="http://schemas.microsoft.com/office/drawing/2014/main" id="{DA245011-736D-4CA8-908E-E1AA3AF1E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143" y="4497271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25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98" name="Rectangle 73">
              <a:extLst>
                <a:ext uri="{FF2B5EF4-FFF2-40B4-BE49-F238E27FC236}">
                  <a16:creationId xmlns:a16="http://schemas.microsoft.com/office/drawing/2014/main" id="{65833924-C4EA-48E5-965F-644F9F672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143" y="3255021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75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99" name="Rectangle 75">
              <a:extLst>
                <a:ext uri="{FF2B5EF4-FFF2-40B4-BE49-F238E27FC236}">
                  <a16:creationId xmlns:a16="http://schemas.microsoft.com/office/drawing/2014/main" id="{3A021BA6-7962-401A-8295-2A03ED964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84" y="2645019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03" name="Rectangle 75">
              <a:extLst>
                <a:ext uri="{FF2B5EF4-FFF2-40B4-BE49-F238E27FC236}">
                  <a16:creationId xmlns:a16="http://schemas.microsoft.com/office/drawing/2014/main" id="{6015B26B-8A70-40DD-B988-11F3DACE1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552" y="534871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12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09" name="Line 53">
              <a:extLst>
                <a:ext uri="{FF2B5EF4-FFF2-40B4-BE49-F238E27FC236}">
                  <a16:creationId xmlns:a16="http://schemas.microsoft.com/office/drawing/2014/main" id="{2B43EFC2-C065-4ECE-890B-ACEEA04E7D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1240406" y="5268811"/>
              <a:ext cx="7412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13" name="Line 53">
              <a:extLst>
                <a:ext uri="{FF2B5EF4-FFF2-40B4-BE49-F238E27FC236}">
                  <a16:creationId xmlns:a16="http://schemas.microsoft.com/office/drawing/2014/main" id="{71E93882-C1FB-43D9-B822-F9472D4A09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820" y="5226559"/>
              <a:ext cx="58449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14" name="Rectangle 71">
              <a:extLst>
                <a:ext uri="{FF2B5EF4-FFF2-40B4-BE49-F238E27FC236}">
                  <a16:creationId xmlns:a16="http://schemas.microsoft.com/office/drawing/2014/main" id="{D455AB97-9723-46AB-B181-5F863970B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102" y="5137766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15" name="Rectangle 76">
              <a:extLst>
                <a:ext uri="{FF2B5EF4-FFF2-40B4-BE49-F238E27FC236}">
                  <a16:creationId xmlns:a16="http://schemas.microsoft.com/office/drawing/2014/main" id="{CA9DFABB-B559-4961-9CFC-A15205CBF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604" y="3408068"/>
              <a:ext cx="135973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DTG/ABC/3TC</a:t>
              </a:r>
              <a:b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</a:br>
              <a:r>
                <a:rPr lang="en-US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DTG monotherapy</a:t>
              </a:r>
            </a:p>
          </p:txBody>
        </p:sp>
        <p:sp>
          <p:nvSpPr>
            <p:cNvPr id="116" name="Rectangle 75">
              <a:extLst>
                <a:ext uri="{FF2B5EF4-FFF2-40B4-BE49-F238E27FC236}">
                  <a16:creationId xmlns:a16="http://schemas.microsoft.com/office/drawing/2014/main" id="{A8E72FE2-AE82-4A17-A13B-3D4A22D1E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8783" y="534871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24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17" name="Line 53">
              <a:extLst>
                <a:ext uri="{FF2B5EF4-FFF2-40B4-BE49-F238E27FC236}">
                  <a16:creationId xmlns:a16="http://schemas.microsoft.com/office/drawing/2014/main" id="{DCCB2B01-3EBF-4BDC-9942-CEAB3A5AF27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1937105" y="5268811"/>
              <a:ext cx="7412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18" name="Rectangle 75">
              <a:extLst>
                <a:ext uri="{FF2B5EF4-FFF2-40B4-BE49-F238E27FC236}">
                  <a16:creationId xmlns:a16="http://schemas.microsoft.com/office/drawing/2014/main" id="{DDDE8F9D-9BF3-4537-B9F1-93FF8363A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706" y="534871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48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19" name="Line 53">
              <a:extLst>
                <a:ext uri="{FF2B5EF4-FFF2-40B4-BE49-F238E27FC236}">
                  <a16:creationId xmlns:a16="http://schemas.microsoft.com/office/drawing/2014/main" id="{BCAF08A5-127F-497F-8E84-575BC36FA6C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364028" y="5268811"/>
              <a:ext cx="7412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20" name="Line 55">
              <a:extLst>
                <a:ext uri="{FF2B5EF4-FFF2-40B4-BE49-F238E27FC236}">
                  <a16:creationId xmlns:a16="http://schemas.microsoft.com/office/drawing/2014/main" id="{3346EE92-F852-4DCD-976A-AD1A069CC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820" y="3975125"/>
              <a:ext cx="5844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21" name="Rectangle 73">
              <a:extLst>
                <a:ext uri="{FF2B5EF4-FFF2-40B4-BE49-F238E27FC236}">
                  <a16:creationId xmlns:a16="http://schemas.microsoft.com/office/drawing/2014/main" id="{C1D966B0-53FE-4C5E-A302-8814048EE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143" y="3876731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50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22" name="Rectangle 75">
              <a:extLst>
                <a:ext uri="{FF2B5EF4-FFF2-40B4-BE49-F238E27FC236}">
                  <a16:creationId xmlns:a16="http://schemas.microsoft.com/office/drawing/2014/main" id="{DF021195-A07F-43EF-B812-5BBAA80C7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08" y="5348718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23" name="Rectangle 75">
              <a:extLst>
                <a:ext uri="{FF2B5EF4-FFF2-40B4-BE49-F238E27FC236}">
                  <a16:creationId xmlns:a16="http://schemas.microsoft.com/office/drawing/2014/main" id="{41D487CA-89FA-40F1-8720-6FD927149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3628" y="534871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36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124" name="Line 53">
              <a:extLst>
                <a:ext uri="{FF2B5EF4-FFF2-40B4-BE49-F238E27FC236}">
                  <a16:creationId xmlns:a16="http://schemas.microsoft.com/office/drawing/2014/main" id="{9F20A171-E6B0-4A1B-9876-186089822AE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2621950" y="5268811"/>
              <a:ext cx="7412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25" name="Rectangle 75">
              <a:extLst>
                <a:ext uri="{FF2B5EF4-FFF2-40B4-BE49-F238E27FC236}">
                  <a16:creationId xmlns:a16="http://schemas.microsoft.com/office/drawing/2014/main" id="{C15DC114-480D-4DF7-ABC1-DC3262554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698" y="5620598"/>
              <a:ext cx="48295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Weeks</a:t>
              </a:r>
              <a:endParaRPr lang="en-US" sz="12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76">
              <a:extLst>
                <a:ext uri="{FF2B5EF4-FFF2-40B4-BE49-F238E27FC236}">
                  <a16:creationId xmlns:a16="http://schemas.microsoft.com/office/drawing/2014/main" id="{4EA6981E-C7BB-4775-81FF-08B74CCE7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269" y="4270101"/>
              <a:ext cx="163806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66"/>
                  </a:solidFill>
                  <a:ea typeface="ＭＳ Ｐゴシック" pitchFamily="34" charset="-128"/>
                </a:rPr>
                <a:t>p = 0.005 (log-rank test)</a:t>
              </a:r>
              <a:endParaRPr lang="en-US" sz="120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cxnSp>
          <p:nvCxnSpPr>
            <p:cNvPr id="127" name="Connecteur droit 126">
              <a:extLst>
                <a:ext uri="{FF2B5EF4-FFF2-40B4-BE49-F238E27FC236}">
                  <a16:creationId xmlns:a16="http://schemas.microsoft.com/office/drawing/2014/main" id="{D55FB9A4-F8D0-4DAB-A335-01F9509A47C4}"/>
                </a:ext>
              </a:extLst>
            </p:cNvPr>
            <p:cNvCxnSpPr/>
            <p:nvPr/>
          </p:nvCxnSpPr>
          <p:spPr bwMode="auto">
            <a:xfrm>
              <a:off x="1441839" y="3761704"/>
              <a:ext cx="16546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Connecteur droit 127">
              <a:extLst>
                <a:ext uri="{FF2B5EF4-FFF2-40B4-BE49-F238E27FC236}">
                  <a16:creationId xmlns:a16="http://schemas.microsoft.com/office/drawing/2014/main" id="{5D708077-F075-44B5-94C6-2E4A17543C4A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3121739" y="2871661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Connecteur droit 128">
              <a:extLst>
                <a:ext uri="{FF2B5EF4-FFF2-40B4-BE49-F238E27FC236}">
                  <a16:creationId xmlns:a16="http://schemas.microsoft.com/office/drawing/2014/main" id="{299F172B-5FB8-42BB-B7AA-D86A4AC7BEF1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3061772" y="2871661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Connecteur droit 129">
              <a:extLst>
                <a:ext uri="{FF2B5EF4-FFF2-40B4-BE49-F238E27FC236}">
                  <a16:creationId xmlns:a16="http://schemas.microsoft.com/office/drawing/2014/main" id="{40AC1AE7-2A61-4CDB-829A-EB0E841482B5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2946280" y="2871661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Connecteur droit 130">
              <a:extLst>
                <a:ext uri="{FF2B5EF4-FFF2-40B4-BE49-F238E27FC236}">
                  <a16:creationId xmlns:a16="http://schemas.microsoft.com/office/drawing/2014/main" id="{CC9A909E-FE8F-4508-8098-97E29F922CC9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1501785" y="3735034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Connecteur droit 131">
              <a:extLst>
                <a:ext uri="{FF2B5EF4-FFF2-40B4-BE49-F238E27FC236}">
                  <a16:creationId xmlns:a16="http://schemas.microsoft.com/office/drawing/2014/main" id="{845898B6-6611-4AC4-8279-F3B2BE8600CF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2187802" y="2768431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Connecteur droit 132">
              <a:extLst>
                <a:ext uri="{FF2B5EF4-FFF2-40B4-BE49-F238E27FC236}">
                  <a16:creationId xmlns:a16="http://schemas.microsoft.com/office/drawing/2014/main" id="{B3406B16-A9EF-4807-AA52-30F8F919A617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3357166" y="2707846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30C1B628-F7B0-4C54-87B4-3F259474513F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780797" y="2707846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2D85FF3E-25B9-48BD-9DA9-3B15424FE07E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1244987" y="2707846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Connecteur droit 135">
              <a:extLst>
                <a:ext uri="{FF2B5EF4-FFF2-40B4-BE49-F238E27FC236}">
                  <a16:creationId xmlns:a16="http://schemas.microsoft.com/office/drawing/2014/main" id="{C0F9DE4D-A5B0-4DC0-841A-29D98B7C8EA0}"/>
                </a:ext>
              </a:extLst>
            </p:cNvPr>
            <p:cNvCxnSpPr/>
            <p:nvPr/>
          </p:nvCxnSpPr>
          <p:spPr bwMode="auto">
            <a:xfrm>
              <a:off x="1454169" y="3511815"/>
              <a:ext cx="16546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Connecteur droit 136">
              <a:extLst>
                <a:ext uri="{FF2B5EF4-FFF2-40B4-BE49-F238E27FC236}">
                  <a16:creationId xmlns:a16="http://schemas.microsoft.com/office/drawing/2014/main" id="{1A8C8CEF-D048-4E27-9D9A-960FCAE5FD10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1514115" y="3485144"/>
              <a:ext cx="533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8" name="Forme libre : forme 102">
              <a:extLst>
                <a:ext uri="{FF2B5EF4-FFF2-40B4-BE49-F238E27FC236}">
                  <a16:creationId xmlns:a16="http://schemas.microsoft.com/office/drawing/2014/main" id="{1CB3DDB2-6336-4E5E-8A78-D8FBBF70E4B6}"/>
                </a:ext>
              </a:extLst>
            </p:cNvPr>
            <p:cNvSpPr/>
            <p:nvPr/>
          </p:nvSpPr>
          <p:spPr bwMode="auto">
            <a:xfrm>
              <a:off x="595358" y="2729104"/>
              <a:ext cx="2805731" cy="55659"/>
            </a:xfrm>
            <a:custGeom>
              <a:avLst/>
              <a:gdLst>
                <a:gd name="connsiteX0" fmla="*/ 0 w 2389823"/>
                <a:gd name="connsiteY0" fmla="*/ 0 h 0"/>
                <a:gd name="connsiteX1" fmla="*/ 2389823 w 238982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89823">
                  <a:moveTo>
                    <a:pt x="0" y="0"/>
                  </a:moveTo>
                  <a:lnTo>
                    <a:pt x="2389823" y="0"/>
                  </a:lnTo>
                </a:path>
              </a:pathLst>
            </a:custGeom>
            <a:noFill/>
            <a:ln w="28575" cap="flat" cmpd="sng" algn="ctr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139" name="Forme libre : forme 85">
              <a:extLst>
                <a:ext uri="{FF2B5EF4-FFF2-40B4-BE49-F238E27FC236}">
                  <a16:creationId xmlns:a16="http://schemas.microsoft.com/office/drawing/2014/main" id="{1B277E4D-41EF-4929-8B54-A222B8941F6E}"/>
                </a:ext>
              </a:extLst>
            </p:cNvPr>
            <p:cNvSpPr/>
            <p:nvPr/>
          </p:nvSpPr>
          <p:spPr bwMode="auto">
            <a:xfrm>
              <a:off x="589812" y="2729106"/>
              <a:ext cx="2797360" cy="256268"/>
            </a:xfrm>
            <a:custGeom>
              <a:avLst/>
              <a:gdLst>
                <a:gd name="connsiteX0" fmla="*/ 0 w 2399347"/>
                <a:gd name="connsiteY0" fmla="*/ 0 h 210503"/>
                <a:gd name="connsiteX1" fmla="*/ 1190625 w 2399347"/>
                <a:gd name="connsiteY1" fmla="*/ 0 h 210503"/>
                <a:gd name="connsiteX2" fmla="*/ 1190625 w 2399347"/>
                <a:gd name="connsiteY2" fmla="*/ 56198 h 210503"/>
                <a:gd name="connsiteX3" fmla="*/ 1443990 w 2399347"/>
                <a:gd name="connsiteY3" fmla="*/ 56198 h 210503"/>
                <a:gd name="connsiteX4" fmla="*/ 1443990 w 2399347"/>
                <a:gd name="connsiteY4" fmla="*/ 83820 h 210503"/>
                <a:gd name="connsiteX5" fmla="*/ 1793557 w 2399347"/>
                <a:gd name="connsiteY5" fmla="*/ 83820 h 210503"/>
                <a:gd name="connsiteX6" fmla="*/ 1793557 w 2399347"/>
                <a:gd name="connsiteY6" fmla="*/ 139065 h 210503"/>
                <a:gd name="connsiteX7" fmla="*/ 2399347 w 2399347"/>
                <a:gd name="connsiteY7" fmla="*/ 139065 h 210503"/>
                <a:gd name="connsiteX8" fmla="*/ 2399347 w 2399347"/>
                <a:gd name="connsiteY8" fmla="*/ 210503 h 210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99347" h="210503">
                  <a:moveTo>
                    <a:pt x="0" y="0"/>
                  </a:moveTo>
                  <a:lnTo>
                    <a:pt x="1190625" y="0"/>
                  </a:lnTo>
                  <a:lnTo>
                    <a:pt x="1190625" y="56198"/>
                  </a:lnTo>
                  <a:lnTo>
                    <a:pt x="1443990" y="56198"/>
                  </a:lnTo>
                  <a:lnTo>
                    <a:pt x="1443990" y="83820"/>
                  </a:lnTo>
                  <a:lnTo>
                    <a:pt x="1793557" y="83820"/>
                  </a:lnTo>
                  <a:lnTo>
                    <a:pt x="1793557" y="139065"/>
                  </a:lnTo>
                  <a:lnTo>
                    <a:pt x="2399347" y="139065"/>
                  </a:lnTo>
                  <a:lnTo>
                    <a:pt x="2399347" y="210503"/>
                  </a:lnTo>
                </a:path>
              </a:pathLst>
            </a:custGeom>
            <a:noFill/>
            <a:ln w="28575" cap="flat" cmpd="sng" algn="ctr">
              <a:solidFill>
                <a:srgbClr val="29800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rgbClr val="000066"/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398369" y="240614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rgbClr val="000066"/>
                  </a:solidFill>
                </a:rPr>
                <a:t>%</a:t>
              </a:r>
            </a:p>
          </p:txBody>
        </p:sp>
      </p:grp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47360"/>
              </p:ext>
            </p:extLst>
          </p:nvPr>
        </p:nvGraphicFramePr>
        <p:xfrm>
          <a:off x="4037235" y="1988905"/>
          <a:ext cx="4868517" cy="2972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717"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Week at VF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Maximum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HIV</a:t>
                      </a:r>
                      <a:r>
                        <a:rPr lang="en-US" sz="1200" baseline="0" noProof="0">
                          <a:solidFill>
                            <a:srgbClr val="333399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RNA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copies/mL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at VF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CD4 </a:t>
                      </a:r>
                    </a:p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nadir</a:t>
                      </a:r>
                    </a:p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/mm</a:t>
                      </a:r>
                      <a:r>
                        <a:rPr lang="en-US" sz="1200" baseline="30000" noProof="0">
                          <a:solidFill>
                            <a:srgbClr val="333399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cART before enrolment,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Integrase genotype at VF</a:t>
                      </a:r>
                    </a:p>
                    <a:p>
                      <a:pPr algn="ctr"/>
                      <a:r>
                        <a:rPr lang="en-US" sz="1200" noProof="0">
                          <a:solidFill>
                            <a:srgbClr val="333399"/>
                          </a:solidFill>
                          <a:latin typeface="+mj-lt"/>
                        </a:rPr>
                        <a:t>(mutations)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W24 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231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11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W24 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W29 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604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W36 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43 600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252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S147G, N155H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W36 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W48 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2 230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R263K ***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146">
                <a:tc>
                  <a:txBody>
                    <a:bodyPr/>
                    <a:lstStyle/>
                    <a:p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W48 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626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118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0" name="Text Box 2"/>
          <p:cNvSpPr txBox="1">
            <a:spLocks noChangeArrowheads="1"/>
          </p:cNvSpPr>
          <p:nvPr/>
        </p:nvSpPr>
        <p:spPr bwMode="auto">
          <a:xfrm>
            <a:off x="4283968" y="1151863"/>
            <a:ext cx="44105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en-US" sz="20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 failures </a:t>
            </a:r>
          </a:p>
          <a:p>
            <a:pPr algn="ctr" defTabSz="914400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in the DTG monotherapy arm (N = 7) *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055188" y="4966219"/>
            <a:ext cx="363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</a:rPr>
              <a:t>* Self-reported adherence at W4: 100%</a:t>
            </a:r>
          </a:p>
          <a:p>
            <a:r>
              <a:rPr lang="en-US" sz="1200" dirty="0">
                <a:solidFill>
                  <a:srgbClr val="000066"/>
                </a:solidFill>
              </a:rPr>
              <a:t>** Self-reported adherence at W4: 95%</a:t>
            </a:r>
          </a:p>
          <a:p>
            <a:r>
              <a:rPr lang="en-US" sz="1200" dirty="0">
                <a:solidFill>
                  <a:srgbClr val="000066"/>
                </a:solidFill>
              </a:rPr>
              <a:t>*** Presence also of a mutation in the 3’PPT region</a:t>
            </a:r>
          </a:p>
        </p:txBody>
      </p:sp>
      <p:sp>
        <p:nvSpPr>
          <p:cNvPr id="46" name="AutoShape 162"/>
          <p:cNvSpPr>
            <a:spLocks noChangeArrowheads="1"/>
          </p:cNvSpPr>
          <p:nvPr/>
        </p:nvSpPr>
        <p:spPr bwMode="auto">
          <a:xfrm>
            <a:off x="-2" y="6605389"/>
            <a:ext cx="683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MONCAY</a:t>
            </a:r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Hocqueloux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 ;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2 ,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8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MONCAY Study: DTG </a:t>
            </a:r>
            <a:r>
              <a:rPr lang="en-GB" dirty="0" err="1"/>
              <a:t>monotherapy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0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742883"/>
              </p:ext>
            </p:extLst>
          </p:nvPr>
        </p:nvGraphicFramePr>
        <p:xfrm>
          <a:off x="312231" y="1905422"/>
          <a:ext cx="8280921" cy="3640862"/>
        </p:xfrm>
        <a:graphic>
          <a:graphicData uri="http://schemas.openxmlformats.org/drawingml/2006/table">
            <a:tbl>
              <a:tblPr/>
              <a:tblGrid>
                <a:gridCol w="4403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4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80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78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80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Any adverse event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81.3%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73.1%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related to study drug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7.7%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leading to discontinuation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1 *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Any serious adverse event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16.3%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6.4%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Serious adverse event related to study drug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1 **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1 ***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Serious adverse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event leading to discontinuation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3-4 laboratory abnormality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8.8%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11.5%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93791" y="1311151"/>
            <a:ext cx="2143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Adverse events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41823" y="5601350"/>
            <a:ext cx="1904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rgbClr val="000066"/>
                </a:solidFill>
              </a:rPr>
              <a:t>* Mood disturbance</a:t>
            </a:r>
          </a:p>
          <a:p>
            <a:r>
              <a:rPr lang="en-US" sz="1200">
                <a:solidFill>
                  <a:srgbClr val="000066"/>
                </a:solidFill>
              </a:rPr>
              <a:t>** Grade 4 CK elevation</a:t>
            </a:r>
          </a:p>
          <a:p>
            <a:r>
              <a:rPr lang="en-US" sz="1200">
                <a:solidFill>
                  <a:srgbClr val="000066"/>
                </a:solidFill>
              </a:rPr>
              <a:t>*** Spontaneous abortion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-2" y="6605389"/>
            <a:ext cx="683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MONCAY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Hocqueloux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 ;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2 ,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MONCAY Study: DTG </a:t>
            </a:r>
            <a:r>
              <a:rPr lang="en-GB" dirty="0" err="1"/>
              <a:t>monotherapy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921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8820000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Although DTG </a:t>
            </a:r>
            <a:r>
              <a:rPr lang="en-US" altLang="fr-FR" sz="2000" dirty="0" err="1">
                <a:ea typeface="ＭＳ Ｐゴシック" charset="-128"/>
              </a:rPr>
              <a:t>monotherapy</a:t>
            </a:r>
            <a:r>
              <a:rPr lang="en-US" altLang="fr-FR" sz="2000" dirty="0">
                <a:ea typeface="ＭＳ Ｐゴシック" charset="-128"/>
              </a:rPr>
              <a:t> was </a:t>
            </a:r>
            <a:r>
              <a:rPr lang="en-US" altLang="fr-FR" sz="2000" dirty="0" err="1">
                <a:ea typeface="ＭＳ Ｐゴシック" charset="-128"/>
              </a:rPr>
              <a:t>virologically</a:t>
            </a:r>
            <a:r>
              <a:rPr lang="en-US" altLang="fr-FR" sz="2000" dirty="0">
                <a:ea typeface="ＭＳ Ｐゴシック" charset="-128"/>
              </a:rPr>
              <a:t> non inferior at W24 to DTG/ABC/3TC as a switch strategy in </a:t>
            </a:r>
            <a:r>
              <a:rPr lang="en-US" altLang="fr-FR" sz="2000" dirty="0" err="1">
                <a:ea typeface="ＭＳ Ｐゴシック" charset="-128"/>
              </a:rPr>
              <a:t>virologically</a:t>
            </a:r>
            <a:r>
              <a:rPr lang="en-US" altLang="fr-FR" sz="2000" dirty="0">
                <a:ea typeface="ＭＳ Ｐゴシック" charset="-128"/>
              </a:rPr>
              <a:t> suppressed HIV-1 infected patients,</a:t>
            </a:r>
          </a:p>
          <a:p>
            <a:pPr lvl="1">
              <a:spcBef>
                <a:spcPct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the risk of </a:t>
            </a: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failure was significantly higher in DTG </a:t>
            </a:r>
            <a:r>
              <a:rPr lang="en-US" altLang="fr-FR" sz="2000" dirty="0" err="1">
                <a:ea typeface="ＭＳ Ｐゴシック" charset="-128"/>
              </a:rPr>
              <a:t>monotherapy</a:t>
            </a:r>
            <a:r>
              <a:rPr lang="en-US" altLang="fr-FR" sz="2000" dirty="0">
                <a:ea typeface="ＭＳ Ｐゴシック" charset="-128"/>
              </a:rPr>
              <a:t> vs DTG/ABC/3TC (n = 7 vs 0), with emergence of INSTI resistance,</a:t>
            </a:r>
          </a:p>
          <a:p>
            <a:pPr lvl="1">
              <a:spcBef>
                <a:spcPct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leading to recommendation against use of DTG </a:t>
            </a:r>
            <a:r>
              <a:rPr lang="en-US" altLang="fr-FR" sz="2000" dirty="0" err="1">
                <a:ea typeface="ＭＳ Ｐゴシック" charset="-128"/>
              </a:rPr>
              <a:t>monotherapy</a:t>
            </a:r>
            <a:r>
              <a:rPr lang="en-US" altLang="fr-FR" sz="2000" dirty="0">
                <a:ea typeface="ＭＳ Ｐゴシック" charset="-128"/>
              </a:rPr>
              <a:t> as a maintenance HIV strategy</a:t>
            </a: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-2" y="6605389"/>
            <a:ext cx="683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MONCAY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340" y="6582359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Hocqueloux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L,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Clin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Infect Dis 2019 ;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Janv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2 , </a:t>
            </a:r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Epub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ahead of print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itre 15">
            <a:extLst>
              <a:ext uri="{FF2B5EF4-FFF2-40B4-BE49-F238E27FC236}">
                <a16:creationId xmlns:a16="http://schemas.microsoft.com/office/drawing/2014/main" id="{7790075E-715E-42BD-A0BE-9D2728AE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3" cy="1106488"/>
          </a:xfrm>
        </p:spPr>
        <p:txBody>
          <a:bodyPr/>
          <a:lstStyle/>
          <a:p>
            <a:r>
              <a:rPr lang="en-GB" dirty="0"/>
              <a:t>MONCAY Study: DTG </a:t>
            </a:r>
            <a:r>
              <a:rPr lang="en-GB" dirty="0" err="1"/>
              <a:t>monotherapy</a:t>
            </a:r>
            <a:r>
              <a:rPr lang="en-GB" dirty="0"/>
              <a:t> for maintenance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737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732</Words>
  <Application>Microsoft Office PowerPoint</Application>
  <PresentationFormat>Affichage à l'écran (4:3)</PresentationFormat>
  <Paragraphs>221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Wingdings</vt:lpstr>
      <vt:lpstr>ARV_trials_2019</vt:lpstr>
      <vt:lpstr>Switch to DTG monotherapy</vt:lpstr>
      <vt:lpstr>MONCAY Study: DTG monotherapy for maintenance</vt:lpstr>
      <vt:lpstr>MONCAY Study: DTG monotherapy for maintenance</vt:lpstr>
      <vt:lpstr>MONCAY Study: DTG monotherapy for maintenance</vt:lpstr>
      <vt:lpstr>MONCAY Study: DTG monotherapy for maintenance</vt:lpstr>
      <vt:lpstr>MONCAY Study: DTG monotherapy for maintenance</vt:lpstr>
      <vt:lpstr>MONCAY Study: DTG monotherapy for maintenance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384</cp:revision>
  <dcterms:created xsi:type="dcterms:W3CDTF">2014-10-03T08:50:57Z</dcterms:created>
  <dcterms:modified xsi:type="dcterms:W3CDTF">2019-07-04T09:18:45Z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