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506" r:id="rId2"/>
    <p:sldId id="436" r:id="rId3"/>
    <p:sldId id="437" r:id="rId4"/>
    <p:sldId id="438" r:id="rId5"/>
    <p:sldId id="439" r:id="rId6"/>
    <p:sldId id="440" r:id="rId7"/>
    <p:sldId id="441" r:id="rId8"/>
    <p:sldId id="442" r:id="rId9"/>
    <p:sldId id="480" r:id="rId10"/>
    <p:sldId id="504" r:id="rId11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F4B01A0-14FA-4608-A0F9-2A28B95424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>
              <a:defRPr/>
            </a:pPr>
            <a:r>
              <a:rPr lang="fr-FR" sz="1500" smtClean="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1605942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>
              <a:defRPr/>
            </a:pPr>
            <a:r>
              <a:rPr lang="fr-FR" sz="1500" smtClean="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E969A1F-8280-409B-A1EB-6E4457829A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717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64108E8C-CB12-471A-841F-DAB079D81BD4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F53E0537-61F9-4D12-B9E3-B7B9ECD268CA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8162626-8DE6-4838-97DC-2F50479EDB8C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CD4E5F9-EBFA-4F42-BE85-F69110C0BB86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86A6F0A-F87F-4E23-8165-DF92B98F03A7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47BE3B7-681E-45BE-97DC-4892167C3FFC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32658A4-C6D2-4034-984C-65DDCDA09F56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ED23ED86-4734-4F52-B63C-8FFDD5F820AA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66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ea typeface="ＭＳ Ｐゴシック" pitchFamily="-1" charset="-128"/>
              </a:rPr>
              <a:t>Switch to DRV/r monotherapy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MONOI</a:t>
            </a:r>
          </a:p>
          <a:p>
            <a:pPr>
              <a:defRPr/>
            </a:pPr>
            <a:r>
              <a:rPr lang="en-GB" sz="28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</a:rPr>
              <a:t>MONET</a:t>
            </a:r>
          </a:p>
          <a:p>
            <a:pPr>
              <a:defRPr/>
            </a:pPr>
            <a:r>
              <a:rPr lang="en-GB" sz="2800" b="1" smtClean="0">
                <a:solidFill>
                  <a:schemeClr val="accent3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PROTEA</a:t>
            </a:r>
            <a:endParaRPr lang="fr-FR" sz="2400" b="1" dirty="0" smtClean="0">
              <a:solidFill>
                <a:schemeClr val="accent3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70"/>
          <p:cNvSpPr txBox="1">
            <a:spLocks noChangeArrowheads="1"/>
          </p:cNvSpPr>
          <p:nvPr/>
        </p:nvSpPr>
        <p:spPr bwMode="auto">
          <a:xfrm>
            <a:off x="250825" y="1195388"/>
            <a:ext cx="4767263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HIV-1 RNA &lt; 50 c/mL at W144 (ITT-TLOVR)</a:t>
            </a:r>
          </a:p>
        </p:txBody>
      </p:sp>
      <p:sp>
        <p:nvSpPr>
          <p:cNvPr id="11267" name="Rectangle 182"/>
          <p:cNvSpPr>
            <a:spLocks noChangeArrowheads="1"/>
          </p:cNvSpPr>
          <p:nvPr/>
        </p:nvSpPr>
        <p:spPr bwMode="auto">
          <a:xfrm>
            <a:off x="4881563" y="1630363"/>
            <a:ext cx="4244975" cy="431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</a:rPr>
              <a:t>2 consecutive HIV-1 RNA &gt; 50 c/mL:</a:t>
            </a:r>
          </a:p>
          <a:p>
            <a:pPr marL="800100" lvl="1" indent="-342900" algn="l" eaLnBrk="0" hangingPunct="0">
              <a:buClr>
                <a:srgbClr val="CC3300"/>
              </a:buClr>
              <a:buFont typeface="Arial" charset="0"/>
              <a:buChar char="–"/>
            </a:pPr>
            <a:r>
              <a:rPr lang="en-US">
                <a:solidFill>
                  <a:srgbClr val="002060"/>
                </a:solidFill>
              </a:rPr>
              <a:t>DRV/r monotherapy, N = 21</a:t>
            </a:r>
          </a:p>
          <a:p>
            <a:pPr marL="800100" lvl="1" indent="-342900" algn="l" eaLnBrk="0" hangingPunct="0">
              <a:buClr>
                <a:srgbClr val="CC3300"/>
              </a:buClr>
              <a:buFont typeface="Arial" charset="0"/>
              <a:buChar char="–"/>
            </a:pPr>
            <a:r>
              <a:rPr lang="en-US">
                <a:solidFill>
                  <a:srgbClr val="002060"/>
                </a:solidFill>
              </a:rPr>
              <a:t>DRV/r + 2 NRTI, N = 13</a:t>
            </a:r>
          </a:p>
          <a:p>
            <a:pPr marL="800100" lvl="1" indent="-342900" algn="l" eaLnBrk="0" hangingPunct="0">
              <a:buClr>
                <a:srgbClr val="CC3300"/>
              </a:buClr>
              <a:buFont typeface="Arial" charset="0"/>
              <a:buChar char="–"/>
            </a:pPr>
            <a:r>
              <a:rPr lang="en-US">
                <a:solidFill>
                  <a:srgbClr val="002060"/>
                </a:solidFill>
              </a:rPr>
              <a:t>18/21 and 10/13 had HIV-1 RNA &lt; 50 c/mL at W144</a:t>
            </a:r>
            <a:br>
              <a:rPr lang="en-US">
                <a:solidFill>
                  <a:srgbClr val="002060"/>
                </a:solidFill>
              </a:rPr>
            </a:br>
            <a:endParaRPr lang="en-US">
              <a:solidFill>
                <a:srgbClr val="002060"/>
              </a:solidFill>
            </a:endParaRPr>
          </a:p>
          <a:p>
            <a:pPr marL="342900" indent="-342900" algn="l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</a:rPr>
              <a:t>Level of HIV-1 RNA at baseline and HCV co-infection were significantly associated with transient viremia during the 144 weeks (p &lt; 0.05)</a:t>
            </a:r>
            <a:br>
              <a:rPr lang="en-US">
                <a:solidFill>
                  <a:srgbClr val="002060"/>
                </a:solidFill>
              </a:rPr>
            </a:br>
            <a:endParaRPr lang="en-US">
              <a:solidFill>
                <a:srgbClr val="002060"/>
              </a:solidFill>
            </a:endParaRPr>
          </a:p>
          <a:p>
            <a:pPr marL="342900" indent="-342900" algn="l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</a:rPr>
              <a:t>Resistance emergence to PI </a:t>
            </a:r>
            <a:br>
              <a:rPr lang="en-US">
                <a:solidFill>
                  <a:srgbClr val="002060"/>
                </a:solidFill>
              </a:rPr>
            </a:br>
            <a:r>
              <a:rPr lang="en-US">
                <a:solidFill>
                  <a:srgbClr val="002060"/>
                </a:solidFill>
              </a:rPr>
              <a:t>(IAS-USA): 1 in each arm, both before W24</a:t>
            </a:r>
          </a:p>
        </p:txBody>
      </p:sp>
      <p:sp>
        <p:nvSpPr>
          <p:cNvPr id="11268" name="Text Box 176"/>
          <p:cNvSpPr txBox="1">
            <a:spLocks noChangeArrowheads="1"/>
          </p:cNvSpPr>
          <p:nvPr/>
        </p:nvSpPr>
        <p:spPr bwMode="auto">
          <a:xfrm>
            <a:off x="574675" y="1628775"/>
            <a:ext cx="184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b="1">
                <a:solidFill>
                  <a:srgbClr val="002060"/>
                </a:solidFill>
                <a:latin typeface="Calibri" pitchFamily="34" charset="0"/>
              </a:rPr>
              <a:t>Switch* = failure</a:t>
            </a:r>
          </a:p>
        </p:txBody>
      </p:sp>
      <p:sp>
        <p:nvSpPr>
          <p:cNvPr id="11269" name="Text Box 177"/>
          <p:cNvSpPr txBox="1">
            <a:spLocks noChangeArrowheads="1"/>
          </p:cNvSpPr>
          <p:nvPr/>
        </p:nvSpPr>
        <p:spPr bwMode="auto">
          <a:xfrm>
            <a:off x="2682875" y="1628775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b="1">
                <a:solidFill>
                  <a:srgbClr val="002060"/>
                </a:solidFill>
                <a:latin typeface="Calibri" pitchFamily="34" charset="0"/>
              </a:rPr>
              <a:t>Switch* included</a:t>
            </a:r>
          </a:p>
        </p:txBody>
      </p:sp>
      <p:sp>
        <p:nvSpPr>
          <p:cNvPr id="15395" name="Text Box 179"/>
          <p:cNvSpPr txBox="1">
            <a:spLocks noChangeArrowheads="1"/>
          </p:cNvSpPr>
          <p:nvPr/>
        </p:nvSpPr>
        <p:spPr bwMode="auto">
          <a:xfrm>
            <a:off x="1192213" y="2443163"/>
            <a:ext cx="1149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 dirty="0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- 16.9 %</a:t>
            </a:r>
          </a:p>
        </p:txBody>
      </p:sp>
      <p:sp>
        <p:nvSpPr>
          <p:cNvPr id="15396" name="Text Box 180"/>
          <p:cNvSpPr txBox="1">
            <a:spLocks noChangeArrowheads="1"/>
          </p:cNvSpPr>
          <p:nvPr/>
        </p:nvSpPr>
        <p:spPr bwMode="auto">
          <a:xfrm>
            <a:off x="3254375" y="2443163"/>
            <a:ext cx="1179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- 8.7 %</a:t>
            </a:r>
          </a:p>
        </p:txBody>
      </p:sp>
      <p:sp>
        <p:nvSpPr>
          <p:cNvPr id="11272" name="Text Box 184"/>
          <p:cNvSpPr txBox="1">
            <a:spLocks noChangeArrowheads="1"/>
          </p:cNvSpPr>
          <p:nvPr/>
        </p:nvSpPr>
        <p:spPr bwMode="auto">
          <a:xfrm>
            <a:off x="609600" y="2092325"/>
            <a:ext cx="4057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600" b="1">
                <a:solidFill>
                  <a:srgbClr val="0070C0"/>
                </a:solidFill>
                <a:latin typeface="Calibri" pitchFamily="34" charset="0"/>
              </a:rPr>
              <a:t>Lower margin of the 95 % CI of the </a:t>
            </a:r>
            <a:r>
              <a:rPr lang="fr-FR" sz="1600" b="1">
                <a:solidFill>
                  <a:srgbClr val="0070C0"/>
                </a:solidFill>
                <a:latin typeface="Calibri" pitchFamily="34" charset="0"/>
                <a:cs typeface="Arial" charset="0"/>
                <a:sym typeface="Symbol" pitchFamily="18" charset="2"/>
              </a:rPr>
              <a:t></a:t>
            </a:r>
            <a:endParaRPr lang="fr-FR" sz="16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273" name="Text Box 41"/>
          <p:cNvSpPr txBox="1">
            <a:spLocks noChangeArrowheads="1"/>
          </p:cNvSpPr>
          <p:nvPr/>
        </p:nvSpPr>
        <p:spPr bwMode="auto">
          <a:xfrm>
            <a:off x="609600" y="5857875"/>
            <a:ext cx="4010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600">
                <a:solidFill>
                  <a:srgbClr val="002060"/>
                </a:solidFill>
              </a:rPr>
              <a:t>Non inferiority of DRV/r monotherapy </a:t>
            </a:r>
          </a:p>
          <a:p>
            <a:pPr eaLnBrk="1" hangingPunct="1"/>
            <a:r>
              <a:rPr lang="fr-FR" sz="1600">
                <a:solidFill>
                  <a:srgbClr val="002060"/>
                </a:solidFill>
              </a:rPr>
              <a:t>only in the « switch-included » analysis</a:t>
            </a:r>
          </a:p>
        </p:txBody>
      </p:sp>
      <p:sp>
        <p:nvSpPr>
          <p:cNvPr id="11274" name="ZoneTexte 38"/>
          <p:cNvSpPr txBox="1">
            <a:spLocks noChangeArrowheads="1"/>
          </p:cNvSpPr>
          <p:nvPr/>
        </p:nvSpPr>
        <p:spPr bwMode="auto">
          <a:xfrm>
            <a:off x="5065713" y="6134100"/>
            <a:ext cx="1528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2060"/>
                </a:solidFill>
              </a:rPr>
              <a:t>* Change in ARV</a:t>
            </a:r>
          </a:p>
        </p:txBody>
      </p:sp>
      <p:sp>
        <p:nvSpPr>
          <p:cNvPr id="41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14400" eaLnBrk="0" hangingPunct="0">
              <a:defRPr/>
            </a:pPr>
            <a:r>
              <a:rPr lang="en-GB" sz="3000" b="1" kern="0" dirty="0">
                <a:solidFill>
                  <a:srgbClr val="333399"/>
                </a:solidFill>
                <a:latin typeface="+mj-lt"/>
                <a:cs typeface="ＭＳ Ｐゴシック" pitchFamily="-1" charset="-128"/>
              </a:rPr>
              <a:t>MONET Study: Switch PI or NNRTI to DRV/r </a:t>
            </a:r>
            <a:r>
              <a:rPr lang="en-GB" sz="3000" b="1" kern="0" dirty="0" err="1">
                <a:solidFill>
                  <a:srgbClr val="333399"/>
                </a:solidFill>
                <a:latin typeface="+mj-lt"/>
                <a:cs typeface="ＭＳ Ｐゴシック" pitchFamily="-1" charset="-128"/>
              </a:rPr>
              <a:t>qd</a:t>
            </a:r>
            <a:r>
              <a:rPr lang="en-GB" sz="3000" b="1" kern="0" dirty="0">
                <a:solidFill>
                  <a:srgbClr val="333399"/>
                </a:solidFill>
                <a:latin typeface="+mj-lt"/>
                <a:cs typeface="ＭＳ Ｐゴシック" pitchFamily="-1" charset="-128"/>
              </a:rPr>
              <a:t> </a:t>
            </a:r>
            <a:r>
              <a:rPr lang="en-GB" sz="3000" b="1" kern="0" dirty="0" err="1">
                <a:solidFill>
                  <a:srgbClr val="333399"/>
                </a:solidFill>
                <a:latin typeface="+mj-lt"/>
                <a:cs typeface="ＭＳ Ｐゴシック" pitchFamily="-1" charset="-128"/>
              </a:rPr>
              <a:t>monotherapy</a:t>
            </a:r>
            <a:endParaRPr lang="en-GB" sz="3000" b="1" kern="0" dirty="0">
              <a:solidFill>
                <a:srgbClr val="333399"/>
              </a:solidFill>
              <a:latin typeface="+mj-lt"/>
              <a:cs typeface="ＭＳ Ｐゴシック" pitchFamily="-1" charset="-128"/>
            </a:endParaRPr>
          </a:p>
        </p:txBody>
      </p:sp>
      <p:grpSp>
        <p:nvGrpSpPr>
          <p:cNvPr id="11276" name="Groupe 37"/>
          <p:cNvGrpSpPr>
            <a:grpSpLocks/>
          </p:cNvGrpSpPr>
          <p:nvPr/>
        </p:nvGrpSpPr>
        <p:grpSpPr bwMode="auto">
          <a:xfrm>
            <a:off x="-28575" y="2746375"/>
            <a:ext cx="5094288" cy="3006725"/>
            <a:chOff x="-28575" y="2746375"/>
            <a:chExt cx="5094288" cy="3006725"/>
          </a:xfrm>
        </p:grpSpPr>
        <p:sp>
          <p:nvSpPr>
            <p:cNvPr id="2" name="Rectangle 171"/>
            <p:cNvSpPr>
              <a:spLocks noChangeArrowheads="1"/>
            </p:cNvSpPr>
            <p:nvPr/>
          </p:nvSpPr>
          <p:spPr bwMode="auto">
            <a:xfrm>
              <a:off x="327025" y="5110163"/>
              <a:ext cx="10318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0</a:t>
              </a:r>
            </a:p>
          </p:txBody>
        </p:sp>
        <p:sp>
          <p:nvSpPr>
            <p:cNvPr id="3" name="Rectangle 172"/>
            <p:cNvSpPr>
              <a:spLocks noChangeArrowheads="1"/>
            </p:cNvSpPr>
            <p:nvPr/>
          </p:nvSpPr>
          <p:spPr bwMode="auto">
            <a:xfrm>
              <a:off x="122238" y="4641850"/>
              <a:ext cx="30797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>
                <a:defRPr/>
              </a:pPr>
              <a:r>
                <a:rPr lang="fr-FR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25</a:t>
              </a:r>
            </a:p>
          </p:txBody>
        </p:sp>
        <p:sp>
          <p:nvSpPr>
            <p:cNvPr id="4" name="Rectangle 173"/>
            <p:cNvSpPr>
              <a:spLocks noChangeArrowheads="1"/>
            </p:cNvSpPr>
            <p:nvPr/>
          </p:nvSpPr>
          <p:spPr bwMode="auto">
            <a:xfrm>
              <a:off x="122238" y="4133850"/>
              <a:ext cx="30797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>
                <a:defRPr/>
              </a:pPr>
              <a:r>
                <a:rPr lang="fr-FR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50</a:t>
              </a:r>
            </a:p>
          </p:txBody>
        </p:sp>
        <p:sp>
          <p:nvSpPr>
            <p:cNvPr id="7" name="Rectangle 174"/>
            <p:cNvSpPr>
              <a:spLocks noChangeArrowheads="1"/>
            </p:cNvSpPr>
            <p:nvPr/>
          </p:nvSpPr>
          <p:spPr bwMode="auto">
            <a:xfrm>
              <a:off x="-28575" y="3121025"/>
              <a:ext cx="458788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100</a:t>
              </a:r>
            </a:p>
          </p:txBody>
        </p:sp>
        <p:sp>
          <p:nvSpPr>
            <p:cNvPr id="5" name="Rectangle 175"/>
            <p:cNvSpPr>
              <a:spLocks noChangeArrowheads="1"/>
            </p:cNvSpPr>
            <p:nvPr/>
          </p:nvSpPr>
          <p:spPr bwMode="auto">
            <a:xfrm>
              <a:off x="122238" y="3625850"/>
              <a:ext cx="30797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r">
                <a:defRPr/>
              </a:pPr>
              <a:r>
                <a:rPr lang="fr-FR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75</a:t>
              </a:r>
            </a:p>
          </p:txBody>
        </p:sp>
        <p:sp>
          <p:nvSpPr>
            <p:cNvPr id="6" name="Line 176"/>
            <p:cNvSpPr>
              <a:spLocks noChangeShapeType="1"/>
            </p:cNvSpPr>
            <p:nvPr/>
          </p:nvSpPr>
          <p:spPr bwMode="auto">
            <a:xfrm>
              <a:off x="493713" y="4746625"/>
              <a:ext cx="106362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75" name="Line 177"/>
            <p:cNvSpPr>
              <a:spLocks noChangeShapeType="1"/>
            </p:cNvSpPr>
            <p:nvPr/>
          </p:nvSpPr>
          <p:spPr bwMode="auto">
            <a:xfrm>
              <a:off x="493713" y="4240213"/>
              <a:ext cx="106362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76" name="Line 178"/>
            <p:cNvSpPr>
              <a:spLocks noChangeShapeType="1"/>
            </p:cNvSpPr>
            <p:nvPr/>
          </p:nvSpPr>
          <p:spPr bwMode="auto">
            <a:xfrm>
              <a:off x="493713" y="3224213"/>
              <a:ext cx="106362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77" name="Line 179"/>
            <p:cNvSpPr>
              <a:spLocks noChangeShapeType="1"/>
            </p:cNvSpPr>
            <p:nvPr/>
          </p:nvSpPr>
          <p:spPr bwMode="auto">
            <a:xfrm>
              <a:off x="493713" y="3730625"/>
              <a:ext cx="106362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78" name="Line 180"/>
            <p:cNvSpPr>
              <a:spLocks noChangeShapeType="1"/>
            </p:cNvSpPr>
            <p:nvPr/>
          </p:nvSpPr>
          <p:spPr bwMode="auto">
            <a:xfrm>
              <a:off x="598488" y="3217863"/>
              <a:ext cx="1587" cy="2098675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79" name="Rectangle 181"/>
            <p:cNvSpPr>
              <a:spLocks noChangeArrowheads="1"/>
            </p:cNvSpPr>
            <p:nvPr/>
          </p:nvSpPr>
          <p:spPr bwMode="auto">
            <a:xfrm>
              <a:off x="946150" y="3719513"/>
              <a:ext cx="614363" cy="1498600"/>
            </a:xfrm>
            <a:prstGeom prst="rect">
              <a:avLst/>
            </a:prstGeom>
            <a:solidFill>
              <a:srgbClr val="660033"/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80" name="Rectangle 183"/>
            <p:cNvSpPr>
              <a:spLocks noChangeArrowheads="1"/>
            </p:cNvSpPr>
            <p:nvPr/>
          </p:nvSpPr>
          <p:spPr bwMode="auto">
            <a:xfrm>
              <a:off x="946150" y="3276600"/>
              <a:ext cx="64135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75 %</a:t>
              </a:r>
            </a:p>
          </p:txBody>
        </p:sp>
        <p:sp>
          <p:nvSpPr>
            <p:cNvPr id="15381" name="Rectangle 184"/>
            <p:cNvSpPr>
              <a:spLocks noChangeArrowheads="1"/>
            </p:cNvSpPr>
            <p:nvPr/>
          </p:nvSpPr>
          <p:spPr bwMode="auto">
            <a:xfrm>
              <a:off x="4060825" y="3067050"/>
              <a:ext cx="63976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84 %</a:t>
              </a:r>
            </a:p>
          </p:txBody>
        </p:sp>
        <p:sp>
          <p:nvSpPr>
            <p:cNvPr id="15383" name="Text Box 220"/>
            <p:cNvSpPr txBox="1">
              <a:spLocks noChangeArrowheads="1"/>
            </p:cNvSpPr>
            <p:nvPr/>
          </p:nvSpPr>
          <p:spPr bwMode="auto">
            <a:xfrm>
              <a:off x="641350" y="5167313"/>
              <a:ext cx="1217613" cy="585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600" b="1" dirty="0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DRV/r + </a:t>
              </a:r>
            </a:p>
            <a:p>
              <a:pPr>
                <a:defRPr/>
              </a:pPr>
              <a:r>
                <a:rPr lang="fr-FR" sz="1600" b="1" dirty="0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2 NRTI</a:t>
              </a:r>
            </a:p>
          </p:txBody>
        </p:sp>
        <p:sp>
          <p:nvSpPr>
            <p:cNvPr id="15384" name="Text Box 141"/>
            <p:cNvSpPr txBox="1">
              <a:spLocks noChangeArrowheads="1"/>
            </p:cNvSpPr>
            <p:nvPr/>
          </p:nvSpPr>
          <p:spPr bwMode="auto">
            <a:xfrm>
              <a:off x="196850" y="2746375"/>
              <a:ext cx="377825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15385" name="Rectangle 183"/>
            <p:cNvSpPr>
              <a:spLocks noChangeArrowheads="1"/>
            </p:cNvSpPr>
            <p:nvPr/>
          </p:nvSpPr>
          <p:spPr bwMode="auto">
            <a:xfrm>
              <a:off x="3206750" y="3051175"/>
              <a:ext cx="814388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83.5 %</a:t>
              </a:r>
            </a:p>
          </p:txBody>
        </p:sp>
        <p:sp>
          <p:nvSpPr>
            <p:cNvPr id="15386" name="Text Box 220"/>
            <p:cNvSpPr txBox="1">
              <a:spLocks noChangeArrowheads="1"/>
            </p:cNvSpPr>
            <p:nvPr/>
          </p:nvSpPr>
          <p:spPr bwMode="auto">
            <a:xfrm>
              <a:off x="1630363" y="5167313"/>
              <a:ext cx="1216025" cy="585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DRV/r mono</a:t>
              </a:r>
            </a:p>
          </p:txBody>
        </p:sp>
        <p:sp>
          <p:nvSpPr>
            <p:cNvPr id="15387" name="Rectangle 181"/>
            <p:cNvSpPr>
              <a:spLocks noChangeArrowheads="1"/>
            </p:cNvSpPr>
            <p:nvPr/>
          </p:nvSpPr>
          <p:spPr bwMode="auto">
            <a:xfrm>
              <a:off x="1871663" y="3835400"/>
              <a:ext cx="615950" cy="1382713"/>
            </a:xfrm>
            <a:prstGeom prst="rect">
              <a:avLst/>
            </a:prstGeom>
            <a:solidFill>
              <a:srgbClr val="339900"/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88" name="Rectangle 181"/>
            <p:cNvSpPr>
              <a:spLocks noChangeArrowheads="1"/>
            </p:cNvSpPr>
            <p:nvPr/>
          </p:nvSpPr>
          <p:spPr bwMode="auto">
            <a:xfrm>
              <a:off x="3254375" y="3470275"/>
              <a:ext cx="612775" cy="1747838"/>
            </a:xfrm>
            <a:prstGeom prst="rect">
              <a:avLst/>
            </a:prstGeom>
            <a:solidFill>
              <a:srgbClr val="660033"/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89" name="Rectangle 181"/>
            <p:cNvSpPr>
              <a:spLocks noChangeArrowheads="1"/>
            </p:cNvSpPr>
            <p:nvPr/>
          </p:nvSpPr>
          <p:spPr bwMode="auto">
            <a:xfrm>
              <a:off x="4052888" y="3457575"/>
              <a:ext cx="614362" cy="1760538"/>
            </a:xfrm>
            <a:prstGeom prst="rect">
              <a:avLst/>
            </a:prstGeom>
            <a:solidFill>
              <a:srgbClr val="339900"/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600" b="1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5390" name="Text Box 220"/>
            <p:cNvSpPr txBox="1">
              <a:spLocks noChangeArrowheads="1"/>
            </p:cNvSpPr>
            <p:nvPr/>
          </p:nvSpPr>
          <p:spPr bwMode="auto">
            <a:xfrm>
              <a:off x="2971800" y="5167313"/>
              <a:ext cx="1216025" cy="585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DRV/r + </a:t>
              </a:r>
            </a:p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2 NRTI</a:t>
              </a:r>
            </a:p>
          </p:txBody>
        </p:sp>
        <p:sp>
          <p:nvSpPr>
            <p:cNvPr id="15391" name="Text Box 220"/>
            <p:cNvSpPr txBox="1">
              <a:spLocks noChangeArrowheads="1"/>
            </p:cNvSpPr>
            <p:nvPr/>
          </p:nvSpPr>
          <p:spPr bwMode="auto">
            <a:xfrm>
              <a:off x="3848100" y="5167313"/>
              <a:ext cx="1217613" cy="585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DRV/r mono</a:t>
              </a:r>
            </a:p>
          </p:txBody>
        </p:sp>
        <p:sp>
          <p:nvSpPr>
            <p:cNvPr id="15392" name="Rectangle 183"/>
            <p:cNvSpPr>
              <a:spLocks noChangeArrowheads="1"/>
            </p:cNvSpPr>
            <p:nvPr/>
          </p:nvSpPr>
          <p:spPr bwMode="auto">
            <a:xfrm>
              <a:off x="1892300" y="3403600"/>
              <a:ext cx="64135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>
              <a:spAutoFit/>
            </a:bodyPr>
            <a:lstStyle/>
            <a:p>
              <a:pPr>
                <a:defRPr/>
              </a:pPr>
              <a:r>
                <a:rPr lang="fr-FR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  <a:cs typeface="Arial" pitchFamily="34" charset="0"/>
                </a:rPr>
                <a:t>69 %</a:t>
              </a:r>
            </a:p>
          </p:txBody>
        </p:sp>
        <p:cxnSp>
          <p:nvCxnSpPr>
            <p:cNvPr id="43" name="Connecteur droit 42"/>
            <p:cNvCxnSpPr/>
            <p:nvPr/>
          </p:nvCxnSpPr>
          <p:spPr bwMode="auto">
            <a:xfrm>
              <a:off x="493713" y="5214938"/>
              <a:ext cx="4344987" cy="0"/>
            </a:xfrm>
            <a:prstGeom prst="line">
              <a:avLst/>
            </a:prstGeom>
            <a:ln w="127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7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  <p:sp>
        <p:nvSpPr>
          <p:cNvPr id="11278" name="Text Box 3"/>
          <p:cNvSpPr txBox="1">
            <a:spLocks noChangeArrowheads="1"/>
          </p:cNvSpPr>
          <p:nvPr/>
        </p:nvSpPr>
        <p:spPr bwMode="auto">
          <a:xfrm>
            <a:off x="5368925" y="6570663"/>
            <a:ext cx="3775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fr-FR" sz="1200" i="1">
                <a:solidFill>
                  <a:srgbClr val="CC0000"/>
                </a:solidFill>
              </a:rPr>
              <a:t>Arribas JR, HIV Medicine 2012;13:398-405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04900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5" name="Espace réservé du contenu 2"/>
          <p:cNvSpPr>
            <a:spLocks/>
          </p:cNvSpPr>
          <p:nvPr/>
        </p:nvSpPr>
        <p:spPr bwMode="auto">
          <a:xfrm>
            <a:off x="34925" y="4827588"/>
            <a:ext cx="87249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in the proportion of patients with HIV-1 RNA &lt; 50 c/mL at W48 (per-protocol analysis, switch= failure, TLOVR algorithm) ; lower limit of the 95% CI for the difference= - 12%, 80% power</a:t>
            </a:r>
          </a:p>
        </p:txBody>
      </p:sp>
      <p:graphicFrame>
        <p:nvGraphicFramePr>
          <p:cNvPr id="13346" name="Group 34"/>
          <p:cNvGraphicFramePr>
            <a:graphicFrameLocks noGrp="1"/>
          </p:cNvGraphicFramePr>
          <p:nvPr/>
        </p:nvGraphicFramePr>
        <p:xfrm>
          <a:off x="4752975" y="2260600"/>
          <a:ext cx="3262313" cy="590767"/>
        </p:xfrm>
        <a:graphic>
          <a:graphicData uri="http://schemas.openxmlformats.org/drawingml/2006/table">
            <a:tbl>
              <a:tblPr/>
              <a:tblGrid>
                <a:gridCol w="3262313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800/100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qd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 (optimisation at D0**)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4752975" y="3263900"/>
          <a:ext cx="3282950" cy="571500"/>
        </p:xfrm>
        <a:graphic>
          <a:graphicData uri="http://schemas.openxmlformats.org/drawingml/2006/table">
            <a:tbl>
              <a:tblPr/>
              <a:tblGrid>
                <a:gridCol w="328295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800/100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qd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cxnSp>
        <p:nvCxnSpPr>
          <p:cNvPr id="3088" name="Connecteur droit 66"/>
          <p:cNvCxnSpPr>
            <a:cxnSpLocks noChangeShapeType="1"/>
          </p:cNvCxnSpPr>
          <p:nvPr/>
        </p:nvCxnSpPr>
        <p:spPr bwMode="auto">
          <a:xfrm rot="5400000">
            <a:off x="3583782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Oval 170"/>
          <p:cNvSpPr>
            <a:spLocks noChangeArrowheads="1"/>
          </p:cNvSpPr>
          <p:nvPr/>
        </p:nvSpPr>
        <p:spPr bwMode="auto">
          <a:xfrm>
            <a:off x="3013075" y="12128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0" name="AutoShape 162"/>
          <p:cNvSpPr>
            <a:spLocks noChangeArrowheads="1"/>
          </p:cNvSpPr>
          <p:nvPr/>
        </p:nvSpPr>
        <p:spPr bwMode="auto">
          <a:xfrm>
            <a:off x="76200" y="2308225"/>
            <a:ext cx="3495675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293 HIV+ adults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2 NRTIs + (PI or NNRTI)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Darunavir-naïve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prior virologic failure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6 months</a:t>
            </a:r>
          </a:p>
        </p:txBody>
      </p:sp>
      <p:cxnSp>
        <p:nvCxnSpPr>
          <p:cNvPr id="3091" name="AutoShape 60"/>
          <p:cNvCxnSpPr>
            <a:cxnSpLocks noChangeShapeType="1"/>
          </p:cNvCxnSpPr>
          <p:nvPr/>
        </p:nvCxnSpPr>
        <p:spPr bwMode="auto">
          <a:xfrm rot="10800000" flipH="1" flipV="1">
            <a:off x="4778375" y="25685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Line 63"/>
          <p:cNvSpPr>
            <a:spLocks noChangeShapeType="1"/>
          </p:cNvSpPr>
          <p:nvPr/>
        </p:nvSpPr>
        <p:spPr bwMode="auto">
          <a:xfrm>
            <a:off x="3571875" y="3048000"/>
            <a:ext cx="4397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3998913" y="3224213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127</a:t>
            </a:r>
          </a:p>
        </p:txBody>
      </p: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3998913" y="2230438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129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31445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6" name="Line 172"/>
          <p:cNvSpPr>
            <a:spLocks noChangeShapeType="1"/>
          </p:cNvSpPr>
          <p:nvPr/>
        </p:nvSpPr>
        <p:spPr bwMode="auto">
          <a:xfrm>
            <a:off x="8067675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7" name="ZoneTexte 20"/>
          <p:cNvSpPr txBox="1">
            <a:spLocks noChangeArrowheads="1"/>
          </p:cNvSpPr>
          <p:nvPr/>
        </p:nvSpPr>
        <p:spPr bwMode="auto">
          <a:xfrm>
            <a:off x="2551113" y="3959225"/>
            <a:ext cx="6135687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* Randomisation was stratified on the use of PI or NNRTI</a:t>
            </a:r>
          </a:p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(57% patients on PI, 43% on NNRTI)</a:t>
            </a:r>
          </a:p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** NRTI used at baseline: TDF + FTC = 46% ; ABC + 3TC: 31% ;</a:t>
            </a:r>
          </a:p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ZDV + 3TC = 10% ; TDF + 3TC = 7% ; other combinations: 6%</a:t>
            </a:r>
          </a:p>
        </p:txBody>
      </p:sp>
      <p:sp>
        <p:nvSpPr>
          <p:cNvPr id="3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sp>
        <p:nvSpPr>
          <p:cNvPr id="309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310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  <p:sp>
        <p:nvSpPr>
          <p:cNvPr id="3101" name="Line 172"/>
          <p:cNvSpPr>
            <a:spLocks noChangeShapeType="1"/>
          </p:cNvSpPr>
          <p:nvPr/>
        </p:nvSpPr>
        <p:spPr bwMode="auto">
          <a:xfrm>
            <a:off x="8740775" y="18669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7" name="Oval 109"/>
          <p:cNvSpPr>
            <a:spLocks noChangeArrowheads="1"/>
          </p:cNvSpPr>
          <p:nvPr/>
        </p:nvSpPr>
        <p:spPr bwMode="auto">
          <a:xfrm>
            <a:off x="8458200" y="132715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W144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03" name="Line 63"/>
          <p:cNvSpPr>
            <a:spLocks noChangeShapeType="1"/>
          </p:cNvSpPr>
          <p:nvPr/>
        </p:nvSpPr>
        <p:spPr bwMode="auto">
          <a:xfrm>
            <a:off x="8013700" y="2568575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4" name="Line 63"/>
          <p:cNvSpPr>
            <a:spLocks noChangeShapeType="1"/>
          </p:cNvSpPr>
          <p:nvPr/>
        </p:nvSpPr>
        <p:spPr bwMode="auto">
          <a:xfrm>
            <a:off x="8013700" y="3538538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08" name="Group 72"/>
          <p:cNvGraphicFramePr>
            <a:graphicFrameLocks noGrp="1"/>
          </p:cNvGraphicFramePr>
          <p:nvPr>
            <p:ph idx="1"/>
          </p:nvPr>
        </p:nvGraphicFramePr>
        <p:xfrm>
          <a:off x="730250" y="1657350"/>
          <a:ext cx="7646988" cy="4149843"/>
        </p:xfrm>
        <a:graphic>
          <a:graphicData uri="http://schemas.openxmlformats.org/drawingml/2006/table">
            <a:tbl>
              <a:tblPr/>
              <a:tblGrid>
                <a:gridCol w="444500"/>
                <a:gridCol w="3956050"/>
                <a:gridCol w="1620838"/>
                <a:gridCol w="1625600"/>
              </a:tblGrid>
              <a:tr h="6205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qd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00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age, years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IV drug user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HCV antibody positive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Duration of ARV treatment, years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7.4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PI treatment at screening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56%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NNRTI treatment at screening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Protease inhibitor naïve at screening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23%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Protocol defined treatment failure at W48, n (%)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 (15%)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 (16%)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T="45708" marB="457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Confirmed HIV RNA elevation</a:t>
                      </a:r>
                    </a:p>
                  </a:txBody>
                  <a:tcPr marT="45708" marB="457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8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5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sp>
        <p:nvSpPr>
          <p:cNvPr id="416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416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  <p:sp>
        <p:nvSpPr>
          <p:cNvPr id="4162" name="ZoneTexte 13"/>
          <p:cNvSpPr txBox="1">
            <a:spLocks noChangeArrowheads="1"/>
          </p:cNvSpPr>
          <p:nvPr/>
        </p:nvSpPr>
        <p:spPr bwMode="auto">
          <a:xfrm>
            <a:off x="714375" y="5786438"/>
            <a:ext cx="7286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>
              <a:buClr>
                <a:srgbClr val="C000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At baseline, 13 patients had HIV-1 RNA levels &gt; 50 c/mL (9 in the monotherapy arm and 4 in the triple therapy arm) despite having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results &lt; 50 c/ml at screening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57488" y="1103313"/>
            <a:ext cx="3586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Results: W48 outcome</a:t>
            </a:r>
          </a:p>
        </p:txBody>
      </p:sp>
      <p:sp>
        <p:nvSpPr>
          <p:cNvPr id="512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512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  <p:grpSp>
        <p:nvGrpSpPr>
          <p:cNvPr id="5125" name="Group 97"/>
          <p:cNvGrpSpPr>
            <a:grpSpLocks/>
          </p:cNvGrpSpPr>
          <p:nvPr/>
        </p:nvGrpSpPr>
        <p:grpSpPr bwMode="auto">
          <a:xfrm>
            <a:off x="2324100" y="5732463"/>
            <a:ext cx="4865688" cy="366712"/>
            <a:chOff x="1267" y="3879"/>
            <a:chExt cx="3065" cy="231"/>
          </a:xfrm>
        </p:grpSpPr>
        <p:sp>
          <p:nvSpPr>
            <p:cNvPr id="5168" name="AutoShape 126"/>
            <p:cNvSpPr>
              <a:spLocks noChangeArrowheads="1"/>
            </p:cNvSpPr>
            <p:nvPr/>
          </p:nvSpPr>
          <p:spPr bwMode="auto">
            <a:xfrm>
              <a:off x="1267" y="3882"/>
              <a:ext cx="3065" cy="2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5169" name="Rectangle 3"/>
            <p:cNvSpPr>
              <a:spLocks noChangeArrowheads="1"/>
            </p:cNvSpPr>
            <p:nvPr/>
          </p:nvSpPr>
          <p:spPr bwMode="auto">
            <a:xfrm>
              <a:off x="1357" y="3949"/>
              <a:ext cx="112" cy="91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70" name="Rectangle 4"/>
            <p:cNvSpPr>
              <a:spLocks noChangeArrowheads="1"/>
            </p:cNvSpPr>
            <p:nvPr/>
          </p:nvSpPr>
          <p:spPr bwMode="auto">
            <a:xfrm>
              <a:off x="2702" y="3949"/>
              <a:ext cx="112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71" name="ZoneTexte 84"/>
            <p:cNvSpPr txBox="1">
              <a:spLocks noChangeArrowheads="1"/>
            </p:cNvSpPr>
            <p:nvPr/>
          </p:nvSpPr>
          <p:spPr bwMode="auto">
            <a:xfrm>
              <a:off x="1460" y="3879"/>
              <a:ext cx="110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DRV/r + 2 NRTIs </a:t>
              </a:r>
            </a:p>
          </p:txBody>
        </p:sp>
        <p:sp>
          <p:nvSpPr>
            <p:cNvPr id="5172" name="ZoneTexte 85"/>
            <p:cNvSpPr txBox="1">
              <a:spLocks noChangeArrowheads="1"/>
            </p:cNvSpPr>
            <p:nvPr/>
          </p:nvSpPr>
          <p:spPr bwMode="auto">
            <a:xfrm>
              <a:off x="2801" y="3879"/>
              <a:ext cx="15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DRV/r qd monotherapy</a:t>
              </a:r>
            </a:p>
          </p:txBody>
        </p:sp>
      </p:grpSp>
      <p:sp>
        <p:nvSpPr>
          <p:cNvPr id="5126" name="Rectangle 4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grpSp>
        <p:nvGrpSpPr>
          <p:cNvPr id="5127" name="Group 104"/>
          <p:cNvGrpSpPr>
            <a:grpSpLocks/>
          </p:cNvGrpSpPr>
          <p:nvPr/>
        </p:nvGrpSpPr>
        <p:grpSpPr bwMode="auto">
          <a:xfrm>
            <a:off x="973138" y="1700213"/>
            <a:ext cx="7202487" cy="4011612"/>
            <a:chOff x="613" y="1071"/>
            <a:chExt cx="4537" cy="2527"/>
          </a:xfrm>
        </p:grpSpPr>
        <p:sp>
          <p:nvSpPr>
            <p:cNvPr id="5129" name="Rectangle 86"/>
            <p:cNvSpPr>
              <a:spLocks noChangeArrowheads="1"/>
            </p:cNvSpPr>
            <p:nvPr/>
          </p:nvSpPr>
          <p:spPr bwMode="auto">
            <a:xfrm>
              <a:off x="1224" y="2054"/>
              <a:ext cx="409" cy="1104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0" name="Rectangle 87"/>
            <p:cNvSpPr>
              <a:spLocks noChangeArrowheads="1"/>
            </p:cNvSpPr>
            <p:nvPr/>
          </p:nvSpPr>
          <p:spPr bwMode="auto">
            <a:xfrm>
              <a:off x="2647" y="2079"/>
              <a:ext cx="409" cy="1079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1" name="Rectangle 88"/>
            <p:cNvSpPr>
              <a:spLocks noChangeArrowheads="1"/>
            </p:cNvSpPr>
            <p:nvPr/>
          </p:nvSpPr>
          <p:spPr bwMode="auto">
            <a:xfrm>
              <a:off x="4079" y="1956"/>
              <a:ext cx="410" cy="1202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2" name="Rectangle 89"/>
            <p:cNvSpPr>
              <a:spLocks noChangeArrowheads="1"/>
            </p:cNvSpPr>
            <p:nvPr/>
          </p:nvSpPr>
          <p:spPr bwMode="auto">
            <a:xfrm>
              <a:off x="1633" y="2068"/>
              <a:ext cx="400" cy="1090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3" name="Rectangle 90"/>
            <p:cNvSpPr>
              <a:spLocks noChangeArrowheads="1"/>
            </p:cNvSpPr>
            <p:nvPr/>
          </p:nvSpPr>
          <p:spPr bwMode="auto">
            <a:xfrm>
              <a:off x="3056" y="2094"/>
              <a:ext cx="409" cy="1064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4" name="Rectangle 91"/>
            <p:cNvSpPr>
              <a:spLocks noChangeArrowheads="1"/>
            </p:cNvSpPr>
            <p:nvPr/>
          </p:nvSpPr>
          <p:spPr bwMode="auto">
            <a:xfrm>
              <a:off x="4489" y="1977"/>
              <a:ext cx="399" cy="1181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5" name="Rectangle 171"/>
            <p:cNvSpPr>
              <a:spLocks noChangeArrowheads="1"/>
            </p:cNvSpPr>
            <p:nvPr/>
          </p:nvSpPr>
          <p:spPr bwMode="auto">
            <a:xfrm>
              <a:off x="746" y="3095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50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5136" name="Rectangle 172"/>
            <p:cNvSpPr>
              <a:spLocks noChangeArrowheads="1"/>
            </p:cNvSpPr>
            <p:nvPr/>
          </p:nvSpPr>
          <p:spPr bwMode="auto">
            <a:xfrm>
              <a:off x="680" y="2777"/>
              <a:ext cx="1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500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5137" name="Rectangle 173"/>
            <p:cNvSpPr>
              <a:spLocks noChangeArrowheads="1"/>
            </p:cNvSpPr>
            <p:nvPr/>
          </p:nvSpPr>
          <p:spPr bwMode="auto">
            <a:xfrm>
              <a:off x="680" y="2457"/>
              <a:ext cx="1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500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5138" name="Rectangle 174"/>
            <p:cNvSpPr>
              <a:spLocks noChangeArrowheads="1"/>
            </p:cNvSpPr>
            <p:nvPr/>
          </p:nvSpPr>
          <p:spPr bwMode="auto">
            <a:xfrm>
              <a:off x="613" y="1819"/>
              <a:ext cx="2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500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5139" name="Rectangle 175"/>
            <p:cNvSpPr>
              <a:spLocks noChangeArrowheads="1"/>
            </p:cNvSpPr>
            <p:nvPr/>
          </p:nvSpPr>
          <p:spPr bwMode="auto">
            <a:xfrm>
              <a:off x="680" y="2137"/>
              <a:ext cx="1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500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5140" name="Line 176"/>
            <p:cNvSpPr>
              <a:spLocks noChangeShapeType="1"/>
            </p:cNvSpPr>
            <p:nvPr/>
          </p:nvSpPr>
          <p:spPr bwMode="auto">
            <a:xfrm>
              <a:off x="854" y="2848"/>
              <a:ext cx="6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1" name="Line 177"/>
            <p:cNvSpPr>
              <a:spLocks noChangeShapeType="1"/>
            </p:cNvSpPr>
            <p:nvPr/>
          </p:nvSpPr>
          <p:spPr bwMode="auto">
            <a:xfrm>
              <a:off x="854" y="2529"/>
              <a:ext cx="6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2" name="Line 178"/>
            <p:cNvSpPr>
              <a:spLocks noChangeShapeType="1"/>
            </p:cNvSpPr>
            <p:nvPr/>
          </p:nvSpPr>
          <p:spPr bwMode="auto">
            <a:xfrm>
              <a:off x="854" y="1889"/>
              <a:ext cx="6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3" name="Line 179"/>
            <p:cNvSpPr>
              <a:spLocks noChangeShapeType="1"/>
            </p:cNvSpPr>
            <p:nvPr/>
          </p:nvSpPr>
          <p:spPr bwMode="auto">
            <a:xfrm>
              <a:off x="854" y="2208"/>
              <a:ext cx="6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4" name="Line 180"/>
            <p:cNvSpPr>
              <a:spLocks noChangeShapeType="1"/>
            </p:cNvSpPr>
            <p:nvPr/>
          </p:nvSpPr>
          <p:spPr bwMode="auto">
            <a:xfrm>
              <a:off x="922" y="1885"/>
              <a:ext cx="1" cy="132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5" name="Rectangle 183"/>
            <p:cNvSpPr>
              <a:spLocks noChangeArrowheads="1"/>
            </p:cNvSpPr>
            <p:nvPr/>
          </p:nvSpPr>
          <p:spPr bwMode="auto">
            <a:xfrm>
              <a:off x="1179" y="1769"/>
              <a:ext cx="48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660033"/>
                  </a:solidFill>
                  <a:cs typeface="Arial" charset="0"/>
                </a:rPr>
                <a:t>87.8%</a:t>
              </a:r>
            </a:p>
          </p:txBody>
        </p:sp>
        <p:sp>
          <p:nvSpPr>
            <p:cNvPr id="5146" name="Rectangle 184"/>
            <p:cNvSpPr>
              <a:spLocks noChangeArrowheads="1"/>
            </p:cNvSpPr>
            <p:nvPr/>
          </p:nvSpPr>
          <p:spPr bwMode="auto">
            <a:xfrm>
              <a:off x="3060" y="1822"/>
              <a:ext cx="48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008000"/>
                  </a:solidFill>
                  <a:cs typeface="Arial" charset="0"/>
                </a:rPr>
                <a:t>84.3%</a:t>
              </a:r>
            </a:p>
          </p:txBody>
        </p:sp>
        <p:sp>
          <p:nvSpPr>
            <p:cNvPr id="5147" name="Line 185"/>
            <p:cNvSpPr>
              <a:spLocks noChangeShapeType="1"/>
            </p:cNvSpPr>
            <p:nvPr/>
          </p:nvSpPr>
          <p:spPr bwMode="auto">
            <a:xfrm flipV="1">
              <a:off x="854" y="3159"/>
              <a:ext cx="428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8" name="Rectangle 186"/>
            <p:cNvSpPr>
              <a:spLocks noChangeArrowheads="1"/>
            </p:cNvSpPr>
            <p:nvPr/>
          </p:nvSpPr>
          <p:spPr bwMode="auto">
            <a:xfrm>
              <a:off x="1238" y="2951"/>
              <a:ext cx="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123</a:t>
              </a:r>
            </a:p>
          </p:txBody>
        </p:sp>
        <p:sp>
          <p:nvSpPr>
            <p:cNvPr id="5149" name="Text Box 141"/>
            <p:cNvSpPr txBox="1">
              <a:spLocks noChangeArrowheads="1"/>
            </p:cNvSpPr>
            <p:nvPr/>
          </p:nvSpPr>
          <p:spPr bwMode="auto">
            <a:xfrm>
              <a:off x="800" y="1588"/>
              <a:ext cx="2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150" name="Rectangle 183"/>
            <p:cNvSpPr>
              <a:spLocks noChangeArrowheads="1"/>
            </p:cNvSpPr>
            <p:nvPr/>
          </p:nvSpPr>
          <p:spPr bwMode="auto">
            <a:xfrm>
              <a:off x="2609" y="1796"/>
              <a:ext cx="48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660033"/>
                  </a:solidFill>
                  <a:cs typeface="Arial" charset="0"/>
                </a:rPr>
                <a:t>85.3%</a:t>
              </a:r>
            </a:p>
          </p:txBody>
        </p:sp>
        <p:sp>
          <p:nvSpPr>
            <p:cNvPr id="5151" name="Rectangle 186"/>
            <p:cNvSpPr>
              <a:spLocks noChangeArrowheads="1"/>
            </p:cNvSpPr>
            <p:nvPr/>
          </p:nvSpPr>
          <p:spPr bwMode="auto">
            <a:xfrm>
              <a:off x="1711" y="2951"/>
              <a:ext cx="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123</a:t>
              </a:r>
            </a:p>
          </p:txBody>
        </p:sp>
        <p:sp>
          <p:nvSpPr>
            <p:cNvPr id="5152" name="Rectangle 186"/>
            <p:cNvSpPr>
              <a:spLocks noChangeArrowheads="1"/>
            </p:cNvSpPr>
            <p:nvPr/>
          </p:nvSpPr>
          <p:spPr bwMode="auto">
            <a:xfrm>
              <a:off x="2685" y="2951"/>
              <a:ext cx="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129</a:t>
              </a:r>
            </a:p>
          </p:txBody>
        </p:sp>
        <p:sp>
          <p:nvSpPr>
            <p:cNvPr id="5153" name="Rectangle 186"/>
            <p:cNvSpPr>
              <a:spLocks noChangeArrowheads="1"/>
            </p:cNvSpPr>
            <p:nvPr/>
          </p:nvSpPr>
          <p:spPr bwMode="auto">
            <a:xfrm>
              <a:off x="3136" y="2951"/>
              <a:ext cx="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chemeClr val="bg1"/>
                  </a:solidFill>
                </a:rPr>
                <a:t>127</a:t>
              </a:r>
            </a:p>
          </p:txBody>
        </p:sp>
        <p:sp>
          <p:nvSpPr>
            <p:cNvPr id="5154" name="Rectangle 183"/>
            <p:cNvSpPr>
              <a:spLocks noChangeArrowheads="1"/>
            </p:cNvSpPr>
            <p:nvPr/>
          </p:nvSpPr>
          <p:spPr bwMode="auto">
            <a:xfrm>
              <a:off x="1612" y="1793"/>
              <a:ext cx="479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008000"/>
                  </a:solidFill>
                  <a:cs typeface="Arial" charset="0"/>
                </a:rPr>
                <a:t>86.2%</a:t>
              </a:r>
            </a:p>
          </p:txBody>
        </p:sp>
        <p:sp>
          <p:nvSpPr>
            <p:cNvPr id="5155" name="Text Box 176"/>
            <p:cNvSpPr txBox="1">
              <a:spLocks noChangeArrowheads="1"/>
            </p:cNvSpPr>
            <p:nvPr/>
          </p:nvSpPr>
          <p:spPr bwMode="auto">
            <a:xfrm>
              <a:off x="1098" y="1471"/>
              <a:ext cx="110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rgbClr val="000066"/>
                  </a:solidFill>
                </a:rPr>
                <a:t>Per-protocol</a:t>
              </a:r>
            </a:p>
            <a:p>
              <a:pPr eaLnBrk="1" hangingPunct="1"/>
              <a:r>
                <a:rPr lang="en-GB" sz="1400" b="1">
                  <a:solidFill>
                    <a:srgbClr val="000066"/>
                  </a:solidFill>
                </a:rPr>
                <a:t>(primary endpoint)</a:t>
              </a:r>
            </a:p>
          </p:txBody>
        </p:sp>
        <p:sp>
          <p:nvSpPr>
            <p:cNvPr id="5156" name="Text Box 177"/>
            <p:cNvSpPr txBox="1">
              <a:spLocks noChangeArrowheads="1"/>
            </p:cNvSpPr>
            <p:nvPr/>
          </p:nvSpPr>
          <p:spPr bwMode="auto">
            <a:xfrm>
              <a:off x="2916" y="1548"/>
              <a:ext cx="2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rgbClr val="000066"/>
                  </a:solidFill>
                </a:rPr>
                <a:t>ITT</a:t>
              </a:r>
            </a:p>
          </p:txBody>
        </p:sp>
        <p:sp>
          <p:nvSpPr>
            <p:cNvPr id="5157" name="ZoneTexte 40"/>
            <p:cNvSpPr txBox="1">
              <a:spLocks noChangeArrowheads="1"/>
            </p:cNvSpPr>
            <p:nvPr/>
          </p:nvSpPr>
          <p:spPr bwMode="auto">
            <a:xfrm>
              <a:off x="934" y="2944"/>
              <a:ext cx="28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60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5158" name="Text Box 177"/>
            <p:cNvSpPr txBox="1">
              <a:spLocks noChangeArrowheads="1"/>
            </p:cNvSpPr>
            <p:nvPr/>
          </p:nvSpPr>
          <p:spPr bwMode="auto">
            <a:xfrm>
              <a:off x="1528" y="1071"/>
              <a:ext cx="158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HIV-1 RNA &lt; 50 c/mL</a:t>
              </a:r>
              <a:br>
                <a:rPr lang="en-GB" b="1">
                  <a:solidFill>
                    <a:srgbClr val="0066FF"/>
                  </a:solidFill>
                  <a:latin typeface="Calibri" pitchFamily="34" charset="0"/>
                </a:rPr>
              </a:b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(TLOVR, switch = failure)</a:t>
              </a:r>
            </a:p>
          </p:txBody>
        </p:sp>
        <p:sp>
          <p:nvSpPr>
            <p:cNvPr id="5159" name="ZoneTexte 86"/>
            <p:cNvSpPr txBox="1">
              <a:spLocks noChangeArrowheads="1"/>
            </p:cNvSpPr>
            <p:nvPr/>
          </p:nvSpPr>
          <p:spPr bwMode="auto">
            <a:xfrm>
              <a:off x="1088" y="3177"/>
              <a:ext cx="1078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- 10.1 ; 6.8</a:t>
              </a:r>
            </a:p>
          </p:txBody>
        </p:sp>
        <p:sp>
          <p:nvSpPr>
            <p:cNvPr id="5160" name="ZoneTexte 86"/>
            <p:cNvSpPr txBox="1">
              <a:spLocks noChangeArrowheads="1"/>
            </p:cNvSpPr>
            <p:nvPr/>
          </p:nvSpPr>
          <p:spPr bwMode="auto">
            <a:xfrm>
              <a:off x="2504" y="3177"/>
              <a:ext cx="1078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- 9.9 ; 8.8</a:t>
              </a:r>
            </a:p>
          </p:txBody>
        </p:sp>
        <p:sp>
          <p:nvSpPr>
            <p:cNvPr id="5161" name="ZoneTexte 86"/>
            <p:cNvSpPr txBox="1">
              <a:spLocks noChangeArrowheads="1"/>
            </p:cNvSpPr>
            <p:nvPr/>
          </p:nvSpPr>
          <p:spPr bwMode="auto">
            <a:xfrm>
              <a:off x="3944" y="3177"/>
              <a:ext cx="1078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- 7.4 ; 4.2</a:t>
              </a:r>
            </a:p>
          </p:txBody>
        </p:sp>
        <p:sp>
          <p:nvSpPr>
            <p:cNvPr id="5162" name="Rectangle 184"/>
            <p:cNvSpPr>
              <a:spLocks noChangeArrowheads="1"/>
            </p:cNvSpPr>
            <p:nvPr/>
          </p:nvSpPr>
          <p:spPr bwMode="auto">
            <a:xfrm>
              <a:off x="4482" y="1715"/>
              <a:ext cx="48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008000"/>
                  </a:solidFill>
                  <a:cs typeface="Arial" charset="0"/>
                </a:rPr>
                <a:t>93.5%</a:t>
              </a:r>
            </a:p>
          </p:txBody>
        </p:sp>
        <p:sp>
          <p:nvSpPr>
            <p:cNvPr id="5163" name="Rectangle 183"/>
            <p:cNvSpPr>
              <a:spLocks noChangeArrowheads="1"/>
            </p:cNvSpPr>
            <p:nvPr/>
          </p:nvSpPr>
          <p:spPr bwMode="auto">
            <a:xfrm>
              <a:off x="4047" y="1673"/>
              <a:ext cx="48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600" b="1">
                  <a:solidFill>
                    <a:srgbClr val="660033"/>
                  </a:solidFill>
                  <a:cs typeface="Arial" charset="0"/>
                </a:rPr>
                <a:t>95.1%</a:t>
              </a:r>
            </a:p>
          </p:txBody>
        </p:sp>
        <p:sp>
          <p:nvSpPr>
            <p:cNvPr id="5164" name="Text Box 177"/>
            <p:cNvSpPr txBox="1">
              <a:spLocks noChangeArrowheads="1"/>
            </p:cNvSpPr>
            <p:nvPr/>
          </p:nvSpPr>
          <p:spPr bwMode="auto">
            <a:xfrm>
              <a:off x="3844" y="1119"/>
              <a:ext cx="130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ITT, switch-included</a:t>
              </a:r>
            </a:p>
            <a:p>
              <a:pPr eaLnBrk="1" hangingPunct="1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analysis</a:t>
              </a:r>
            </a:p>
          </p:txBody>
        </p:sp>
        <p:sp>
          <p:nvSpPr>
            <p:cNvPr id="5165" name="Line 179"/>
            <p:cNvSpPr>
              <a:spLocks noChangeShapeType="1"/>
            </p:cNvSpPr>
            <p:nvPr/>
          </p:nvSpPr>
          <p:spPr bwMode="auto">
            <a:xfrm rot="5400000">
              <a:off x="2265" y="3184"/>
              <a:ext cx="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66" name="Line 179"/>
            <p:cNvSpPr>
              <a:spLocks noChangeShapeType="1"/>
            </p:cNvSpPr>
            <p:nvPr/>
          </p:nvSpPr>
          <p:spPr bwMode="auto">
            <a:xfrm rot="5400000">
              <a:off x="3717" y="3183"/>
              <a:ext cx="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67" name="Line 179"/>
            <p:cNvSpPr>
              <a:spLocks noChangeShapeType="1"/>
            </p:cNvSpPr>
            <p:nvPr/>
          </p:nvSpPr>
          <p:spPr bwMode="auto">
            <a:xfrm rot="5400000">
              <a:off x="5115" y="3182"/>
              <a:ext cx="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5128" name="Rectangle 103"/>
          <p:cNvSpPr>
            <a:spLocks noChangeArrowheads="1"/>
          </p:cNvSpPr>
          <p:nvPr/>
        </p:nvSpPr>
        <p:spPr bwMode="auto">
          <a:xfrm>
            <a:off x="758825" y="6143625"/>
            <a:ext cx="5027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>
                <a:solidFill>
                  <a:srgbClr val="000066"/>
                </a:solidFill>
              </a:rPr>
              <a:t>Non inferiority of DRV/r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graphicFrame>
        <p:nvGraphicFramePr>
          <p:cNvPr id="17713" name="Group 305"/>
          <p:cNvGraphicFramePr>
            <a:graphicFrameLocks noGrp="1"/>
          </p:cNvGraphicFramePr>
          <p:nvPr>
            <p:ph idx="1"/>
          </p:nvPr>
        </p:nvGraphicFramePr>
        <p:xfrm>
          <a:off x="428625" y="1700213"/>
          <a:ext cx="7877175" cy="4835574"/>
        </p:xfrm>
        <a:graphic>
          <a:graphicData uri="http://schemas.openxmlformats.org/drawingml/2006/table">
            <a:tbl>
              <a:tblPr/>
              <a:tblGrid>
                <a:gridCol w="2071665"/>
                <a:gridCol w="850146"/>
                <a:gridCol w="1644739"/>
                <a:gridCol w="1888764"/>
                <a:gridCol w="1421861"/>
              </a:tblGrid>
              <a:tr h="462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Patient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 RNA values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(c/mL)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Change in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Treatment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Last HIV RNA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(c/mL)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42700">
                <a:tc rowSpan="1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/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/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arm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140 ; 133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59 ; 214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ZDV/3TC + NVP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132 ; 139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LPV/r monotherapy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539 ; 862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TDF/FTC/EFV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67 ; 810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810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40.500 ; 628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158 ; 140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ABC/3TC + DRV/r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 ; 80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106 ; 268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TDF/FTC + DRV/r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722 ; 157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TDF/FTC + DRV/r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779 ; 267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ABC/3TC + DRV/r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Triple therapy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arm (DRV/r + 2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NRTIs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294 ; 116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54.000 ; 3.400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78 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164 ; 67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989 ; 59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746 ; 2.230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2.230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128 ; 548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6002" marB="3600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253" name="Text Box 2"/>
          <p:cNvSpPr txBox="1">
            <a:spLocks noChangeArrowheads="1"/>
          </p:cNvSpPr>
          <p:nvPr/>
        </p:nvSpPr>
        <p:spPr bwMode="auto">
          <a:xfrm>
            <a:off x="1447800" y="1095375"/>
            <a:ext cx="6615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Outcomes of confirmed HIV RNA elevations</a:t>
            </a:r>
          </a:p>
        </p:txBody>
      </p:sp>
      <p:sp>
        <p:nvSpPr>
          <p:cNvPr id="625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625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graphicFrame>
        <p:nvGraphicFramePr>
          <p:cNvPr id="18733" name="Group 301"/>
          <p:cNvGraphicFramePr>
            <a:graphicFrameLocks noGrp="1"/>
          </p:cNvGraphicFramePr>
          <p:nvPr>
            <p:ph idx="1"/>
          </p:nvPr>
        </p:nvGraphicFramePr>
        <p:xfrm>
          <a:off x="428625" y="1622425"/>
          <a:ext cx="8031162" cy="4843087"/>
        </p:xfrm>
        <a:graphic>
          <a:graphicData uri="http://schemas.openxmlformats.org/drawingml/2006/table">
            <a:tbl>
              <a:tblPr/>
              <a:tblGrid>
                <a:gridCol w="2214569"/>
                <a:gridCol w="785815"/>
                <a:gridCol w="2112288"/>
                <a:gridCol w="1595768"/>
                <a:gridCol w="1322722"/>
              </a:tblGrid>
              <a:tr h="402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Patient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Reason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for discontinuation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Change in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Treatment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Last HIV RNA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(c/mL)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46032">
                <a:tc rowSpan="1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arm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virologic failure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ABC/3TC + ATV/r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 + 3TC + EFV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Investigator decision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 + LPV/r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ABC/3TC + NVP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ABC/3TC + ATV/r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Withdrew consent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 + EFV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virologic failure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Off all ARVs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&gt; 75 000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 prison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Withdrew consent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TDF/FTC + NVP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Withdrew consent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 + NVP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Triple therapy arm (DRV/r + 2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NRTIs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Pregnancy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 + NVP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Investigator decision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NZDV/3TC + NVP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Private reasons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TDF + ZDV + 3TC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Pregnancy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ZDV/3TC + LPV/r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virologic failure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RNA &gt; 50 c/mL at SCR + BL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 data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Switched to DRV/r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DRV/r monotherapy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</a:t>
                      </a:r>
                    </a:p>
                  </a:txBody>
                  <a:tcPr marL="90000" marR="90000" marT="35996" marB="3599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81" name="Text Box 2"/>
          <p:cNvSpPr txBox="1">
            <a:spLocks noChangeArrowheads="1"/>
          </p:cNvSpPr>
          <p:nvPr/>
        </p:nvSpPr>
        <p:spPr bwMode="auto">
          <a:xfrm>
            <a:off x="1201738" y="1095375"/>
            <a:ext cx="6707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Outcomes of discontinuations from the trial</a:t>
            </a:r>
          </a:p>
        </p:txBody>
      </p:sp>
      <p:sp>
        <p:nvSpPr>
          <p:cNvPr id="728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728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581150"/>
            <a:ext cx="9024938" cy="530383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In multivariate analysis, hepatitis C co-infection was a significant predictor of confirmed HIV RNA elevations (p &lt; 0.01)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Resistance data: Genotype was available for 35/61 patients with HIV RNA &gt; 50 c/mL (22 in the monotherapy group and 13 in the triple therapy group)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800" smtClean="0">
                <a:ea typeface="ＭＳ Ｐゴシック" pitchFamily="-1" charset="-128"/>
              </a:rPr>
              <a:t>Resistance mutations to PI in 1 one patient in each arm, with no phenotypic resistance to DRV. HIV-1 RNA returned to &lt; 50 c/mL without changing therapy in both patients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Most common grade 2 to 4 adverse events (AE) were gastrointestinal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Serious AE were seen in 9 patients in each group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Discontinuation for AE by W48 occurred in 8 patients in the monotherapy group and 3 in the triple therapy group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Grade 1 to 4 nervous system AE were seen in 16% of patients in each group, and Grade 1 to 4 psychiatric AE in 9% of patients in each group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There were more haematological abnormalities in the triple therapy arm,</a:t>
            </a:r>
            <a:b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related to zidovudine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  <p:sp>
        <p:nvSpPr>
          <p:cNvPr id="8198" name="Text Box 2"/>
          <p:cNvSpPr txBox="1">
            <a:spLocks noChangeArrowheads="1"/>
          </p:cNvSpPr>
          <p:nvPr/>
        </p:nvSpPr>
        <p:spPr bwMode="auto">
          <a:xfrm>
            <a:off x="3259138" y="1096963"/>
            <a:ext cx="2609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Other endpoints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268413"/>
            <a:ext cx="9024938" cy="5303837"/>
          </a:xfrm>
        </p:spPr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 from W48 data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In patients with virologic suppression on standard triple therapy (2 NRTIs + 1 NNRTI or 1 PI), once-daily DRV/r monotherapy has shown non inferior HIV RNA suppression at week 48 compared with a standard therapy of 2 NRTIs + once-daily DRV/r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A switch to once-daily DRV/r monotherapy can be considered in patients who have HIV RNA &lt; 50 c/mL for more than 6 months on other treatments and no history of virologic failure, but wish to avoid toxicities related to other ARVs</a:t>
            </a: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AIDS 2010;24:223-230</a:t>
            </a:r>
          </a:p>
        </p:txBody>
      </p:sp>
      <p:sp>
        <p:nvSpPr>
          <p:cNvPr id="922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71"/>
          <p:cNvSpPr>
            <a:spLocks noGrp="1"/>
          </p:cNvSpPr>
          <p:nvPr>
            <p:ph idx="1"/>
          </p:nvPr>
        </p:nvSpPr>
        <p:spPr>
          <a:xfrm>
            <a:off x="71438" y="2176463"/>
            <a:ext cx="4635500" cy="310991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ea typeface="ＭＳ Ｐゴシック" pitchFamily="-1" charset="-128"/>
              </a:rPr>
              <a:t>Monotherapy is not noninferior with switch = failure analysis at W96</a:t>
            </a:r>
            <a:r>
              <a:rPr lang="en-US" baseline="30000" smtClean="0">
                <a:solidFill>
                  <a:srgbClr val="000066"/>
                </a:solidFill>
                <a:ea typeface="ＭＳ Ｐゴシック" pitchFamily="-1" charset="-128"/>
              </a:rPr>
              <a:t> </a:t>
            </a:r>
          </a:p>
          <a:p>
            <a:pPr lvl="1" eaLnBrk="1" hangingPunct="1"/>
            <a:r>
              <a:rPr lang="el-GR" sz="1800" smtClean="0">
                <a:ea typeface="ＭＳ Ｐゴシック" pitchFamily="-1" charset="-128"/>
              </a:rPr>
              <a:t>Δ</a:t>
            </a:r>
            <a:r>
              <a:rPr lang="en-US" sz="1800" smtClean="0">
                <a:ea typeface="ＭＳ Ｐゴシック" pitchFamily="-1" charset="-128"/>
              </a:rPr>
              <a:t> </a:t>
            </a:r>
            <a:r>
              <a:rPr lang="en-GB" sz="1800" smtClean="0">
                <a:ea typeface="ＭＳ Ｐゴシック" pitchFamily="-1" charset="-128"/>
              </a:rPr>
              <a:t>-5.8% (95% CI: -16.0% to +4.4%)</a:t>
            </a:r>
          </a:p>
          <a:p>
            <a:pPr lvl="1" eaLnBrk="1" hangingPunct="1"/>
            <a:endParaRPr lang="en-US" sz="1800" smtClean="0">
              <a:ea typeface="ＭＳ Ｐゴシック" pitchFamily="-1" charset="-128"/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  <a:ea typeface="ＭＳ Ｐゴシック" pitchFamily="-1" charset="-128"/>
              </a:rPr>
              <a:t>If resuppression with intensification included as success, then monotherapy is noninferior at W96</a:t>
            </a:r>
          </a:p>
          <a:p>
            <a:pPr lvl="1" eaLnBrk="1" hangingPunct="1"/>
            <a:r>
              <a:rPr lang="el-GR" sz="1800" smtClean="0">
                <a:ea typeface="ＭＳ Ｐゴシック" pitchFamily="-1" charset="-128"/>
              </a:rPr>
              <a:t>Δ </a:t>
            </a:r>
            <a:r>
              <a:rPr lang="en-GB" sz="1800" smtClean="0">
                <a:ea typeface="ＭＳ Ｐゴシック" pitchFamily="-1" charset="-128"/>
              </a:rPr>
              <a:t>+1.4% (95% CI: -5.5% to +8.3%)</a:t>
            </a:r>
            <a:endParaRPr lang="en-US" sz="1800" smtClean="0">
              <a:ea typeface="ＭＳ Ｐゴシック" pitchFamily="-1" charset="-128"/>
            </a:endParaRPr>
          </a:p>
        </p:txBody>
      </p:sp>
      <p:sp>
        <p:nvSpPr>
          <p:cNvPr id="10243" name="Text Box 37"/>
          <p:cNvSpPr txBox="1">
            <a:spLocks noChangeArrowheads="1"/>
          </p:cNvSpPr>
          <p:nvPr/>
        </p:nvSpPr>
        <p:spPr bwMode="auto">
          <a:xfrm>
            <a:off x="5408613" y="6530975"/>
            <a:ext cx="36718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>
              <a:lnSpc>
                <a:spcPct val="90000"/>
              </a:lnSpc>
            </a:pPr>
            <a:r>
              <a:rPr lang="en-AU" sz="1200" i="1">
                <a:solidFill>
                  <a:srgbClr val="CC0000"/>
                </a:solidFill>
                <a:cs typeface="Arial" charset="0"/>
              </a:rPr>
              <a:t>Rieger A, et al. AIDS 2010. Abs. THLBB209 </a:t>
            </a:r>
          </a:p>
        </p:txBody>
      </p:sp>
      <p:sp>
        <p:nvSpPr>
          <p:cNvPr id="218117" name="Text Box 11"/>
          <p:cNvSpPr txBox="1">
            <a:spLocks noChangeArrowheads="1"/>
          </p:cNvSpPr>
          <p:nvPr/>
        </p:nvSpPr>
        <p:spPr bwMode="auto">
          <a:xfrm>
            <a:off x="4706938" y="1762125"/>
            <a:ext cx="4373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>
                <a:srgbClr val="2B85B8"/>
              </a:buClr>
              <a:buFont typeface="Arial" charset="0"/>
              <a:buNone/>
              <a:defRPr/>
            </a:pPr>
            <a:r>
              <a:rPr lang="en-US" sz="1600" b="1" dirty="0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HIV-1 RNA &lt; 50 c/</a:t>
            </a:r>
            <a:r>
              <a:rPr lang="en-US" sz="1600" b="1" dirty="0" err="1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mL</a:t>
            </a:r>
            <a:r>
              <a:rPr lang="en-US" sz="1600" b="1" dirty="0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 at W96, </a:t>
            </a:r>
          </a:p>
          <a:p>
            <a:pPr defTabSz="914400">
              <a:buClr>
                <a:srgbClr val="2B85B8"/>
              </a:buClr>
              <a:buFont typeface="Arial" charset="0"/>
              <a:buNone/>
              <a:defRPr/>
            </a:pPr>
            <a:r>
              <a:rPr lang="en-US" sz="1600" b="1" dirty="0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ITT, TLOVR (%)</a:t>
            </a:r>
          </a:p>
        </p:txBody>
      </p:sp>
      <p:grpSp>
        <p:nvGrpSpPr>
          <p:cNvPr id="10245" name="Groupe 39"/>
          <p:cNvGrpSpPr>
            <a:grpSpLocks/>
          </p:cNvGrpSpPr>
          <p:nvPr/>
        </p:nvGrpSpPr>
        <p:grpSpPr bwMode="auto">
          <a:xfrm>
            <a:off x="4608513" y="2427288"/>
            <a:ext cx="4229100" cy="3236912"/>
            <a:chOff x="4608513" y="2427288"/>
            <a:chExt cx="4229100" cy="3236912"/>
          </a:xfrm>
        </p:grpSpPr>
        <p:sp>
          <p:nvSpPr>
            <p:cNvPr id="10249" name="AutoShape 126"/>
            <p:cNvSpPr>
              <a:spLocks noChangeArrowheads="1"/>
            </p:cNvSpPr>
            <p:nvPr/>
          </p:nvSpPr>
          <p:spPr bwMode="auto">
            <a:xfrm>
              <a:off x="5408613" y="2427288"/>
              <a:ext cx="2835275" cy="7080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10250" name="Line 9"/>
            <p:cNvSpPr>
              <a:spLocks noChangeShapeType="1"/>
            </p:cNvSpPr>
            <p:nvPr/>
          </p:nvSpPr>
          <p:spPr bwMode="auto">
            <a:xfrm>
              <a:off x="5121275" y="3265488"/>
              <a:ext cx="0" cy="210185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1" name="Text Box 13"/>
            <p:cNvSpPr txBox="1">
              <a:spLocks noChangeArrowheads="1"/>
            </p:cNvSpPr>
            <p:nvPr/>
          </p:nvSpPr>
          <p:spPr bwMode="auto">
            <a:xfrm>
              <a:off x="4706938" y="4375150"/>
              <a:ext cx="384175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2060"/>
                  </a:solidFill>
                </a:rPr>
                <a:t>40</a:t>
              </a:r>
            </a:p>
          </p:txBody>
        </p:sp>
        <p:sp>
          <p:nvSpPr>
            <p:cNvPr id="10252" name="Text Box 14"/>
            <p:cNvSpPr txBox="1">
              <a:spLocks noChangeArrowheads="1"/>
            </p:cNvSpPr>
            <p:nvPr/>
          </p:nvSpPr>
          <p:spPr bwMode="auto">
            <a:xfrm>
              <a:off x="4806950" y="5210175"/>
              <a:ext cx="284163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0253" name="Line 15"/>
            <p:cNvSpPr>
              <a:spLocks noChangeShapeType="1"/>
            </p:cNvSpPr>
            <p:nvPr/>
          </p:nvSpPr>
          <p:spPr bwMode="auto">
            <a:xfrm flipH="1">
              <a:off x="5053013" y="5353050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4" name="Line 16"/>
            <p:cNvSpPr>
              <a:spLocks noChangeShapeType="1"/>
            </p:cNvSpPr>
            <p:nvPr/>
          </p:nvSpPr>
          <p:spPr bwMode="auto">
            <a:xfrm flipH="1">
              <a:off x="5053013" y="4525963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5" name="Line 17"/>
            <p:cNvSpPr>
              <a:spLocks noChangeShapeType="1"/>
            </p:cNvSpPr>
            <p:nvPr/>
          </p:nvSpPr>
          <p:spPr bwMode="auto">
            <a:xfrm flipH="1">
              <a:off x="5053013" y="4111625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6" name="Line 18"/>
            <p:cNvSpPr>
              <a:spLocks noChangeShapeType="1"/>
            </p:cNvSpPr>
            <p:nvPr/>
          </p:nvSpPr>
          <p:spPr bwMode="auto">
            <a:xfrm rot="5400000" flipH="1">
              <a:off x="5089525" y="5394325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7" name="Text Box 20"/>
            <p:cNvSpPr txBox="1">
              <a:spLocks noChangeArrowheads="1"/>
            </p:cNvSpPr>
            <p:nvPr/>
          </p:nvSpPr>
          <p:spPr bwMode="auto">
            <a:xfrm>
              <a:off x="4608513" y="3135313"/>
              <a:ext cx="48260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0258" name="Line 21"/>
            <p:cNvSpPr>
              <a:spLocks noChangeShapeType="1"/>
            </p:cNvSpPr>
            <p:nvPr/>
          </p:nvSpPr>
          <p:spPr bwMode="auto">
            <a:xfrm flipH="1">
              <a:off x="5053013" y="3276600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9" name="Text Box 24"/>
            <p:cNvSpPr txBox="1">
              <a:spLocks noChangeArrowheads="1"/>
            </p:cNvSpPr>
            <p:nvPr/>
          </p:nvSpPr>
          <p:spPr bwMode="auto">
            <a:xfrm>
              <a:off x="4706938" y="4794250"/>
              <a:ext cx="384175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10260" name="Line 25"/>
            <p:cNvSpPr>
              <a:spLocks noChangeShapeType="1"/>
            </p:cNvSpPr>
            <p:nvPr/>
          </p:nvSpPr>
          <p:spPr bwMode="auto">
            <a:xfrm flipH="1">
              <a:off x="5053013" y="4938713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1" name="Text Box 32"/>
            <p:cNvSpPr txBox="1">
              <a:spLocks noChangeArrowheads="1"/>
            </p:cNvSpPr>
            <p:nvPr/>
          </p:nvSpPr>
          <p:spPr bwMode="auto">
            <a:xfrm>
              <a:off x="4706938" y="3552825"/>
              <a:ext cx="384175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2060"/>
                  </a:solidFill>
                </a:rPr>
                <a:t>80</a:t>
              </a:r>
            </a:p>
          </p:txBody>
        </p:sp>
        <p:sp>
          <p:nvSpPr>
            <p:cNvPr id="10262" name="Line 33"/>
            <p:cNvSpPr>
              <a:spLocks noChangeShapeType="1"/>
            </p:cNvSpPr>
            <p:nvPr/>
          </p:nvSpPr>
          <p:spPr bwMode="auto">
            <a:xfrm flipH="1">
              <a:off x="5053013" y="3698875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3" name="Text Box 36"/>
            <p:cNvSpPr txBox="1">
              <a:spLocks noChangeArrowheads="1"/>
            </p:cNvSpPr>
            <p:nvPr/>
          </p:nvSpPr>
          <p:spPr bwMode="auto">
            <a:xfrm>
              <a:off x="4706938" y="3963988"/>
              <a:ext cx="384175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2060"/>
                  </a:solidFill>
                </a:rPr>
                <a:t>60</a:t>
              </a:r>
            </a:p>
          </p:txBody>
        </p:sp>
        <p:sp>
          <p:nvSpPr>
            <p:cNvPr id="10264" name="Text Box 42"/>
            <p:cNvSpPr txBox="1">
              <a:spLocks noChangeArrowheads="1"/>
            </p:cNvSpPr>
            <p:nvPr/>
          </p:nvSpPr>
          <p:spPr bwMode="auto">
            <a:xfrm>
              <a:off x="5673725" y="2476500"/>
              <a:ext cx="2541588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0066"/>
                  </a:solidFill>
                </a:rPr>
                <a:t>DRV/r monotherapy (N = 127)</a:t>
              </a:r>
            </a:p>
          </p:txBody>
        </p:sp>
        <p:sp>
          <p:nvSpPr>
            <p:cNvPr id="10265" name="Text Box 43"/>
            <p:cNvSpPr txBox="1">
              <a:spLocks noChangeArrowheads="1"/>
            </p:cNvSpPr>
            <p:nvPr/>
          </p:nvSpPr>
          <p:spPr bwMode="auto">
            <a:xfrm>
              <a:off x="5673725" y="2786063"/>
              <a:ext cx="2327275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>
                  <a:solidFill>
                    <a:srgbClr val="000066"/>
                  </a:solidFill>
                </a:rPr>
                <a:t>DRV/r + 2 NRTIs (N = 129)</a:t>
              </a:r>
            </a:p>
          </p:txBody>
        </p:sp>
        <p:sp>
          <p:nvSpPr>
            <p:cNvPr id="10266" name="Rectangle 44"/>
            <p:cNvSpPr>
              <a:spLocks noChangeArrowheads="1"/>
            </p:cNvSpPr>
            <p:nvPr/>
          </p:nvSpPr>
          <p:spPr bwMode="auto">
            <a:xfrm>
              <a:off x="5570538" y="2540000"/>
              <a:ext cx="146050" cy="146050"/>
            </a:xfrm>
            <a:prstGeom prst="rect">
              <a:avLst/>
            </a:prstGeom>
            <a:solidFill>
              <a:srgbClr val="33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endParaRPr lang="fr-FR" sz="1400" b="1">
                <a:solidFill>
                  <a:srgbClr val="FFFFFF"/>
                </a:solidFill>
              </a:endParaRPr>
            </a:p>
          </p:txBody>
        </p:sp>
        <p:sp>
          <p:nvSpPr>
            <p:cNvPr id="10267" name="Rectangle 45"/>
            <p:cNvSpPr>
              <a:spLocks noChangeArrowheads="1"/>
            </p:cNvSpPr>
            <p:nvPr/>
          </p:nvSpPr>
          <p:spPr bwMode="auto">
            <a:xfrm>
              <a:off x="5570538" y="2841625"/>
              <a:ext cx="146050" cy="14605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endParaRPr lang="fr-FR" sz="1400" b="1">
                <a:solidFill>
                  <a:srgbClr val="FFFFFF"/>
                </a:solidFill>
              </a:endParaRPr>
            </a:p>
          </p:txBody>
        </p:sp>
        <p:sp>
          <p:nvSpPr>
            <p:cNvPr id="10268" name="Line 18"/>
            <p:cNvSpPr>
              <a:spLocks noChangeShapeType="1"/>
            </p:cNvSpPr>
            <p:nvPr/>
          </p:nvSpPr>
          <p:spPr bwMode="auto">
            <a:xfrm rot="5400000" flipH="1">
              <a:off x="6978650" y="5394325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9" name="Rectangle 6"/>
            <p:cNvSpPr>
              <a:spLocks noChangeArrowheads="1"/>
            </p:cNvSpPr>
            <p:nvPr/>
          </p:nvSpPr>
          <p:spPr bwMode="auto">
            <a:xfrm>
              <a:off x="5602288" y="3884613"/>
              <a:ext cx="384175" cy="1470025"/>
            </a:xfrm>
            <a:prstGeom prst="rect">
              <a:avLst/>
            </a:prstGeom>
            <a:solidFill>
              <a:srgbClr val="33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endParaRPr lang="fr-FR" sz="1400" b="1">
                <a:solidFill>
                  <a:srgbClr val="FFFFFF"/>
                </a:solidFill>
              </a:endParaRPr>
            </a:p>
          </p:txBody>
        </p:sp>
        <p:sp>
          <p:nvSpPr>
            <p:cNvPr id="10270" name="Rectangle 7"/>
            <p:cNvSpPr>
              <a:spLocks noChangeArrowheads="1"/>
            </p:cNvSpPr>
            <p:nvPr/>
          </p:nvSpPr>
          <p:spPr bwMode="auto">
            <a:xfrm>
              <a:off x="6184900" y="3659188"/>
              <a:ext cx="384175" cy="169545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endParaRPr lang="fr-FR" sz="1400" b="1">
                <a:solidFill>
                  <a:srgbClr val="FFFFFF"/>
                </a:solidFill>
              </a:endParaRPr>
            </a:p>
          </p:txBody>
        </p:sp>
        <p:sp>
          <p:nvSpPr>
            <p:cNvPr id="10271" name="Text Box 29"/>
            <p:cNvSpPr txBox="1">
              <a:spLocks noChangeArrowheads="1"/>
            </p:cNvSpPr>
            <p:nvPr/>
          </p:nvSpPr>
          <p:spPr bwMode="auto">
            <a:xfrm flipH="1">
              <a:off x="6029325" y="3371850"/>
              <a:ext cx="771525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 b="1">
                  <a:solidFill>
                    <a:srgbClr val="993300"/>
                  </a:solidFill>
                </a:rPr>
                <a:t>80.6</a:t>
              </a:r>
              <a:endParaRPr lang="en-US" sz="1400">
                <a:solidFill>
                  <a:srgbClr val="993300"/>
                </a:solidFill>
              </a:endParaRPr>
            </a:p>
          </p:txBody>
        </p:sp>
        <p:sp>
          <p:nvSpPr>
            <p:cNvPr id="10272" name="Text Box 29"/>
            <p:cNvSpPr txBox="1">
              <a:spLocks noChangeArrowheads="1"/>
            </p:cNvSpPr>
            <p:nvPr/>
          </p:nvSpPr>
          <p:spPr bwMode="auto">
            <a:xfrm>
              <a:off x="5534025" y="3587750"/>
              <a:ext cx="533400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 b="1">
                  <a:solidFill>
                    <a:srgbClr val="339900"/>
                  </a:solidFill>
                </a:rPr>
                <a:t>74.8</a:t>
              </a:r>
              <a:endParaRPr lang="en-US" sz="1400">
                <a:solidFill>
                  <a:srgbClr val="339900"/>
                </a:solidFill>
              </a:endParaRPr>
            </a:p>
          </p:txBody>
        </p:sp>
        <p:sp>
          <p:nvSpPr>
            <p:cNvPr id="10273" name="Line 18"/>
            <p:cNvSpPr>
              <a:spLocks noChangeShapeType="1"/>
            </p:cNvSpPr>
            <p:nvPr/>
          </p:nvSpPr>
          <p:spPr bwMode="auto">
            <a:xfrm rot="5400000" flipH="1">
              <a:off x="8793163" y="5394325"/>
              <a:ext cx="63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4" name="Text Box 11"/>
            <p:cNvSpPr txBox="1">
              <a:spLocks noChangeArrowheads="1"/>
            </p:cNvSpPr>
            <p:nvPr/>
          </p:nvSpPr>
          <p:spPr bwMode="auto">
            <a:xfrm>
              <a:off x="5287963" y="5357813"/>
              <a:ext cx="1571625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buClr>
                  <a:srgbClr val="2B85B8"/>
                </a:buClr>
                <a:buFont typeface="Arial" charset="0"/>
                <a:buNone/>
              </a:pPr>
              <a:r>
                <a:rPr lang="en-GB" sz="1400" b="1">
                  <a:solidFill>
                    <a:srgbClr val="002060"/>
                  </a:solidFill>
                </a:rPr>
                <a:t>Switch = failure</a:t>
              </a:r>
              <a:endParaRPr lang="en-US" sz="1400" b="1">
                <a:solidFill>
                  <a:srgbClr val="002060"/>
                </a:solidFill>
              </a:endParaRPr>
            </a:p>
          </p:txBody>
        </p:sp>
        <p:sp>
          <p:nvSpPr>
            <p:cNvPr id="10275" name="Rectangle 6"/>
            <p:cNvSpPr>
              <a:spLocks noChangeArrowheads="1"/>
            </p:cNvSpPr>
            <p:nvPr/>
          </p:nvSpPr>
          <p:spPr bwMode="auto">
            <a:xfrm>
              <a:off x="8004175" y="3495675"/>
              <a:ext cx="384175" cy="1846263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endParaRPr lang="en-US" sz="1400" b="1">
                <a:solidFill>
                  <a:srgbClr val="FFFFFF"/>
                </a:solidFill>
              </a:endParaRPr>
            </a:p>
          </p:txBody>
        </p:sp>
        <p:sp>
          <p:nvSpPr>
            <p:cNvPr id="10276" name="Rectangle 7"/>
            <p:cNvSpPr>
              <a:spLocks noChangeArrowheads="1"/>
            </p:cNvSpPr>
            <p:nvPr/>
          </p:nvSpPr>
          <p:spPr bwMode="auto">
            <a:xfrm>
              <a:off x="7426325" y="3430588"/>
              <a:ext cx="384175" cy="1924050"/>
            </a:xfrm>
            <a:prstGeom prst="rect">
              <a:avLst/>
            </a:prstGeom>
            <a:solidFill>
              <a:srgbClr val="33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endParaRPr lang="fr-FR" sz="1400" b="1">
                <a:solidFill>
                  <a:srgbClr val="FFFFFF"/>
                </a:solidFill>
              </a:endParaRPr>
            </a:p>
          </p:txBody>
        </p:sp>
        <p:sp>
          <p:nvSpPr>
            <p:cNvPr id="10277" name="Text Box 29"/>
            <p:cNvSpPr txBox="1">
              <a:spLocks noChangeArrowheads="1"/>
            </p:cNvSpPr>
            <p:nvPr/>
          </p:nvSpPr>
          <p:spPr bwMode="auto">
            <a:xfrm flipH="1">
              <a:off x="7269163" y="3132138"/>
              <a:ext cx="77152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 b="1">
                  <a:solidFill>
                    <a:srgbClr val="339900"/>
                  </a:solidFill>
                </a:rPr>
                <a:t>92.1</a:t>
              </a:r>
              <a:endParaRPr lang="en-US" sz="1400">
                <a:solidFill>
                  <a:srgbClr val="339900"/>
                </a:solidFill>
              </a:endParaRPr>
            </a:p>
          </p:txBody>
        </p:sp>
        <p:sp>
          <p:nvSpPr>
            <p:cNvPr id="10278" name="Text Box 29"/>
            <p:cNvSpPr txBox="1">
              <a:spLocks noChangeArrowheads="1"/>
            </p:cNvSpPr>
            <p:nvPr/>
          </p:nvSpPr>
          <p:spPr bwMode="auto">
            <a:xfrm>
              <a:off x="7934325" y="3195638"/>
              <a:ext cx="534988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2B85B8"/>
                </a:buClr>
                <a:buFont typeface="Arial" charset="0"/>
                <a:buNone/>
              </a:pPr>
              <a:r>
                <a:rPr lang="en-US" sz="1400" b="1">
                  <a:solidFill>
                    <a:srgbClr val="993300"/>
                  </a:solidFill>
                </a:rPr>
                <a:t>90.7</a:t>
              </a:r>
              <a:endParaRPr lang="en-US" sz="1400">
                <a:solidFill>
                  <a:srgbClr val="993300"/>
                </a:solidFill>
              </a:endParaRPr>
            </a:p>
          </p:txBody>
        </p:sp>
        <p:sp>
          <p:nvSpPr>
            <p:cNvPr id="10279" name="Text Box 11"/>
            <p:cNvSpPr txBox="1">
              <a:spLocks noChangeArrowheads="1"/>
            </p:cNvSpPr>
            <p:nvPr/>
          </p:nvSpPr>
          <p:spPr bwMode="auto">
            <a:xfrm>
              <a:off x="7143750" y="5357813"/>
              <a:ext cx="1571625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buClr>
                  <a:srgbClr val="2B85B8"/>
                </a:buClr>
                <a:buFont typeface="Arial" charset="0"/>
                <a:buNone/>
              </a:pPr>
              <a:r>
                <a:rPr lang="en-GB" sz="1400" b="1">
                  <a:solidFill>
                    <a:srgbClr val="002060"/>
                  </a:solidFill>
                </a:rPr>
                <a:t>Switch allowed</a:t>
              </a:r>
              <a:endParaRPr lang="en-US" sz="1400" b="1">
                <a:solidFill>
                  <a:srgbClr val="002060"/>
                </a:solidFill>
              </a:endParaRPr>
            </a:p>
          </p:txBody>
        </p:sp>
        <p:cxnSp>
          <p:nvCxnSpPr>
            <p:cNvPr id="10280" name="Straight Connector 35"/>
            <p:cNvCxnSpPr>
              <a:cxnSpLocks noChangeShapeType="1"/>
            </p:cNvCxnSpPr>
            <p:nvPr/>
          </p:nvCxnSpPr>
          <p:spPr bwMode="auto">
            <a:xfrm flipV="1">
              <a:off x="5121275" y="5353050"/>
              <a:ext cx="3716338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24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MONET</a:t>
            </a:r>
          </a:p>
        </p:txBody>
      </p:sp>
      <p:sp>
        <p:nvSpPr>
          <p:cNvPr id="1024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MONET Study: Switch PI or NNRTI to DRV/r qd monotherapy</a:t>
            </a:r>
          </a:p>
        </p:txBody>
      </p:sp>
      <p:sp>
        <p:nvSpPr>
          <p:cNvPr id="10248" name="Text Box 2"/>
          <p:cNvSpPr txBox="1">
            <a:spLocks noChangeArrowheads="1"/>
          </p:cNvSpPr>
          <p:nvPr/>
        </p:nvSpPr>
        <p:spPr bwMode="auto">
          <a:xfrm>
            <a:off x="2787650" y="1103313"/>
            <a:ext cx="3525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Results: W96 outcome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7906</TotalTime>
  <Words>1338</Words>
  <Application>Microsoft Office PowerPoint</Application>
  <PresentationFormat>Affichage à l'écran (4:3)</PresentationFormat>
  <Paragraphs>357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DRV/r monotherapy</vt:lpstr>
      <vt:lpstr>MONET Study: Switch PI or NNRTI to DRV/r qd monotherapy</vt:lpstr>
      <vt:lpstr>MONET Study: Switch PI or NNRTI to DRV/r qd monotherapy</vt:lpstr>
      <vt:lpstr>MONET Study: Switch PI or NNRTI to DRV/r qd monotherapy</vt:lpstr>
      <vt:lpstr>MONET Study: Switch PI or NNRTI to DRV/r qd monotherapy</vt:lpstr>
      <vt:lpstr>MONET Study: Switch PI or NNRTI to DRV/r qd monotherapy</vt:lpstr>
      <vt:lpstr>MONET Study: Switch PI or NNRTI to DRV/r qd monotherapy</vt:lpstr>
      <vt:lpstr>MONET Study: Switch PI or NNRTI to DRV/r qd monotherapy</vt:lpstr>
      <vt:lpstr>MONET Study: Switch PI or NNRTI to DRV/r qd monotherapy</vt:lpstr>
      <vt:lpstr>Présentation PowerPoint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255</cp:revision>
  <dcterms:created xsi:type="dcterms:W3CDTF">2011-03-08T09:11:08Z</dcterms:created>
  <dcterms:modified xsi:type="dcterms:W3CDTF">2018-03-22T13:29:52Z</dcterms:modified>
  <cp:category>www.aei.fr</cp:category>
</cp:coreProperties>
</file>