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97" r:id="rId2"/>
    <p:sldId id="429" r:id="rId3"/>
    <p:sldId id="430" r:id="rId4"/>
    <p:sldId id="431" r:id="rId5"/>
    <p:sldId id="432" r:id="rId6"/>
    <p:sldId id="433" r:id="rId7"/>
    <p:sldId id="434" r:id="rId8"/>
    <p:sldId id="435" r:id="rId9"/>
    <p:sldId id="483" r:id="rId10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39900"/>
    <a:srgbClr val="660033"/>
    <a:srgbClr val="DDDDDD"/>
    <a:srgbClr val="CC6600"/>
    <a:srgbClr val="333399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EB901E60-B636-4AC3-9791-D744A4CA89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048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>
              <a:defRPr/>
            </a:pPr>
            <a:r>
              <a:rPr lang="fr-FR" sz="1500" smtClean="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508470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>
              <a:defRPr/>
            </a:pPr>
            <a:r>
              <a:rPr lang="fr-FR" sz="1500" smtClean="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D2BC6D0-994C-491B-80BB-390B8D0770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240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73" tIns="49986" rIns="99973" bIns="49986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44" tIns="46021" rIns="92044" bIns="46021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476C076F-62A5-4D1B-94AE-88BEA123A951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2EC54E5-CB3F-44B5-902A-147971296606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420E50F1-C846-444C-9ABA-1A97393BA7B0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784EB3B8-8E29-442B-ACA8-BF15B585B9B2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5BCD0CEB-DAB4-4AE2-B471-D40B744E243D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F6D320FC-6E69-467C-A8BD-1947F95BB8F1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D0117E96-305C-42B3-BFBA-0903201DD342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83F95E67-2A89-421A-BF05-E7B1DA3B53FC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6872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09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>
                <a:ea typeface="ＭＳ Ｐゴシック" pitchFamily="-1" charset="-128"/>
              </a:rPr>
              <a:t>Switch to DRV/r monotherapy</a:t>
            </a:r>
          </a:p>
        </p:txBody>
      </p:sp>
      <p:sp>
        <p:nvSpPr>
          <p:cNvPr id="512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2800" b="1" dirty="0" smtClean="0">
                <a:solidFill>
                  <a:srgbClr val="C00000"/>
                </a:solidFill>
                <a:latin typeface="+mj-lt"/>
                <a:ea typeface="ＭＳ Ｐゴシック" pitchFamily="34" charset="-128"/>
              </a:rPr>
              <a:t>MONOI</a:t>
            </a:r>
          </a:p>
          <a:p>
            <a:pPr>
              <a:defRPr/>
            </a:pP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MONET</a:t>
            </a:r>
          </a:p>
          <a:p>
            <a:pPr>
              <a:defRPr/>
            </a:pPr>
            <a:r>
              <a:rPr lang="en-GB" sz="2800" b="1" smtClean="0">
                <a:solidFill>
                  <a:schemeClr val="accent3">
                    <a:lumMod val="75000"/>
                  </a:schemeClr>
                </a:solidFill>
                <a:latin typeface="+mj-lt"/>
                <a:ea typeface="ＭＳ Ｐゴシック" pitchFamily="34" charset="-128"/>
              </a:rPr>
              <a:t>PROTEA</a:t>
            </a:r>
            <a:endParaRPr lang="fr-FR" sz="2400" b="1" dirty="0" smtClean="0">
              <a:solidFill>
                <a:schemeClr val="accent3">
                  <a:lumMod val="75000"/>
                </a:schemeClr>
              </a:solidFill>
              <a:latin typeface="+mj-lt"/>
              <a:ea typeface="ＭＳ Ｐゴシック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2"/>
          <p:cNvSpPr>
            <a:spLocks noChangeShapeType="1"/>
          </p:cNvSpPr>
          <p:nvPr/>
        </p:nvSpPr>
        <p:spPr bwMode="auto">
          <a:xfrm>
            <a:off x="4049713" y="185102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08075"/>
            <a:ext cx="1811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4424363"/>
            <a:ext cx="86931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in the proportion of patients with treatment success at W48 (per-protocol and ITT analysis) ; lower limit of the two-sided 90% CI for the difference = -10%, 80% power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Treatment failure: virologic failure (2 consecutive HIV-1 RNA &gt; 400 c/mL or 1 value &gt; 400 c/mL and a missing confirmation), treatment modification or discontinuation, withdrawal</a:t>
            </a:r>
          </a:p>
        </p:txBody>
      </p:sp>
      <p:graphicFrame>
        <p:nvGraphicFramePr>
          <p:cNvPr id="9" name="Group 38"/>
          <p:cNvGraphicFramePr>
            <a:graphicFrameLocks noGrp="1"/>
          </p:cNvGraphicFramePr>
          <p:nvPr/>
        </p:nvGraphicFramePr>
        <p:xfrm>
          <a:off x="6353175" y="2052638"/>
          <a:ext cx="1190625" cy="1043267"/>
        </p:xfrm>
        <a:graphic>
          <a:graphicData uri="http://schemas.openxmlformats.org/drawingml/2006/table">
            <a:tbl>
              <a:tblPr/>
              <a:tblGrid>
                <a:gridCol w="1190625"/>
              </a:tblGrid>
              <a:tr h="103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600/100 mg bid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 NRTIs</a:t>
                      </a:r>
                    </a:p>
                  </a:txBody>
                  <a:tcPr marL="105070" marR="105070" marT="52559" marB="525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6353175" y="3200400"/>
          <a:ext cx="1190625" cy="663220"/>
        </p:xfrm>
        <a:graphic>
          <a:graphicData uri="http://schemas.openxmlformats.org/drawingml/2006/table">
            <a:tbl>
              <a:tblPr/>
              <a:tblGrid>
                <a:gridCol w="119062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600/100 mg </a:t>
                      </a:r>
                      <a:r>
                        <a:rPr kumimoji="0" lang="fr-F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bid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cxnSp>
        <p:nvCxnSpPr>
          <p:cNvPr id="3089" name="Connecteur droit 66"/>
          <p:cNvCxnSpPr>
            <a:cxnSpLocks noChangeShapeType="1"/>
          </p:cNvCxnSpPr>
          <p:nvPr/>
        </p:nvCxnSpPr>
        <p:spPr bwMode="auto">
          <a:xfrm rot="5400000">
            <a:off x="5183982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Oval 170"/>
          <p:cNvSpPr>
            <a:spLocks noChangeArrowheads="1"/>
          </p:cNvSpPr>
          <p:nvPr/>
        </p:nvSpPr>
        <p:spPr bwMode="auto">
          <a:xfrm>
            <a:off x="4613275" y="12128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1" name="AutoShape 162"/>
          <p:cNvSpPr>
            <a:spLocks noChangeArrowheads="1"/>
          </p:cNvSpPr>
          <p:nvPr/>
        </p:nvSpPr>
        <p:spPr bwMode="auto">
          <a:xfrm>
            <a:off x="161925" y="1676400"/>
            <a:ext cx="2500313" cy="268605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242 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2 NRTIs + (PI or NNRTI) or 3 NRTIs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Darunavir-naïve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history of virologic failure on PI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400 c/mL    &gt; 18 months and 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&lt; 50 c/mL at screening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Exclusion of patients with hepatitis B</a:t>
            </a:r>
          </a:p>
        </p:txBody>
      </p:sp>
      <p:cxnSp>
        <p:nvCxnSpPr>
          <p:cNvPr id="3092" name="AutoShape 60"/>
          <p:cNvCxnSpPr>
            <a:cxnSpLocks noChangeShapeType="1"/>
          </p:cNvCxnSpPr>
          <p:nvPr/>
        </p:nvCxnSpPr>
        <p:spPr bwMode="auto">
          <a:xfrm rot="10800000" flipH="1" flipV="1">
            <a:off x="6354763" y="2568575"/>
            <a:ext cx="1587" cy="993775"/>
          </a:xfrm>
          <a:prstGeom prst="bentConnector3">
            <a:avLst>
              <a:gd name="adj1" fmla="val -47230449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3" name="Line 63"/>
          <p:cNvSpPr>
            <a:spLocks noChangeShapeType="1"/>
          </p:cNvSpPr>
          <p:nvPr/>
        </p:nvSpPr>
        <p:spPr bwMode="auto">
          <a:xfrm>
            <a:off x="2662238" y="3048000"/>
            <a:ext cx="5857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4" name="Rectangle 9"/>
          <p:cNvSpPr>
            <a:spLocks noChangeArrowheads="1"/>
          </p:cNvSpPr>
          <p:nvPr/>
        </p:nvSpPr>
        <p:spPr bwMode="auto">
          <a:xfrm>
            <a:off x="5599113" y="3224213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112</a:t>
            </a:r>
          </a:p>
        </p:txBody>
      </p:sp>
      <p:sp>
        <p:nvSpPr>
          <p:cNvPr id="3095" name="Rectangle 8"/>
          <p:cNvSpPr>
            <a:spLocks noChangeArrowheads="1"/>
          </p:cNvSpPr>
          <p:nvPr/>
        </p:nvSpPr>
        <p:spPr bwMode="auto">
          <a:xfrm>
            <a:off x="5599113" y="2230438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113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8491538" y="131445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W96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97" name="Line 172"/>
          <p:cNvSpPr>
            <a:spLocks noChangeShapeType="1"/>
          </p:cNvSpPr>
          <p:nvPr/>
        </p:nvSpPr>
        <p:spPr bwMode="auto">
          <a:xfrm>
            <a:off x="8774113" y="18542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8" name="ZoneTexte 20"/>
          <p:cNvSpPr txBox="1">
            <a:spLocks noChangeArrowheads="1"/>
          </p:cNvSpPr>
          <p:nvPr/>
        </p:nvSpPr>
        <p:spPr bwMode="auto">
          <a:xfrm>
            <a:off x="2628900" y="4013200"/>
            <a:ext cx="65151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600">
                <a:solidFill>
                  <a:srgbClr val="000066"/>
                </a:solidFill>
              </a:rPr>
              <a:t>* Randomisation if HIV-1 RNA at W-4 &lt; 50 c/mL and no DRV toxicity ;</a:t>
            </a:r>
          </a:p>
          <a:p>
            <a:pPr eaLnBrk="1" hangingPunct="1"/>
            <a:r>
              <a:rPr lang="en-GB" sz="1600">
                <a:solidFill>
                  <a:srgbClr val="000066"/>
                </a:solidFill>
              </a:rPr>
              <a:t>Randomisation was stratified on HIV-1 RNA &lt; or ≥ 100 000 c/mL prior </a:t>
            </a:r>
          </a:p>
          <a:p>
            <a:pPr eaLnBrk="1" hangingPunct="1"/>
            <a:r>
              <a:rPr lang="en-GB" sz="1600">
                <a:solidFill>
                  <a:srgbClr val="000066"/>
                </a:solidFill>
              </a:rPr>
              <a:t>to first ARV treatment</a:t>
            </a:r>
          </a:p>
        </p:txBody>
      </p:sp>
      <p:sp>
        <p:nvSpPr>
          <p:cNvPr id="309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310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Katlama C, AIDS 2010;24:2365-74</a:t>
            </a:r>
          </a:p>
        </p:txBody>
      </p:sp>
      <p:sp>
        <p:nvSpPr>
          <p:cNvPr id="310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  <p:graphicFrame>
        <p:nvGraphicFramePr>
          <p:cNvPr id="27" name="Group 38"/>
          <p:cNvGraphicFramePr>
            <a:graphicFrameLocks noGrp="1"/>
          </p:cNvGraphicFramePr>
          <p:nvPr/>
        </p:nvGraphicFramePr>
        <p:xfrm>
          <a:off x="3259138" y="2714625"/>
          <a:ext cx="1770062" cy="730258"/>
        </p:xfrm>
        <a:graphic>
          <a:graphicData uri="http://schemas.openxmlformats.org/drawingml/2006/table">
            <a:tbl>
              <a:tblPr/>
              <a:tblGrid>
                <a:gridCol w="1770062"/>
              </a:tblGrid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600/100 mg bid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+ 2 NRTIs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</a:tr>
            </a:tbl>
          </a:graphicData>
        </a:graphic>
      </p:graphicFrame>
      <p:sp>
        <p:nvSpPr>
          <p:cNvPr id="3108" name="Line 63"/>
          <p:cNvSpPr>
            <a:spLocks noChangeShapeType="1"/>
          </p:cNvSpPr>
          <p:nvPr/>
        </p:nvSpPr>
        <p:spPr bwMode="auto">
          <a:xfrm>
            <a:off x="5033963" y="3027363"/>
            <a:ext cx="5857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9" name="Line 63"/>
          <p:cNvSpPr>
            <a:spLocks noChangeShapeType="1"/>
          </p:cNvSpPr>
          <p:nvPr/>
        </p:nvSpPr>
        <p:spPr bwMode="auto">
          <a:xfrm>
            <a:off x="3248025" y="2309813"/>
            <a:ext cx="17811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10" name="ZoneTexte 33"/>
          <p:cNvSpPr txBox="1">
            <a:spLocks noChangeArrowheads="1"/>
          </p:cNvSpPr>
          <p:nvPr/>
        </p:nvSpPr>
        <p:spPr bwMode="auto">
          <a:xfrm>
            <a:off x="3054350" y="2366963"/>
            <a:ext cx="2203450" cy="3365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600">
                <a:solidFill>
                  <a:srgbClr val="000066"/>
                </a:solidFill>
              </a:rPr>
              <a:t>8 weeks lead-in phase</a:t>
            </a:r>
          </a:p>
        </p:txBody>
      </p:sp>
      <p:sp>
        <p:nvSpPr>
          <p:cNvPr id="37" name="Oval 109"/>
          <p:cNvSpPr>
            <a:spLocks noChangeArrowheads="1"/>
          </p:cNvSpPr>
          <p:nvPr/>
        </p:nvSpPr>
        <p:spPr bwMode="auto">
          <a:xfrm>
            <a:off x="2976563" y="129857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W-8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12" name="Line 172"/>
          <p:cNvSpPr>
            <a:spLocks noChangeShapeType="1"/>
          </p:cNvSpPr>
          <p:nvPr/>
        </p:nvSpPr>
        <p:spPr bwMode="auto">
          <a:xfrm>
            <a:off x="3259138" y="1838325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9" name="Oval 109"/>
          <p:cNvSpPr>
            <a:spLocks noChangeArrowheads="1"/>
          </p:cNvSpPr>
          <p:nvPr/>
        </p:nvSpPr>
        <p:spPr bwMode="auto">
          <a:xfrm>
            <a:off x="3767138" y="1311275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W-4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28" name="Group 39"/>
          <p:cNvGraphicFramePr>
            <a:graphicFrameLocks noGrp="1"/>
          </p:cNvGraphicFramePr>
          <p:nvPr/>
        </p:nvGraphicFramePr>
        <p:xfrm>
          <a:off x="7543800" y="3200400"/>
          <a:ext cx="1190625" cy="663220"/>
        </p:xfrm>
        <a:graphic>
          <a:graphicData uri="http://schemas.openxmlformats.org/drawingml/2006/table">
            <a:tbl>
              <a:tblPr/>
              <a:tblGrid>
                <a:gridCol w="119062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800/100 mg </a:t>
                      </a:r>
                      <a:r>
                        <a:rPr kumimoji="0" lang="fr-F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T="45733" marB="4573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29" name="Oval 109"/>
          <p:cNvSpPr>
            <a:spLocks noChangeArrowheads="1"/>
          </p:cNvSpPr>
          <p:nvPr/>
        </p:nvSpPr>
        <p:spPr bwMode="auto">
          <a:xfrm>
            <a:off x="7239000" y="13477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121" name="Line 172"/>
          <p:cNvSpPr>
            <a:spLocks noChangeShapeType="1"/>
          </p:cNvSpPr>
          <p:nvPr/>
        </p:nvSpPr>
        <p:spPr bwMode="auto">
          <a:xfrm>
            <a:off x="7521575" y="18875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aphicFrame>
        <p:nvGraphicFramePr>
          <p:cNvPr id="31" name="Group 38"/>
          <p:cNvGraphicFramePr>
            <a:graphicFrameLocks noGrp="1"/>
          </p:cNvGraphicFramePr>
          <p:nvPr/>
        </p:nvGraphicFramePr>
        <p:xfrm>
          <a:off x="7543800" y="2057400"/>
          <a:ext cx="1190625" cy="1043267"/>
        </p:xfrm>
        <a:graphic>
          <a:graphicData uri="http://schemas.openxmlformats.org/drawingml/2006/table">
            <a:tbl>
              <a:tblPr/>
              <a:tblGrid>
                <a:gridCol w="1190625"/>
              </a:tblGrid>
              <a:tr h="103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800/100 mg qd 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12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2 NRTIs</a:t>
                      </a:r>
                    </a:p>
                  </a:txBody>
                  <a:tcPr marL="105070" marR="105070" marT="52559" marB="525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06" name="Group 78"/>
          <p:cNvGraphicFramePr>
            <a:graphicFrameLocks noGrp="1"/>
          </p:cNvGraphicFramePr>
          <p:nvPr>
            <p:ph idx="1"/>
          </p:nvPr>
        </p:nvGraphicFramePr>
        <p:xfrm>
          <a:off x="730250" y="1657350"/>
          <a:ext cx="7646988" cy="4723208"/>
        </p:xfrm>
        <a:graphic>
          <a:graphicData uri="http://schemas.openxmlformats.org/drawingml/2006/table">
            <a:tbl>
              <a:tblPr/>
              <a:tblGrid>
                <a:gridCol w="444500"/>
                <a:gridCol w="3956050"/>
                <a:gridCol w="1620838"/>
                <a:gridCol w="1625600"/>
              </a:tblGrid>
              <a:tr h="79100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bid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+ 2 NRTIs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113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 bid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112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23%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26%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IV drug user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4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CDC stage C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Hepatitis C positive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CD4 cell count, median/mm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582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585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Duration of ARV treatment, median years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8.9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Prior PI exposure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83%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81691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Regimen at screening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 NRTIs + PI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 NRTIs + NNRTI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 NRTIs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6%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64%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20%</a:t>
                      </a:r>
                      <a:b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14%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by W48, n (%)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7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Adverse event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7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Virologic failure</a:t>
                      </a:r>
                    </a:p>
                  </a:txBody>
                  <a:tcPr marT="45723" marB="45723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158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415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416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Katlama C, AIDS 2010;24:2365-74</a:t>
            </a:r>
          </a:p>
        </p:txBody>
      </p:sp>
      <p:sp>
        <p:nvSpPr>
          <p:cNvPr id="416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25463" y="1219200"/>
            <a:ext cx="80994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100" b="1">
                <a:solidFill>
                  <a:srgbClr val="CC3300"/>
                </a:solidFill>
                <a:latin typeface="Calibri" pitchFamily="34" charset="0"/>
              </a:rPr>
              <a:t>Primary endpoint: Therapeutic success (HIV-1 RNA &lt; 400 c/mL) at W48</a:t>
            </a:r>
          </a:p>
        </p:txBody>
      </p:sp>
      <p:sp>
        <p:nvSpPr>
          <p:cNvPr id="512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5124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Katlama C, AIDS 2010;24:2365-74</a:t>
            </a:r>
          </a:p>
        </p:txBody>
      </p:sp>
      <p:sp>
        <p:nvSpPr>
          <p:cNvPr id="5125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  <p:sp>
        <p:nvSpPr>
          <p:cNvPr id="5126" name="Rectangle 110"/>
          <p:cNvSpPr>
            <a:spLocks noChangeArrowheads="1"/>
          </p:cNvSpPr>
          <p:nvPr/>
        </p:nvSpPr>
        <p:spPr bwMode="auto">
          <a:xfrm>
            <a:off x="976313" y="6165850"/>
            <a:ext cx="65738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lnSpc>
                <a:spcPct val="90000"/>
              </a:lnSpc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Non inferiority of DRV/r monotherapy not demonstrated</a:t>
            </a:r>
          </a:p>
        </p:txBody>
      </p:sp>
      <p:grpSp>
        <p:nvGrpSpPr>
          <p:cNvPr id="5127" name="Groupe 62"/>
          <p:cNvGrpSpPr>
            <a:grpSpLocks/>
          </p:cNvGrpSpPr>
          <p:nvPr/>
        </p:nvGrpSpPr>
        <p:grpSpPr bwMode="auto">
          <a:xfrm>
            <a:off x="611188" y="1616075"/>
            <a:ext cx="7883525" cy="4479925"/>
            <a:chOff x="611188" y="1616075"/>
            <a:chExt cx="7883525" cy="4479925"/>
          </a:xfrm>
        </p:grpSpPr>
        <p:sp>
          <p:nvSpPr>
            <p:cNvPr id="5128" name="AutoShape 126"/>
            <p:cNvSpPr>
              <a:spLocks noChangeArrowheads="1"/>
            </p:cNvSpPr>
            <p:nvPr/>
          </p:nvSpPr>
          <p:spPr bwMode="auto">
            <a:xfrm>
              <a:off x="2324100" y="5737225"/>
              <a:ext cx="4865688" cy="3587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5129" name="Rectangle 3"/>
            <p:cNvSpPr>
              <a:spLocks noChangeArrowheads="1"/>
            </p:cNvSpPr>
            <p:nvPr/>
          </p:nvSpPr>
          <p:spPr bwMode="auto">
            <a:xfrm>
              <a:off x="2463800" y="5837238"/>
              <a:ext cx="177800" cy="144462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30" name="Rectangle 4"/>
            <p:cNvSpPr>
              <a:spLocks noChangeArrowheads="1"/>
            </p:cNvSpPr>
            <p:nvPr/>
          </p:nvSpPr>
          <p:spPr bwMode="auto">
            <a:xfrm>
              <a:off x="4610100" y="5837238"/>
              <a:ext cx="177800" cy="14446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5131" name="ZoneTexte 84"/>
            <p:cNvSpPr txBox="1">
              <a:spLocks noChangeArrowheads="1"/>
            </p:cNvSpPr>
            <p:nvPr/>
          </p:nvSpPr>
          <p:spPr bwMode="auto">
            <a:xfrm>
              <a:off x="2627313" y="5726113"/>
              <a:ext cx="175418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DRV/r + 2 NRTIs </a:t>
              </a:r>
            </a:p>
          </p:txBody>
        </p:sp>
        <p:sp>
          <p:nvSpPr>
            <p:cNvPr id="5132" name="ZoneTexte 85"/>
            <p:cNvSpPr txBox="1">
              <a:spLocks noChangeArrowheads="1"/>
            </p:cNvSpPr>
            <p:nvPr/>
          </p:nvSpPr>
          <p:spPr bwMode="auto">
            <a:xfrm>
              <a:off x="4767263" y="5726113"/>
              <a:ext cx="24685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DRV/r bid monotherapy</a:t>
              </a:r>
            </a:p>
          </p:txBody>
        </p:sp>
        <p:grpSp>
          <p:nvGrpSpPr>
            <p:cNvPr id="5133" name="Group 130"/>
            <p:cNvGrpSpPr>
              <a:grpSpLocks/>
            </p:cNvGrpSpPr>
            <p:nvPr/>
          </p:nvGrpSpPr>
          <p:grpSpPr bwMode="auto">
            <a:xfrm>
              <a:off x="611188" y="2082800"/>
              <a:ext cx="7883525" cy="3603625"/>
              <a:chOff x="385" y="1312"/>
              <a:chExt cx="4966" cy="2270"/>
            </a:xfrm>
          </p:grpSpPr>
          <p:sp>
            <p:nvSpPr>
              <p:cNvPr id="5137" name="Rectangle 96"/>
              <p:cNvSpPr>
                <a:spLocks noChangeArrowheads="1"/>
              </p:cNvSpPr>
              <p:nvPr/>
            </p:nvSpPr>
            <p:spPr bwMode="auto">
              <a:xfrm>
                <a:off x="958" y="1882"/>
                <a:ext cx="339" cy="1267"/>
              </a:xfrm>
              <a:prstGeom prst="rect">
                <a:avLst/>
              </a:prstGeom>
              <a:solidFill>
                <a:srgbClr val="660033"/>
              </a:solidFill>
              <a:ln w="25400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38" name="Rectangle 97"/>
              <p:cNvSpPr>
                <a:spLocks noChangeArrowheads="1"/>
              </p:cNvSpPr>
              <p:nvPr/>
            </p:nvSpPr>
            <p:spPr bwMode="auto">
              <a:xfrm>
                <a:off x="2102" y="1974"/>
                <a:ext cx="339" cy="1175"/>
              </a:xfrm>
              <a:prstGeom prst="rect">
                <a:avLst/>
              </a:prstGeom>
              <a:solidFill>
                <a:srgbClr val="660033"/>
              </a:solidFill>
              <a:ln w="25400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39" name="Rectangle 98"/>
              <p:cNvSpPr>
                <a:spLocks noChangeArrowheads="1"/>
              </p:cNvSpPr>
              <p:nvPr/>
            </p:nvSpPr>
            <p:spPr bwMode="auto">
              <a:xfrm>
                <a:off x="3263" y="1901"/>
                <a:ext cx="330" cy="1248"/>
              </a:xfrm>
              <a:prstGeom prst="rect">
                <a:avLst/>
              </a:prstGeom>
              <a:solidFill>
                <a:srgbClr val="660033"/>
              </a:solidFill>
              <a:ln w="25400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0" name="Rectangle 99"/>
              <p:cNvSpPr>
                <a:spLocks noChangeArrowheads="1"/>
              </p:cNvSpPr>
              <p:nvPr/>
            </p:nvSpPr>
            <p:spPr bwMode="auto">
              <a:xfrm>
                <a:off x="4414" y="1871"/>
                <a:ext cx="339" cy="1278"/>
              </a:xfrm>
              <a:prstGeom prst="rect">
                <a:avLst/>
              </a:prstGeom>
              <a:solidFill>
                <a:srgbClr val="660033"/>
              </a:solidFill>
              <a:ln w="25400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1" name="Rectangle 100"/>
              <p:cNvSpPr>
                <a:spLocks noChangeArrowheads="1"/>
              </p:cNvSpPr>
              <p:nvPr/>
            </p:nvSpPr>
            <p:spPr bwMode="auto">
              <a:xfrm>
                <a:off x="1297" y="1948"/>
                <a:ext cx="330" cy="1201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2" name="Rectangle 101"/>
              <p:cNvSpPr>
                <a:spLocks noChangeArrowheads="1"/>
              </p:cNvSpPr>
              <p:nvPr/>
            </p:nvSpPr>
            <p:spPr bwMode="auto">
              <a:xfrm>
                <a:off x="2441" y="2033"/>
                <a:ext cx="330" cy="1116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3" name="Rectangle 102"/>
              <p:cNvSpPr>
                <a:spLocks noChangeArrowheads="1"/>
              </p:cNvSpPr>
              <p:nvPr/>
            </p:nvSpPr>
            <p:spPr bwMode="auto">
              <a:xfrm>
                <a:off x="3593" y="1871"/>
                <a:ext cx="330" cy="1278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4" name="Rectangle 103"/>
              <p:cNvSpPr>
                <a:spLocks noChangeArrowheads="1"/>
              </p:cNvSpPr>
              <p:nvPr/>
            </p:nvSpPr>
            <p:spPr bwMode="auto">
              <a:xfrm>
                <a:off x="4753" y="2047"/>
                <a:ext cx="330" cy="1102"/>
              </a:xfrm>
              <a:prstGeom prst="rect">
                <a:avLst/>
              </a:prstGeom>
              <a:solidFill>
                <a:srgbClr val="008000"/>
              </a:solidFill>
              <a:ln w="127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45" name="Rectangle 171"/>
              <p:cNvSpPr>
                <a:spLocks noChangeArrowheads="1"/>
              </p:cNvSpPr>
              <p:nvPr/>
            </p:nvSpPr>
            <p:spPr bwMode="auto">
              <a:xfrm>
                <a:off x="518" y="3079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5146" name="Rectangle 172"/>
              <p:cNvSpPr>
                <a:spLocks noChangeArrowheads="1"/>
              </p:cNvSpPr>
              <p:nvPr/>
            </p:nvSpPr>
            <p:spPr bwMode="auto">
              <a:xfrm>
                <a:off x="452" y="2761"/>
                <a:ext cx="1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25</a:t>
                </a:r>
              </a:p>
            </p:txBody>
          </p:sp>
          <p:sp>
            <p:nvSpPr>
              <p:cNvPr id="5147" name="Rectangle 173"/>
              <p:cNvSpPr>
                <a:spLocks noChangeArrowheads="1"/>
              </p:cNvSpPr>
              <p:nvPr/>
            </p:nvSpPr>
            <p:spPr bwMode="auto">
              <a:xfrm>
                <a:off x="452" y="2441"/>
                <a:ext cx="1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50</a:t>
                </a:r>
              </a:p>
            </p:txBody>
          </p:sp>
          <p:sp>
            <p:nvSpPr>
              <p:cNvPr id="5148" name="Rectangle 174"/>
              <p:cNvSpPr>
                <a:spLocks noChangeArrowheads="1"/>
              </p:cNvSpPr>
              <p:nvPr/>
            </p:nvSpPr>
            <p:spPr bwMode="auto">
              <a:xfrm>
                <a:off x="385" y="1803"/>
                <a:ext cx="20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100</a:t>
                </a:r>
              </a:p>
            </p:txBody>
          </p:sp>
          <p:sp>
            <p:nvSpPr>
              <p:cNvPr id="5149" name="Rectangle 175"/>
              <p:cNvSpPr>
                <a:spLocks noChangeArrowheads="1"/>
              </p:cNvSpPr>
              <p:nvPr/>
            </p:nvSpPr>
            <p:spPr bwMode="auto">
              <a:xfrm>
                <a:off x="452" y="2121"/>
                <a:ext cx="1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75</a:t>
                </a:r>
              </a:p>
            </p:txBody>
          </p:sp>
          <p:sp>
            <p:nvSpPr>
              <p:cNvPr id="5150" name="Line 176"/>
              <p:cNvSpPr>
                <a:spLocks noChangeShapeType="1"/>
              </p:cNvSpPr>
              <p:nvPr/>
            </p:nvSpPr>
            <p:spPr bwMode="auto">
              <a:xfrm>
                <a:off x="626" y="2832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51" name="Line 177"/>
              <p:cNvSpPr>
                <a:spLocks noChangeShapeType="1"/>
              </p:cNvSpPr>
              <p:nvPr/>
            </p:nvSpPr>
            <p:spPr bwMode="auto">
              <a:xfrm>
                <a:off x="626" y="2513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52" name="Line 178"/>
              <p:cNvSpPr>
                <a:spLocks noChangeShapeType="1"/>
              </p:cNvSpPr>
              <p:nvPr/>
            </p:nvSpPr>
            <p:spPr bwMode="auto">
              <a:xfrm>
                <a:off x="626" y="1873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53" name="Line 179"/>
              <p:cNvSpPr>
                <a:spLocks noChangeShapeType="1"/>
              </p:cNvSpPr>
              <p:nvPr/>
            </p:nvSpPr>
            <p:spPr bwMode="auto">
              <a:xfrm>
                <a:off x="626" y="2192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54" name="Line 180"/>
              <p:cNvSpPr>
                <a:spLocks noChangeShapeType="1"/>
              </p:cNvSpPr>
              <p:nvPr/>
            </p:nvSpPr>
            <p:spPr bwMode="auto">
              <a:xfrm>
                <a:off x="694" y="1869"/>
                <a:ext cx="1" cy="1322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55" name="Rectangle 183"/>
              <p:cNvSpPr>
                <a:spLocks noChangeArrowheads="1"/>
              </p:cNvSpPr>
              <p:nvPr/>
            </p:nvSpPr>
            <p:spPr bwMode="auto">
              <a:xfrm>
                <a:off x="1002" y="1609"/>
                <a:ext cx="2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99</a:t>
                </a:r>
              </a:p>
            </p:txBody>
          </p:sp>
          <p:sp>
            <p:nvSpPr>
              <p:cNvPr id="5156" name="Rectangle 184"/>
              <p:cNvSpPr>
                <a:spLocks noChangeArrowheads="1"/>
              </p:cNvSpPr>
              <p:nvPr/>
            </p:nvSpPr>
            <p:spPr bwMode="auto">
              <a:xfrm>
                <a:off x="2451" y="1752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87.5</a:t>
                </a:r>
              </a:p>
            </p:txBody>
          </p:sp>
          <p:sp>
            <p:nvSpPr>
              <p:cNvPr id="5157" name="Line 185"/>
              <p:cNvSpPr>
                <a:spLocks noChangeShapeType="1"/>
              </p:cNvSpPr>
              <p:nvPr/>
            </p:nvSpPr>
            <p:spPr bwMode="auto">
              <a:xfrm flipV="1">
                <a:off x="634" y="3149"/>
                <a:ext cx="4717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58" name="Rectangle 186"/>
              <p:cNvSpPr>
                <a:spLocks noChangeArrowheads="1"/>
              </p:cNvSpPr>
              <p:nvPr/>
            </p:nvSpPr>
            <p:spPr bwMode="auto">
              <a:xfrm>
                <a:off x="977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102</a:t>
                </a:r>
              </a:p>
            </p:txBody>
          </p:sp>
          <p:sp>
            <p:nvSpPr>
              <p:cNvPr id="5159" name="Text Box 141"/>
              <p:cNvSpPr txBox="1">
                <a:spLocks noChangeArrowheads="1"/>
              </p:cNvSpPr>
              <p:nvPr/>
            </p:nvSpPr>
            <p:spPr bwMode="auto">
              <a:xfrm>
                <a:off x="563" y="1572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5160" name="Rectangle 183"/>
              <p:cNvSpPr>
                <a:spLocks noChangeArrowheads="1"/>
              </p:cNvSpPr>
              <p:nvPr/>
            </p:nvSpPr>
            <p:spPr bwMode="auto">
              <a:xfrm>
                <a:off x="2137" y="1698"/>
                <a:ext cx="2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92</a:t>
                </a:r>
              </a:p>
            </p:txBody>
          </p:sp>
          <p:sp>
            <p:nvSpPr>
              <p:cNvPr id="5161" name="Rectangle 186"/>
              <p:cNvSpPr>
                <a:spLocks noChangeArrowheads="1"/>
              </p:cNvSpPr>
              <p:nvPr/>
            </p:nvSpPr>
            <p:spPr bwMode="auto">
              <a:xfrm>
                <a:off x="1311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102</a:t>
                </a:r>
              </a:p>
            </p:txBody>
          </p:sp>
          <p:sp>
            <p:nvSpPr>
              <p:cNvPr id="5162" name="Rectangle 186"/>
              <p:cNvSpPr>
                <a:spLocks noChangeArrowheads="1"/>
              </p:cNvSpPr>
              <p:nvPr/>
            </p:nvSpPr>
            <p:spPr bwMode="auto">
              <a:xfrm>
                <a:off x="2114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113</a:t>
                </a:r>
              </a:p>
            </p:txBody>
          </p:sp>
          <p:sp>
            <p:nvSpPr>
              <p:cNvPr id="5163" name="Rectangle 186"/>
              <p:cNvSpPr>
                <a:spLocks noChangeArrowheads="1"/>
              </p:cNvSpPr>
              <p:nvPr/>
            </p:nvSpPr>
            <p:spPr bwMode="auto">
              <a:xfrm>
                <a:off x="2455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112</a:t>
                </a:r>
              </a:p>
            </p:txBody>
          </p:sp>
          <p:sp>
            <p:nvSpPr>
              <p:cNvPr id="5164" name="Rectangle 183"/>
              <p:cNvSpPr>
                <a:spLocks noChangeArrowheads="1"/>
              </p:cNvSpPr>
              <p:nvPr/>
            </p:nvSpPr>
            <p:spPr bwMode="auto">
              <a:xfrm>
                <a:off x="1287" y="1672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94.1</a:t>
                </a:r>
              </a:p>
            </p:txBody>
          </p:sp>
          <p:sp>
            <p:nvSpPr>
              <p:cNvPr id="5165" name="ZoneTexte 40"/>
              <p:cNvSpPr txBox="1">
                <a:spLocks noChangeArrowheads="1"/>
              </p:cNvSpPr>
              <p:nvPr/>
            </p:nvSpPr>
            <p:spPr bwMode="auto">
              <a:xfrm>
                <a:off x="706" y="2941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sz="1400" b="1">
                    <a:solidFill>
                      <a:srgbClr val="000066"/>
                    </a:solidFill>
                  </a:rPr>
                  <a:t>N=</a:t>
                </a:r>
              </a:p>
            </p:txBody>
          </p:sp>
          <p:sp>
            <p:nvSpPr>
              <p:cNvPr id="5166" name="ZoneTexte 86"/>
              <p:cNvSpPr txBox="1">
                <a:spLocks noChangeArrowheads="1"/>
              </p:cNvSpPr>
              <p:nvPr/>
            </p:nvSpPr>
            <p:spPr bwMode="auto">
              <a:xfrm>
                <a:off x="756" y="3203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- 9.1 ; - 0.8</a:t>
                </a:r>
              </a:p>
            </p:txBody>
          </p:sp>
          <p:sp>
            <p:nvSpPr>
              <p:cNvPr id="5167" name="ZoneTexte 86"/>
              <p:cNvSpPr txBox="1">
                <a:spLocks noChangeArrowheads="1"/>
              </p:cNvSpPr>
              <p:nvPr/>
            </p:nvSpPr>
            <p:spPr bwMode="auto">
              <a:xfrm>
                <a:off x="1906" y="3203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- 11.2 ; 2.1</a:t>
                </a:r>
              </a:p>
            </p:txBody>
          </p:sp>
          <p:sp>
            <p:nvSpPr>
              <p:cNvPr id="5168" name="ZoneTexte 86"/>
              <p:cNvSpPr txBox="1">
                <a:spLocks noChangeArrowheads="1"/>
              </p:cNvSpPr>
              <p:nvPr/>
            </p:nvSpPr>
            <p:spPr bwMode="auto">
              <a:xfrm>
                <a:off x="3062" y="3203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-2 ; 6.8</a:t>
                </a:r>
              </a:p>
            </p:txBody>
          </p:sp>
          <p:sp>
            <p:nvSpPr>
              <p:cNvPr id="5169" name="Rectangle 184"/>
              <p:cNvSpPr>
                <a:spLocks noChangeArrowheads="1"/>
              </p:cNvSpPr>
              <p:nvPr/>
            </p:nvSpPr>
            <p:spPr bwMode="auto">
              <a:xfrm>
                <a:off x="3604" y="1601"/>
                <a:ext cx="317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100</a:t>
                </a:r>
              </a:p>
            </p:txBody>
          </p:sp>
          <p:sp>
            <p:nvSpPr>
              <p:cNvPr id="5170" name="Rectangle 183"/>
              <p:cNvSpPr>
                <a:spLocks noChangeArrowheads="1"/>
              </p:cNvSpPr>
              <p:nvPr/>
            </p:nvSpPr>
            <p:spPr bwMode="auto">
              <a:xfrm>
                <a:off x="3267" y="1641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97.7</a:t>
                </a:r>
              </a:p>
            </p:txBody>
          </p:sp>
          <p:sp>
            <p:nvSpPr>
              <p:cNvPr id="5171" name="ZoneTexte 86"/>
              <p:cNvSpPr txBox="1">
                <a:spLocks noChangeArrowheads="1"/>
              </p:cNvSpPr>
              <p:nvPr/>
            </p:nvSpPr>
            <p:spPr bwMode="auto">
              <a:xfrm>
                <a:off x="4223" y="3203"/>
                <a:ext cx="1078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- 26 ; -1.2</a:t>
                </a:r>
              </a:p>
            </p:txBody>
          </p:sp>
          <p:sp>
            <p:nvSpPr>
              <p:cNvPr id="5172" name="Rectangle 184"/>
              <p:cNvSpPr>
                <a:spLocks noChangeArrowheads="1"/>
              </p:cNvSpPr>
              <p:nvPr/>
            </p:nvSpPr>
            <p:spPr bwMode="auto">
              <a:xfrm>
                <a:off x="4756" y="1767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86.2</a:t>
                </a:r>
              </a:p>
            </p:txBody>
          </p:sp>
          <p:sp>
            <p:nvSpPr>
              <p:cNvPr id="5173" name="Rectangle 183"/>
              <p:cNvSpPr>
                <a:spLocks noChangeArrowheads="1"/>
              </p:cNvSpPr>
              <p:nvPr/>
            </p:nvSpPr>
            <p:spPr bwMode="auto">
              <a:xfrm>
                <a:off x="4423" y="1601"/>
                <a:ext cx="317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100</a:t>
                </a:r>
              </a:p>
            </p:txBody>
          </p:sp>
          <p:sp>
            <p:nvSpPr>
              <p:cNvPr id="5174" name="Rectangle 186"/>
              <p:cNvSpPr>
                <a:spLocks noChangeArrowheads="1"/>
              </p:cNvSpPr>
              <p:nvPr/>
            </p:nvSpPr>
            <p:spPr bwMode="auto">
              <a:xfrm>
                <a:off x="3318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43</a:t>
                </a:r>
              </a:p>
            </p:txBody>
          </p:sp>
          <p:sp>
            <p:nvSpPr>
              <p:cNvPr id="5175" name="Rectangle 186"/>
              <p:cNvSpPr>
                <a:spLocks noChangeArrowheads="1"/>
              </p:cNvSpPr>
              <p:nvPr/>
            </p:nvSpPr>
            <p:spPr bwMode="auto">
              <a:xfrm>
                <a:off x="3641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39</a:t>
                </a:r>
              </a:p>
            </p:txBody>
          </p:sp>
          <p:sp>
            <p:nvSpPr>
              <p:cNvPr id="5176" name="Rectangle 186"/>
              <p:cNvSpPr>
                <a:spLocks noChangeArrowheads="1"/>
              </p:cNvSpPr>
              <p:nvPr/>
            </p:nvSpPr>
            <p:spPr bwMode="auto">
              <a:xfrm>
                <a:off x="4465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33</a:t>
                </a:r>
              </a:p>
            </p:txBody>
          </p:sp>
          <p:sp>
            <p:nvSpPr>
              <p:cNvPr id="5177" name="Rectangle 186"/>
              <p:cNvSpPr>
                <a:spLocks noChangeArrowheads="1"/>
              </p:cNvSpPr>
              <p:nvPr/>
            </p:nvSpPr>
            <p:spPr bwMode="auto">
              <a:xfrm>
                <a:off x="4812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29</a:t>
                </a:r>
              </a:p>
            </p:txBody>
          </p:sp>
          <p:sp>
            <p:nvSpPr>
              <p:cNvPr id="5178" name="ZoneTexte 71"/>
              <p:cNvSpPr txBox="1">
                <a:spLocks noChangeArrowheads="1"/>
              </p:cNvSpPr>
              <p:nvPr/>
            </p:nvSpPr>
            <p:spPr bwMode="auto">
              <a:xfrm>
                <a:off x="3158" y="1312"/>
                <a:ext cx="888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HIV-1 RNA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&lt; 100.000 c/mL</a:t>
                </a:r>
              </a:p>
            </p:txBody>
          </p:sp>
          <p:sp>
            <p:nvSpPr>
              <p:cNvPr id="5179" name="ZoneTexte 72"/>
              <p:cNvSpPr txBox="1">
                <a:spLocks noChangeArrowheads="1"/>
              </p:cNvSpPr>
              <p:nvPr/>
            </p:nvSpPr>
            <p:spPr bwMode="auto">
              <a:xfrm>
                <a:off x="4308" y="1312"/>
                <a:ext cx="888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HIV-1 RNA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&gt; 100.000 c/mL</a:t>
                </a:r>
              </a:p>
            </p:txBody>
          </p:sp>
          <p:sp>
            <p:nvSpPr>
              <p:cNvPr id="5180" name="Line 179"/>
              <p:cNvSpPr>
                <a:spLocks noChangeShapeType="1"/>
              </p:cNvSpPr>
              <p:nvPr/>
            </p:nvSpPr>
            <p:spPr bwMode="auto">
              <a:xfrm rot="5400000">
                <a:off x="2991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81" name="Line 179"/>
              <p:cNvSpPr>
                <a:spLocks noChangeShapeType="1"/>
              </p:cNvSpPr>
              <p:nvPr/>
            </p:nvSpPr>
            <p:spPr bwMode="auto">
              <a:xfrm rot="5400000">
                <a:off x="4125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82" name="Line 179"/>
              <p:cNvSpPr>
                <a:spLocks noChangeShapeType="1"/>
              </p:cNvSpPr>
              <p:nvPr/>
            </p:nvSpPr>
            <p:spPr bwMode="auto">
              <a:xfrm rot="5400000">
                <a:off x="5310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5183" name="Line 179"/>
              <p:cNvSpPr>
                <a:spLocks noChangeShapeType="1"/>
              </p:cNvSpPr>
              <p:nvPr/>
            </p:nvSpPr>
            <p:spPr bwMode="auto">
              <a:xfrm rot="5400000">
                <a:off x="1825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</p:grpSp>
        <p:sp>
          <p:nvSpPr>
            <p:cNvPr id="5134" name="Text Box 177"/>
            <p:cNvSpPr txBox="1">
              <a:spLocks noChangeArrowheads="1"/>
            </p:cNvSpPr>
            <p:nvPr/>
          </p:nvSpPr>
          <p:spPr bwMode="auto">
            <a:xfrm>
              <a:off x="3657600" y="1616075"/>
              <a:ext cx="469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ITT</a:t>
              </a:r>
            </a:p>
          </p:txBody>
        </p:sp>
        <p:sp>
          <p:nvSpPr>
            <p:cNvPr id="5135" name="Text Box 177"/>
            <p:cNvSpPr txBox="1">
              <a:spLocks noChangeArrowheads="1"/>
            </p:cNvSpPr>
            <p:nvPr/>
          </p:nvSpPr>
          <p:spPr bwMode="auto">
            <a:xfrm>
              <a:off x="5457825" y="1644650"/>
              <a:ext cx="2135188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PP by HIV-1 RNA</a:t>
              </a:r>
              <a:br>
                <a:rPr lang="en-GB" b="1">
                  <a:solidFill>
                    <a:srgbClr val="0066FF"/>
                  </a:solidFill>
                  <a:latin typeface="Calibri" pitchFamily="34" charset="0"/>
                </a:rPr>
              </a:b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stratum at screening</a:t>
              </a:r>
            </a:p>
          </p:txBody>
        </p:sp>
        <p:sp>
          <p:nvSpPr>
            <p:cNvPr id="5136" name="Text Box 177"/>
            <p:cNvSpPr txBox="1">
              <a:spLocks noChangeArrowheads="1"/>
            </p:cNvSpPr>
            <p:nvPr/>
          </p:nvSpPr>
          <p:spPr bwMode="auto">
            <a:xfrm>
              <a:off x="1209675" y="1616075"/>
              <a:ext cx="181133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Per-protocol (PP)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357438" y="1111250"/>
            <a:ext cx="44053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HIV-1 RNA &lt; 50 c/mL at W48</a:t>
            </a:r>
          </a:p>
        </p:txBody>
      </p:sp>
      <p:sp>
        <p:nvSpPr>
          <p:cNvPr id="614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Katlama C, AIDS 2010;24:2365-74</a:t>
            </a:r>
          </a:p>
        </p:txBody>
      </p:sp>
      <p:sp>
        <p:nvSpPr>
          <p:cNvPr id="614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  <p:grpSp>
        <p:nvGrpSpPr>
          <p:cNvPr id="6150" name="Groupe 61"/>
          <p:cNvGrpSpPr>
            <a:grpSpLocks/>
          </p:cNvGrpSpPr>
          <p:nvPr/>
        </p:nvGrpSpPr>
        <p:grpSpPr bwMode="auto">
          <a:xfrm>
            <a:off x="601663" y="1616075"/>
            <a:ext cx="7883525" cy="4621213"/>
            <a:chOff x="601663" y="1616075"/>
            <a:chExt cx="7883525" cy="4621213"/>
          </a:xfrm>
        </p:grpSpPr>
        <p:sp>
          <p:nvSpPr>
            <p:cNvPr id="6151" name="AutoShape 126"/>
            <p:cNvSpPr>
              <a:spLocks noChangeArrowheads="1"/>
            </p:cNvSpPr>
            <p:nvPr/>
          </p:nvSpPr>
          <p:spPr bwMode="auto">
            <a:xfrm>
              <a:off x="2324100" y="5878513"/>
              <a:ext cx="4865688" cy="3587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152" name="Rectangle 3"/>
            <p:cNvSpPr>
              <a:spLocks noChangeArrowheads="1"/>
            </p:cNvSpPr>
            <p:nvPr/>
          </p:nvSpPr>
          <p:spPr bwMode="auto">
            <a:xfrm>
              <a:off x="2463800" y="5978525"/>
              <a:ext cx="177800" cy="144463"/>
            </a:xfrm>
            <a:prstGeom prst="rect">
              <a:avLst/>
            </a:prstGeom>
            <a:solidFill>
              <a:srgbClr val="660033"/>
            </a:solidFill>
            <a:ln w="9525">
              <a:solidFill>
                <a:srgbClr val="66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53" name="Rectangle 4"/>
            <p:cNvSpPr>
              <a:spLocks noChangeArrowheads="1"/>
            </p:cNvSpPr>
            <p:nvPr/>
          </p:nvSpPr>
          <p:spPr bwMode="auto">
            <a:xfrm>
              <a:off x="4610100" y="5978525"/>
              <a:ext cx="177800" cy="144463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54" name="ZoneTexte 84"/>
            <p:cNvSpPr txBox="1">
              <a:spLocks noChangeArrowheads="1"/>
            </p:cNvSpPr>
            <p:nvPr/>
          </p:nvSpPr>
          <p:spPr bwMode="auto">
            <a:xfrm>
              <a:off x="2627313" y="5867400"/>
              <a:ext cx="1754187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DRV/r + 2 NRTIs </a:t>
              </a:r>
            </a:p>
          </p:txBody>
        </p:sp>
        <p:sp>
          <p:nvSpPr>
            <p:cNvPr id="6155" name="ZoneTexte 85"/>
            <p:cNvSpPr txBox="1">
              <a:spLocks noChangeArrowheads="1"/>
            </p:cNvSpPr>
            <p:nvPr/>
          </p:nvSpPr>
          <p:spPr bwMode="auto">
            <a:xfrm>
              <a:off x="4767263" y="5867400"/>
              <a:ext cx="2468562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DRV/r bid monotherapy</a:t>
              </a:r>
            </a:p>
          </p:txBody>
        </p:sp>
        <p:sp>
          <p:nvSpPr>
            <p:cNvPr id="6156" name="Text Box 177"/>
            <p:cNvSpPr txBox="1">
              <a:spLocks noChangeArrowheads="1"/>
            </p:cNvSpPr>
            <p:nvPr/>
          </p:nvSpPr>
          <p:spPr bwMode="auto">
            <a:xfrm>
              <a:off x="3673475" y="1616075"/>
              <a:ext cx="4699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ITT</a:t>
              </a:r>
            </a:p>
          </p:txBody>
        </p:sp>
        <p:sp>
          <p:nvSpPr>
            <p:cNvPr id="6157" name="Text Box 177"/>
            <p:cNvSpPr txBox="1">
              <a:spLocks noChangeArrowheads="1"/>
            </p:cNvSpPr>
            <p:nvPr/>
          </p:nvSpPr>
          <p:spPr bwMode="auto">
            <a:xfrm>
              <a:off x="5029200" y="1644650"/>
              <a:ext cx="3128963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PP by HIV-1 RNA stratum prior </a:t>
              </a:r>
            </a:p>
            <a:p>
              <a:pPr eaLnBrk="1" hangingPunct="1">
                <a:lnSpc>
                  <a:spcPct val="70000"/>
                </a:lnSpc>
              </a:pPr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to ARV treatment</a:t>
              </a:r>
            </a:p>
          </p:txBody>
        </p:sp>
        <p:sp>
          <p:nvSpPr>
            <p:cNvPr id="6158" name="Text Box 177"/>
            <p:cNvSpPr txBox="1">
              <a:spLocks noChangeArrowheads="1"/>
            </p:cNvSpPr>
            <p:nvPr/>
          </p:nvSpPr>
          <p:spPr bwMode="auto">
            <a:xfrm>
              <a:off x="1200150" y="1616075"/>
              <a:ext cx="1811338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b="1">
                  <a:solidFill>
                    <a:srgbClr val="0066FF"/>
                  </a:solidFill>
                  <a:latin typeface="Calibri" pitchFamily="34" charset="0"/>
                </a:rPr>
                <a:t>Per-protocol (PP)</a:t>
              </a:r>
            </a:p>
          </p:txBody>
        </p:sp>
        <p:sp>
          <p:nvSpPr>
            <p:cNvPr id="6159" name="ZoneTexte 71"/>
            <p:cNvSpPr txBox="1">
              <a:spLocks noChangeArrowheads="1"/>
            </p:cNvSpPr>
            <p:nvPr/>
          </p:nvSpPr>
          <p:spPr bwMode="auto">
            <a:xfrm>
              <a:off x="5003800" y="2238375"/>
              <a:ext cx="140970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&lt; 100.000 c/mL</a:t>
              </a:r>
            </a:p>
          </p:txBody>
        </p:sp>
        <p:sp>
          <p:nvSpPr>
            <p:cNvPr id="6160" name="ZoneTexte 72"/>
            <p:cNvSpPr txBox="1">
              <a:spLocks noChangeArrowheads="1"/>
            </p:cNvSpPr>
            <p:nvPr/>
          </p:nvSpPr>
          <p:spPr bwMode="auto">
            <a:xfrm>
              <a:off x="6829425" y="2238375"/>
              <a:ext cx="1422185" cy="480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&gt; 100.000 c/mL</a:t>
              </a:r>
            </a:p>
          </p:txBody>
        </p:sp>
        <p:grpSp>
          <p:nvGrpSpPr>
            <p:cNvPr id="6161" name="Group 138"/>
            <p:cNvGrpSpPr>
              <a:grpSpLocks/>
            </p:cNvGrpSpPr>
            <p:nvPr/>
          </p:nvGrpSpPr>
          <p:grpSpPr bwMode="auto">
            <a:xfrm>
              <a:off x="601663" y="2495550"/>
              <a:ext cx="7883525" cy="3232150"/>
              <a:chOff x="379" y="1572"/>
              <a:chExt cx="4966" cy="2036"/>
            </a:xfrm>
          </p:grpSpPr>
          <p:sp>
            <p:nvSpPr>
              <p:cNvPr id="6162" name="Rectangle 183"/>
              <p:cNvSpPr>
                <a:spLocks noChangeArrowheads="1"/>
              </p:cNvSpPr>
              <p:nvPr/>
            </p:nvSpPr>
            <p:spPr bwMode="auto">
              <a:xfrm>
                <a:off x="929" y="1849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80.4</a:t>
                </a:r>
              </a:p>
            </p:txBody>
          </p:sp>
          <p:sp>
            <p:nvSpPr>
              <p:cNvPr id="6163" name="Rectangle 184"/>
              <p:cNvSpPr>
                <a:spLocks noChangeArrowheads="1"/>
              </p:cNvSpPr>
              <p:nvPr/>
            </p:nvSpPr>
            <p:spPr bwMode="auto">
              <a:xfrm>
                <a:off x="2440" y="1942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73.2</a:t>
                </a:r>
              </a:p>
            </p:txBody>
          </p:sp>
          <p:sp>
            <p:nvSpPr>
              <p:cNvPr id="6164" name="Rectangle 183"/>
              <p:cNvSpPr>
                <a:spLocks noChangeArrowheads="1"/>
              </p:cNvSpPr>
              <p:nvPr/>
            </p:nvSpPr>
            <p:spPr bwMode="auto">
              <a:xfrm>
                <a:off x="2083" y="1850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80.5</a:t>
                </a:r>
              </a:p>
            </p:txBody>
          </p:sp>
          <p:sp>
            <p:nvSpPr>
              <p:cNvPr id="6165" name="Rectangle 183"/>
              <p:cNvSpPr>
                <a:spLocks noChangeArrowheads="1"/>
              </p:cNvSpPr>
              <p:nvPr/>
            </p:nvSpPr>
            <p:spPr bwMode="auto">
              <a:xfrm>
                <a:off x="1266" y="1941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73.5</a:t>
                </a:r>
              </a:p>
            </p:txBody>
          </p:sp>
          <p:sp>
            <p:nvSpPr>
              <p:cNvPr id="6166" name="ZoneTexte 86"/>
              <p:cNvSpPr txBox="1">
                <a:spLocks noChangeArrowheads="1"/>
              </p:cNvSpPr>
              <p:nvPr/>
            </p:nvSpPr>
            <p:spPr bwMode="auto">
              <a:xfrm>
                <a:off x="732" y="3187"/>
                <a:ext cx="1078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- 18.4 ; 4.7</a:t>
                </a:r>
              </a:p>
            </p:txBody>
          </p:sp>
          <p:sp>
            <p:nvSpPr>
              <p:cNvPr id="6167" name="ZoneTexte 86"/>
              <p:cNvSpPr txBox="1">
                <a:spLocks noChangeArrowheads="1"/>
              </p:cNvSpPr>
              <p:nvPr/>
            </p:nvSpPr>
            <p:spPr bwMode="auto">
              <a:xfrm>
                <a:off x="1895" y="3187"/>
                <a:ext cx="1078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- 18.3 ; 3.7</a:t>
                </a:r>
              </a:p>
            </p:txBody>
          </p:sp>
          <p:sp>
            <p:nvSpPr>
              <p:cNvPr id="6168" name="ZoneTexte 86"/>
              <p:cNvSpPr txBox="1">
                <a:spLocks noChangeArrowheads="1"/>
              </p:cNvSpPr>
              <p:nvPr/>
            </p:nvSpPr>
            <p:spPr bwMode="auto">
              <a:xfrm>
                <a:off x="3053" y="3187"/>
                <a:ext cx="1078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-21.0 ; 16.3</a:t>
                </a:r>
              </a:p>
            </p:txBody>
          </p:sp>
          <p:sp>
            <p:nvSpPr>
              <p:cNvPr id="6169" name="Rectangle 184"/>
              <p:cNvSpPr>
                <a:spLocks noChangeArrowheads="1"/>
              </p:cNvSpPr>
              <p:nvPr/>
            </p:nvSpPr>
            <p:spPr bwMode="auto">
              <a:xfrm>
                <a:off x="3576" y="1937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74.4</a:t>
                </a:r>
              </a:p>
            </p:txBody>
          </p:sp>
          <p:sp>
            <p:nvSpPr>
              <p:cNvPr id="6170" name="Rectangle 183"/>
              <p:cNvSpPr>
                <a:spLocks noChangeArrowheads="1"/>
              </p:cNvSpPr>
              <p:nvPr/>
            </p:nvSpPr>
            <p:spPr bwMode="auto">
              <a:xfrm>
                <a:off x="3256" y="1900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76.7</a:t>
                </a:r>
              </a:p>
            </p:txBody>
          </p:sp>
          <p:sp>
            <p:nvSpPr>
              <p:cNvPr id="6171" name="ZoneTexte 86"/>
              <p:cNvSpPr txBox="1">
                <a:spLocks noChangeArrowheads="1"/>
              </p:cNvSpPr>
              <p:nvPr/>
            </p:nvSpPr>
            <p:spPr bwMode="auto">
              <a:xfrm>
                <a:off x="4227" y="3187"/>
                <a:ext cx="1078" cy="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en-GB" sz="1400">
                    <a:solidFill>
                      <a:srgbClr val="000066"/>
                    </a:solidFill>
                  </a:rPr>
                  <a:t>95% CI </a:t>
                </a:r>
                <a:br>
                  <a:rPr lang="en-GB" sz="1400">
                    <a:solidFill>
                      <a:srgbClr val="000066"/>
                    </a:solidFill>
                  </a:rPr>
                </a:br>
                <a:r>
                  <a:rPr lang="en-GB" sz="1400">
                    <a:solidFill>
                      <a:srgbClr val="000066"/>
                    </a:solidFill>
                  </a:rPr>
                  <a:t>for the 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  <a:sym typeface="Symbol" pitchFamily="18" charset="2"/>
                  </a:rPr>
                  <a:t>difference</a:t>
                </a: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/>
                </a:r>
                <a:br>
                  <a:rPr lang="en-GB" sz="1400">
                    <a:solidFill>
                      <a:srgbClr val="000066"/>
                    </a:solidFill>
                    <a:cs typeface="Arial" charset="0"/>
                  </a:rPr>
                </a:br>
                <a:r>
                  <a:rPr lang="en-GB" sz="1400">
                    <a:solidFill>
                      <a:srgbClr val="000066"/>
                    </a:solidFill>
                    <a:cs typeface="Arial" charset="0"/>
                  </a:rPr>
                  <a:t>= - 36.7 ; 4.9</a:t>
                </a:r>
              </a:p>
            </p:txBody>
          </p:sp>
          <p:sp>
            <p:nvSpPr>
              <p:cNvPr id="6172" name="Rectangle 184"/>
              <p:cNvSpPr>
                <a:spLocks noChangeArrowheads="1"/>
              </p:cNvSpPr>
              <p:nvPr/>
            </p:nvSpPr>
            <p:spPr bwMode="auto">
              <a:xfrm>
                <a:off x="4792" y="2002"/>
                <a:ext cx="2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008000"/>
                    </a:solidFill>
                    <a:cs typeface="Arial" charset="0"/>
                  </a:rPr>
                  <a:t>69</a:t>
                </a:r>
              </a:p>
            </p:txBody>
          </p:sp>
          <p:sp>
            <p:nvSpPr>
              <p:cNvPr id="6173" name="Rectangle 183"/>
              <p:cNvSpPr>
                <a:spLocks noChangeArrowheads="1"/>
              </p:cNvSpPr>
              <p:nvPr/>
            </p:nvSpPr>
            <p:spPr bwMode="auto">
              <a:xfrm>
                <a:off x="4418" y="1800"/>
                <a:ext cx="350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tIns="91440" bIns="91440">
                <a:spAutoFit/>
              </a:bodyPr>
              <a:lstStyle/>
              <a:p>
                <a:r>
                  <a:rPr lang="en-GB" sz="1500" b="1">
                    <a:solidFill>
                      <a:srgbClr val="660033"/>
                    </a:solidFill>
                    <a:cs typeface="Arial" charset="0"/>
                  </a:rPr>
                  <a:t>84.8</a:t>
                </a:r>
              </a:p>
            </p:txBody>
          </p:sp>
          <p:sp>
            <p:nvSpPr>
              <p:cNvPr id="6174" name="Rectangle 171"/>
              <p:cNvSpPr>
                <a:spLocks noChangeArrowheads="1"/>
              </p:cNvSpPr>
              <p:nvPr/>
            </p:nvSpPr>
            <p:spPr bwMode="auto">
              <a:xfrm>
                <a:off x="512" y="3079"/>
                <a:ext cx="6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6175" name="Rectangle 172"/>
              <p:cNvSpPr>
                <a:spLocks noChangeArrowheads="1"/>
              </p:cNvSpPr>
              <p:nvPr/>
            </p:nvSpPr>
            <p:spPr bwMode="auto">
              <a:xfrm>
                <a:off x="446" y="2761"/>
                <a:ext cx="1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25</a:t>
                </a:r>
              </a:p>
            </p:txBody>
          </p:sp>
          <p:sp>
            <p:nvSpPr>
              <p:cNvPr id="6176" name="Rectangle 173"/>
              <p:cNvSpPr>
                <a:spLocks noChangeArrowheads="1"/>
              </p:cNvSpPr>
              <p:nvPr/>
            </p:nvSpPr>
            <p:spPr bwMode="auto">
              <a:xfrm>
                <a:off x="446" y="2441"/>
                <a:ext cx="1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50</a:t>
                </a:r>
              </a:p>
            </p:txBody>
          </p:sp>
          <p:sp>
            <p:nvSpPr>
              <p:cNvPr id="6177" name="Rectangle 174"/>
              <p:cNvSpPr>
                <a:spLocks noChangeArrowheads="1"/>
              </p:cNvSpPr>
              <p:nvPr/>
            </p:nvSpPr>
            <p:spPr bwMode="auto">
              <a:xfrm>
                <a:off x="379" y="1803"/>
                <a:ext cx="20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100</a:t>
                </a:r>
              </a:p>
            </p:txBody>
          </p:sp>
          <p:sp>
            <p:nvSpPr>
              <p:cNvPr id="6178" name="Rectangle 175"/>
              <p:cNvSpPr>
                <a:spLocks noChangeArrowheads="1"/>
              </p:cNvSpPr>
              <p:nvPr/>
            </p:nvSpPr>
            <p:spPr bwMode="auto">
              <a:xfrm>
                <a:off x="446" y="2121"/>
                <a:ext cx="13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>
                <a:spAutoFit/>
              </a:bodyPr>
              <a:lstStyle/>
              <a:p>
                <a:pPr algn="r"/>
                <a:r>
                  <a:rPr lang="en-GB" sz="1500">
                    <a:solidFill>
                      <a:srgbClr val="000066"/>
                    </a:solidFill>
                    <a:cs typeface="Arial" charset="0"/>
                  </a:rPr>
                  <a:t>75</a:t>
                </a:r>
              </a:p>
            </p:txBody>
          </p:sp>
          <p:sp>
            <p:nvSpPr>
              <p:cNvPr id="6179" name="Line 176"/>
              <p:cNvSpPr>
                <a:spLocks noChangeShapeType="1"/>
              </p:cNvSpPr>
              <p:nvPr/>
            </p:nvSpPr>
            <p:spPr bwMode="auto">
              <a:xfrm>
                <a:off x="620" y="2832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0" name="Line 177"/>
              <p:cNvSpPr>
                <a:spLocks noChangeShapeType="1"/>
              </p:cNvSpPr>
              <p:nvPr/>
            </p:nvSpPr>
            <p:spPr bwMode="auto">
              <a:xfrm>
                <a:off x="620" y="2513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1" name="Line 178"/>
              <p:cNvSpPr>
                <a:spLocks noChangeShapeType="1"/>
              </p:cNvSpPr>
              <p:nvPr/>
            </p:nvSpPr>
            <p:spPr bwMode="auto">
              <a:xfrm>
                <a:off x="620" y="1873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2" name="Line 179"/>
              <p:cNvSpPr>
                <a:spLocks noChangeShapeType="1"/>
              </p:cNvSpPr>
              <p:nvPr/>
            </p:nvSpPr>
            <p:spPr bwMode="auto">
              <a:xfrm>
                <a:off x="620" y="2192"/>
                <a:ext cx="69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3" name="Line 180"/>
              <p:cNvSpPr>
                <a:spLocks noChangeShapeType="1"/>
              </p:cNvSpPr>
              <p:nvPr/>
            </p:nvSpPr>
            <p:spPr bwMode="auto">
              <a:xfrm>
                <a:off x="688" y="1869"/>
                <a:ext cx="1" cy="1322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4" name="Text Box 141"/>
              <p:cNvSpPr txBox="1">
                <a:spLocks noChangeArrowheads="1"/>
              </p:cNvSpPr>
              <p:nvPr/>
            </p:nvSpPr>
            <p:spPr bwMode="auto">
              <a:xfrm>
                <a:off x="557" y="1572"/>
                <a:ext cx="24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b="1">
                    <a:solidFill>
                      <a:srgbClr val="000066"/>
                    </a:solidFill>
                  </a:rPr>
                  <a:t>%</a:t>
                </a:r>
              </a:p>
            </p:txBody>
          </p:sp>
          <p:sp>
            <p:nvSpPr>
              <p:cNvPr id="6185" name="ZoneTexte 40"/>
              <p:cNvSpPr txBox="1">
                <a:spLocks noChangeArrowheads="1"/>
              </p:cNvSpPr>
              <p:nvPr/>
            </p:nvSpPr>
            <p:spPr bwMode="auto">
              <a:xfrm>
                <a:off x="700" y="2926"/>
                <a:ext cx="264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en-GB" sz="1400" b="1">
                    <a:solidFill>
                      <a:srgbClr val="000066"/>
                    </a:solidFill>
                  </a:rPr>
                  <a:t>N=</a:t>
                </a:r>
              </a:p>
            </p:txBody>
          </p:sp>
          <p:sp>
            <p:nvSpPr>
              <p:cNvPr id="6186" name="Line 179"/>
              <p:cNvSpPr>
                <a:spLocks noChangeShapeType="1"/>
              </p:cNvSpPr>
              <p:nvPr/>
            </p:nvSpPr>
            <p:spPr bwMode="auto">
              <a:xfrm rot="5400000">
                <a:off x="2985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7" name="Line 179"/>
              <p:cNvSpPr>
                <a:spLocks noChangeShapeType="1"/>
              </p:cNvSpPr>
              <p:nvPr/>
            </p:nvSpPr>
            <p:spPr bwMode="auto">
              <a:xfrm rot="5400000">
                <a:off x="4119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8" name="Line 179"/>
              <p:cNvSpPr>
                <a:spLocks noChangeShapeType="1"/>
              </p:cNvSpPr>
              <p:nvPr/>
            </p:nvSpPr>
            <p:spPr bwMode="auto">
              <a:xfrm rot="5400000">
                <a:off x="5304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89" name="Line 179"/>
              <p:cNvSpPr>
                <a:spLocks noChangeShapeType="1"/>
              </p:cNvSpPr>
              <p:nvPr/>
            </p:nvSpPr>
            <p:spPr bwMode="auto">
              <a:xfrm rot="5400000">
                <a:off x="1819" y="3174"/>
                <a:ext cx="5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  <p:sp>
            <p:nvSpPr>
              <p:cNvPr id="6190" name="Rectangle 112"/>
              <p:cNvSpPr>
                <a:spLocks noChangeArrowheads="1"/>
              </p:cNvSpPr>
              <p:nvPr/>
            </p:nvSpPr>
            <p:spPr bwMode="auto">
              <a:xfrm>
                <a:off x="931" y="2122"/>
                <a:ext cx="340" cy="1028"/>
              </a:xfrm>
              <a:prstGeom prst="rect">
                <a:avLst/>
              </a:prstGeom>
              <a:solidFill>
                <a:srgbClr val="660033"/>
              </a:solidFill>
              <a:ln w="9525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1" name="Rectangle 113"/>
              <p:cNvSpPr>
                <a:spLocks noChangeArrowheads="1"/>
              </p:cNvSpPr>
              <p:nvPr/>
            </p:nvSpPr>
            <p:spPr bwMode="auto">
              <a:xfrm>
                <a:off x="2095" y="2122"/>
                <a:ext cx="340" cy="1028"/>
              </a:xfrm>
              <a:prstGeom prst="rect">
                <a:avLst/>
              </a:prstGeom>
              <a:solidFill>
                <a:srgbClr val="660033"/>
              </a:solidFill>
              <a:ln w="9525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2" name="Rectangle 114"/>
              <p:cNvSpPr>
                <a:spLocks noChangeArrowheads="1"/>
              </p:cNvSpPr>
              <p:nvPr/>
            </p:nvSpPr>
            <p:spPr bwMode="auto">
              <a:xfrm>
                <a:off x="3259" y="2170"/>
                <a:ext cx="332" cy="980"/>
              </a:xfrm>
              <a:prstGeom prst="rect">
                <a:avLst/>
              </a:prstGeom>
              <a:solidFill>
                <a:srgbClr val="660033"/>
              </a:solidFill>
              <a:ln w="9525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3" name="Rectangle 115"/>
              <p:cNvSpPr>
                <a:spLocks noChangeArrowheads="1"/>
              </p:cNvSpPr>
              <p:nvPr/>
            </p:nvSpPr>
            <p:spPr bwMode="auto">
              <a:xfrm>
                <a:off x="4415" y="2067"/>
                <a:ext cx="340" cy="1083"/>
              </a:xfrm>
              <a:prstGeom prst="rect">
                <a:avLst/>
              </a:prstGeom>
              <a:solidFill>
                <a:srgbClr val="660033"/>
              </a:solidFill>
              <a:ln w="9525">
                <a:solidFill>
                  <a:srgbClr val="6600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4" name="Rectangle 116"/>
              <p:cNvSpPr>
                <a:spLocks noChangeArrowheads="1"/>
              </p:cNvSpPr>
              <p:nvPr/>
            </p:nvSpPr>
            <p:spPr bwMode="auto">
              <a:xfrm>
                <a:off x="1271" y="2210"/>
                <a:ext cx="331" cy="940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5" name="Rectangle 117"/>
              <p:cNvSpPr>
                <a:spLocks noChangeArrowheads="1"/>
              </p:cNvSpPr>
              <p:nvPr/>
            </p:nvSpPr>
            <p:spPr bwMode="auto">
              <a:xfrm>
                <a:off x="2435" y="2214"/>
                <a:ext cx="331" cy="936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6" name="Rectangle 118"/>
              <p:cNvSpPr>
                <a:spLocks noChangeArrowheads="1"/>
              </p:cNvSpPr>
              <p:nvPr/>
            </p:nvSpPr>
            <p:spPr bwMode="auto">
              <a:xfrm>
                <a:off x="3591" y="2199"/>
                <a:ext cx="331" cy="95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7" name="Rectangle 119"/>
              <p:cNvSpPr>
                <a:spLocks noChangeArrowheads="1"/>
              </p:cNvSpPr>
              <p:nvPr/>
            </p:nvSpPr>
            <p:spPr bwMode="auto">
              <a:xfrm>
                <a:off x="4755" y="2269"/>
                <a:ext cx="331" cy="881"/>
              </a:xfrm>
              <a:prstGeom prst="rect">
                <a:avLst/>
              </a:prstGeom>
              <a:solidFill>
                <a:srgbClr val="0080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198" name="Rectangle 186"/>
              <p:cNvSpPr>
                <a:spLocks noChangeArrowheads="1"/>
              </p:cNvSpPr>
              <p:nvPr/>
            </p:nvSpPr>
            <p:spPr bwMode="auto">
              <a:xfrm>
                <a:off x="949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102</a:t>
                </a:r>
              </a:p>
            </p:txBody>
          </p:sp>
          <p:sp>
            <p:nvSpPr>
              <p:cNvPr id="6199" name="Rectangle 186"/>
              <p:cNvSpPr>
                <a:spLocks noChangeArrowheads="1"/>
              </p:cNvSpPr>
              <p:nvPr/>
            </p:nvSpPr>
            <p:spPr bwMode="auto">
              <a:xfrm>
                <a:off x="1265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102</a:t>
                </a:r>
              </a:p>
            </p:txBody>
          </p:sp>
          <p:sp>
            <p:nvSpPr>
              <p:cNvPr id="6200" name="Rectangle 186"/>
              <p:cNvSpPr>
                <a:spLocks noChangeArrowheads="1"/>
              </p:cNvSpPr>
              <p:nvPr/>
            </p:nvSpPr>
            <p:spPr bwMode="auto">
              <a:xfrm>
                <a:off x="2103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113</a:t>
                </a:r>
              </a:p>
            </p:txBody>
          </p:sp>
          <p:sp>
            <p:nvSpPr>
              <p:cNvPr id="6201" name="Rectangle 186"/>
              <p:cNvSpPr>
                <a:spLocks noChangeArrowheads="1"/>
              </p:cNvSpPr>
              <p:nvPr/>
            </p:nvSpPr>
            <p:spPr bwMode="auto">
              <a:xfrm>
                <a:off x="2441" y="2926"/>
                <a:ext cx="30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112</a:t>
                </a:r>
              </a:p>
            </p:txBody>
          </p:sp>
          <p:sp>
            <p:nvSpPr>
              <p:cNvPr id="6202" name="Rectangle 186"/>
              <p:cNvSpPr>
                <a:spLocks noChangeArrowheads="1"/>
              </p:cNvSpPr>
              <p:nvPr/>
            </p:nvSpPr>
            <p:spPr bwMode="auto">
              <a:xfrm>
                <a:off x="3307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43</a:t>
                </a:r>
              </a:p>
            </p:txBody>
          </p:sp>
          <p:sp>
            <p:nvSpPr>
              <p:cNvPr id="6203" name="Rectangle 186"/>
              <p:cNvSpPr>
                <a:spLocks noChangeArrowheads="1"/>
              </p:cNvSpPr>
              <p:nvPr/>
            </p:nvSpPr>
            <p:spPr bwMode="auto">
              <a:xfrm>
                <a:off x="3629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39</a:t>
                </a:r>
              </a:p>
            </p:txBody>
          </p:sp>
          <p:sp>
            <p:nvSpPr>
              <p:cNvPr id="6204" name="Rectangle 186"/>
              <p:cNvSpPr>
                <a:spLocks noChangeArrowheads="1"/>
              </p:cNvSpPr>
              <p:nvPr/>
            </p:nvSpPr>
            <p:spPr bwMode="auto">
              <a:xfrm>
                <a:off x="4462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33</a:t>
                </a:r>
              </a:p>
            </p:txBody>
          </p:sp>
          <p:sp>
            <p:nvSpPr>
              <p:cNvPr id="6205" name="Rectangle 186"/>
              <p:cNvSpPr>
                <a:spLocks noChangeArrowheads="1"/>
              </p:cNvSpPr>
              <p:nvPr/>
            </p:nvSpPr>
            <p:spPr bwMode="auto">
              <a:xfrm>
                <a:off x="4806" y="2926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1400" b="1">
                    <a:solidFill>
                      <a:schemeClr val="bg1"/>
                    </a:solidFill>
                  </a:rPr>
                  <a:t>29</a:t>
                </a:r>
              </a:p>
            </p:txBody>
          </p:sp>
          <p:sp>
            <p:nvSpPr>
              <p:cNvPr id="6206" name="Line 185"/>
              <p:cNvSpPr>
                <a:spLocks noChangeShapeType="1"/>
              </p:cNvSpPr>
              <p:nvPr/>
            </p:nvSpPr>
            <p:spPr bwMode="auto">
              <a:xfrm flipV="1">
                <a:off x="628" y="3149"/>
                <a:ext cx="4717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fr-F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50800" y="1544638"/>
            <a:ext cx="9024938" cy="485775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Virologic failure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000" smtClean="0">
                <a:ea typeface="ＭＳ Ｐゴシック" pitchFamily="-1" charset="-128"/>
              </a:rPr>
              <a:t>3 in the DRV/r monotherapy arm vs none in the triple therapy arm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000" smtClean="0">
                <a:ea typeface="ＭＳ Ｐゴシック" pitchFamily="-1" charset="-128"/>
              </a:rPr>
              <a:t>1 patient with V11I mutation (already present before baseline)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Resistance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000" smtClean="0">
                <a:ea typeface="ＭＳ Ｐゴシック" pitchFamily="-1" charset="-128"/>
              </a:rPr>
              <a:t>No DRV resistance mutations in the 13 patients with 2 consecutive</a:t>
            </a:r>
            <a:br>
              <a:rPr lang="en-GB" sz="2000" smtClean="0">
                <a:ea typeface="ＭＳ Ｐゴシック" pitchFamily="-1" charset="-128"/>
              </a:rPr>
            </a:br>
            <a:r>
              <a:rPr lang="en-GB" sz="2000" smtClean="0">
                <a:ea typeface="ＭＳ Ｐゴシック" pitchFamily="-1" charset="-128"/>
              </a:rPr>
              <a:t>HIV-1 RNA &gt; 50 c/mL (11 in the monotherapy group and 2 in the triple therapy group)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CD4 counts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000" smtClean="0">
                <a:ea typeface="ＭＳ Ｐゴシック" pitchFamily="-1" charset="-128"/>
              </a:rPr>
              <a:t>No difference in median increase between groups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Adherence</a:t>
            </a:r>
          </a:p>
          <a:p>
            <a:pPr lvl="1"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000" smtClean="0">
                <a:ea typeface="ＭＳ Ｐゴシック" pitchFamily="-1" charset="-128"/>
              </a:rPr>
              <a:t>Adherence was associated with virologic success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Baseline HIV-RNA between 50 and 400 c/mL was associated</a:t>
            </a:r>
            <a:b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with subsequent HIV-1 RNA &gt; 50 c/mL</a:t>
            </a:r>
          </a:p>
          <a:p>
            <a:pPr>
              <a:lnSpc>
                <a:spcPct val="95000"/>
              </a:lnSpc>
              <a:spcBef>
                <a:spcPct val="0"/>
              </a:spcBef>
              <a:spcAft>
                <a:spcPct val="10000"/>
              </a:spcAft>
            </a:pP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2 patients with neurologic symptoms had HIV-1 RNA &gt; 50 c/mL</a:t>
            </a:r>
            <a:b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z="2200" smtClean="0">
                <a:solidFill>
                  <a:srgbClr val="000066"/>
                </a:solidFill>
                <a:ea typeface="ＭＳ Ｐゴシック" pitchFamily="-1" charset="-128"/>
              </a:rPr>
              <a:t>in the CSF(330 ; 580), while &lt; 50 c/mL in the plasma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2689225" y="1089025"/>
            <a:ext cx="3725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Other outcomes at W48</a:t>
            </a:r>
          </a:p>
        </p:txBody>
      </p:sp>
      <p:sp>
        <p:nvSpPr>
          <p:cNvPr id="717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717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Katlama C, AIDS 2010;24:2365-74</a:t>
            </a:r>
          </a:p>
        </p:txBody>
      </p:sp>
      <p:sp>
        <p:nvSpPr>
          <p:cNvPr id="717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36" name="Group 188"/>
          <p:cNvGraphicFramePr>
            <a:graphicFrameLocks noGrp="1"/>
          </p:cNvGraphicFramePr>
          <p:nvPr>
            <p:ph idx="1"/>
          </p:nvPr>
        </p:nvGraphicFramePr>
        <p:xfrm>
          <a:off x="552450" y="1677988"/>
          <a:ext cx="8032750" cy="4846638"/>
        </p:xfrm>
        <a:graphic>
          <a:graphicData uri="http://schemas.openxmlformats.org/drawingml/2006/table">
            <a:tbl>
              <a:tblPr/>
              <a:tblGrid>
                <a:gridCol w="2162175"/>
                <a:gridCol w="3114675"/>
                <a:gridCol w="1377950"/>
                <a:gridCol w="1377950"/>
              </a:tblGrid>
              <a:tr h="5791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+ 2 NRTIs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DRV/r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304820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Treatment-limiting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events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CNS disorders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Hepatic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aminotransferase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&gt; 5 ULN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Lipodystrophy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Hyperglycemia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Hypertriglyceridemia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Asthenia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Grade 3 or 4 clinical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events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Any new sign or symptom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 (10%)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13 (12%)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Infectious disease events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Cardiovascular events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Grade 3 or 4 laboratory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abnormalities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Hepatic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aminotransferase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&gt; 5 ULN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Creatine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kinase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&gt; 5 ULN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Fasting triglycerides &gt; 750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48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Fasting cholesterol &gt; 400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6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8265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Katlama C, AIDS 2010;24:2365-74</a:t>
            </a:r>
          </a:p>
        </p:txBody>
      </p:sp>
      <p:sp>
        <p:nvSpPr>
          <p:cNvPr id="8266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  <p:sp>
        <p:nvSpPr>
          <p:cNvPr id="8267" name="Text Box 2"/>
          <p:cNvSpPr txBox="1">
            <a:spLocks noChangeArrowheads="1"/>
          </p:cNvSpPr>
          <p:nvPr/>
        </p:nvSpPr>
        <p:spPr bwMode="auto">
          <a:xfrm>
            <a:off x="3333750" y="1111250"/>
            <a:ext cx="24495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Adverse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>
          <a:xfrm>
            <a:off x="50800" y="1190625"/>
            <a:ext cx="8851900" cy="5303838"/>
          </a:xfrm>
        </p:spPr>
        <p:txBody>
          <a:bodyPr/>
          <a:lstStyle/>
          <a:p>
            <a:r>
              <a:rPr lang="en-GB" sz="3200" b="1" smtClean="0">
                <a:latin typeface="Calibri" pitchFamily="34" charset="0"/>
                <a:ea typeface="ＭＳ Ｐゴシック" pitchFamily="-1" charset="-128"/>
              </a:rPr>
              <a:t>Conclusions from W48 results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Because of the discordance between per-protocol and ITT analysis, DRV/r bid monotherapy was not non inferior to DRV/r bid + 2 NRTI, in patients with virologic suppression on prior ARV regimen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Sub-group analysis showed that the difference in efficacy favouring the triple arm therapy was larger in patients with a high level of pre</a:t>
            </a:r>
            <a:r>
              <a:rPr lang="fr-FR" sz="2200" smtClean="0">
                <a:ea typeface="ＭＳ Ｐゴシック" pitchFamily="-1" charset="-128"/>
              </a:rPr>
              <a:t>-</a:t>
            </a:r>
            <a:r>
              <a:rPr lang="en-GB" sz="2200" smtClean="0">
                <a:ea typeface="ＭＳ Ｐゴシック" pitchFamily="-1" charset="-128"/>
              </a:rPr>
              <a:t>therapy HIV-1 RNA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A higher proportion of intermittent viremia was seen in patients randomised to DRV/r monotherapy, but no DRV resistance mutations emerged</a:t>
            </a:r>
          </a:p>
          <a:p>
            <a:pPr lvl="1"/>
            <a:r>
              <a:rPr lang="en-GB" sz="2200" smtClean="0">
                <a:ea typeface="ＭＳ Ｐゴシック" pitchFamily="-1" charset="-128"/>
              </a:rPr>
              <a:t>There were 2 patients with neurological symptoms and discordant CSF-plasma HIV-1 RNA levels</a:t>
            </a:r>
          </a:p>
        </p:txBody>
      </p:sp>
      <p:sp>
        <p:nvSpPr>
          <p:cNvPr id="921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Katlama C, AIDS 2010;24:2365-74</a:t>
            </a:r>
          </a:p>
        </p:txBody>
      </p:sp>
      <p:sp>
        <p:nvSpPr>
          <p:cNvPr id="922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MONOI Study: Switch to DRV/r bid monotherapy</a:t>
            </a:r>
          </a:p>
        </p:txBody>
      </p:sp>
      <p:sp>
        <p:nvSpPr>
          <p:cNvPr id="1024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Marcelin AG, CROI 2011, Abs.533</a:t>
            </a:r>
          </a:p>
        </p:txBody>
      </p:sp>
      <p:sp>
        <p:nvSpPr>
          <p:cNvPr id="1024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MONOI</a:t>
            </a:r>
          </a:p>
        </p:txBody>
      </p:sp>
      <p:sp>
        <p:nvSpPr>
          <p:cNvPr id="202798" name="ZoneTexte 52"/>
          <p:cNvSpPr txBox="1">
            <a:spLocks noChangeArrowheads="1"/>
          </p:cNvSpPr>
          <p:nvPr/>
        </p:nvSpPr>
        <p:spPr bwMode="auto">
          <a:xfrm>
            <a:off x="1716088" y="1322388"/>
            <a:ext cx="623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Proportion of patients free of </a:t>
            </a:r>
            <a:r>
              <a:rPr lang="fr-FR" sz="24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virologic</a:t>
            </a:r>
            <a:r>
              <a:rPr lang="fr-FR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rebound</a:t>
            </a:r>
            <a:endParaRPr lang="fr-FR" sz="2400" b="1" dirty="0">
              <a:solidFill>
                <a:srgbClr val="CC3300"/>
              </a:solidFill>
              <a:latin typeface="+mj-lt"/>
              <a:ea typeface="ＭＳ Ｐゴシック" pitchFamily="34" charset="-128"/>
            </a:endParaRPr>
          </a:p>
          <a:p>
            <a:pPr>
              <a:defRPr/>
            </a:pPr>
            <a:r>
              <a:rPr lang="fr-FR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(2 </a:t>
            </a:r>
            <a:r>
              <a:rPr lang="fr-FR" sz="24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consecutive</a:t>
            </a:r>
            <a:r>
              <a:rPr lang="fr-FR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 HIV-1 RNA &gt; 50 c/</a:t>
            </a:r>
            <a:r>
              <a:rPr lang="fr-FR" sz="2400" b="1" dirty="0" err="1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mL</a:t>
            </a:r>
            <a:r>
              <a:rPr lang="fr-FR" sz="2400" b="1" dirty="0">
                <a:solidFill>
                  <a:srgbClr val="CC3300"/>
                </a:solidFill>
                <a:latin typeface="+mj-lt"/>
                <a:ea typeface="ＭＳ Ｐゴシック" pitchFamily="34" charset="-128"/>
              </a:rPr>
              <a:t>)</a:t>
            </a:r>
          </a:p>
        </p:txBody>
      </p:sp>
      <p:grpSp>
        <p:nvGrpSpPr>
          <p:cNvPr id="10246" name="Groupe 49"/>
          <p:cNvGrpSpPr>
            <a:grpSpLocks/>
          </p:cNvGrpSpPr>
          <p:nvPr/>
        </p:nvGrpSpPr>
        <p:grpSpPr bwMode="auto">
          <a:xfrm>
            <a:off x="1143000" y="2346325"/>
            <a:ext cx="6713538" cy="3797300"/>
            <a:chOff x="1143000" y="2346325"/>
            <a:chExt cx="6713538" cy="3797300"/>
          </a:xfrm>
        </p:grpSpPr>
        <p:sp>
          <p:nvSpPr>
            <p:cNvPr id="10247" name="AutoShape 126"/>
            <p:cNvSpPr>
              <a:spLocks noChangeArrowheads="1"/>
            </p:cNvSpPr>
            <p:nvPr/>
          </p:nvSpPr>
          <p:spPr bwMode="auto">
            <a:xfrm>
              <a:off x="2772487" y="3409954"/>
              <a:ext cx="2641613" cy="7334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10248" name="Groupe 47"/>
            <p:cNvGrpSpPr>
              <a:grpSpLocks/>
            </p:cNvGrpSpPr>
            <p:nvPr/>
          </p:nvGrpSpPr>
          <p:grpSpPr bwMode="auto">
            <a:xfrm>
              <a:off x="1143000" y="2346325"/>
              <a:ext cx="6713538" cy="3797300"/>
              <a:chOff x="1142976" y="2346344"/>
              <a:chExt cx="6713538" cy="3797300"/>
            </a:xfrm>
          </p:grpSpPr>
          <p:sp>
            <p:nvSpPr>
              <p:cNvPr id="10249" name="Line 10"/>
              <p:cNvSpPr>
                <a:spLocks noChangeShapeType="1"/>
              </p:cNvSpPr>
              <p:nvPr/>
            </p:nvSpPr>
            <p:spPr bwMode="auto">
              <a:xfrm flipH="1">
                <a:off x="7585051" y="5476894"/>
                <a:ext cx="3492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0" name="Line 11"/>
              <p:cNvSpPr>
                <a:spLocks noChangeShapeType="1"/>
              </p:cNvSpPr>
              <p:nvPr/>
            </p:nvSpPr>
            <p:spPr bwMode="auto">
              <a:xfrm flipV="1">
                <a:off x="7585051" y="5476894"/>
                <a:ext cx="0" cy="80963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1" name="Line 12"/>
              <p:cNvSpPr>
                <a:spLocks noChangeShapeType="1"/>
              </p:cNvSpPr>
              <p:nvPr/>
            </p:nvSpPr>
            <p:spPr bwMode="auto">
              <a:xfrm>
                <a:off x="1538264" y="2498744"/>
                <a:ext cx="6667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2" name="Line 13"/>
              <p:cNvSpPr>
                <a:spLocks noChangeShapeType="1"/>
              </p:cNvSpPr>
              <p:nvPr/>
            </p:nvSpPr>
            <p:spPr bwMode="auto">
              <a:xfrm flipV="1">
                <a:off x="1604939" y="2432069"/>
                <a:ext cx="0" cy="66675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3" name="Line 14"/>
              <p:cNvSpPr>
                <a:spLocks noChangeShapeType="1"/>
              </p:cNvSpPr>
              <p:nvPr/>
            </p:nvSpPr>
            <p:spPr bwMode="auto">
              <a:xfrm>
                <a:off x="1538264" y="3087707"/>
                <a:ext cx="6667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4" name="Line 15"/>
              <p:cNvSpPr>
                <a:spLocks noChangeShapeType="1"/>
              </p:cNvSpPr>
              <p:nvPr/>
            </p:nvSpPr>
            <p:spPr bwMode="auto">
              <a:xfrm>
                <a:off x="1538264" y="3663969"/>
                <a:ext cx="6667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5" name="Line 16"/>
              <p:cNvSpPr>
                <a:spLocks noChangeShapeType="1"/>
              </p:cNvSpPr>
              <p:nvPr/>
            </p:nvSpPr>
            <p:spPr bwMode="auto">
              <a:xfrm flipV="1">
                <a:off x="1604939" y="3087707"/>
                <a:ext cx="0" cy="576262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6" name="Line 17"/>
              <p:cNvSpPr>
                <a:spLocks noChangeShapeType="1"/>
              </p:cNvSpPr>
              <p:nvPr/>
            </p:nvSpPr>
            <p:spPr bwMode="auto">
              <a:xfrm>
                <a:off x="1538264" y="4244994"/>
                <a:ext cx="6667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7" name="Line 18"/>
              <p:cNvSpPr>
                <a:spLocks noChangeShapeType="1"/>
              </p:cNvSpPr>
              <p:nvPr/>
            </p:nvSpPr>
            <p:spPr bwMode="auto">
              <a:xfrm>
                <a:off x="1538264" y="4835544"/>
                <a:ext cx="6667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8" name="Line 19"/>
              <p:cNvSpPr>
                <a:spLocks noChangeShapeType="1"/>
              </p:cNvSpPr>
              <p:nvPr/>
            </p:nvSpPr>
            <p:spPr bwMode="auto">
              <a:xfrm>
                <a:off x="1538264" y="5418157"/>
                <a:ext cx="6667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59" name="Freeform 20"/>
              <p:cNvSpPr>
                <a:spLocks/>
              </p:cNvSpPr>
              <p:nvPr/>
            </p:nvSpPr>
            <p:spPr bwMode="auto">
              <a:xfrm>
                <a:off x="1604939" y="5418157"/>
                <a:ext cx="36512" cy="58737"/>
              </a:xfrm>
              <a:custGeom>
                <a:avLst/>
                <a:gdLst>
                  <a:gd name="T0" fmla="*/ 2147483647 w 30"/>
                  <a:gd name="T1" fmla="*/ 2147483647 h 48"/>
                  <a:gd name="T2" fmla="*/ 0 w 30"/>
                  <a:gd name="T3" fmla="*/ 2147483647 h 48"/>
                  <a:gd name="T4" fmla="*/ 0 w 30"/>
                  <a:gd name="T5" fmla="*/ 0 h 48"/>
                  <a:gd name="T6" fmla="*/ 0 60000 65536"/>
                  <a:gd name="T7" fmla="*/ 0 60000 65536"/>
                  <a:gd name="T8" fmla="*/ 0 60000 65536"/>
                  <a:gd name="T9" fmla="*/ 0 w 30"/>
                  <a:gd name="T10" fmla="*/ 0 h 48"/>
                  <a:gd name="T11" fmla="*/ 30 w 30"/>
                  <a:gd name="T12" fmla="*/ 48 h 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" h="48">
                    <a:moveTo>
                      <a:pt x="30" y="48"/>
                    </a:moveTo>
                    <a:lnTo>
                      <a:pt x="0" y="48"/>
                    </a:lnTo>
                    <a:lnTo>
                      <a:pt x="0" y="0"/>
                    </a:lnTo>
                  </a:path>
                </a:pathLst>
              </a:cu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0" name="Line 21"/>
              <p:cNvSpPr>
                <a:spLocks noChangeShapeType="1"/>
              </p:cNvSpPr>
              <p:nvPr/>
            </p:nvSpPr>
            <p:spPr bwMode="auto">
              <a:xfrm flipV="1">
                <a:off x="1604939" y="4835544"/>
                <a:ext cx="0" cy="582613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1" name="Line 22"/>
              <p:cNvSpPr>
                <a:spLocks noChangeShapeType="1"/>
              </p:cNvSpPr>
              <p:nvPr/>
            </p:nvSpPr>
            <p:spPr bwMode="auto">
              <a:xfrm flipV="1">
                <a:off x="1604939" y="4244994"/>
                <a:ext cx="0" cy="59055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2" name="Line 23"/>
              <p:cNvSpPr>
                <a:spLocks noChangeShapeType="1"/>
              </p:cNvSpPr>
              <p:nvPr/>
            </p:nvSpPr>
            <p:spPr bwMode="auto">
              <a:xfrm flipV="1">
                <a:off x="1604939" y="3663969"/>
                <a:ext cx="0" cy="581025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3" name="Line 24"/>
              <p:cNvSpPr>
                <a:spLocks noChangeShapeType="1"/>
              </p:cNvSpPr>
              <p:nvPr/>
            </p:nvSpPr>
            <p:spPr bwMode="auto">
              <a:xfrm flipV="1">
                <a:off x="1641451" y="5476894"/>
                <a:ext cx="0" cy="80963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4" name="Line 25"/>
              <p:cNvSpPr>
                <a:spLocks noChangeShapeType="1"/>
              </p:cNvSpPr>
              <p:nvPr/>
            </p:nvSpPr>
            <p:spPr bwMode="auto">
              <a:xfrm flipH="1">
                <a:off x="3132114" y="5476894"/>
                <a:ext cx="1481137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5" name="Line 26"/>
              <p:cNvSpPr>
                <a:spLocks noChangeShapeType="1"/>
              </p:cNvSpPr>
              <p:nvPr/>
            </p:nvSpPr>
            <p:spPr bwMode="auto">
              <a:xfrm flipV="1">
                <a:off x="6102326" y="5476894"/>
                <a:ext cx="0" cy="80963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6" name="Line 27"/>
              <p:cNvSpPr>
                <a:spLocks noChangeShapeType="1"/>
              </p:cNvSpPr>
              <p:nvPr/>
            </p:nvSpPr>
            <p:spPr bwMode="auto">
              <a:xfrm flipV="1">
                <a:off x="4613251" y="5476894"/>
                <a:ext cx="0" cy="80963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7" name="Line 28"/>
              <p:cNvSpPr>
                <a:spLocks noChangeShapeType="1"/>
              </p:cNvSpPr>
              <p:nvPr/>
            </p:nvSpPr>
            <p:spPr bwMode="auto">
              <a:xfrm flipV="1">
                <a:off x="3132114" y="5476894"/>
                <a:ext cx="0" cy="80963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8" name="Line 29"/>
              <p:cNvSpPr>
                <a:spLocks noChangeShapeType="1"/>
              </p:cNvSpPr>
              <p:nvPr/>
            </p:nvSpPr>
            <p:spPr bwMode="auto">
              <a:xfrm flipH="1">
                <a:off x="4613251" y="5476894"/>
                <a:ext cx="148907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69" name="Line 30"/>
              <p:cNvSpPr>
                <a:spLocks noChangeShapeType="1"/>
              </p:cNvSpPr>
              <p:nvPr/>
            </p:nvSpPr>
            <p:spPr bwMode="auto">
              <a:xfrm flipH="1">
                <a:off x="1641451" y="5476894"/>
                <a:ext cx="1490663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0" name="Line 31"/>
              <p:cNvSpPr>
                <a:spLocks noChangeShapeType="1"/>
              </p:cNvSpPr>
              <p:nvPr/>
            </p:nvSpPr>
            <p:spPr bwMode="auto">
              <a:xfrm flipV="1">
                <a:off x="1604939" y="2498744"/>
                <a:ext cx="0" cy="588963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1" name="Line 32"/>
              <p:cNvSpPr>
                <a:spLocks noChangeShapeType="1"/>
              </p:cNvSpPr>
              <p:nvPr/>
            </p:nvSpPr>
            <p:spPr bwMode="auto">
              <a:xfrm flipH="1">
                <a:off x="6102326" y="5476894"/>
                <a:ext cx="1482725" cy="0"/>
              </a:xfrm>
              <a:prstGeom prst="line">
                <a:avLst/>
              </a:prstGeom>
              <a:noFill/>
              <a:ln w="6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2" name="Freeform 33"/>
              <p:cNvSpPr>
                <a:spLocks/>
              </p:cNvSpPr>
              <p:nvPr/>
            </p:nvSpPr>
            <p:spPr bwMode="auto">
              <a:xfrm>
                <a:off x="1604939" y="2498744"/>
                <a:ext cx="5989637" cy="279400"/>
              </a:xfrm>
              <a:custGeom>
                <a:avLst/>
                <a:gdLst>
                  <a:gd name="T0" fmla="*/ 2147483647 w 4872"/>
                  <a:gd name="T1" fmla="*/ 2147483647 h 228"/>
                  <a:gd name="T2" fmla="*/ 2147483647 w 4872"/>
                  <a:gd name="T3" fmla="*/ 2147483647 h 228"/>
                  <a:gd name="T4" fmla="*/ 2147483647 w 4872"/>
                  <a:gd name="T5" fmla="*/ 2147483647 h 228"/>
                  <a:gd name="T6" fmla="*/ 2147483647 w 4872"/>
                  <a:gd name="T7" fmla="*/ 2147483647 h 228"/>
                  <a:gd name="T8" fmla="*/ 2147483647 w 4872"/>
                  <a:gd name="T9" fmla="*/ 2147483647 h 228"/>
                  <a:gd name="T10" fmla="*/ 2147483647 w 4872"/>
                  <a:gd name="T11" fmla="*/ 2147483647 h 228"/>
                  <a:gd name="T12" fmla="*/ 2147483647 w 4872"/>
                  <a:gd name="T13" fmla="*/ 2147483647 h 228"/>
                  <a:gd name="T14" fmla="*/ 2147483647 w 4872"/>
                  <a:gd name="T15" fmla="*/ 2147483647 h 228"/>
                  <a:gd name="T16" fmla="*/ 2147483647 w 4872"/>
                  <a:gd name="T17" fmla="*/ 2147483647 h 228"/>
                  <a:gd name="T18" fmla="*/ 2147483647 w 4872"/>
                  <a:gd name="T19" fmla="*/ 2147483647 h 228"/>
                  <a:gd name="T20" fmla="*/ 2147483647 w 4872"/>
                  <a:gd name="T21" fmla="*/ 2147483647 h 228"/>
                  <a:gd name="T22" fmla="*/ 2147483647 w 4872"/>
                  <a:gd name="T23" fmla="*/ 0 h 228"/>
                  <a:gd name="T24" fmla="*/ 0 w 4872"/>
                  <a:gd name="T25" fmla="*/ 0 h 2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872"/>
                  <a:gd name="T40" fmla="*/ 0 h 228"/>
                  <a:gd name="T41" fmla="*/ 4872 w 4872"/>
                  <a:gd name="T42" fmla="*/ 228 h 22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872" h="228">
                    <a:moveTo>
                      <a:pt x="4872" y="228"/>
                    </a:moveTo>
                    <a:lnTo>
                      <a:pt x="4872" y="195"/>
                    </a:lnTo>
                    <a:lnTo>
                      <a:pt x="4481" y="195"/>
                    </a:lnTo>
                    <a:lnTo>
                      <a:pt x="4481" y="162"/>
                    </a:lnTo>
                    <a:lnTo>
                      <a:pt x="3665" y="162"/>
                    </a:lnTo>
                    <a:lnTo>
                      <a:pt x="3665" y="114"/>
                    </a:lnTo>
                    <a:lnTo>
                      <a:pt x="3263" y="114"/>
                    </a:lnTo>
                    <a:lnTo>
                      <a:pt x="3263" y="63"/>
                    </a:lnTo>
                    <a:lnTo>
                      <a:pt x="2843" y="63"/>
                    </a:lnTo>
                    <a:lnTo>
                      <a:pt x="2843" y="30"/>
                    </a:lnTo>
                    <a:lnTo>
                      <a:pt x="1647" y="30"/>
                    </a:lnTo>
                    <a:lnTo>
                      <a:pt x="1647" y="0"/>
                    </a:lnTo>
                    <a:lnTo>
                      <a:pt x="0" y="0"/>
                    </a:lnTo>
                  </a:path>
                </a:pathLst>
              </a:custGeom>
              <a:noFill/>
              <a:ln w="3175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3" name="Line 34"/>
              <p:cNvSpPr>
                <a:spLocks noChangeShapeType="1"/>
              </p:cNvSpPr>
              <p:nvPr/>
            </p:nvSpPr>
            <p:spPr bwMode="auto">
              <a:xfrm flipH="1">
                <a:off x="2928914" y="3914794"/>
                <a:ext cx="404812" cy="0"/>
              </a:xfrm>
              <a:prstGeom prst="line">
                <a:avLst/>
              </a:prstGeom>
              <a:noFill/>
              <a:ln w="2540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4" name="Freeform 35"/>
              <p:cNvSpPr>
                <a:spLocks/>
              </p:cNvSpPr>
              <p:nvPr/>
            </p:nvSpPr>
            <p:spPr bwMode="auto">
              <a:xfrm>
                <a:off x="1604939" y="2498744"/>
                <a:ext cx="5973762" cy="666750"/>
              </a:xfrm>
              <a:custGeom>
                <a:avLst/>
                <a:gdLst>
                  <a:gd name="T0" fmla="*/ 2147483647 w 4860"/>
                  <a:gd name="T1" fmla="*/ 2147483647 h 543"/>
                  <a:gd name="T2" fmla="*/ 2147483647 w 4860"/>
                  <a:gd name="T3" fmla="*/ 2147483647 h 543"/>
                  <a:gd name="T4" fmla="*/ 2147483647 w 4860"/>
                  <a:gd name="T5" fmla="*/ 2147483647 h 543"/>
                  <a:gd name="T6" fmla="*/ 2147483647 w 4860"/>
                  <a:gd name="T7" fmla="*/ 2147483647 h 543"/>
                  <a:gd name="T8" fmla="*/ 2147483647 w 4860"/>
                  <a:gd name="T9" fmla="*/ 2147483647 h 543"/>
                  <a:gd name="T10" fmla="*/ 2147483647 w 4860"/>
                  <a:gd name="T11" fmla="*/ 2147483647 h 543"/>
                  <a:gd name="T12" fmla="*/ 2147483647 w 4860"/>
                  <a:gd name="T13" fmla="*/ 2147483647 h 543"/>
                  <a:gd name="T14" fmla="*/ 2147483647 w 4860"/>
                  <a:gd name="T15" fmla="*/ 2147483647 h 543"/>
                  <a:gd name="T16" fmla="*/ 2147483647 w 4860"/>
                  <a:gd name="T17" fmla="*/ 2147483647 h 543"/>
                  <a:gd name="T18" fmla="*/ 2147483647 w 4860"/>
                  <a:gd name="T19" fmla="*/ 2147483647 h 543"/>
                  <a:gd name="T20" fmla="*/ 2147483647 w 4860"/>
                  <a:gd name="T21" fmla="*/ 2147483647 h 543"/>
                  <a:gd name="T22" fmla="*/ 2147483647 w 4860"/>
                  <a:gd name="T23" fmla="*/ 2147483647 h 543"/>
                  <a:gd name="T24" fmla="*/ 2147483647 w 4860"/>
                  <a:gd name="T25" fmla="*/ 2147483647 h 543"/>
                  <a:gd name="T26" fmla="*/ 2147483647 w 4860"/>
                  <a:gd name="T27" fmla="*/ 2147483647 h 543"/>
                  <a:gd name="T28" fmla="*/ 2147483647 w 4860"/>
                  <a:gd name="T29" fmla="*/ 2147483647 h 543"/>
                  <a:gd name="T30" fmla="*/ 2147483647 w 4860"/>
                  <a:gd name="T31" fmla="*/ 2147483647 h 543"/>
                  <a:gd name="T32" fmla="*/ 2147483647 w 4860"/>
                  <a:gd name="T33" fmla="*/ 2147483647 h 543"/>
                  <a:gd name="T34" fmla="*/ 2147483647 w 4860"/>
                  <a:gd name="T35" fmla="*/ 2147483647 h 543"/>
                  <a:gd name="T36" fmla="*/ 2147483647 w 4860"/>
                  <a:gd name="T37" fmla="*/ 0 h 543"/>
                  <a:gd name="T38" fmla="*/ 0 w 4860"/>
                  <a:gd name="T39" fmla="*/ 0 h 54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4860"/>
                  <a:gd name="T61" fmla="*/ 0 h 543"/>
                  <a:gd name="T62" fmla="*/ 4860 w 4860"/>
                  <a:gd name="T63" fmla="*/ 543 h 54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4860" h="543">
                    <a:moveTo>
                      <a:pt x="4860" y="543"/>
                    </a:moveTo>
                    <a:lnTo>
                      <a:pt x="4061" y="543"/>
                    </a:lnTo>
                    <a:lnTo>
                      <a:pt x="4061" y="492"/>
                    </a:lnTo>
                    <a:lnTo>
                      <a:pt x="3656" y="492"/>
                    </a:lnTo>
                    <a:lnTo>
                      <a:pt x="3656" y="435"/>
                    </a:lnTo>
                    <a:lnTo>
                      <a:pt x="3248" y="435"/>
                    </a:lnTo>
                    <a:lnTo>
                      <a:pt x="3248" y="375"/>
                    </a:lnTo>
                    <a:lnTo>
                      <a:pt x="2849" y="375"/>
                    </a:lnTo>
                    <a:lnTo>
                      <a:pt x="2849" y="330"/>
                    </a:lnTo>
                    <a:lnTo>
                      <a:pt x="2450" y="330"/>
                    </a:lnTo>
                    <a:lnTo>
                      <a:pt x="2450" y="240"/>
                    </a:lnTo>
                    <a:lnTo>
                      <a:pt x="1650" y="240"/>
                    </a:lnTo>
                    <a:lnTo>
                      <a:pt x="1650" y="195"/>
                    </a:lnTo>
                    <a:lnTo>
                      <a:pt x="1239" y="195"/>
                    </a:lnTo>
                    <a:lnTo>
                      <a:pt x="1239" y="114"/>
                    </a:lnTo>
                    <a:lnTo>
                      <a:pt x="837" y="114"/>
                    </a:lnTo>
                    <a:lnTo>
                      <a:pt x="837" y="21"/>
                    </a:lnTo>
                    <a:lnTo>
                      <a:pt x="33" y="21"/>
                    </a:lnTo>
                    <a:lnTo>
                      <a:pt x="33" y="0"/>
                    </a:lnTo>
                    <a:lnTo>
                      <a:pt x="0" y="0"/>
                    </a:lnTo>
                  </a:path>
                </a:pathLst>
              </a:cu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5" name="Line 36"/>
              <p:cNvSpPr>
                <a:spLocks noChangeShapeType="1"/>
              </p:cNvSpPr>
              <p:nvPr/>
            </p:nvSpPr>
            <p:spPr bwMode="auto">
              <a:xfrm flipH="1">
                <a:off x="2928914" y="3592532"/>
                <a:ext cx="404812" cy="0"/>
              </a:xfrm>
              <a:prstGeom prst="line">
                <a:avLst/>
              </a:prstGeom>
              <a:noFill/>
              <a:ln w="25400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6" name="ZoneTexte 14342"/>
              <p:cNvSpPr txBox="1">
                <a:spLocks noChangeArrowheads="1"/>
              </p:cNvSpPr>
              <p:nvPr/>
            </p:nvSpPr>
            <p:spPr bwMode="auto">
              <a:xfrm>
                <a:off x="1501751" y="5527694"/>
                <a:ext cx="284163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>
                    <a:solidFill>
                      <a:srgbClr val="000090"/>
                    </a:solidFill>
                  </a:rPr>
                  <a:t>0</a:t>
                </a:r>
              </a:p>
            </p:txBody>
          </p:sp>
          <p:sp>
            <p:nvSpPr>
              <p:cNvPr id="10277" name="ZoneTexte 39"/>
              <p:cNvSpPr txBox="1">
                <a:spLocks noChangeArrowheads="1"/>
              </p:cNvSpPr>
              <p:nvPr/>
            </p:nvSpPr>
            <p:spPr bwMode="auto">
              <a:xfrm>
                <a:off x="2940026" y="5527694"/>
                <a:ext cx="38258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>
                    <a:solidFill>
                      <a:srgbClr val="000090"/>
                    </a:solidFill>
                  </a:rPr>
                  <a:t>24</a:t>
                </a:r>
              </a:p>
            </p:txBody>
          </p:sp>
          <p:sp>
            <p:nvSpPr>
              <p:cNvPr id="10278" name="ZoneTexte 40"/>
              <p:cNvSpPr txBox="1">
                <a:spLocks noChangeArrowheads="1"/>
              </p:cNvSpPr>
              <p:nvPr/>
            </p:nvSpPr>
            <p:spPr bwMode="auto">
              <a:xfrm>
                <a:off x="4421164" y="5527694"/>
                <a:ext cx="384175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>
                    <a:solidFill>
                      <a:srgbClr val="000090"/>
                    </a:solidFill>
                  </a:rPr>
                  <a:t>48</a:t>
                </a:r>
              </a:p>
            </p:txBody>
          </p:sp>
          <p:sp>
            <p:nvSpPr>
              <p:cNvPr id="10279" name="ZoneTexte 41"/>
              <p:cNvSpPr txBox="1">
                <a:spLocks noChangeArrowheads="1"/>
              </p:cNvSpPr>
              <p:nvPr/>
            </p:nvSpPr>
            <p:spPr bwMode="auto">
              <a:xfrm>
                <a:off x="5911826" y="5527694"/>
                <a:ext cx="38258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>
                    <a:solidFill>
                      <a:srgbClr val="000090"/>
                    </a:solidFill>
                  </a:rPr>
                  <a:t>72</a:t>
                </a:r>
              </a:p>
            </p:txBody>
          </p:sp>
          <p:sp>
            <p:nvSpPr>
              <p:cNvPr id="10280" name="ZoneTexte 42"/>
              <p:cNvSpPr txBox="1">
                <a:spLocks noChangeArrowheads="1"/>
              </p:cNvSpPr>
              <p:nvPr/>
            </p:nvSpPr>
            <p:spPr bwMode="auto">
              <a:xfrm>
                <a:off x="1292201" y="5265757"/>
                <a:ext cx="284163" cy="306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400">
                    <a:solidFill>
                      <a:srgbClr val="000090"/>
                    </a:solidFill>
                  </a:rPr>
                  <a:t>0</a:t>
                </a:r>
              </a:p>
            </p:txBody>
          </p:sp>
          <p:sp>
            <p:nvSpPr>
              <p:cNvPr id="10281" name="ZoneTexte 43"/>
              <p:cNvSpPr txBox="1">
                <a:spLocks noChangeArrowheads="1"/>
              </p:cNvSpPr>
              <p:nvPr/>
            </p:nvSpPr>
            <p:spPr bwMode="auto">
              <a:xfrm>
                <a:off x="1142976" y="4681557"/>
                <a:ext cx="43338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400">
                    <a:solidFill>
                      <a:srgbClr val="000090"/>
                    </a:solidFill>
                  </a:rPr>
                  <a:t>0,2</a:t>
                </a:r>
              </a:p>
            </p:txBody>
          </p:sp>
          <p:sp>
            <p:nvSpPr>
              <p:cNvPr id="10282" name="ZoneTexte 44"/>
              <p:cNvSpPr txBox="1">
                <a:spLocks noChangeArrowheads="1"/>
              </p:cNvSpPr>
              <p:nvPr/>
            </p:nvSpPr>
            <p:spPr bwMode="auto">
              <a:xfrm>
                <a:off x="1142976" y="4091007"/>
                <a:ext cx="43338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400">
                    <a:solidFill>
                      <a:srgbClr val="000090"/>
                    </a:solidFill>
                  </a:rPr>
                  <a:t>0,4</a:t>
                </a:r>
              </a:p>
            </p:txBody>
          </p:sp>
          <p:sp>
            <p:nvSpPr>
              <p:cNvPr id="10283" name="ZoneTexte 45"/>
              <p:cNvSpPr txBox="1">
                <a:spLocks noChangeArrowheads="1"/>
              </p:cNvSpPr>
              <p:nvPr/>
            </p:nvSpPr>
            <p:spPr bwMode="auto">
              <a:xfrm>
                <a:off x="1142976" y="3509982"/>
                <a:ext cx="43338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400">
                    <a:solidFill>
                      <a:srgbClr val="000090"/>
                    </a:solidFill>
                  </a:rPr>
                  <a:t>0,6</a:t>
                </a:r>
              </a:p>
            </p:txBody>
          </p:sp>
          <p:sp>
            <p:nvSpPr>
              <p:cNvPr id="10284" name="ZoneTexte 46"/>
              <p:cNvSpPr txBox="1">
                <a:spLocks noChangeArrowheads="1"/>
              </p:cNvSpPr>
              <p:nvPr/>
            </p:nvSpPr>
            <p:spPr bwMode="auto">
              <a:xfrm>
                <a:off x="1142976" y="2935307"/>
                <a:ext cx="433388" cy="3063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400">
                    <a:solidFill>
                      <a:srgbClr val="000090"/>
                    </a:solidFill>
                  </a:rPr>
                  <a:t>0,8</a:t>
                </a:r>
              </a:p>
            </p:txBody>
          </p:sp>
          <p:sp>
            <p:nvSpPr>
              <p:cNvPr id="10285" name="ZoneTexte 47"/>
              <p:cNvSpPr txBox="1">
                <a:spLocks noChangeArrowheads="1"/>
              </p:cNvSpPr>
              <p:nvPr/>
            </p:nvSpPr>
            <p:spPr bwMode="auto">
              <a:xfrm>
                <a:off x="1292201" y="2346344"/>
                <a:ext cx="284163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algn="r" eaLnBrk="1" hangingPunct="1"/>
                <a:r>
                  <a:rPr lang="fr-FR" sz="1400">
                    <a:solidFill>
                      <a:srgbClr val="000090"/>
                    </a:solidFill>
                  </a:rPr>
                  <a:t>1</a:t>
                </a:r>
              </a:p>
            </p:txBody>
          </p:sp>
          <p:sp>
            <p:nvSpPr>
              <p:cNvPr id="10286" name="ZoneTexte 48"/>
              <p:cNvSpPr txBox="1">
                <a:spLocks noChangeArrowheads="1"/>
              </p:cNvSpPr>
              <p:nvPr/>
            </p:nvSpPr>
            <p:spPr bwMode="auto">
              <a:xfrm>
                <a:off x="7386614" y="5527694"/>
                <a:ext cx="385762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>
                    <a:solidFill>
                      <a:srgbClr val="000090"/>
                    </a:solidFill>
                  </a:rPr>
                  <a:t>96</a:t>
                </a:r>
              </a:p>
            </p:txBody>
          </p:sp>
          <p:sp>
            <p:nvSpPr>
              <p:cNvPr id="10287" name="ZoneTexte 49"/>
              <p:cNvSpPr txBox="1">
                <a:spLocks noChangeArrowheads="1"/>
              </p:cNvSpPr>
              <p:nvPr/>
            </p:nvSpPr>
            <p:spPr bwMode="auto">
              <a:xfrm>
                <a:off x="4248126" y="5835669"/>
                <a:ext cx="730250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400">
                    <a:solidFill>
                      <a:srgbClr val="000090"/>
                    </a:solidFill>
                  </a:rPr>
                  <a:t>Weeks</a:t>
                </a:r>
              </a:p>
            </p:txBody>
          </p:sp>
          <p:sp>
            <p:nvSpPr>
              <p:cNvPr id="10288" name="ZoneTexte 50"/>
              <p:cNvSpPr txBox="1">
                <a:spLocks noChangeArrowheads="1"/>
              </p:cNvSpPr>
              <p:nvPr/>
            </p:nvSpPr>
            <p:spPr bwMode="auto">
              <a:xfrm>
                <a:off x="3362301" y="3746519"/>
                <a:ext cx="1993900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600">
                    <a:solidFill>
                      <a:srgbClr val="000090"/>
                    </a:solidFill>
                  </a:rPr>
                  <a:t>DRV/r nomotherapy</a:t>
                </a:r>
              </a:p>
            </p:txBody>
          </p:sp>
          <p:sp>
            <p:nvSpPr>
              <p:cNvPr id="10289" name="ZoneTexte 51"/>
              <p:cNvSpPr txBox="1">
                <a:spLocks noChangeArrowheads="1"/>
              </p:cNvSpPr>
              <p:nvPr/>
            </p:nvSpPr>
            <p:spPr bwMode="auto">
              <a:xfrm>
                <a:off x="3390876" y="3425844"/>
                <a:ext cx="1724025" cy="338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 sz="1600">
                    <a:solidFill>
                      <a:srgbClr val="000090"/>
                    </a:solidFill>
                  </a:rPr>
                  <a:t>2 NRTIs + DRV/r</a:t>
                </a:r>
              </a:p>
            </p:txBody>
          </p:sp>
          <p:sp>
            <p:nvSpPr>
              <p:cNvPr id="10290" name="ZoneTexte 53"/>
              <p:cNvSpPr txBox="1">
                <a:spLocks noChangeArrowheads="1"/>
              </p:cNvSpPr>
              <p:nvPr/>
            </p:nvSpPr>
            <p:spPr bwMode="auto">
              <a:xfrm>
                <a:off x="6702401" y="3914794"/>
                <a:ext cx="1154113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5pPr>
                <a:lvl6pPr marL="25146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6pPr>
                <a:lvl7pPr marL="29718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7pPr>
                <a:lvl8pPr marL="34290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8pPr>
                <a:lvl9pPr marL="3886200" indent="-228600" algn="ctr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-1" charset="-128"/>
                  </a:defRPr>
                </a:lvl9pPr>
              </a:lstStyle>
              <a:p>
                <a:pPr eaLnBrk="1" hangingPunct="1"/>
                <a:r>
                  <a:rPr lang="fr-FR">
                    <a:solidFill>
                      <a:srgbClr val="000090"/>
                    </a:solidFill>
                  </a:rPr>
                  <a:t>p = 0.004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7905</TotalTime>
  <Words>863</Words>
  <Application>Microsoft Office PowerPoint</Application>
  <PresentationFormat>Affichage à l'écran (4:3)</PresentationFormat>
  <Paragraphs>278</Paragraphs>
  <Slides>9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ARV_trials_2012</vt:lpstr>
      <vt:lpstr>Switch to DRV/r monotherapy</vt:lpstr>
      <vt:lpstr>MONOI Study: Switch to DRV/r bid monotherapy</vt:lpstr>
      <vt:lpstr>MONOI Study: Switch to DRV/r bid monotherapy</vt:lpstr>
      <vt:lpstr>MONOI Study: Switch to DRV/r bid monotherapy</vt:lpstr>
      <vt:lpstr>MONOI Study: Switch to DRV/r bid monotherapy</vt:lpstr>
      <vt:lpstr>MONOI Study: Switch to DRV/r bid monotherapy</vt:lpstr>
      <vt:lpstr>MONOI Study: Switch to DRV/r bid monotherapy</vt:lpstr>
      <vt:lpstr>MONOI Study: Switch to DRV/r bid monotherapy</vt:lpstr>
      <vt:lpstr>MONOI Study: Switch to DRV/r bid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251</cp:revision>
  <dcterms:created xsi:type="dcterms:W3CDTF">2011-03-08T09:11:08Z</dcterms:created>
  <dcterms:modified xsi:type="dcterms:W3CDTF">2018-03-22T13:29:48Z</dcterms:modified>
  <cp:category>www.aei.fr</cp:category>
</cp:coreProperties>
</file>