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512" r:id="rId2"/>
    <p:sldId id="475" r:id="rId3"/>
    <p:sldId id="476" r:id="rId4"/>
    <p:sldId id="477" r:id="rId5"/>
    <p:sldId id="478" r:id="rId6"/>
    <p:sldId id="479" r:id="rId7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339900"/>
    <a:srgbClr val="660033"/>
    <a:srgbClr val="DDDDDD"/>
    <a:srgbClr val="CC6600"/>
    <a:srgbClr val="333399"/>
    <a:srgbClr val="800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AC7FE52-7168-44D4-80BE-0A1A9F663E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692457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13494CF-4483-475F-81BD-9677458903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598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922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28727705-C072-4946-83B2-E1ACE8AA41E1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F34F5A2-A209-47EA-89ED-643790C4473C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024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7F4D661A-DBA0-4913-9AE1-E25EF0B7CA1E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3B7D90FA-B70B-428B-8C3A-3FFB38AB79C4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CAA248A-1026-4EF3-B396-4D68CB3866FE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154A562C-A5BF-4A67-A683-3050917D67AB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35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LPV/r monotherapy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Pilot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</a:t>
            </a: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M03-613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 Mono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KalMo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OK04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KALESOLO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MOST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HIV-NAT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077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08075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5" name="Espace réservé du contenu 2"/>
          <p:cNvSpPr>
            <a:spLocks/>
          </p:cNvSpPr>
          <p:nvPr/>
        </p:nvSpPr>
        <p:spPr bwMode="auto">
          <a:xfrm>
            <a:off x="34925" y="3852863"/>
            <a:ext cx="87344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Non inferiority of the monotherapy group in the proportion of patients with HIV-1 RNA &lt; 50 c/mL in the plasma and treatment failure in the CNS or the genital compartment without modification of treatment (per-protocol analysis) ; lower limit of CI for the difference = - 12%, 80% power</a:t>
            </a:r>
          </a:p>
          <a:p>
            <a:pPr marL="800100" lvl="1" indent="-342900" algn="l" defTabSz="914400"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Study was prematurely stopped before full recruitment when 6 patients on monotherapy (none in cART group) demonstrated a virologic failure in blood</a:t>
            </a:r>
            <a:endParaRPr lang="en-GB" sz="1600">
              <a:solidFill>
                <a:srgbClr val="000066"/>
              </a:solidFill>
            </a:endParaRPr>
          </a:p>
        </p:txBody>
      </p:sp>
      <p:graphicFrame>
        <p:nvGraphicFramePr>
          <p:cNvPr id="89127" name="Group 39"/>
          <p:cNvGraphicFramePr>
            <a:graphicFrameLocks noGrp="1"/>
          </p:cNvGraphicFramePr>
          <p:nvPr/>
        </p:nvGraphicFramePr>
        <p:xfrm>
          <a:off x="4752975" y="2133600"/>
          <a:ext cx="3244850" cy="530312"/>
        </p:xfrm>
        <a:graphic>
          <a:graphicData uri="http://schemas.openxmlformats.org/drawingml/2006/table">
            <a:tbl>
              <a:tblPr/>
              <a:tblGrid>
                <a:gridCol w="324485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Continuation current antiretroviral therapy (cART)*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4752975" y="3130550"/>
          <a:ext cx="3244850" cy="514350"/>
        </p:xfrm>
        <a:graphic>
          <a:graphicData uri="http://schemas.openxmlformats.org/drawingml/2006/table">
            <a:tbl>
              <a:tblPr/>
              <a:tblGrid>
                <a:gridCol w="3244850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cxnSp>
        <p:nvCxnSpPr>
          <p:cNvPr id="3088" name="Connecteur droit 66"/>
          <p:cNvCxnSpPr>
            <a:cxnSpLocks noChangeShapeType="1"/>
          </p:cNvCxnSpPr>
          <p:nvPr/>
        </p:nvCxnSpPr>
        <p:spPr bwMode="auto">
          <a:xfrm rot="5400000">
            <a:off x="3583782" y="232013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9" name="Oval 170"/>
          <p:cNvSpPr>
            <a:spLocks noChangeArrowheads="1"/>
          </p:cNvSpPr>
          <p:nvPr/>
        </p:nvSpPr>
        <p:spPr bwMode="auto">
          <a:xfrm>
            <a:off x="3013075" y="118427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3090" name="AutoShape 162"/>
          <p:cNvSpPr>
            <a:spLocks noChangeArrowheads="1"/>
          </p:cNvSpPr>
          <p:nvPr/>
        </p:nvSpPr>
        <p:spPr bwMode="auto">
          <a:xfrm>
            <a:off x="161925" y="2176463"/>
            <a:ext cx="3357563" cy="146526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Target of 100 HIV+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cART &gt; 6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&gt; 3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Baseline determination of HIV-1 RNA in CSF and genital secretions</a:t>
            </a:r>
          </a:p>
        </p:txBody>
      </p:sp>
      <p:cxnSp>
        <p:nvCxnSpPr>
          <p:cNvPr id="3091" name="AutoShape 60"/>
          <p:cNvCxnSpPr>
            <a:cxnSpLocks noChangeShapeType="1"/>
          </p:cNvCxnSpPr>
          <p:nvPr/>
        </p:nvCxnSpPr>
        <p:spPr bwMode="auto">
          <a:xfrm rot="10800000" flipH="1" flipV="1">
            <a:off x="4759325" y="2411413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2" name="Line 63"/>
          <p:cNvSpPr>
            <a:spLocks noChangeShapeType="1"/>
          </p:cNvSpPr>
          <p:nvPr/>
        </p:nvSpPr>
        <p:spPr bwMode="auto">
          <a:xfrm>
            <a:off x="3521075" y="2916238"/>
            <a:ext cx="490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3" name="Rectangle 9"/>
          <p:cNvSpPr>
            <a:spLocks noChangeArrowheads="1"/>
          </p:cNvSpPr>
          <p:nvPr/>
        </p:nvSpPr>
        <p:spPr bwMode="auto">
          <a:xfrm>
            <a:off x="4051300" y="2898775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29</a:t>
            </a:r>
          </a:p>
        </p:txBody>
      </p:sp>
      <p:sp>
        <p:nvSpPr>
          <p:cNvPr id="3094" name="Rectangle 8"/>
          <p:cNvSpPr>
            <a:spLocks noChangeArrowheads="1"/>
          </p:cNvSpPr>
          <p:nvPr/>
        </p:nvSpPr>
        <p:spPr bwMode="auto">
          <a:xfrm>
            <a:off x="4051300" y="2098675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31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7785100" y="128587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W96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96" name="Line 172"/>
          <p:cNvSpPr>
            <a:spLocks noChangeShapeType="1"/>
          </p:cNvSpPr>
          <p:nvPr/>
        </p:nvSpPr>
        <p:spPr bwMode="auto">
          <a:xfrm>
            <a:off x="8067675" y="1825625"/>
            <a:ext cx="0" cy="159702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7" name="ZoneTexte 20"/>
          <p:cNvSpPr txBox="1">
            <a:spLocks noChangeArrowheads="1"/>
          </p:cNvSpPr>
          <p:nvPr/>
        </p:nvSpPr>
        <p:spPr bwMode="auto">
          <a:xfrm>
            <a:off x="3348038" y="3640138"/>
            <a:ext cx="5054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600">
                <a:solidFill>
                  <a:srgbClr val="000066"/>
                </a:solidFill>
              </a:rPr>
              <a:t>* Possibility offered to switch to LPV/r  monotherapy at W48 delayed switch)</a:t>
            </a:r>
          </a:p>
        </p:txBody>
      </p:sp>
      <p:sp>
        <p:nvSpPr>
          <p:cNvPr id="3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MOST Study: Switch to LPV/r monotherapy</a:t>
            </a:r>
          </a:p>
        </p:txBody>
      </p:sp>
      <p:sp>
        <p:nvSpPr>
          <p:cNvPr id="3099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Gutmann C, AIDS 2010;24:2347-54</a:t>
            </a:r>
          </a:p>
        </p:txBody>
      </p:sp>
      <p:sp>
        <p:nvSpPr>
          <p:cNvPr id="3100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MOST Study: Switch to LPV/r monotherapy</a:t>
            </a:r>
          </a:p>
        </p:txBody>
      </p:sp>
      <p:graphicFrame>
        <p:nvGraphicFramePr>
          <p:cNvPr id="90261" name="Group 149"/>
          <p:cNvGraphicFramePr>
            <a:graphicFrameLocks noGrp="1"/>
          </p:cNvGraphicFramePr>
          <p:nvPr>
            <p:ph idx="1"/>
          </p:nvPr>
        </p:nvGraphicFramePr>
        <p:xfrm>
          <a:off x="354013" y="1920875"/>
          <a:ext cx="8361362" cy="3794343"/>
        </p:xfrm>
        <a:graphic>
          <a:graphicData uri="http://schemas.openxmlformats.org/drawingml/2006/table">
            <a:tbl>
              <a:tblPr/>
              <a:tblGrid>
                <a:gridCol w="366224"/>
                <a:gridCol w="2447371"/>
                <a:gridCol w="1194270"/>
                <a:gridCol w="2239992"/>
                <a:gridCol w="2113505"/>
              </a:tblGrid>
              <a:tr h="76336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Continuation of cART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31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29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940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age, years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46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34%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CDC stage C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34%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 at baseline, median/mm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465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498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 at nadir, median/mm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160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160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HIV-RNA set point, mean 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4.7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4.9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19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ARV at inclusion</a:t>
                      </a:r>
                      <a:endParaRPr kumimoji="0" lang="en-GB" sz="18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PI-based</a:t>
                      </a:r>
                    </a:p>
                  </a:txBody>
                  <a:tcPr marL="100743" marR="100743" marT="45707" marB="4570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74%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73%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NNRTI-based</a:t>
                      </a:r>
                    </a:p>
                  </a:txBody>
                  <a:tcPr marL="100743" marR="100743" marT="45707" marB="4570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 NRTIs</a:t>
                      </a:r>
                    </a:p>
                  </a:txBody>
                  <a:tcPr marL="100743" marR="100743" marT="45707" marB="4570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3%</a:t>
                      </a:r>
                    </a:p>
                  </a:txBody>
                  <a:tcPr marL="100743" marR="100743" marT="45707" marB="4570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53" name="Rectangle 8"/>
          <p:cNvSpPr>
            <a:spLocks noChangeArrowheads="1"/>
          </p:cNvSpPr>
          <p:nvPr/>
        </p:nvSpPr>
        <p:spPr bwMode="auto">
          <a:xfrm>
            <a:off x="2932113" y="1500188"/>
            <a:ext cx="37830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</a:t>
            </a:r>
          </a:p>
        </p:txBody>
      </p:sp>
      <p:sp>
        <p:nvSpPr>
          <p:cNvPr id="415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Gutmann C, AIDS 2010;24:2347-54</a:t>
            </a:r>
          </a:p>
        </p:txBody>
      </p:sp>
      <p:sp>
        <p:nvSpPr>
          <p:cNvPr id="4155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MOST Study: Switch to LPV/r monotherapy</a:t>
            </a:r>
          </a:p>
        </p:txBody>
      </p:sp>
      <p:sp>
        <p:nvSpPr>
          <p:cNvPr id="5123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Median follow-up: 48 weeks</a:t>
            </a:r>
          </a:p>
          <a:p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Virologic failure (2 consecutive plasma HIV-1 RNA &gt; 400 c/mL) occurred in 6/29 patients in the LPV/r monotherapy group, after a median of 12 weeks, vs 0/31 in the continued antiretroviral therapy group</a:t>
            </a:r>
          </a:p>
          <a:p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In these 6 failures, the median duration of HIV-1 RNA &lt; 50 c/mL was </a:t>
            </a:r>
            <a:b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50 months ; 5/6 patients had clinical symptoms at the time of failure, all symptoms resolving after treatment switch ; all 6 patients had a nadir </a:t>
            </a:r>
            <a:b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CD4 cell count &lt; 200/mm</a:t>
            </a:r>
            <a:r>
              <a:rPr lang="en-GB" baseline="30000" smtClean="0">
                <a:solidFill>
                  <a:srgbClr val="000066"/>
                </a:solidFill>
                <a:ea typeface="ＭＳ Ｐゴシック" pitchFamily="-1" charset="-128"/>
              </a:rPr>
              <a:t>3</a:t>
            </a:r>
          </a:p>
          <a:p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CSF was examined in 45 patients at study termination (25 on LPV/r monotherapy and plasma HIV-1 RNA &lt; 400 c/mL, 5 failing monotherapy and 15 continuing prior ARV therapy with plasma HIV-1 RNA &lt; 50 c/mL)</a:t>
            </a:r>
          </a:p>
          <a:p>
            <a:pPr>
              <a:buFont typeface="Wingdings" pitchFamily="2" charset="2"/>
              <a:buNone/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	CSF HIV-1 RNA was &gt; 40 c/mL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8/25 patients on monotherapy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none of the 15 patients still on continued treatment (p = 0.01)</a:t>
            </a:r>
          </a:p>
          <a:p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No marked elevation of HIV-1 RNA in the genital secretions</a:t>
            </a: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630613" y="1284288"/>
            <a:ext cx="1847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</a:t>
            </a:r>
          </a:p>
        </p:txBody>
      </p:sp>
      <p:sp>
        <p:nvSpPr>
          <p:cNvPr id="512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Gutmann C, AIDS 2010;24:2347-54</a:t>
            </a:r>
          </a:p>
        </p:txBody>
      </p:sp>
      <p:sp>
        <p:nvSpPr>
          <p:cNvPr id="5126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9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MOST Study: Switch to LPV/r monotherapy</a:t>
            </a:r>
          </a:p>
        </p:txBody>
      </p:sp>
      <p:graphicFrame>
        <p:nvGraphicFramePr>
          <p:cNvPr id="93729" name="Group 545"/>
          <p:cNvGraphicFramePr>
            <a:graphicFrameLocks noGrp="1"/>
          </p:cNvGraphicFramePr>
          <p:nvPr>
            <p:ph idx="1"/>
          </p:nvPr>
        </p:nvGraphicFramePr>
        <p:xfrm>
          <a:off x="396875" y="1711325"/>
          <a:ext cx="8321675" cy="4759321"/>
        </p:xfrm>
        <a:graphic>
          <a:graphicData uri="http://schemas.openxmlformats.org/drawingml/2006/table">
            <a:tbl>
              <a:tblPr/>
              <a:tblGrid>
                <a:gridCol w="998538"/>
                <a:gridCol w="339725"/>
                <a:gridCol w="650875"/>
                <a:gridCol w="1482725"/>
                <a:gridCol w="806450"/>
                <a:gridCol w="1249362"/>
                <a:gridCol w="1049338"/>
                <a:gridCol w="858837"/>
                <a:gridCol w="885825"/>
              </a:tblGrid>
              <a:tr h="5429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Sex</a:t>
                      </a:r>
                    </a:p>
                  </a:txBody>
                  <a:tcPr marL="90000" marR="90000" marT="36003" marB="360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Pre-Treatment</a:t>
                      </a:r>
                    </a:p>
                  </a:txBody>
                  <a:tcPr marL="90000" marR="90000" marT="36003" marB="360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CD4 nadir</a:t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/mm</a:t>
                      </a:r>
                      <a:r>
                        <a:rPr kumimoji="0" lang="en-GB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36003" marB="360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Treatment</a:t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arm</a:t>
                      </a:r>
                    </a:p>
                  </a:txBody>
                  <a:tcPr marL="90000" marR="90000" marT="36003" marB="360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Week on</a:t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study/on</a:t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</a:p>
                  </a:txBody>
                  <a:tcPr marL="90000" marR="90000" marT="36003" marB="360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HIV-1 RNA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plasma,</a:t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log</a:t>
                      </a:r>
                      <a:r>
                        <a:rPr kumimoji="0" lang="en-GB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c/ml</a:t>
                      </a:r>
                    </a:p>
                  </a:txBody>
                  <a:tcPr marL="90000" marR="90000" marT="36003" marB="360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HIV-1 RNA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CSF,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log</a:t>
                      </a:r>
                      <a:r>
                        <a:rPr kumimoji="0" lang="en-GB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c/mL</a:t>
                      </a:r>
                    </a:p>
                  </a:txBody>
                  <a:tcPr marL="90000" marR="90000" marT="36003" marB="360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224422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Blood failure</a:t>
                      </a:r>
                      <a:b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(HIV-1 RNA</a:t>
                      </a:r>
                      <a:b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&gt; 400 c/mL)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TDF/FTC/ATV/r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4.3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44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ZDV/3TC/LPV/r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Delayed Switch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60/12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4.2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ABC/3TC/LPV/r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149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ZDV/3TC/EFV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TDF/3TC/LPV/r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ND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TDF/3TC/EFV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3.7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85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HIV-RNA</a:t>
                      </a:r>
                      <a:b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detectable</a:t>
                      </a:r>
                      <a:b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 CSF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b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arm 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TDF/FTC/LPV/r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Delayed Switch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96/48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2.9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TDF/3TC/ATV/r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Delayed Switch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66/18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2.2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ABC/3TC/LPV/r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63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2.3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4.3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TDF/3TC/ZDV/EFV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Delayed Switch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68/20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ZDV/3TC/LPV/r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Delayed Switch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72/24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TDF/FTC/LPV/r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ABC/3TC/ZDV/LPV/r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220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48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1.9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2.5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ZDV/3TC/LPV/r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1.9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85"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HIV-RNA</a:t>
                      </a:r>
                      <a:b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detectable</a:t>
                      </a:r>
                      <a:b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 CSF</a:t>
                      </a:r>
                      <a:b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Continuation</a:t>
                      </a:r>
                      <a:b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therapy arm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TDF/FTC/LPV/r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cART at baseline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TDF/FTC/ATV/r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cART at baseline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1.7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TDF/3TC/EFV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185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cART at baseline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1.9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TDF/3TC/ATV/r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Delayed Switch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48/0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1.6</a:t>
                      </a:r>
                    </a:p>
                  </a:txBody>
                  <a:tcPr marL="90000" marR="90000" marT="36003" marB="3600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333" name="Rectangle 8"/>
          <p:cNvSpPr>
            <a:spLocks noChangeArrowheads="1"/>
          </p:cNvSpPr>
          <p:nvPr/>
        </p:nvSpPr>
        <p:spPr bwMode="auto">
          <a:xfrm>
            <a:off x="157163" y="1196975"/>
            <a:ext cx="880268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000" b="1">
                <a:solidFill>
                  <a:srgbClr val="CC3300"/>
                </a:solidFill>
                <a:latin typeface="Calibri" pitchFamily="34" charset="0"/>
              </a:rPr>
              <a:t>Patients with treatment failure in blood or detection</a:t>
            </a:r>
            <a:br>
              <a:rPr lang="en-GB" sz="2000" b="1">
                <a:solidFill>
                  <a:srgbClr val="CC3300"/>
                </a:solidFill>
                <a:latin typeface="Calibri" pitchFamily="34" charset="0"/>
              </a:rPr>
            </a:br>
            <a:r>
              <a:rPr lang="en-GB" sz="2000" b="1">
                <a:solidFill>
                  <a:srgbClr val="CC3300"/>
                </a:solidFill>
                <a:latin typeface="Calibri" pitchFamily="34" charset="0"/>
              </a:rPr>
              <a:t>of elevated HIV-1 RNA in CSF</a:t>
            </a:r>
          </a:p>
        </p:txBody>
      </p:sp>
      <p:sp>
        <p:nvSpPr>
          <p:cNvPr id="633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Gutmann C, AIDS 2010;24:2347-54</a:t>
            </a:r>
          </a:p>
        </p:txBody>
      </p:sp>
      <p:sp>
        <p:nvSpPr>
          <p:cNvPr id="6335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MOST Study: Switch to LPV/r monotherapy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smtClean="0">
                <a:latin typeface="Calibri" pitchFamily="34" charset="0"/>
                <a:ea typeface="ＭＳ Ｐゴシック" pitchFamily="-1" charset="-128"/>
              </a:rPr>
              <a:t>Conclusions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Maintenance of HIV treatment with LPV/r monotherapy should not be recommended as a standard strategy ; </a:t>
            </a:r>
            <a:br>
              <a:rPr lang="en-GB" sz="2400" smtClean="0">
                <a:ea typeface="ＭＳ Ｐゴシック" pitchFamily="-1" charset="-128"/>
              </a:rPr>
            </a:br>
            <a:r>
              <a:rPr lang="en-GB" sz="2400" smtClean="0">
                <a:ea typeface="ＭＳ Ｐゴシック" pitchFamily="-1" charset="-128"/>
              </a:rPr>
              <a:t>this is particularly evident in patients with a CD4 cell count</a:t>
            </a:r>
            <a:br>
              <a:rPr lang="en-GB" sz="2400" smtClean="0">
                <a:ea typeface="ＭＳ Ｐゴシック" pitchFamily="-1" charset="-128"/>
              </a:rPr>
            </a:br>
            <a:r>
              <a:rPr lang="en-GB" sz="2400" smtClean="0">
                <a:ea typeface="ＭＳ Ｐゴシック" pitchFamily="-1" charset="-128"/>
              </a:rPr>
              <a:t>&lt; 200/mm</a:t>
            </a:r>
            <a:r>
              <a:rPr lang="en-GB" sz="2400" baseline="30000" smtClean="0">
                <a:ea typeface="ＭＳ Ｐゴシック" pitchFamily="-1" charset="-128"/>
              </a:rPr>
              <a:t>3</a:t>
            </a:r>
            <a:r>
              <a:rPr lang="en-GB" sz="2400" smtClean="0">
                <a:ea typeface="ＭＳ Ｐゴシック" pitchFamily="-1" charset="-128"/>
              </a:rPr>
              <a:t> at nadir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The proportion of patients with detectable HIV-1 RNA in CSF was not only significantly higher on LPV/r monotherapy than on continued combination therapy </a:t>
            </a:r>
            <a:br>
              <a:rPr lang="en-GB" sz="2400" smtClean="0">
                <a:ea typeface="ＭＳ Ｐゴシック" pitchFamily="-1" charset="-128"/>
              </a:rPr>
            </a:br>
            <a:r>
              <a:rPr lang="en-GB" sz="2400" smtClean="0">
                <a:ea typeface="ＭＳ Ｐゴシック" pitchFamily="-1" charset="-128"/>
              </a:rPr>
              <a:t>(32% vs 0% ; p = 0.01), but the difference appears biologically (CSF inflammation) and clinically (acute symptoms) relevant</a:t>
            </a:r>
            <a:endParaRPr lang="en-GB" smtClean="0">
              <a:ea typeface="ＭＳ Ｐゴシック" pitchFamily="-1" charset="-128"/>
            </a:endParaRPr>
          </a:p>
        </p:txBody>
      </p:sp>
      <p:sp>
        <p:nvSpPr>
          <p:cNvPr id="7172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Gutmann C, AIDS 2010;24:2347-54</a:t>
            </a:r>
          </a:p>
        </p:txBody>
      </p:sp>
      <p:sp>
        <p:nvSpPr>
          <p:cNvPr id="7173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1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7903</TotalTime>
  <Words>586</Words>
  <Application>Microsoft Office PowerPoint</Application>
  <PresentationFormat>Affichage à l'écran (4:3)</PresentationFormat>
  <Paragraphs>254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ARV_trials_2011</vt:lpstr>
      <vt:lpstr>Switch to LPV/r monotherapy</vt:lpstr>
      <vt:lpstr>MOST Study: Switch to LPV/r monotherapy</vt:lpstr>
      <vt:lpstr>MOST Study: Switch to LPV/r monotherapy</vt:lpstr>
      <vt:lpstr>MOST Study: Switch to LPV/r monotherapy</vt:lpstr>
      <vt:lpstr>MOST Study: Switch to LPV/r monotherapy</vt:lpstr>
      <vt:lpstr>MOST Study: Switch to LPV/r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252</cp:revision>
  <dcterms:created xsi:type="dcterms:W3CDTF">2011-03-08T09:11:08Z</dcterms:created>
  <dcterms:modified xsi:type="dcterms:W3CDTF">2018-03-22T13:29:39Z</dcterms:modified>
  <cp:category>www.aei.fr</cp:category>
</cp:coreProperties>
</file>