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484" r:id="rId2"/>
    <p:sldId id="482" r:id="rId3"/>
  </p:sldIdLst>
  <p:sldSz cx="9144000" cy="6858000" type="screen4x3"/>
  <p:notesSz cx="7099300" cy="10234613"/>
  <p:defaultTextStyle>
    <a:defPPr>
      <a:defRPr lang="fr-FR"/>
    </a:defPPr>
    <a:lvl1pPr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993300"/>
    <a:srgbClr val="339900"/>
    <a:srgbClr val="660033"/>
    <a:srgbClr val="DDDDDD"/>
    <a:srgbClr val="CC6600"/>
    <a:srgbClr val="333399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107" d="100"/>
          <a:sy n="107" d="100"/>
        </p:scale>
        <p:origin x="-1698" y="-78"/>
      </p:cViewPr>
      <p:guideLst>
        <p:guide orient="horz" pos="4319"/>
        <p:guide pos="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3348"/>
    </p:cViewPr>
  </p:sorterViewPr>
  <p:notesViewPr>
    <p:cSldViewPr snapToObjects="1" showGuides="1">
      <p:cViewPr varScale="1">
        <p:scale>
          <a:sx n="87" d="100"/>
          <a:sy n="87" d="100"/>
        </p:scale>
        <p:origin x="-3720" y="-84"/>
      </p:cViewPr>
      <p:guideLst>
        <p:guide orient="horz" pos="2969"/>
        <p:guide pos="2236"/>
        <p:guide pos="422"/>
        <p:guide pos="378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39206C55-7ECD-4A89-9D3B-13DCAA1BD97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1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500">
                <a:latin typeface="Trebuchet MS" pitchFamily="34" charset="0"/>
              </a:rPr>
              <a:t>ARV-trials.com</a:t>
            </a:r>
          </a:p>
        </p:txBody>
      </p:sp>
    </p:spTree>
    <p:extLst>
      <p:ext uri="{BB962C8B-B14F-4D97-AF65-F5344CB8AC3E}">
        <p14:creationId xmlns:p14="http://schemas.microsoft.com/office/powerpoint/2010/main" val="702299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89025" y="4840288"/>
            <a:ext cx="4921250" cy="4605337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500">
                <a:latin typeface="Trebuchet MS" pitchFamily="34" charset="0"/>
              </a:rPr>
              <a:t>ARV-trial.com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2713" y="9629775"/>
            <a:ext cx="318293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446" tIns="51723" rIns="103446" bIns="51723" numCol="1" anchor="b" anchorCtr="0" compatLnSpc="1">
            <a:prstTxWarp prst="textNoShape">
              <a:avLst/>
            </a:prstTxWarp>
          </a:bodyPr>
          <a:lstStyle>
            <a:lvl1pPr algn="r" defTabSz="1035187">
              <a:defRPr sz="14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BC5DBDE2-23E2-4305-BD3D-19F35C4D5A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78500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  <p:sp>
        <p:nvSpPr>
          <p:cNvPr id="614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73" tIns="49986" rIns="99973" bIns="49986"/>
          <a:lstStyle>
            <a:lvl1pPr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614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44" tIns="46021" rIns="92044" bIns="46021" anchor="b"/>
          <a:lstStyle>
            <a:lvl1pPr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eaLnBrk="1" hangingPunct="1"/>
            <a:fld id="{85D3602D-D25A-4545-82E2-A2C98B87AA4D}" type="slidenum">
              <a:rPr lang="fr-FR" sz="1300">
                <a:latin typeface="Calibri" pitchFamily="34" charset="0"/>
              </a:rPr>
              <a:pPr algn="r" eaLnBrk="1" hangingPunct="1"/>
              <a:t>1</a:t>
            </a:fld>
            <a:endParaRPr lang="fr-F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5608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4918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2673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-1" charset="-128"/>
              </a:rPr>
              <a:t>Switch to RAL-containing regimen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3">
                  <a:lumMod val="65000"/>
                </a:schemeClr>
              </a:buClr>
              <a:defRPr/>
            </a:pPr>
            <a:r>
              <a:rPr lang="en-US" sz="2800" b="1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  <a:ea typeface="ＭＳ Ｐゴシック" pitchFamily="34" charset="-128"/>
              </a:rPr>
              <a:t>Canadian Study</a:t>
            </a:r>
          </a:p>
          <a:p>
            <a:pPr>
              <a:buClr>
                <a:schemeClr val="accent3">
                  <a:lumMod val="65000"/>
                </a:schemeClr>
              </a:buClr>
              <a:defRPr/>
            </a:pPr>
            <a:r>
              <a:rPr lang="en-US" sz="2800" b="1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  <a:ea typeface="ＭＳ Ｐゴシック" pitchFamily="34" charset="-128"/>
              </a:rPr>
              <a:t>CHEER</a:t>
            </a:r>
          </a:p>
          <a:p>
            <a:pPr>
              <a:buClr>
                <a:srgbClr val="C00000"/>
              </a:buClr>
              <a:defRPr/>
            </a:pP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Montreal Study</a:t>
            </a:r>
          </a:p>
          <a:p>
            <a:pPr>
              <a:buClr>
                <a:schemeClr val="accent3">
                  <a:lumMod val="65000"/>
                </a:schemeClr>
              </a:buClr>
              <a:defRPr/>
            </a:pPr>
            <a:r>
              <a:rPr lang="en-US" sz="2800" b="1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  <a:ea typeface="ＭＳ Ｐゴシック" pitchFamily="34" charset="-128"/>
              </a:rPr>
              <a:t>EASIER</a:t>
            </a:r>
          </a:p>
          <a:p>
            <a:pPr>
              <a:buClr>
                <a:schemeClr val="accent3">
                  <a:lumMod val="65000"/>
                </a:schemeClr>
              </a:buClr>
              <a:defRPr/>
            </a:pPr>
            <a:r>
              <a:rPr lang="en-US" sz="2800" b="1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  <a:ea typeface="ＭＳ Ｐゴシック" pitchFamily="34" charset="-128"/>
              </a:rPr>
              <a:t>SWITCHMRK</a:t>
            </a:r>
          </a:p>
          <a:p>
            <a:pPr>
              <a:buClr>
                <a:schemeClr val="accent3">
                  <a:lumMod val="65000"/>
                </a:schemeClr>
              </a:buClr>
              <a:defRPr/>
            </a:pPr>
            <a:r>
              <a:rPr lang="en-US" sz="2800" b="1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  <a:ea typeface="ＭＳ Ｐゴシック" pitchFamily="34" charset="-128"/>
              </a:rPr>
              <a:t>SPIRAL</a:t>
            </a:r>
          </a:p>
          <a:p>
            <a:pPr>
              <a:buClr>
                <a:schemeClr val="accent3">
                  <a:lumMod val="65000"/>
                </a:schemeClr>
              </a:buClr>
              <a:defRPr/>
            </a:pPr>
            <a:r>
              <a:rPr lang="en-US" sz="2800" b="1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  <a:ea typeface="ＭＳ Ｐゴシック" pitchFamily="34" charset="-128"/>
              </a:rPr>
              <a:t>Switch ER</a:t>
            </a:r>
            <a:endParaRPr lang="fr-FR" sz="2800" b="1" dirty="0" smtClean="0">
              <a:solidFill>
                <a:schemeClr val="accent3">
                  <a:lumMod val="65000"/>
                </a:schemeClr>
              </a:solidFill>
              <a:latin typeface="Calibri" pitchFamily="34" charset="0"/>
              <a:ea typeface="ＭＳ Ｐゴシック" pitchFamily="34" charset="-128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" charset="-128"/>
              </a:rPr>
              <a:t>Montreal Study: Switch ENF to RAL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50800" y="1219200"/>
            <a:ext cx="9024938" cy="5303838"/>
          </a:xfrm>
        </p:spPr>
        <p:txBody>
          <a:bodyPr/>
          <a:lstStyle/>
          <a:p>
            <a:r>
              <a:rPr lang="en-GB" sz="2200" smtClean="0">
                <a:solidFill>
                  <a:srgbClr val="000066"/>
                </a:solidFill>
                <a:ea typeface="ＭＳ Ｐゴシック" pitchFamily="-1" charset="-128"/>
              </a:rPr>
              <a:t>Pilot, open-label retrospective study</a:t>
            </a:r>
          </a:p>
          <a:p>
            <a:r>
              <a:rPr lang="en-GB" sz="2200" smtClean="0">
                <a:solidFill>
                  <a:srgbClr val="000066"/>
                </a:solidFill>
                <a:ea typeface="ＭＳ Ｐゴシック" pitchFamily="-1" charset="-128"/>
              </a:rPr>
              <a:t>28 adults on salvage therapy with enfuvirtide-based regimen and HIV-1 RNA &lt; 50 c/mL</a:t>
            </a:r>
          </a:p>
          <a:p>
            <a:r>
              <a:rPr lang="en-GB" sz="2200" smtClean="0">
                <a:solidFill>
                  <a:srgbClr val="000066"/>
                </a:solidFill>
                <a:ea typeface="ＭＳ Ｐゴシック" pitchFamily="-1" charset="-128"/>
              </a:rPr>
              <a:t>Switch of enfuvirtide to RAL 400 mg bid, the remainder of the salvage regimen being unchanged. At the time of the switch:</a:t>
            </a:r>
          </a:p>
          <a:p>
            <a:pPr lvl="1"/>
            <a:r>
              <a:rPr lang="en-GB" sz="2000" smtClean="0">
                <a:ea typeface="ＭＳ Ｐゴシック" pitchFamily="-1" charset="-128"/>
              </a:rPr>
              <a:t>ENF had been administered for a median of 25 months</a:t>
            </a:r>
          </a:p>
          <a:p>
            <a:pPr lvl="1"/>
            <a:r>
              <a:rPr lang="en-GB" sz="2000" smtClean="0">
                <a:ea typeface="ＭＳ Ｐゴシック" pitchFamily="-1" charset="-128"/>
              </a:rPr>
              <a:t>Salvage regimen: 1 PI/r, N = 27, 1 NNRTI, N = 6</a:t>
            </a:r>
          </a:p>
          <a:p>
            <a:r>
              <a:rPr lang="en-GB" sz="2200" smtClean="0">
                <a:solidFill>
                  <a:srgbClr val="000066"/>
                </a:solidFill>
                <a:ea typeface="ＭＳ Ｐゴシック" pitchFamily="-1" charset="-128"/>
              </a:rPr>
              <a:t>Follow-up of 6 months available for 27/28 patients</a:t>
            </a:r>
          </a:p>
          <a:p>
            <a:pPr lvl="1"/>
            <a:r>
              <a:rPr lang="en-GB" sz="2000" smtClean="0">
                <a:ea typeface="ＭＳ Ｐゴシック" pitchFamily="-1" charset="-128"/>
              </a:rPr>
              <a:t>26 maintained HIV-1 RNA &lt; 50 c/mL</a:t>
            </a:r>
          </a:p>
          <a:p>
            <a:pPr lvl="1"/>
            <a:r>
              <a:rPr lang="en-GB" sz="2000" smtClean="0">
                <a:ea typeface="ＭＳ Ｐゴシック" pitchFamily="-1" charset="-128"/>
              </a:rPr>
              <a:t>1 single blip at 56 c/mL at W24</a:t>
            </a:r>
          </a:p>
          <a:p>
            <a:pPr lvl="1"/>
            <a:r>
              <a:rPr lang="en-GB" sz="2000" smtClean="0">
                <a:ea typeface="ＭＳ Ｐゴシック" pitchFamily="-1" charset="-128"/>
              </a:rPr>
              <a:t>No significant changes in the CD4 counts</a:t>
            </a:r>
          </a:p>
          <a:p>
            <a:pPr lvl="1"/>
            <a:r>
              <a:rPr lang="en-GB" sz="2000" smtClean="0">
                <a:ea typeface="ＭＳ Ｐゴシック" pitchFamily="-1" charset="-128"/>
              </a:rPr>
              <a:t>ENF-related injection site reactions resolved in all patients</a:t>
            </a:r>
          </a:p>
          <a:p>
            <a:pPr lvl="1"/>
            <a:r>
              <a:rPr lang="en-GB" sz="2000" smtClean="0">
                <a:ea typeface="ＭＳ Ｐゴシック" pitchFamily="-1" charset="-128"/>
              </a:rPr>
              <a:t>RAL was well tolerated</a:t>
            </a:r>
          </a:p>
        </p:txBody>
      </p:sp>
      <p:sp>
        <p:nvSpPr>
          <p:cNvPr id="4100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Talbot A, JAIDS 2009;51:362-4</a:t>
            </a:r>
          </a:p>
        </p:txBody>
      </p:sp>
      <p:sp>
        <p:nvSpPr>
          <p:cNvPr id="4101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Montreal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2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7902</TotalTime>
  <Words>141</Words>
  <Application>Microsoft Office PowerPoint</Application>
  <PresentationFormat>Affichage à l'écran (4:3)</PresentationFormat>
  <Paragraphs>24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ＭＳ Ｐゴシック</vt:lpstr>
      <vt:lpstr>Calibri</vt:lpstr>
      <vt:lpstr>Wingdings</vt:lpstr>
      <vt:lpstr>Trebuchet MS</vt:lpstr>
      <vt:lpstr>Cambria</vt:lpstr>
      <vt:lpstr>ARV_trials_2012</vt:lpstr>
      <vt:lpstr>Switch to RAL-containing regimen</vt:lpstr>
      <vt:lpstr>Montreal Study: Switch ENF to RAL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Switch 2011</dc:title>
  <dc:subject>www.arv-trials.com</dc:subject>
  <dc:creator>Pedro Cahn, Anton Posniak, François Raffi</dc:creator>
  <cp:keywords>AEI</cp:keywords>
  <cp:lastModifiedBy>Utilisateur</cp:lastModifiedBy>
  <cp:revision>250</cp:revision>
  <dcterms:created xsi:type="dcterms:W3CDTF">2011-03-08T09:11:08Z</dcterms:created>
  <dcterms:modified xsi:type="dcterms:W3CDTF">2018-03-22T13:29:43Z</dcterms:modified>
  <cp:category>www.aei.fr</cp:category>
</cp:coreProperties>
</file>