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13"/>
  </p:notesMasterIdLst>
  <p:handoutMasterIdLst>
    <p:handoutMasterId r:id="rId14"/>
  </p:handoutMasterIdLst>
  <p:sldIdLst>
    <p:sldId id="503" r:id="rId2"/>
    <p:sldId id="351" r:id="rId3"/>
    <p:sldId id="353" r:id="rId4"/>
    <p:sldId id="504" r:id="rId5"/>
    <p:sldId id="505" r:id="rId6"/>
    <p:sldId id="506" r:id="rId7"/>
    <p:sldId id="507" r:id="rId8"/>
    <p:sldId id="508" r:id="rId9"/>
    <p:sldId id="359" r:id="rId10"/>
    <p:sldId id="509" r:id="rId11"/>
    <p:sldId id="510" r:id="rId12"/>
  </p:sldIdLst>
  <p:sldSz cx="9144000" cy="6858000" type="screen4x3"/>
  <p:notesSz cx="7099300" cy="10234613"/>
  <p:defaultTextStyle>
    <a:defPPr>
      <a:defRPr lang="fr-FR"/>
    </a:defPPr>
    <a:lvl1pPr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ctr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319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69">
          <p15:clr>
            <a:srgbClr val="A4A3A4"/>
          </p15:clr>
        </p15:guide>
        <p15:guide id="2" pos="2236">
          <p15:clr>
            <a:srgbClr val="A4A3A4"/>
          </p15:clr>
        </p15:guide>
        <p15:guide id="3" pos="422">
          <p15:clr>
            <a:srgbClr val="A4A3A4"/>
          </p15:clr>
        </p15:guide>
        <p15:guide id="4" pos="3786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ozniak, Anton" initials="PA" lastIdx="5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  <a:srgbClr val="333399"/>
    <a:srgbClr val="FFFFFF"/>
    <a:srgbClr val="DDDDDD"/>
    <a:srgbClr val="CC6600"/>
    <a:srgbClr val="CC3300"/>
    <a:srgbClr val="B2B2B2"/>
    <a:srgbClr val="993300"/>
    <a:srgbClr val="339900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5430" autoAdjust="0"/>
  </p:normalViewPr>
  <p:slideViewPr>
    <p:cSldViewPr snapToObjects="1" showGuides="1">
      <p:cViewPr>
        <p:scale>
          <a:sx n="50" d="100"/>
          <a:sy n="50" d="100"/>
        </p:scale>
        <p:origin x="1872" y="378"/>
      </p:cViewPr>
      <p:guideLst>
        <p:guide orient="horz" pos="4319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1952"/>
    </p:cViewPr>
  </p:sorterViewPr>
  <p:notesViewPr>
    <p:cSldViewPr snapToObjects="1" showGuides="1">
      <p:cViewPr varScale="1">
        <p:scale>
          <a:sx n="74" d="100"/>
          <a:sy n="74" d="100"/>
        </p:scale>
        <p:origin x="3258" y="60"/>
      </p:cViewPr>
      <p:guideLst>
        <p:guide orient="horz" pos="2969"/>
        <p:guide pos="2236"/>
        <p:guide pos="422"/>
        <p:guide pos="378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EF61684-1112-489F-943F-247E0521254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96F5427-11AE-4F66-A5FB-3782FC56F40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>
                <a:latin typeface="Calibri" panose="020F0502020204030204" pitchFamily="34" charset="0"/>
              </a:defRPr>
            </a:lvl1pPr>
          </a:lstStyle>
          <a:p>
            <a:fld id="{DD4DF586-3972-4968-89E7-7A1322D25EC2}" type="slidenum">
              <a:rPr lang="fr-FR" altLang="fr-FR"/>
              <a:pPr/>
              <a:t>‹N°›</a:t>
            </a:fld>
            <a:endParaRPr lang="fr-FR" altLang="fr-FR"/>
          </a:p>
        </p:txBody>
      </p:sp>
      <p:sp>
        <p:nvSpPr>
          <p:cNvPr id="24580" name="Rectangle 8">
            <a:extLst>
              <a:ext uri="{FF2B5EF4-FFF2-40B4-BE49-F238E27FC236}">
                <a16:creationId xmlns:a16="http://schemas.microsoft.com/office/drawing/2014/main" id="{A6339C0E-C38F-4C63-87C5-1A88474897A5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0" y="0"/>
            <a:ext cx="3438525" cy="327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8311" tIns="54156" rIns="108311" bIns="54156"/>
          <a:lstStyle>
            <a:lvl1pPr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1082675" eaLnBrk="0" hangingPunct="0"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defTabSz="10826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r>
              <a:rPr lang="fr-FR" sz="1500">
                <a:latin typeface="Trebuchet MS" charset="0"/>
              </a:rPr>
              <a:t>ARV-trials.com</a:t>
            </a:r>
          </a:p>
        </p:txBody>
      </p:sp>
    </p:spTree>
    <p:extLst>
      <p:ext uri="{BB962C8B-B14F-4D97-AF65-F5344CB8AC3E}">
        <p14:creationId xmlns:p14="http://schemas.microsoft.com/office/powerpoint/2010/main" val="25237192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'image des diapositives 3">
            <a:extLst>
              <a:ext uri="{FF2B5EF4-FFF2-40B4-BE49-F238E27FC236}">
                <a16:creationId xmlns:a16="http://schemas.microsoft.com/office/drawing/2014/main" id="{EACA9572-A0CE-4E23-9A50-23517E643A8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92188" y="768350"/>
            <a:ext cx="5114925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pPr lvl="0"/>
            <a:endParaRPr lang="fr-FR" noProof="0"/>
          </a:p>
        </p:txBody>
      </p:sp>
      <p:sp>
        <p:nvSpPr>
          <p:cNvPr id="5" name="Espace réservé des commentaires 4">
            <a:extLst>
              <a:ext uri="{FF2B5EF4-FFF2-40B4-BE49-F238E27FC236}">
                <a16:creationId xmlns:a16="http://schemas.microsoft.com/office/drawing/2014/main" id="{94F60642-1194-4BB7-96A0-3DD94432A90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089025" y="4840288"/>
            <a:ext cx="4921250" cy="4605337"/>
          </a:xfrm>
          <a:prstGeom prst="rect">
            <a:avLst/>
          </a:prstGeom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fr-FR" altLang="fr-FR"/>
              <a:t>Cliquez pour modifier les styles du texte du masque</a:t>
            </a:r>
          </a:p>
          <a:p>
            <a:pPr lvl="1"/>
            <a:r>
              <a:rPr lang="fr-FR" altLang="fr-FR"/>
              <a:t>Deuxième niveau</a:t>
            </a:r>
          </a:p>
          <a:p>
            <a:pPr lvl="2"/>
            <a:r>
              <a:rPr lang="fr-FR" altLang="fr-FR"/>
              <a:t>Troisième niveau</a:t>
            </a:r>
          </a:p>
          <a:p>
            <a:pPr lvl="3"/>
            <a:r>
              <a:rPr lang="fr-FR" altLang="fr-FR"/>
              <a:t>Quatrième niveau</a:t>
            </a:r>
          </a:p>
          <a:p>
            <a:pPr lvl="4"/>
            <a:r>
              <a:rPr lang="fr-FR" altLang="fr-FR"/>
              <a:t>Cinquième niveau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EC7A520-D81A-40DA-948E-B24D40424E7A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l">
              <a:defRPr sz="1300">
                <a:latin typeface="Calibri" pitchFamily="34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8439" name="Rectangle 7">
            <a:extLst>
              <a:ext uri="{FF2B5EF4-FFF2-40B4-BE49-F238E27FC236}">
                <a16:creationId xmlns:a16="http://schemas.microsoft.com/office/drawing/2014/main" id="{3F8D953E-347D-48D8-AB76-70240E8D42A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22713" y="9629775"/>
            <a:ext cx="3182937" cy="57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03446" tIns="51723" rIns="103446" bIns="51723" numCol="1" anchor="b" anchorCtr="0" compatLnSpc="1">
            <a:prstTxWarp prst="textNoShape">
              <a:avLst/>
            </a:prstTxWarp>
          </a:bodyPr>
          <a:lstStyle>
            <a:lvl1pPr algn="r" defTabSz="1035050">
              <a:defRPr sz="1400"/>
            </a:lvl1pPr>
          </a:lstStyle>
          <a:p>
            <a:fld id="{6B16D494-4930-4934-B5E1-C42341276A9F}" type="slidenum">
              <a:rPr lang="fr-FR" altLang="fr-FR"/>
              <a:pPr/>
              <a:t>‹N°›</a:t>
            </a:fld>
            <a:endParaRPr lang="fr-FR" altLang="fr-FR"/>
          </a:p>
        </p:txBody>
      </p:sp>
    </p:spTree>
    <p:extLst>
      <p:ext uri="{BB962C8B-B14F-4D97-AF65-F5344CB8AC3E}">
        <p14:creationId xmlns:p14="http://schemas.microsoft.com/office/powerpoint/2010/main" val="37776893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ＭＳ Ｐゴシック" pitchFamily="29" charset="-128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 charset="0"/>
        <a:ea typeface="ＭＳ Ｐゴシック" pitchFamily="2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>
            <a:extLst>
              <a:ext uri="{FF2B5EF4-FFF2-40B4-BE49-F238E27FC236}">
                <a16:creationId xmlns:a16="http://schemas.microsoft.com/office/drawing/2014/main" id="{3C402846-88CF-4DD8-81E6-83C1B6BB6E0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2" name="Rectangle 3">
            <a:extLst>
              <a:ext uri="{FF2B5EF4-FFF2-40B4-BE49-F238E27FC236}">
                <a16:creationId xmlns:a16="http://schemas.microsoft.com/office/drawing/2014/main" id="{19F227D8-B392-49C6-8DB0-B322635D263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8004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198004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C8D3394F-8E44-4C43-8489-A06779D3E4F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DBD00153-10C3-48EF-8922-56D9D197753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Espace réservé de l'image des diapositives 1">
            <a:extLst>
              <a:ext uri="{FF2B5EF4-FFF2-40B4-BE49-F238E27FC236}">
                <a16:creationId xmlns:a16="http://schemas.microsoft.com/office/drawing/2014/main" id="{4FE7019B-AA99-4CD6-9EFF-D3677BB330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Espace réservé des commentaires 2">
            <a:extLst>
              <a:ext uri="{FF2B5EF4-FFF2-40B4-BE49-F238E27FC236}">
                <a16:creationId xmlns:a16="http://schemas.microsoft.com/office/drawing/2014/main" id="{48BED0CB-F691-4775-BBF9-734887FBFD7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Espace réservé de l'image des diapositives 1">
            <a:extLst>
              <a:ext uri="{FF2B5EF4-FFF2-40B4-BE49-F238E27FC236}">
                <a16:creationId xmlns:a16="http://schemas.microsoft.com/office/drawing/2014/main" id="{E88F4D82-B3B5-47D0-A1AB-6A0D2B7E2FE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Espace réservé des commentaires 2">
            <a:extLst>
              <a:ext uri="{FF2B5EF4-FFF2-40B4-BE49-F238E27FC236}">
                <a16:creationId xmlns:a16="http://schemas.microsoft.com/office/drawing/2014/main" id="{306B70DE-85E1-456F-AA2B-25C700EEF6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21292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44705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75432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249624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:a16="http://schemas.microsoft.com/office/drawing/2014/main" id="{13FC84E6-7277-4F4F-9890-DD3F13B37B2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Rectangle 3">
            <a:extLst>
              <a:ext uri="{FF2B5EF4-FFF2-40B4-BE49-F238E27FC236}">
                <a16:creationId xmlns:a16="http://schemas.microsoft.com/office/drawing/2014/main" id="{B44871BA-CBAF-41D7-B378-34CDBC71B10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GB" altLang="fr-FR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000" baseline="0"/>
            </a:lvl1pPr>
          </a:lstStyle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</p:spTree>
    <p:extLst>
      <p:ext uri="{BB962C8B-B14F-4D97-AF65-F5344CB8AC3E}">
        <p14:creationId xmlns:p14="http://schemas.microsoft.com/office/powerpoint/2010/main" val="2193361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ctr"/>
          <a:lstStyle>
            <a:lvl1pPr marL="0" indent="0" algn="ctr">
              <a:buNone/>
              <a:defRPr sz="2800" b="1">
                <a:solidFill>
                  <a:srgbClr val="0070C0"/>
                </a:solidFill>
                <a:latin typeface="Trebuchet MS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dirty="0"/>
              <a:t>Cliquez pour modifier les styles du texte du masque</a:t>
            </a:r>
          </a:p>
        </p:txBody>
      </p:sp>
    </p:spTree>
    <p:extLst>
      <p:ext uri="{BB962C8B-B14F-4D97-AF65-F5344CB8AC3E}">
        <p14:creationId xmlns:p14="http://schemas.microsoft.com/office/powerpoint/2010/main" val="259149446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31100185-A3F5-4631-955B-0292E982670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0800" y="44450"/>
            <a:ext cx="8193088" cy="110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/>
              <a:t>Cliquez pour modifier le style du titre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E92DE87D-C0BD-499F-A243-818D72C58FC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Cliquez pour modifier les styles du texte du masque</a:t>
            </a:r>
          </a:p>
          <a:p>
            <a:pPr lvl="1"/>
            <a:r>
              <a:rPr lang="en-US" altLang="fr-FR"/>
              <a:t>Deuxième niveau</a:t>
            </a:r>
          </a:p>
          <a:p>
            <a:pPr lvl="2"/>
            <a:r>
              <a:rPr lang="en-US" altLang="fr-FR"/>
              <a:t>Troisième niveau</a:t>
            </a:r>
          </a:p>
          <a:p>
            <a:pPr lvl="3"/>
            <a:r>
              <a:rPr lang="en-US" altLang="fr-FR"/>
              <a:t>Quatrième niveau</a:t>
            </a:r>
          </a:p>
          <a:p>
            <a:pPr lvl="4"/>
            <a:r>
              <a:rPr lang="en-US" altLang="fr-FR"/>
              <a:t>Cinquième niveau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7" r:id="rId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 b="1">
          <a:solidFill>
            <a:srgbClr val="333399"/>
          </a:solidFill>
          <a:latin typeface="Calibri" pitchFamily="-109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Font typeface="Wingdings" panose="05000000000000000000" pitchFamily="2" charset="2"/>
        <a:buChar char="§"/>
        <a:defRPr sz="2000">
          <a:solidFill>
            <a:srgbClr val="CC3300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2800">
          <a:solidFill>
            <a:srgbClr val="000066"/>
          </a:solidFill>
          <a:latin typeface="+mn-lt"/>
          <a:ea typeface="ＭＳ Ｐゴシック" pitchFamily="-109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•"/>
        <a:defRPr sz="1600">
          <a:solidFill>
            <a:srgbClr val="000066"/>
          </a:solidFill>
          <a:latin typeface="+mn-lt"/>
          <a:ea typeface="ＭＳ Ｐゴシック" pitchFamily="-109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–"/>
        <a:defRPr sz="1400">
          <a:solidFill>
            <a:srgbClr val="000066"/>
          </a:solidFill>
          <a:latin typeface="+mn-lt"/>
          <a:ea typeface="ＭＳ Ｐゴシック" pitchFamily="-109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CC3300"/>
        </a:buClr>
        <a:buChar char="»"/>
        <a:defRPr sz="1400">
          <a:solidFill>
            <a:srgbClr val="000066"/>
          </a:solidFill>
          <a:latin typeface="+mn-lt"/>
          <a:ea typeface="ＭＳ Ｐゴシック" pitchFamily="-109" charset="-128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Titre 1">
            <a:extLst>
              <a:ext uri="{FF2B5EF4-FFF2-40B4-BE49-F238E27FC236}">
                <a16:creationId xmlns:a16="http://schemas.microsoft.com/office/drawing/2014/main" id="{AF019BE5-D2BC-440F-98F1-AF88994564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sz="3200">
                <a:ea typeface="ＭＳ Ｐゴシック" panose="020B0600070205080204" pitchFamily="34" charset="-128"/>
              </a:rPr>
              <a:t>Switch to DTG-containing regimen</a:t>
            </a:r>
          </a:p>
        </p:txBody>
      </p:sp>
      <p:sp>
        <p:nvSpPr>
          <p:cNvPr id="6" name="Espace réservé du contenu 2">
            <a:extLst>
              <a:ext uri="{FF2B5EF4-FFF2-40B4-BE49-F238E27FC236}">
                <a16:creationId xmlns:a16="http://schemas.microsoft.com/office/drawing/2014/main" id="{4E546E76-5653-4017-BA91-6BF170E3C31D}"/>
              </a:ext>
            </a:extLst>
          </p:cNvPr>
          <p:cNvSpPr txBox="1">
            <a:spLocks/>
          </p:cNvSpPr>
          <p:nvPr/>
        </p:nvSpPr>
        <p:spPr bwMode="auto">
          <a:xfrm>
            <a:off x="50800" y="1409700"/>
            <a:ext cx="9024938" cy="5303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Font typeface="Wingdings" panose="05000000000000000000" pitchFamily="2" charset="2"/>
              <a:buChar char="§"/>
              <a:defRPr sz="2000">
                <a:solidFill>
                  <a:srgbClr val="CC3300"/>
                </a:solidFill>
                <a:latin typeface="+mn-lt"/>
                <a:ea typeface="ＭＳ Ｐゴシック" pitchFamily="-109" charset="-128"/>
                <a:cs typeface="ＭＳ Ｐゴシック" pitchFamily="-109" charset="-128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28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•"/>
              <a:defRPr sz="16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–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CC3300"/>
              </a:buClr>
              <a:buChar char="»"/>
              <a:defRPr sz="1400">
                <a:solidFill>
                  <a:srgbClr val="000066"/>
                </a:solidFill>
                <a:latin typeface="+mn-lt"/>
                <a:ea typeface="ＭＳ Ｐゴシック" pitchFamily="-109" charset="-128"/>
              </a:defRPr>
            </a:lvl9pPr>
          </a:lstStyle>
          <a:p>
            <a:pPr defTabSz="914400">
              <a:buClr>
                <a:srgbClr val="C00000"/>
              </a:buClr>
            </a:pPr>
            <a:r>
              <a:rPr lang="en-US" altLang="fr-FR" sz="2800" b="1" kern="0" dirty="0">
                <a:solidFill>
                  <a:srgbClr val="B2B2B2"/>
                </a:solidFill>
                <a:latin typeface="Calibri" panose="020F0502020204030204" pitchFamily="34" charset="0"/>
              </a:rPr>
              <a:t>STRIIVING Study</a:t>
            </a:r>
          </a:p>
          <a:p>
            <a:pPr defTabSz="914400">
              <a:buClr>
                <a:srgbClr val="C00000"/>
              </a:buClr>
            </a:pPr>
            <a:r>
              <a:rPr lang="en-US" altLang="fr-FR" sz="2800" b="1" kern="0" dirty="0">
                <a:latin typeface="Calibri" panose="020F0502020204030204" pitchFamily="34" charset="0"/>
              </a:rPr>
              <a:t>NEAT 022 Study</a:t>
            </a:r>
          </a:p>
        </p:txBody>
      </p:sp>
    </p:spTree>
    <p:custDataLst>
      <p:tags r:id="rId1"/>
    </p:custDataLst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69"/>
          <p:cNvSpPr txBox="1">
            <a:spLocks noChangeArrowheads="1"/>
          </p:cNvSpPr>
          <p:nvPr/>
        </p:nvSpPr>
        <p:spPr bwMode="auto">
          <a:xfrm>
            <a:off x="2811167" y="6581775"/>
            <a:ext cx="63350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CC3300"/>
                </a:solidFill>
              </a:rPr>
              <a:t>Gatell</a:t>
            </a:r>
            <a:r>
              <a:rPr lang="en-GB" sz="1200" i="1" dirty="0">
                <a:solidFill>
                  <a:srgbClr val="CC3300"/>
                </a:solidFill>
              </a:rPr>
              <a:t> JM, CID 2018, 14 June (</a:t>
            </a:r>
            <a:r>
              <a:rPr lang="en-GB" sz="1200" i="1" dirty="0" err="1">
                <a:solidFill>
                  <a:srgbClr val="CC3300"/>
                </a:solidFill>
              </a:rPr>
              <a:t>Epub</a:t>
            </a:r>
            <a:r>
              <a:rPr lang="en-GB" sz="1200" i="1" dirty="0">
                <a:solidFill>
                  <a:srgbClr val="CC3300"/>
                </a:solidFill>
              </a:rPr>
              <a:t> ahead of print)</a:t>
            </a: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F86BF1AE-0E2F-47FF-9678-9D42D946161C}"/>
              </a:ext>
            </a:extLst>
          </p:cNvPr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87</a:t>
            </a:r>
          </a:p>
        </p:txBody>
      </p:sp>
      <p:graphicFrame>
        <p:nvGraphicFramePr>
          <p:cNvPr id="51" name="Group 77">
            <a:extLst>
              <a:ext uri="{FF2B5EF4-FFF2-40B4-BE49-F238E27FC236}">
                <a16:creationId xmlns:a16="http://schemas.microsoft.com/office/drawing/2014/main" id="{3F3454AD-715E-40FE-9273-409A47519E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54409412"/>
              </p:ext>
            </p:extLst>
          </p:nvPr>
        </p:nvGraphicFramePr>
        <p:xfrm>
          <a:off x="404299" y="5172155"/>
          <a:ext cx="8170068" cy="1184472"/>
        </p:xfrm>
        <a:graphic>
          <a:graphicData uri="http://schemas.openxmlformats.org/drawingml/2006/table">
            <a:tbl>
              <a:tblPr/>
              <a:tblGrid>
                <a:gridCol w="36793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537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453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275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4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DTG, immediate switch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DTG, deferred switch</a:t>
                      </a:r>
                      <a:endParaRPr kumimoji="0" lang="en-US" sz="1400" b="0" i="0" u="none" strike="noStrike" cap="none" normalizeH="0" baseline="0" noProof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5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Confirmed virologic failure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5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Genotype results available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586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Emergence of resistance mutation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90000" marR="90000" marT="46804" marB="46804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pSp>
        <p:nvGrpSpPr>
          <p:cNvPr id="3" name="Groupe 2">
            <a:extLst>
              <a:ext uri="{FF2B5EF4-FFF2-40B4-BE49-F238E27FC236}">
                <a16:creationId xmlns:a16="http://schemas.microsoft.com/office/drawing/2014/main" id="{2B1287DA-7956-4403-8033-37918D9C9FB0}"/>
              </a:ext>
            </a:extLst>
          </p:cNvPr>
          <p:cNvGrpSpPr/>
          <p:nvPr/>
        </p:nvGrpSpPr>
        <p:grpSpPr>
          <a:xfrm>
            <a:off x="613107" y="1300781"/>
            <a:ext cx="7961259" cy="3404536"/>
            <a:chOff x="613107" y="1300781"/>
            <a:chExt cx="7961259" cy="3404536"/>
          </a:xfrm>
        </p:grpSpPr>
        <p:sp>
          <p:nvSpPr>
            <p:cNvPr id="52" name="AutoShape 165">
              <a:extLst>
                <a:ext uri="{FF2B5EF4-FFF2-40B4-BE49-F238E27FC236}">
                  <a16:creationId xmlns:a16="http://schemas.microsoft.com/office/drawing/2014/main" id="{28432E4D-84BB-422D-AD23-2352C8EE48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543308" y="2248540"/>
              <a:ext cx="2252664" cy="59178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8" name="Freeform 5">
              <a:extLst>
                <a:ext uri="{FF2B5EF4-FFF2-40B4-BE49-F238E27FC236}">
                  <a16:creationId xmlns:a16="http://schemas.microsoft.com/office/drawing/2014/main" id="{AC00CB01-4F1F-479C-82A2-AE5657599391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14366" y="1604634"/>
              <a:ext cx="7560000" cy="2501557"/>
            </a:xfrm>
            <a:custGeom>
              <a:avLst/>
              <a:gdLst>
                <a:gd name="T0" fmla="*/ 4408 w 4408"/>
                <a:gd name="T1" fmla="*/ 1747 h 1747"/>
                <a:gd name="T2" fmla="*/ 56 w 4408"/>
                <a:gd name="T3" fmla="*/ 1747 h 1747"/>
                <a:gd name="T4" fmla="*/ 56 w 4408"/>
                <a:gd name="T5" fmla="*/ 0 h 1747"/>
                <a:gd name="T6" fmla="*/ 0 w 4408"/>
                <a:gd name="T7" fmla="*/ 359 h 1747"/>
                <a:gd name="T8" fmla="*/ 56 w 4408"/>
                <a:gd name="T9" fmla="*/ 359 h 1747"/>
                <a:gd name="T10" fmla="*/ 0 w 4408"/>
                <a:gd name="T11" fmla="*/ 705 h 1747"/>
                <a:gd name="T12" fmla="*/ 56 w 4408"/>
                <a:gd name="T13" fmla="*/ 705 h 1747"/>
                <a:gd name="T14" fmla="*/ 0 w 4408"/>
                <a:gd name="T15" fmla="*/ 1053 h 1747"/>
                <a:gd name="T16" fmla="*/ 56 w 4408"/>
                <a:gd name="T17" fmla="*/ 1053 h 1747"/>
                <a:gd name="T18" fmla="*/ 0 w 4408"/>
                <a:gd name="T19" fmla="*/ 1399 h 1747"/>
                <a:gd name="T20" fmla="*/ 56 w 4408"/>
                <a:gd name="T21" fmla="*/ 1399 h 1747"/>
                <a:gd name="T22" fmla="*/ 0 w 4408"/>
                <a:gd name="T23" fmla="*/ 1747 h 1747"/>
                <a:gd name="T24" fmla="*/ 56 w 4408"/>
                <a:gd name="T25" fmla="*/ 1747 h 1747"/>
                <a:gd name="T26" fmla="*/ 0 w 4408"/>
                <a:gd name="T27" fmla="*/ 12 h 1747"/>
                <a:gd name="T28" fmla="*/ 56 w 4408"/>
                <a:gd name="T29" fmla="*/ 12 h 1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4408" h="1747">
                  <a:moveTo>
                    <a:pt x="4408" y="1747"/>
                  </a:moveTo>
                  <a:lnTo>
                    <a:pt x="56" y="1747"/>
                  </a:lnTo>
                  <a:lnTo>
                    <a:pt x="56" y="0"/>
                  </a:lnTo>
                  <a:moveTo>
                    <a:pt x="0" y="359"/>
                  </a:moveTo>
                  <a:lnTo>
                    <a:pt x="56" y="359"/>
                  </a:lnTo>
                  <a:moveTo>
                    <a:pt x="0" y="705"/>
                  </a:moveTo>
                  <a:lnTo>
                    <a:pt x="56" y="705"/>
                  </a:lnTo>
                  <a:moveTo>
                    <a:pt x="0" y="1053"/>
                  </a:moveTo>
                  <a:lnTo>
                    <a:pt x="56" y="1053"/>
                  </a:lnTo>
                  <a:moveTo>
                    <a:pt x="0" y="1399"/>
                  </a:moveTo>
                  <a:lnTo>
                    <a:pt x="56" y="1399"/>
                  </a:lnTo>
                  <a:moveTo>
                    <a:pt x="0" y="1747"/>
                  </a:moveTo>
                  <a:lnTo>
                    <a:pt x="56" y="1747"/>
                  </a:lnTo>
                  <a:moveTo>
                    <a:pt x="0" y="12"/>
                  </a:moveTo>
                  <a:lnTo>
                    <a:pt x="56" y="12"/>
                  </a:lnTo>
                </a:path>
              </a:pathLst>
            </a:custGeom>
            <a:noFill/>
            <a:ln w="9525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9" name="Freeform 6">
              <a:extLst>
                <a:ext uri="{FF2B5EF4-FFF2-40B4-BE49-F238E27FC236}">
                  <a16:creationId xmlns:a16="http://schemas.microsoft.com/office/drawing/2014/main" id="{154B3E6B-9872-41B3-818B-5E626057C845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475" y="2312473"/>
              <a:ext cx="178513" cy="161018"/>
            </a:xfrm>
            <a:custGeom>
              <a:avLst/>
              <a:gdLst>
                <a:gd name="T0" fmla="*/ 82 w 82"/>
                <a:gd name="T1" fmla="*/ 0 h 83"/>
                <a:gd name="T2" fmla="*/ 0 w 82"/>
                <a:gd name="T3" fmla="*/ 0 h 83"/>
                <a:gd name="T4" fmla="*/ 0 w 82"/>
                <a:gd name="T5" fmla="*/ 83 h 83"/>
                <a:gd name="T6" fmla="*/ 82 w 82"/>
                <a:gd name="T7" fmla="*/ 83 h 83"/>
                <a:gd name="T8" fmla="*/ 82 w 82"/>
                <a:gd name="T9" fmla="*/ 0 h 83"/>
                <a:gd name="T10" fmla="*/ 82 w 82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0" name="Freeform 7">
              <a:extLst>
                <a:ext uri="{FF2B5EF4-FFF2-40B4-BE49-F238E27FC236}">
                  <a16:creationId xmlns:a16="http://schemas.microsoft.com/office/drawing/2014/main" id="{578C3A3A-A06B-44A3-8E01-826335DE1809}"/>
                </a:ext>
              </a:extLst>
            </p:cNvPr>
            <p:cNvSpPr>
              <a:spLocks/>
            </p:cNvSpPr>
            <p:nvPr/>
          </p:nvSpPr>
          <p:spPr bwMode="auto">
            <a:xfrm>
              <a:off x="3675475" y="2568253"/>
              <a:ext cx="178513" cy="161018"/>
            </a:xfrm>
            <a:custGeom>
              <a:avLst/>
              <a:gdLst>
                <a:gd name="T0" fmla="*/ 82 w 82"/>
                <a:gd name="T1" fmla="*/ 0 h 84"/>
                <a:gd name="T2" fmla="*/ 0 w 82"/>
                <a:gd name="T3" fmla="*/ 0 h 84"/>
                <a:gd name="T4" fmla="*/ 0 w 82"/>
                <a:gd name="T5" fmla="*/ 84 h 84"/>
                <a:gd name="T6" fmla="*/ 82 w 82"/>
                <a:gd name="T7" fmla="*/ 84 h 84"/>
                <a:gd name="T8" fmla="*/ 82 w 82"/>
                <a:gd name="T9" fmla="*/ 0 h 84"/>
                <a:gd name="T10" fmla="*/ 82 w 82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82" y="84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DA0F2E56-4F6D-4325-BB37-BA2E44BE4440}"/>
                </a:ext>
              </a:extLst>
            </p:cNvPr>
            <p:cNvSpPr>
              <a:spLocks/>
            </p:cNvSpPr>
            <p:nvPr/>
          </p:nvSpPr>
          <p:spPr bwMode="auto">
            <a:xfrm>
              <a:off x="1907349" y="1934219"/>
              <a:ext cx="323850" cy="2175610"/>
            </a:xfrm>
            <a:custGeom>
              <a:avLst/>
              <a:gdLst>
                <a:gd name="T0" fmla="*/ 204 w 204"/>
                <a:gd name="T1" fmla="*/ 0 h 1646"/>
                <a:gd name="T2" fmla="*/ 0 w 204"/>
                <a:gd name="T3" fmla="*/ 0 h 1646"/>
                <a:gd name="T4" fmla="*/ 0 w 204"/>
                <a:gd name="T5" fmla="*/ 1646 h 1646"/>
                <a:gd name="T6" fmla="*/ 204 w 204"/>
                <a:gd name="T7" fmla="*/ 1646 h 1646"/>
                <a:gd name="T8" fmla="*/ 204 w 204"/>
                <a:gd name="T9" fmla="*/ 0 h 1646"/>
                <a:gd name="T10" fmla="*/ 204 w 204"/>
                <a:gd name="T11" fmla="*/ 0 h 16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4" h="1646">
                  <a:moveTo>
                    <a:pt x="204" y="0"/>
                  </a:moveTo>
                  <a:lnTo>
                    <a:pt x="0" y="0"/>
                  </a:lnTo>
                  <a:lnTo>
                    <a:pt x="0" y="1646"/>
                  </a:lnTo>
                  <a:lnTo>
                    <a:pt x="204" y="1646"/>
                  </a:lnTo>
                  <a:lnTo>
                    <a:pt x="204" y="0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12" name="Freeform 9">
              <a:extLst>
                <a:ext uri="{FF2B5EF4-FFF2-40B4-BE49-F238E27FC236}">
                  <a16:creationId xmlns:a16="http://schemas.microsoft.com/office/drawing/2014/main" id="{81DB24CA-148B-4E56-A20A-332025E65A2F}"/>
                </a:ext>
              </a:extLst>
            </p:cNvPr>
            <p:cNvSpPr>
              <a:spLocks/>
            </p:cNvSpPr>
            <p:nvPr/>
          </p:nvSpPr>
          <p:spPr bwMode="auto">
            <a:xfrm>
              <a:off x="1428704" y="1810172"/>
              <a:ext cx="327025" cy="2299657"/>
            </a:xfrm>
            <a:custGeom>
              <a:avLst/>
              <a:gdLst>
                <a:gd name="T0" fmla="*/ 206 w 206"/>
                <a:gd name="T1" fmla="*/ 1606 h 1606"/>
                <a:gd name="T2" fmla="*/ 206 w 206"/>
                <a:gd name="T3" fmla="*/ 0 h 1606"/>
                <a:gd name="T4" fmla="*/ 0 w 206"/>
                <a:gd name="T5" fmla="*/ 0 h 1606"/>
                <a:gd name="T6" fmla="*/ 0 w 206"/>
                <a:gd name="T7" fmla="*/ 1606 h 1606"/>
                <a:gd name="T8" fmla="*/ 206 w 206"/>
                <a:gd name="T9" fmla="*/ 1606 h 1606"/>
                <a:gd name="T10" fmla="*/ 206 w 206"/>
                <a:gd name="T11" fmla="*/ 1606 h 16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" h="1606">
                  <a:moveTo>
                    <a:pt x="206" y="1606"/>
                  </a:moveTo>
                  <a:lnTo>
                    <a:pt x="206" y="0"/>
                  </a:lnTo>
                  <a:lnTo>
                    <a:pt x="0" y="0"/>
                  </a:lnTo>
                  <a:lnTo>
                    <a:pt x="0" y="1606"/>
                  </a:lnTo>
                  <a:lnTo>
                    <a:pt x="206" y="1606"/>
                  </a:lnTo>
                  <a:lnTo>
                    <a:pt x="206" y="1606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13" name="Freeform 10">
              <a:extLst>
                <a:ext uri="{FF2B5EF4-FFF2-40B4-BE49-F238E27FC236}">
                  <a16:creationId xmlns:a16="http://schemas.microsoft.com/office/drawing/2014/main" id="{CAC9C268-3A71-43F0-B33D-DA4B0D3B2669}"/>
                </a:ext>
              </a:extLst>
            </p:cNvPr>
            <p:cNvSpPr>
              <a:spLocks/>
            </p:cNvSpPr>
            <p:nvPr/>
          </p:nvSpPr>
          <p:spPr bwMode="auto">
            <a:xfrm>
              <a:off x="4832721" y="3979942"/>
              <a:ext cx="327025" cy="129887"/>
            </a:xfrm>
            <a:custGeom>
              <a:avLst/>
              <a:gdLst>
                <a:gd name="T0" fmla="*/ 0 w 206"/>
                <a:gd name="T1" fmla="*/ 0 h 56"/>
                <a:gd name="T2" fmla="*/ 0 w 206"/>
                <a:gd name="T3" fmla="*/ 56 h 56"/>
                <a:gd name="T4" fmla="*/ 206 w 206"/>
                <a:gd name="T5" fmla="*/ 56 h 56"/>
                <a:gd name="T6" fmla="*/ 206 w 206"/>
                <a:gd name="T7" fmla="*/ 0 h 56"/>
                <a:gd name="T8" fmla="*/ 0 w 206"/>
                <a:gd name="T9" fmla="*/ 0 h 56"/>
                <a:gd name="T10" fmla="*/ 0 w 206"/>
                <a:gd name="T11" fmla="*/ 0 h 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" h="56">
                  <a:moveTo>
                    <a:pt x="0" y="0"/>
                  </a:moveTo>
                  <a:lnTo>
                    <a:pt x="0" y="56"/>
                  </a:lnTo>
                  <a:lnTo>
                    <a:pt x="206" y="56"/>
                  </a:lnTo>
                  <a:lnTo>
                    <a:pt x="20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14" name="Freeform 11">
              <a:extLst>
                <a:ext uri="{FF2B5EF4-FFF2-40B4-BE49-F238E27FC236}">
                  <a16:creationId xmlns:a16="http://schemas.microsoft.com/office/drawing/2014/main" id="{78BCF772-DE9A-45F9-BB11-1F5D20AD5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5247059" y="3914998"/>
              <a:ext cx="327025" cy="194831"/>
            </a:xfrm>
            <a:custGeom>
              <a:avLst/>
              <a:gdLst>
                <a:gd name="T0" fmla="*/ 206 w 206"/>
                <a:gd name="T1" fmla="*/ 0 h 34"/>
                <a:gd name="T2" fmla="*/ 0 w 206"/>
                <a:gd name="T3" fmla="*/ 0 h 34"/>
                <a:gd name="T4" fmla="*/ 0 w 206"/>
                <a:gd name="T5" fmla="*/ 34 h 34"/>
                <a:gd name="T6" fmla="*/ 206 w 206"/>
                <a:gd name="T7" fmla="*/ 34 h 34"/>
                <a:gd name="T8" fmla="*/ 206 w 206"/>
                <a:gd name="T9" fmla="*/ 0 h 34"/>
                <a:gd name="T10" fmla="*/ 206 w 206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" h="34">
                  <a:moveTo>
                    <a:pt x="206" y="0"/>
                  </a:moveTo>
                  <a:lnTo>
                    <a:pt x="0" y="0"/>
                  </a:lnTo>
                  <a:lnTo>
                    <a:pt x="0" y="34"/>
                  </a:lnTo>
                  <a:lnTo>
                    <a:pt x="206" y="34"/>
                  </a:lnTo>
                  <a:lnTo>
                    <a:pt x="206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15" name="Freeform 12">
              <a:extLst>
                <a:ext uri="{FF2B5EF4-FFF2-40B4-BE49-F238E27FC236}">
                  <a16:creationId xmlns:a16="http://schemas.microsoft.com/office/drawing/2014/main" id="{24568524-C993-43BB-91F7-477F625165E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31359" y="4044885"/>
              <a:ext cx="327025" cy="64944"/>
            </a:xfrm>
            <a:custGeom>
              <a:avLst/>
              <a:gdLst>
                <a:gd name="T0" fmla="*/ 206 w 206"/>
                <a:gd name="T1" fmla="*/ 0 h 11"/>
                <a:gd name="T2" fmla="*/ 0 w 206"/>
                <a:gd name="T3" fmla="*/ 0 h 11"/>
                <a:gd name="T4" fmla="*/ 0 w 206"/>
                <a:gd name="T5" fmla="*/ 11 h 11"/>
                <a:gd name="T6" fmla="*/ 206 w 206"/>
                <a:gd name="T7" fmla="*/ 11 h 11"/>
                <a:gd name="T8" fmla="*/ 206 w 206"/>
                <a:gd name="T9" fmla="*/ 0 h 11"/>
                <a:gd name="T10" fmla="*/ 206 w 206"/>
                <a:gd name="T11" fmla="*/ 0 h 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" h="11">
                  <a:moveTo>
                    <a:pt x="206" y="0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206" y="11"/>
                  </a:lnTo>
                  <a:lnTo>
                    <a:pt x="206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16" name="Freeform 13">
              <a:extLst>
                <a:ext uri="{FF2B5EF4-FFF2-40B4-BE49-F238E27FC236}">
                  <a16:creationId xmlns:a16="http://schemas.microsoft.com/office/drawing/2014/main" id="{2D81406D-A984-4FCB-BE26-2E7BDC04D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7593384" y="4082107"/>
              <a:ext cx="325438" cy="32472"/>
            </a:xfrm>
            <a:custGeom>
              <a:avLst/>
              <a:gdLst>
                <a:gd name="T0" fmla="*/ 0 w 205"/>
                <a:gd name="T1" fmla="*/ 0 h 22"/>
                <a:gd name="T2" fmla="*/ 0 w 205"/>
                <a:gd name="T3" fmla="*/ 22 h 22"/>
                <a:gd name="T4" fmla="*/ 205 w 205"/>
                <a:gd name="T5" fmla="*/ 22 h 22"/>
                <a:gd name="T6" fmla="*/ 205 w 205"/>
                <a:gd name="T7" fmla="*/ 0 h 22"/>
                <a:gd name="T8" fmla="*/ 0 w 205"/>
                <a:gd name="T9" fmla="*/ 0 h 22"/>
                <a:gd name="T10" fmla="*/ 0 w 205"/>
                <a:gd name="T1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5" h="22">
                  <a:moveTo>
                    <a:pt x="0" y="0"/>
                  </a:moveTo>
                  <a:lnTo>
                    <a:pt x="0" y="22"/>
                  </a:lnTo>
                  <a:lnTo>
                    <a:pt x="205" y="22"/>
                  </a:lnTo>
                  <a:lnTo>
                    <a:pt x="20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17" name="Freeform 14">
              <a:extLst>
                <a:ext uri="{FF2B5EF4-FFF2-40B4-BE49-F238E27FC236}">
                  <a16:creationId xmlns:a16="http://schemas.microsoft.com/office/drawing/2014/main" id="{C2EFEFA8-9192-494C-98DC-9E79724A5385}"/>
                </a:ext>
              </a:extLst>
            </p:cNvPr>
            <p:cNvSpPr>
              <a:spLocks/>
            </p:cNvSpPr>
            <p:nvPr/>
          </p:nvSpPr>
          <p:spPr bwMode="auto">
            <a:xfrm>
              <a:off x="8007721" y="4044885"/>
              <a:ext cx="325438" cy="64944"/>
            </a:xfrm>
            <a:custGeom>
              <a:avLst/>
              <a:gdLst>
                <a:gd name="T0" fmla="*/ 205 w 205"/>
                <a:gd name="T1" fmla="*/ 0 h 28"/>
                <a:gd name="T2" fmla="*/ 0 w 205"/>
                <a:gd name="T3" fmla="*/ 0 h 28"/>
                <a:gd name="T4" fmla="*/ 0 w 205"/>
                <a:gd name="T5" fmla="*/ 28 h 28"/>
                <a:gd name="T6" fmla="*/ 205 w 205"/>
                <a:gd name="T7" fmla="*/ 28 h 28"/>
                <a:gd name="T8" fmla="*/ 205 w 205"/>
                <a:gd name="T9" fmla="*/ 0 h 28"/>
                <a:gd name="T10" fmla="*/ 205 w 205"/>
                <a:gd name="T11" fmla="*/ 0 h 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5" h="28">
                  <a:moveTo>
                    <a:pt x="205" y="0"/>
                  </a:moveTo>
                  <a:lnTo>
                    <a:pt x="0" y="0"/>
                  </a:lnTo>
                  <a:lnTo>
                    <a:pt x="0" y="28"/>
                  </a:lnTo>
                  <a:lnTo>
                    <a:pt x="205" y="28"/>
                  </a:lnTo>
                  <a:lnTo>
                    <a:pt x="205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23" name="ZoneTexte 22">
              <a:extLst>
                <a:ext uri="{FF2B5EF4-FFF2-40B4-BE49-F238E27FC236}">
                  <a16:creationId xmlns:a16="http://schemas.microsoft.com/office/drawing/2014/main" id="{02897C5D-116B-4F39-85F0-80672EE569CC}"/>
                </a:ext>
              </a:extLst>
            </p:cNvPr>
            <p:cNvSpPr txBox="1"/>
            <p:nvPr/>
          </p:nvSpPr>
          <p:spPr>
            <a:xfrm>
              <a:off x="1050967" y="4137141"/>
              <a:ext cx="1566006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Treatment success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001E7217-D9D6-47E5-B832-1C3AF391BD35}"/>
                </a:ext>
              </a:extLst>
            </p:cNvPr>
            <p:cNvSpPr txBox="1"/>
            <p:nvPr/>
          </p:nvSpPr>
          <p:spPr>
            <a:xfrm>
              <a:off x="4614197" y="4137141"/>
              <a:ext cx="123303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Adverse event</a:t>
              </a:r>
            </a:p>
          </p:txBody>
        </p: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6CF1F845-37AA-469B-84B6-60306FFD59A2}"/>
                </a:ext>
              </a:extLst>
            </p:cNvPr>
            <p:cNvSpPr txBox="1"/>
            <p:nvPr/>
          </p:nvSpPr>
          <p:spPr>
            <a:xfrm>
              <a:off x="5855343" y="4137141"/>
              <a:ext cx="14302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Lost to follow-up</a:t>
              </a:r>
            </a:p>
          </p:txBody>
        </p:sp>
        <p:sp>
          <p:nvSpPr>
            <p:cNvPr id="26" name="ZoneTexte 25">
              <a:extLst>
                <a:ext uri="{FF2B5EF4-FFF2-40B4-BE49-F238E27FC236}">
                  <a16:creationId xmlns:a16="http://schemas.microsoft.com/office/drawing/2014/main" id="{0BAB0261-937B-4C5F-A14F-918E9B4F9345}"/>
                </a:ext>
              </a:extLst>
            </p:cNvPr>
            <p:cNvSpPr txBox="1"/>
            <p:nvPr/>
          </p:nvSpPr>
          <p:spPr>
            <a:xfrm>
              <a:off x="7675383" y="4137141"/>
              <a:ext cx="595035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Other</a:t>
              </a:r>
            </a:p>
          </p:txBody>
        </p:sp>
        <p:sp>
          <p:nvSpPr>
            <p:cNvPr id="28" name="ZoneTexte 27">
              <a:extLst>
                <a:ext uri="{FF2B5EF4-FFF2-40B4-BE49-F238E27FC236}">
                  <a16:creationId xmlns:a16="http://schemas.microsoft.com/office/drawing/2014/main" id="{32563083-6031-4E8F-A495-0368D7D91BD3}"/>
                </a:ext>
              </a:extLst>
            </p:cNvPr>
            <p:cNvSpPr txBox="1"/>
            <p:nvPr/>
          </p:nvSpPr>
          <p:spPr>
            <a:xfrm>
              <a:off x="3810454" y="2242188"/>
              <a:ext cx="19044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DTG, immediate switch</a:t>
              </a:r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009F9036-7970-49EE-9D8D-C1387A93D109}"/>
                </a:ext>
              </a:extLst>
            </p:cNvPr>
            <p:cNvSpPr txBox="1"/>
            <p:nvPr/>
          </p:nvSpPr>
          <p:spPr>
            <a:xfrm>
              <a:off x="3807905" y="2492912"/>
              <a:ext cx="1739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b="1">
                  <a:solidFill>
                    <a:srgbClr val="333399"/>
                  </a:solidFill>
                  <a:latin typeface="+mj-lt"/>
                </a:rPr>
                <a:t>DTG, deferred switch</a:t>
              </a:r>
            </a:p>
          </p:txBody>
        </p:sp>
        <p:sp>
          <p:nvSpPr>
            <p:cNvPr id="30" name="ZoneTexte 29">
              <a:extLst>
                <a:ext uri="{FF2B5EF4-FFF2-40B4-BE49-F238E27FC236}">
                  <a16:creationId xmlns:a16="http://schemas.microsoft.com/office/drawing/2014/main" id="{B2B874DF-7983-4D92-A851-65AF0BBF857F}"/>
                </a:ext>
              </a:extLst>
            </p:cNvPr>
            <p:cNvSpPr txBox="1"/>
            <p:nvPr/>
          </p:nvSpPr>
          <p:spPr>
            <a:xfrm>
              <a:off x="783026" y="3976590"/>
              <a:ext cx="269625" cy="276999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31" name="ZoneTexte 30">
              <a:extLst>
                <a:ext uri="{FF2B5EF4-FFF2-40B4-BE49-F238E27FC236}">
                  <a16:creationId xmlns:a16="http://schemas.microsoft.com/office/drawing/2014/main" id="{105F2A69-82BA-4D86-A9A8-C74465F66EDB}"/>
                </a:ext>
              </a:extLst>
            </p:cNvPr>
            <p:cNvSpPr txBox="1"/>
            <p:nvPr/>
          </p:nvSpPr>
          <p:spPr>
            <a:xfrm>
              <a:off x="698067" y="3488532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32" name="ZoneTexte 31">
              <a:extLst>
                <a:ext uri="{FF2B5EF4-FFF2-40B4-BE49-F238E27FC236}">
                  <a16:creationId xmlns:a16="http://schemas.microsoft.com/office/drawing/2014/main" id="{1152F261-4CF1-47D4-A325-8A8A66B1E85C}"/>
                </a:ext>
              </a:extLst>
            </p:cNvPr>
            <p:cNvSpPr txBox="1"/>
            <p:nvPr/>
          </p:nvSpPr>
          <p:spPr>
            <a:xfrm>
              <a:off x="698067" y="2992161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D71D6F56-6D5D-468A-8D22-C8D87D6DFE33}"/>
                </a:ext>
              </a:extLst>
            </p:cNvPr>
            <p:cNvSpPr txBox="1"/>
            <p:nvPr/>
          </p:nvSpPr>
          <p:spPr>
            <a:xfrm>
              <a:off x="698067" y="2495788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34" name="ZoneTexte 33">
              <a:extLst>
                <a:ext uri="{FF2B5EF4-FFF2-40B4-BE49-F238E27FC236}">
                  <a16:creationId xmlns:a16="http://schemas.microsoft.com/office/drawing/2014/main" id="{A15DDBA6-70DF-471B-811A-606B72645D06}"/>
                </a:ext>
              </a:extLst>
            </p:cNvPr>
            <p:cNvSpPr txBox="1"/>
            <p:nvPr/>
          </p:nvSpPr>
          <p:spPr>
            <a:xfrm>
              <a:off x="698067" y="1999416"/>
              <a:ext cx="35458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C107BFF7-AE4E-4F85-918A-15710616B49A}"/>
                </a:ext>
              </a:extLst>
            </p:cNvPr>
            <p:cNvSpPr txBox="1"/>
            <p:nvPr/>
          </p:nvSpPr>
          <p:spPr>
            <a:xfrm>
              <a:off x="613107" y="1486418"/>
              <a:ext cx="439544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37" name="ZoneTexte 36">
              <a:extLst>
                <a:ext uri="{FF2B5EF4-FFF2-40B4-BE49-F238E27FC236}">
                  <a16:creationId xmlns:a16="http://schemas.microsoft.com/office/drawing/2014/main" id="{83A6508D-E207-409A-AF50-8CCB379D5287}"/>
                </a:ext>
              </a:extLst>
            </p:cNvPr>
            <p:cNvSpPr txBox="1"/>
            <p:nvPr/>
          </p:nvSpPr>
          <p:spPr>
            <a:xfrm>
              <a:off x="1340640" y="1508431"/>
              <a:ext cx="5068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92.2</a:t>
              </a:r>
            </a:p>
          </p:txBody>
        </p:sp>
        <p:sp>
          <p:nvSpPr>
            <p:cNvPr id="38" name="ZoneTexte 37">
              <a:extLst>
                <a:ext uri="{FF2B5EF4-FFF2-40B4-BE49-F238E27FC236}">
                  <a16:creationId xmlns:a16="http://schemas.microsoft.com/office/drawing/2014/main" id="{B8F375E5-5EB4-4280-B846-5E1EB267A9FD}"/>
                </a:ext>
              </a:extLst>
            </p:cNvPr>
            <p:cNvSpPr txBox="1"/>
            <p:nvPr/>
          </p:nvSpPr>
          <p:spPr>
            <a:xfrm>
              <a:off x="1821938" y="1615636"/>
              <a:ext cx="50686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87.0</a:t>
              </a:r>
            </a:p>
          </p:txBody>
        </p:sp>
        <p:sp>
          <p:nvSpPr>
            <p:cNvPr id="39" name="ZoneTexte 38">
              <a:extLst>
                <a:ext uri="{FF2B5EF4-FFF2-40B4-BE49-F238E27FC236}">
                  <a16:creationId xmlns:a16="http://schemas.microsoft.com/office/drawing/2014/main" id="{440A2B2B-8B33-498C-9B50-E8F2D9A6414E}"/>
                </a:ext>
              </a:extLst>
            </p:cNvPr>
            <p:cNvSpPr txBox="1"/>
            <p:nvPr/>
          </p:nvSpPr>
          <p:spPr>
            <a:xfrm>
              <a:off x="4788483" y="3690823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3.9</a:t>
              </a:r>
            </a:p>
          </p:txBody>
        </p:sp>
        <p:sp>
          <p:nvSpPr>
            <p:cNvPr id="40" name="ZoneTexte 39">
              <a:extLst>
                <a:ext uri="{FF2B5EF4-FFF2-40B4-BE49-F238E27FC236}">
                  <a16:creationId xmlns:a16="http://schemas.microsoft.com/office/drawing/2014/main" id="{5D9A9922-8EA1-4492-8741-8108C261E0B1}"/>
                </a:ext>
              </a:extLst>
            </p:cNvPr>
            <p:cNvSpPr txBox="1"/>
            <p:nvPr/>
          </p:nvSpPr>
          <p:spPr>
            <a:xfrm>
              <a:off x="5216697" y="3625279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6.7</a:t>
              </a:r>
            </a:p>
          </p:txBody>
        </p:sp>
        <p:sp>
          <p:nvSpPr>
            <p:cNvPr id="41" name="ZoneTexte 40">
              <a:extLst>
                <a:ext uri="{FF2B5EF4-FFF2-40B4-BE49-F238E27FC236}">
                  <a16:creationId xmlns:a16="http://schemas.microsoft.com/office/drawing/2014/main" id="{5A2F1696-4066-4EA6-AC11-4F41AC217FF9}"/>
                </a:ext>
              </a:extLst>
            </p:cNvPr>
            <p:cNvSpPr txBox="1"/>
            <p:nvPr/>
          </p:nvSpPr>
          <p:spPr>
            <a:xfrm>
              <a:off x="6579753" y="3786941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2.0</a:t>
              </a:r>
            </a:p>
          </p:txBody>
        </p:sp>
        <p:sp>
          <p:nvSpPr>
            <p:cNvPr id="42" name="ZoneTexte 41">
              <a:extLst>
                <a:ext uri="{FF2B5EF4-FFF2-40B4-BE49-F238E27FC236}">
                  <a16:creationId xmlns:a16="http://schemas.microsoft.com/office/drawing/2014/main" id="{76726EFC-0B53-4A98-B6C6-AD67E2FE6080}"/>
                </a:ext>
              </a:extLst>
            </p:cNvPr>
            <p:cNvSpPr txBox="1"/>
            <p:nvPr/>
          </p:nvSpPr>
          <p:spPr>
            <a:xfrm>
              <a:off x="6166434" y="3786941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0.5</a:t>
              </a:r>
            </a:p>
          </p:txBody>
        </p:sp>
        <p:sp>
          <p:nvSpPr>
            <p:cNvPr id="43" name="ZoneTexte 42">
              <a:extLst>
                <a:ext uri="{FF2B5EF4-FFF2-40B4-BE49-F238E27FC236}">
                  <a16:creationId xmlns:a16="http://schemas.microsoft.com/office/drawing/2014/main" id="{87A89646-F52D-4F82-BE0E-5B80E56ADF7D}"/>
                </a:ext>
              </a:extLst>
            </p:cNvPr>
            <p:cNvSpPr txBox="1"/>
            <p:nvPr/>
          </p:nvSpPr>
          <p:spPr>
            <a:xfrm>
              <a:off x="7544385" y="3769295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1.0</a:t>
              </a:r>
            </a:p>
          </p:txBody>
        </p:sp>
        <p:sp>
          <p:nvSpPr>
            <p:cNvPr id="44" name="ZoneTexte 43">
              <a:extLst>
                <a:ext uri="{FF2B5EF4-FFF2-40B4-BE49-F238E27FC236}">
                  <a16:creationId xmlns:a16="http://schemas.microsoft.com/office/drawing/2014/main" id="{24107466-8330-454F-B305-0D99A3158312}"/>
                </a:ext>
              </a:extLst>
            </p:cNvPr>
            <p:cNvSpPr txBox="1"/>
            <p:nvPr/>
          </p:nvSpPr>
          <p:spPr>
            <a:xfrm>
              <a:off x="7952485" y="3752768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1.9</a:t>
              </a:r>
            </a:p>
          </p:txBody>
        </p:sp>
        <p:sp>
          <p:nvSpPr>
            <p:cNvPr id="18" name="Freeform 15">
              <a:extLst>
                <a:ext uri="{FF2B5EF4-FFF2-40B4-BE49-F238E27FC236}">
                  <a16:creationId xmlns:a16="http://schemas.microsoft.com/office/drawing/2014/main" id="{1B3C5B33-CE47-41C3-89FC-18EC930D021A}"/>
                </a:ext>
              </a:extLst>
            </p:cNvPr>
            <p:cNvSpPr>
              <a:spLocks/>
            </p:cNvSpPr>
            <p:nvPr/>
          </p:nvSpPr>
          <p:spPr bwMode="auto">
            <a:xfrm>
              <a:off x="3232663" y="4012413"/>
              <a:ext cx="325438" cy="97415"/>
            </a:xfrm>
            <a:custGeom>
              <a:avLst/>
              <a:gdLst>
                <a:gd name="T0" fmla="*/ 205 w 205"/>
                <a:gd name="T1" fmla="*/ 0 h 34"/>
                <a:gd name="T2" fmla="*/ 0 w 205"/>
                <a:gd name="T3" fmla="*/ 0 h 34"/>
                <a:gd name="T4" fmla="*/ 0 w 205"/>
                <a:gd name="T5" fmla="*/ 34 h 34"/>
                <a:gd name="T6" fmla="*/ 205 w 205"/>
                <a:gd name="T7" fmla="*/ 34 h 34"/>
                <a:gd name="T8" fmla="*/ 205 w 205"/>
                <a:gd name="T9" fmla="*/ 0 h 34"/>
                <a:gd name="T10" fmla="*/ 205 w 205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5" h="34">
                  <a:moveTo>
                    <a:pt x="205" y="0"/>
                  </a:moveTo>
                  <a:lnTo>
                    <a:pt x="0" y="0"/>
                  </a:lnTo>
                  <a:lnTo>
                    <a:pt x="0" y="34"/>
                  </a:lnTo>
                  <a:lnTo>
                    <a:pt x="205" y="34"/>
                  </a:lnTo>
                  <a:lnTo>
                    <a:pt x="205" y="0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3336F0CE-1906-4F04-8332-988527155FAE}"/>
                </a:ext>
              </a:extLst>
            </p:cNvPr>
            <p:cNvSpPr txBox="1"/>
            <p:nvPr/>
          </p:nvSpPr>
          <p:spPr>
            <a:xfrm>
              <a:off x="3021826" y="4137141"/>
              <a:ext cx="1202573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Virologic</a:t>
              </a:r>
            </a:p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non-response</a:t>
              </a:r>
            </a:p>
          </p:txBody>
        </p:sp>
        <p:sp>
          <p:nvSpPr>
            <p:cNvPr id="45" name="ZoneTexte 44">
              <a:extLst>
                <a:ext uri="{FF2B5EF4-FFF2-40B4-BE49-F238E27FC236}">
                  <a16:creationId xmlns:a16="http://schemas.microsoft.com/office/drawing/2014/main" id="{DFB250D9-1676-4E76-B947-1A40ED46A996}"/>
                </a:ext>
              </a:extLst>
            </p:cNvPr>
            <p:cNvSpPr txBox="1"/>
            <p:nvPr/>
          </p:nvSpPr>
          <p:spPr>
            <a:xfrm>
              <a:off x="3187632" y="374797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2.4</a:t>
              </a:r>
            </a:p>
          </p:txBody>
        </p:sp>
        <p:sp>
          <p:nvSpPr>
            <p:cNvPr id="46" name="ZoneTexte 45">
              <a:extLst>
                <a:ext uri="{FF2B5EF4-FFF2-40B4-BE49-F238E27FC236}">
                  <a16:creationId xmlns:a16="http://schemas.microsoft.com/office/drawing/2014/main" id="{4943026A-2375-4F03-8693-251606C242E8}"/>
                </a:ext>
              </a:extLst>
            </p:cNvPr>
            <p:cNvSpPr txBox="1"/>
            <p:nvPr/>
          </p:nvSpPr>
          <p:spPr>
            <a:xfrm>
              <a:off x="3570209" y="3747974"/>
              <a:ext cx="415498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333399"/>
                  </a:solidFill>
                  <a:latin typeface="+mj-lt"/>
                </a:rPr>
                <a:t>2.4</a:t>
              </a:r>
            </a:p>
          </p:txBody>
        </p:sp>
        <p:cxnSp>
          <p:nvCxnSpPr>
            <p:cNvPr id="48" name="Connecteur droit 47">
              <a:extLst>
                <a:ext uri="{FF2B5EF4-FFF2-40B4-BE49-F238E27FC236}">
                  <a16:creationId xmlns:a16="http://schemas.microsoft.com/office/drawing/2014/main" id="{2F18DD25-332C-418A-A923-53629F8B9D59}"/>
                </a:ext>
              </a:extLst>
            </p:cNvPr>
            <p:cNvCxnSpPr/>
            <p:nvPr/>
          </p:nvCxnSpPr>
          <p:spPr bwMode="auto">
            <a:xfrm>
              <a:off x="4835463" y="4412018"/>
              <a:ext cx="3419999" cy="0"/>
            </a:xfrm>
            <a:prstGeom prst="line">
              <a:avLst/>
            </a:prstGeom>
            <a:solidFill>
              <a:schemeClr val="accent1"/>
            </a:solidFill>
            <a:ln w="9525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49" name="ZoneTexte 48">
              <a:extLst>
                <a:ext uri="{FF2B5EF4-FFF2-40B4-BE49-F238E27FC236}">
                  <a16:creationId xmlns:a16="http://schemas.microsoft.com/office/drawing/2014/main" id="{63A5DD55-B2A9-4792-9DF6-654C7B770B1D}"/>
                </a:ext>
              </a:extLst>
            </p:cNvPr>
            <p:cNvSpPr txBox="1"/>
            <p:nvPr/>
          </p:nvSpPr>
          <p:spPr>
            <a:xfrm>
              <a:off x="5804714" y="4428318"/>
              <a:ext cx="143500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1200" b="1">
                  <a:solidFill>
                    <a:srgbClr val="000066"/>
                  </a:solidFill>
                </a:rPr>
                <a:t>No virologic data</a:t>
              </a:r>
            </a:p>
          </p:txBody>
        </p:sp>
        <p:sp>
          <p:nvSpPr>
            <p:cNvPr id="50" name="ZoneTexte 49">
              <a:extLst>
                <a:ext uri="{FF2B5EF4-FFF2-40B4-BE49-F238E27FC236}">
                  <a16:creationId xmlns:a16="http://schemas.microsoft.com/office/drawing/2014/main" id="{8A6B4660-D875-4C0E-959F-0CFA24071509}"/>
                </a:ext>
              </a:extLst>
            </p:cNvPr>
            <p:cNvSpPr txBox="1"/>
            <p:nvPr/>
          </p:nvSpPr>
          <p:spPr>
            <a:xfrm>
              <a:off x="892178" y="1300781"/>
              <a:ext cx="36740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fr-FR" sz="16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54" name="Freeform 11">
              <a:extLst>
                <a:ext uri="{FF2B5EF4-FFF2-40B4-BE49-F238E27FC236}">
                  <a16:creationId xmlns:a16="http://schemas.microsoft.com/office/drawing/2014/main" id="{78BCF772-DE9A-45F9-BB11-1F5D20AD5C64}"/>
                </a:ext>
              </a:extLst>
            </p:cNvPr>
            <p:cNvSpPr>
              <a:spLocks/>
            </p:cNvSpPr>
            <p:nvPr/>
          </p:nvSpPr>
          <p:spPr bwMode="auto">
            <a:xfrm>
              <a:off x="3612505" y="4012413"/>
              <a:ext cx="327025" cy="97415"/>
            </a:xfrm>
            <a:custGeom>
              <a:avLst/>
              <a:gdLst>
                <a:gd name="T0" fmla="*/ 206 w 206"/>
                <a:gd name="T1" fmla="*/ 0 h 34"/>
                <a:gd name="T2" fmla="*/ 0 w 206"/>
                <a:gd name="T3" fmla="*/ 0 h 34"/>
                <a:gd name="T4" fmla="*/ 0 w 206"/>
                <a:gd name="T5" fmla="*/ 34 h 34"/>
                <a:gd name="T6" fmla="*/ 206 w 206"/>
                <a:gd name="T7" fmla="*/ 34 h 34"/>
                <a:gd name="T8" fmla="*/ 206 w 206"/>
                <a:gd name="T9" fmla="*/ 0 h 34"/>
                <a:gd name="T10" fmla="*/ 206 w 206"/>
                <a:gd name="T11" fmla="*/ 0 h 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6" h="34">
                  <a:moveTo>
                    <a:pt x="206" y="0"/>
                  </a:moveTo>
                  <a:lnTo>
                    <a:pt x="0" y="0"/>
                  </a:lnTo>
                  <a:lnTo>
                    <a:pt x="0" y="34"/>
                  </a:lnTo>
                  <a:lnTo>
                    <a:pt x="206" y="34"/>
                  </a:lnTo>
                  <a:lnTo>
                    <a:pt x="206" y="0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  <p:sp>
          <p:nvSpPr>
            <p:cNvPr id="55" name="Freeform 13">
              <a:extLst>
                <a:ext uri="{FF2B5EF4-FFF2-40B4-BE49-F238E27FC236}">
                  <a16:creationId xmlns:a16="http://schemas.microsoft.com/office/drawing/2014/main" id="{2D81406D-A984-4FCB-BE26-2E7BDC04D39D}"/>
                </a:ext>
              </a:extLst>
            </p:cNvPr>
            <p:cNvSpPr>
              <a:spLocks/>
            </p:cNvSpPr>
            <p:nvPr/>
          </p:nvSpPr>
          <p:spPr bwMode="auto">
            <a:xfrm>
              <a:off x="6239909" y="4077357"/>
              <a:ext cx="325438" cy="32472"/>
            </a:xfrm>
            <a:custGeom>
              <a:avLst/>
              <a:gdLst>
                <a:gd name="T0" fmla="*/ 0 w 205"/>
                <a:gd name="T1" fmla="*/ 0 h 22"/>
                <a:gd name="T2" fmla="*/ 0 w 205"/>
                <a:gd name="T3" fmla="*/ 22 h 22"/>
                <a:gd name="T4" fmla="*/ 205 w 205"/>
                <a:gd name="T5" fmla="*/ 22 h 22"/>
                <a:gd name="T6" fmla="*/ 205 w 205"/>
                <a:gd name="T7" fmla="*/ 0 h 22"/>
                <a:gd name="T8" fmla="*/ 0 w 205"/>
                <a:gd name="T9" fmla="*/ 0 h 22"/>
                <a:gd name="T10" fmla="*/ 0 w 205"/>
                <a:gd name="T11" fmla="*/ 0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5" h="22">
                  <a:moveTo>
                    <a:pt x="0" y="0"/>
                  </a:moveTo>
                  <a:lnTo>
                    <a:pt x="0" y="22"/>
                  </a:lnTo>
                  <a:lnTo>
                    <a:pt x="205" y="22"/>
                  </a:lnTo>
                  <a:lnTo>
                    <a:pt x="20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600">
                <a:solidFill>
                  <a:srgbClr val="000066"/>
                </a:solidFill>
              </a:endParaRPr>
            </a:p>
          </p:txBody>
        </p:sp>
      </p:grpSp>
      <p:sp>
        <p:nvSpPr>
          <p:cNvPr id="53" name="ZoneTexte 52">
            <a:extLst>
              <a:ext uri="{FF2B5EF4-FFF2-40B4-BE49-F238E27FC236}">
                <a16:creationId xmlns:a16="http://schemas.microsoft.com/office/drawing/2014/main" id="{FFEEE150-D9F1-4BC6-A7A0-966A36E7669D}"/>
              </a:ext>
            </a:extLst>
          </p:cNvPr>
          <p:cNvSpPr txBox="1"/>
          <p:nvPr/>
        </p:nvSpPr>
        <p:spPr>
          <a:xfrm>
            <a:off x="3644873" y="4725144"/>
            <a:ext cx="18708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000" b="1">
                <a:solidFill>
                  <a:srgbClr val="CC3300"/>
                </a:solidFill>
                <a:latin typeface="Calibri" pitchFamily="34" charset="0"/>
              </a:rPr>
              <a:t>Virologic failure</a:t>
            </a:r>
          </a:p>
        </p:txBody>
      </p:sp>
      <p:sp>
        <p:nvSpPr>
          <p:cNvPr id="58" name="AutoShape 162">
            <a:extLst>
              <a:ext uri="{FF2B5EF4-FFF2-40B4-BE49-F238E27FC236}">
                <a16:creationId xmlns:a16="http://schemas.microsoft.com/office/drawing/2014/main" id="{2A69DAC9-EA42-41A5-A2E9-660222FAA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C8F5C39A-AF93-4F08-9B1C-DC20643DDB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 dirty="0">
                <a:ea typeface="ＭＳ Ｐゴシック" panose="020B0600070205080204" pitchFamily="34" charset="-128"/>
              </a:rPr>
            </a:br>
            <a:r>
              <a:rPr lang="en-GB" altLang="fr-FR" dirty="0">
                <a:ea typeface="ＭＳ Ｐゴシック" panose="020B0600070205080204" pitchFamily="34" charset="-128"/>
              </a:rPr>
              <a:t>of PI/r in patients with high cardiovascular risk</a:t>
            </a:r>
            <a:endParaRPr lang="fr-FR" dirty="0"/>
          </a:p>
        </p:txBody>
      </p:sp>
      <p:sp>
        <p:nvSpPr>
          <p:cNvPr id="59" name="ZoneTexte 58">
            <a:extLst>
              <a:ext uri="{FF2B5EF4-FFF2-40B4-BE49-F238E27FC236}">
                <a16:creationId xmlns:a16="http://schemas.microsoft.com/office/drawing/2014/main" id="{3A71489A-8CB5-4878-827D-396488AF72BF}"/>
              </a:ext>
            </a:extLst>
          </p:cNvPr>
          <p:cNvSpPr txBox="1"/>
          <p:nvPr/>
        </p:nvSpPr>
        <p:spPr>
          <a:xfrm>
            <a:off x="3364600" y="1196752"/>
            <a:ext cx="24313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solidFill>
                  <a:srgbClr val="CC3300"/>
                </a:solidFill>
                <a:latin typeface="Calibri" pitchFamily="34" charset="0"/>
              </a:rPr>
              <a:t>Outcome at W96, ITT</a:t>
            </a:r>
          </a:p>
        </p:txBody>
      </p:sp>
    </p:spTree>
    <p:extLst>
      <p:ext uri="{BB962C8B-B14F-4D97-AF65-F5344CB8AC3E}">
        <p14:creationId xmlns:p14="http://schemas.microsoft.com/office/powerpoint/2010/main" val="16776649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ZoneTexte 69"/>
          <p:cNvSpPr txBox="1">
            <a:spLocks noChangeArrowheads="1"/>
          </p:cNvSpPr>
          <p:nvPr/>
        </p:nvSpPr>
        <p:spPr bwMode="auto">
          <a:xfrm>
            <a:off x="2811167" y="6581775"/>
            <a:ext cx="633505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/>
            <a:r>
              <a:rPr lang="en-GB" sz="1200" i="1" dirty="0" err="1">
                <a:solidFill>
                  <a:srgbClr val="CC3300"/>
                </a:solidFill>
              </a:rPr>
              <a:t>Gatell</a:t>
            </a:r>
            <a:r>
              <a:rPr lang="en-GB" sz="1200" i="1" dirty="0">
                <a:solidFill>
                  <a:srgbClr val="CC3300"/>
                </a:solidFill>
              </a:rPr>
              <a:t> JM. </a:t>
            </a:r>
            <a:r>
              <a:rPr lang="fr-FR" sz="1200" i="1" dirty="0">
                <a:solidFill>
                  <a:srgbClr val="CC3300"/>
                </a:solidFill>
              </a:rPr>
              <a:t>Clin Infect Dis 2019 ; 68 :597-606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47" name="ZoneTexte 46">
            <a:extLst>
              <a:ext uri="{FF2B5EF4-FFF2-40B4-BE49-F238E27FC236}">
                <a16:creationId xmlns:a16="http://schemas.microsoft.com/office/drawing/2014/main" id="{F86BF1AE-0E2F-47FF-9678-9D42D946161C}"/>
              </a:ext>
            </a:extLst>
          </p:cNvPr>
          <p:cNvSpPr txBox="1"/>
          <p:nvPr/>
        </p:nvSpPr>
        <p:spPr>
          <a:xfrm>
            <a:off x="8784311" y="32575"/>
            <a:ext cx="325731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fr-FR" sz="1000" b="1" dirty="0">
                <a:solidFill>
                  <a:schemeClr val="bg1"/>
                </a:solidFill>
              </a:rPr>
              <a:t>88</a:t>
            </a:r>
          </a:p>
        </p:txBody>
      </p:sp>
      <p:sp>
        <p:nvSpPr>
          <p:cNvPr id="4" name="Rectangle 3"/>
          <p:cNvSpPr/>
          <p:nvPr/>
        </p:nvSpPr>
        <p:spPr>
          <a:xfrm>
            <a:off x="1207804" y="3303216"/>
            <a:ext cx="672839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CC3300"/>
                </a:solidFill>
                <a:latin typeface="+mj-lt"/>
              </a:rPr>
              <a:t>Change in % of patients receiving or requiring lipid lowering agents</a:t>
            </a:r>
            <a:br>
              <a:rPr lang="en-US" b="1" dirty="0">
                <a:solidFill>
                  <a:srgbClr val="CC3300"/>
                </a:solidFill>
                <a:latin typeface="+mj-lt"/>
              </a:rPr>
            </a:br>
            <a:r>
              <a:rPr lang="en-US" b="1" dirty="0">
                <a:solidFill>
                  <a:srgbClr val="CC3300"/>
                </a:solidFill>
                <a:latin typeface="+mj-lt"/>
              </a:rPr>
              <a:t>according to NCEP ATP-III guidelines</a:t>
            </a:r>
          </a:p>
        </p:txBody>
      </p:sp>
      <p:sp>
        <p:nvSpPr>
          <p:cNvPr id="7" name="Titre 2">
            <a:extLst>
              <a:ext uri="{FF2B5EF4-FFF2-40B4-BE49-F238E27FC236}">
                <a16:creationId xmlns:a16="http://schemas.microsoft.com/office/drawing/2014/main" id="{425E833A-340E-4356-910E-2513A7301C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 dirty="0">
                <a:ea typeface="ＭＳ Ｐゴシック" panose="020B0600070205080204" pitchFamily="34" charset="-128"/>
              </a:rPr>
            </a:br>
            <a:r>
              <a:rPr lang="en-GB" altLang="fr-FR" dirty="0">
                <a:ea typeface="ＭＳ Ｐゴシック" panose="020B0600070205080204" pitchFamily="34" charset="-128"/>
              </a:rPr>
              <a:t>of PI/r in patients with high cardiovascular risk</a:t>
            </a:r>
          </a:p>
        </p:txBody>
      </p:sp>
      <p:sp>
        <p:nvSpPr>
          <p:cNvPr id="2" name="Espace réservé du contenu 1">
            <a:extLst>
              <a:ext uri="{FF2B5EF4-FFF2-40B4-BE49-F238E27FC236}">
                <a16:creationId xmlns:a16="http://schemas.microsoft.com/office/drawing/2014/main" id="{0C2847DC-98D9-4320-80DD-06D082FCBD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" y="1124744"/>
            <a:ext cx="9024938" cy="2146821"/>
          </a:xfrm>
        </p:spPr>
        <p:txBody>
          <a:bodyPr/>
          <a:lstStyle/>
          <a:p>
            <a:pPr>
              <a:defRPr/>
            </a:pPr>
            <a:r>
              <a:rPr lang="en-US" sz="1800" b="1" dirty="0">
                <a:latin typeface="Calibri"/>
                <a:cs typeface="Calibri"/>
              </a:rPr>
              <a:t>Discontinuation for adverse event W48-W96</a:t>
            </a:r>
          </a:p>
          <a:p>
            <a:pPr marL="714375" lvl="1" indent="-257175">
              <a:defRPr/>
            </a:pPr>
            <a:r>
              <a:rPr lang="en-US" sz="1400" dirty="0"/>
              <a:t>Deferred switch, N = 9 (mood and/or sleep disorders, N = 7)</a:t>
            </a:r>
          </a:p>
          <a:p>
            <a:pPr marL="714375" lvl="1" indent="-257175">
              <a:defRPr/>
            </a:pPr>
            <a:r>
              <a:rPr lang="en-US" sz="1400" dirty="0"/>
              <a:t>Immediate switch: none</a:t>
            </a:r>
            <a:endParaRPr lang="en-US" sz="1400" b="1" dirty="0">
              <a:latin typeface="Calibri"/>
              <a:cs typeface="Calibri"/>
            </a:endParaRPr>
          </a:p>
          <a:p>
            <a:pPr>
              <a:defRPr/>
            </a:pPr>
            <a:r>
              <a:rPr lang="en-US" sz="1800" b="1" dirty="0">
                <a:latin typeface="Calibri"/>
                <a:cs typeface="Calibri"/>
              </a:rPr>
              <a:t>Change in fasting lipids</a:t>
            </a:r>
            <a:endParaRPr lang="en-US" sz="2400" b="1" dirty="0">
              <a:solidFill>
                <a:srgbClr val="000066"/>
              </a:solidFill>
              <a:latin typeface="Calibri"/>
              <a:cs typeface="Calibri"/>
            </a:endParaRPr>
          </a:p>
          <a:p>
            <a:pPr marL="714375" lvl="1" indent="-257175">
              <a:defRPr/>
            </a:pPr>
            <a:r>
              <a:rPr lang="en-US" sz="1400" dirty="0"/>
              <a:t>Deferred switch: improvement of lipid parameters at W96 (total cholesterol, non-HDL cholesterol, </a:t>
            </a:r>
            <a:br>
              <a:rPr lang="en-US" sz="1400" dirty="0"/>
            </a:br>
            <a:r>
              <a:rPr lang="en-US" sz="1400" dirty="0"/>
              <a:t>LDL-cholesterol, HDL-cholesterol, triglycerides), all statistically significant and of same level as at W48 in immediate switch group </a:t>
            </a:r>
          </a:p>
          <a:p>
            <a:pPr marL="714375" lvl="1" indent="-257175">
              <a:buFont typeface="Arial" panose="020B0604020202020204" pitchFamily="34" charset="0"/>
              <a:buChar char="‒"/>
              <a:defRPr/>
            </a:pPr>
            <a:r>
              <a:rPr lang="en-US" sz="1400" dirty="0"/>
              <a:t>Immediate switch: </a:t>
            </a:r>
            <a:r>
              <a:rPr lang="en-US" sz="1400" dirty="0" err="1"/>
              <a:t>stabilisation</a:t>
            </a:r>
            <a:r>
              <a:rPr lang="en-US" sz="1400" dirty="0"/>
              <a:t> of improvement between W48 and W96</a:t>
            </a:r>
          </a:p>
        </p:txBody>
      </p:sp>
      <p:sp>
        <p:nvSpPr>
          <p:cNvPr id="8" name="AutoShape 162">
            <a:extLst>
              <a:ext uri="{FF2B5EF4-FFF2-40B4-BE49-F238E27FC236}">
                <a16:creationId xmlns:a16="http://schemas.microsoft.com/office/drawing/2014/main" id="{2A69DAC9-EA42-41A5-A2E9-660222FAA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AF9F2C7F-61F8-4694-B2AD-72DDCF5DA49D}"/>
              </a:ext>
            </a:extLst>
          </p:cNvPr>
          <p:cNvGrpSpPr/>
          <p:nvPr/>
        </p:nvGrpSpPr>
        <p:grpSpPr>
          <a:xfrm>
            <a:off x="2294622" y="3906125"/>
            <a:ext cx="6558138" cy="2608484"/>
            <a:chOff x="2294622" y="3906125"/>
            <a:chExt cx="6558138" cy="2608484"/>
          </a:xfrm>
        </p:grpSpPr>
        <p:sp>
          <p:nvSpPr>
            <p:cNvPr id="40" name="AutoShape 165">
              <a:extLst>
                <a:ext uri="{FF2B5EF4-FFF2-40B4-BE49-F238E27FC236}">
                  <a16:creationId xmlns:a16="http://schemas.microsoft.com/office/drawing/2014/main" id="{4D5D5A4D-A26C-4361-A3D8-AB4491CF6F7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688423" y="4051432"/>
              <a:ext cx="2150778" cy="591785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EED9C72E-6E9C-4457-8374-E887D36D1793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3980" y="4144323"/>
              <a:ext cx="162285" cy="146380"/>
            </a:xfrm>
            <a:custGeom>
              <a:avLst/>
              <a:gdLst>
                <a:gd name="T0" fmla="*/ 82 w 82"/>
                <a:gd name="T1" fmla="*/ 0 h 83"/>
                <a:gd name="T2" fmla="*/ 0 w 82"/>
                <a:gd name="T3" fmla="*/ 0 h 83"/>
                <a:gd name="T4" fmla="*/ 0 w 82"/>
                <a:gd name="T5" fmla="*/ 83 h 83"/>
                <a:gd name="T6" fmla="*/ 82 w 82"/>
                <a:gd name="T7" fmla="*/ 83 h 83"/>
                <a:gd name="T8" fmla="*/ 82 w 82"/>
                <a:gd name="T9" fmla="*/ 0 h 83"/>
                <a:gd name="T10" fmla="*/ 82 w 82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1" name="Freeform 7">
              <a:extLst>
                <a:ext uri="{FF2B5EF4-FFF2-40B4-BE49-F238E27FC236}">
                  <a16:creationId xmlns:a16="http://schemas.microsoft.com/office/drawing/2014/main" id="{F20D8454-11FA-4D34-A5C4-E06044B92429}"/>
                </a:ext>
              </a:extLst>
            </p:cNvPr>
            <p:cNvSpPr>
              <a:spLocks/>
            </p:cNvSpPr>
            <p:nvPr/>
          </p:nvSpPr>
          <p:spPr bwMode="auto">
            <a:xfrm>
              <a:off x="6803980" y="4437112"/>
              <a:ext cx="162285" cy="146380"/>
            </a:xfrm>
            <a:custGeom>
              <a:avLst/>
              <a:gdLst>
                <a:gd name="T0" fmla="*/ 82 w 82"/>
                <a:gd name="T1" fmla="*/ 0 h 84"/>
                <a:gd name="T2" fmla="*/ 0 w 82"/>
                <a:gd name="T3" fmla="*/ 0 h 84"/>
                <a:gd name="T4" fmla="*/ 0 w 82"/>
                <a:gd name="T5" fmla="*/ 84 h 84"/>
                <a:gd name="T6" fmla="*/ 82 w 82"/>
                <a:gd name="T7" fmla="*/ 84 h 84"/>
                <a:gd name="T8" fmla="*/ 82 w 82"/>
                <a:gd name="T9" fmla="*/ 0 h 84"/>
                <a:gd name="T10" fmla="*/ 82 w 82"/>
                <a:gd name="T11" fmla="*/ 0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82" y="84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12" name="ZoneTexte 11">
              <a:extLst>
                <a:ext uri="{FF2B5EF4-FFF2-40B4-BE49-F238E27FC236}">
                  <a16:creationId xmlns:a16="http://schemas.microsoft.com/office/drawing/2014/main" id="{FF850C78-C441-466D-8FE3-D7B928223732}"/>
                </a:ext>
              </a:extLst>
            </p:cNvPr>
            <p:cNvSpPr txBox="1"/>
            <p:nvPr/>
          </p:nvSpPr>
          <p:spPr>
            <a:xfrm>
              <a:off x="6948264" y="4080105"/>
              <a:ext cx="1904496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b="1" dirty="0">
                  <a:solidFill>
                    <a:srgbClr val="333399"/>
                  </a:solidFill>
                  <a:latin typeface="+mj-lt"/>
                </a:rPr>
                <a:t>DTG, immediate switch</a:t>
              </a:r>
            </a:p>
          </p:txBody>
        </p:sp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6AC8A7BF-6B8A-4DD6-859B-8CBB98555F99}"/>
                </a:ext>
              </a:extLst>
            </p:cNvPr>
            <p:cNvSpPr txBox="1"/>
            <p:nvPr/>
          </p:nvSpPr>
          <p:spPr>
            <a:xfrm>
              <a:off x="6948264" y="4330829"/>
              <a:ext cx="173996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l"/>
              <a:r>
                <a:rPr lang="en-US" sz="1400" b="1">
                  <a:solidFill>
                    <a:srgbClr val="333399"/>
                  </a:solidFill>
                  <a:latin typeface="+mj-lt"/>
                </a:rPr>
                <a:t>DTG, deferred switch</a:t>
              </a:r>
            </a:p>
          </p:txBody>
        </p:sp>
        <p:sp>
          <p:nvSpPr>
            <p:cNvPr id="14" name="Line 11">
              <a:extLst>
                <a:ext uri="{FF2B5EF4-FFF2-40B4-BE49-F238E27FC236}">
                  <a16:creationId xmlns:a16="http://schemas.microsoft.com/office/drawing/2014/main" id="{9A82F6F4-2281-45C9-B2CD-FA80451F70A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701649" y="4030979"/>
              <a:ext cx="0" cy="2090525"/>
            </a:xfrm>
            <a:prstGeom prst="line">
              <a:avLst/>
            </a:pr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400">
                <a:solidFill>
                  <a:srgbClr val="000066"/>
                </a:solidFill>
              </a:endParaRPr>
            </a:p>
          </p:txBody>
        </p:sp>
        <p:sp>
          <p:nvSpPr>
            <p:cNvPr id="15" name="ZoneTexte 14">
              <a:extLst>
                <a:ext uri="{FF2B5EF4-FFF2-40B4-BE49-F238E27FC236}">
                  <a16:creationId xmlns:a16="http://schemas.microsoft.com/office/drawing/2014/main" id="{F417AFCA-7323-4709-BD63-627E89198FD9}"/>
                </a:ext>
              </a:extLst>
            </p:cNvPr>
            <p:cNvSpPr txBox="1"/>
            <p:nvPr/>
          </p:nvSpPr>
          <p:spPr>
            <a:xfrm>
              <a:off x="2294622" y="5980042"/>
              <a:ext cx="3545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30</a:t>
              </a:r>
              <a:endParaRPr lang="fr-FR" sz="12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6" name="ZoneTexte 15">
              <a:extLst>
                <a:ext uri="{FF2B5EF4-FFF2-40B4-BE49-F238E27FC236}">
                  <a16:creationId xmlns:a16="http://schemas.microsoft.com/office/drawing/2014/main" id="{0F7DB6DB-8119-4628-8920-B38A8BAC74ED}"/>
                </a:ext>
              </a:extLst>
            </p:cNvPr>
            <p:cNvSpPr txBox="1"/>
            <p:nvPr/>
          </p:nvSpPr>
          <p:spPr>
            <a:xfrm>
              <a:off x="2294622" y="5286285"/>
              <a:ext cx="3545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35</a:t>
              </a:r>
              <a:endParaRPr lang="fr-FR" sz="12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17" name="Connecteur droit 16">
              <a:extLst>
                <a:ext uri="{FF2B5EF4-FFF2-40B4-BE49-F238E27FC236}">
                  <a16:creationId xmlns:a16="http://schemas.microsoft.com/office/drawing/2014/main" id="{62E771D5-C316-45E1-9532-D7497C95D359}"/>
                </a:ext>
              </a:extLst>
            </p:cNvPr>
            <p:cNvCxnSpPr/>
            <p:nvPr/>
          </p:nvCxnSpPr>
          <p:spPr bwMode="auto">
            <a:xfrm>
              <a:off x="2635666" y="5424784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18" name="ZoneTexte 17">
              <a:extLst>
                <a:ext uri="{FF2B5EF4-FFF2-40B4-BE49-F238E27FC236}">
                  <a16:creationId xmlns:a16="http://schemas.microsoft.com/office/drawing/2014/main" id="{F0D40025-118A-4F6C-9EDB-288BF72086F8}"/>
                </a:ext>
              </a:extLst>
            </p:cNvPr>
            <p:cNvSpPr txBox="1"/>
            <p:nvPr/>
          </p:nvSpPr>
          <p:spPr>
            <a:xfrm>
              <a:off x="3125158" y="6206832"/>
              <a:ext cx="453970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W0</a:t>
              </a:r>
              <a:endParaRPr lang="fr-FR" sz="1400" b="1" dirty="0">
                <a:solidFill>
                  <a:srgbClr val="000066"/>
                </a:solidFill>
                <a:cs typeface="Arial" charset="0"/>
              </a:endParaRPr>
            </a:p>
          </p:txBody>
        </p:sp>
        <p:sp>
          <p:nvSpPr>
            <p:cNvPr id="19" name="Line 13">
              <a:extLst>
                <a:ext uri="{FF2B5EF4-FFF2-40B4-BE49-F238E27FC236}">
                  <a16:creationId xmlns:a16="http://schemas.microsoft.com/office/drawing/2014/main" id="{49D1B71D-98BF-493C-BB92-7EB852B843F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01651" y="6121506"/>
              <a:ext cx="4030589" cy="0"/>
            </a:xfrm>
            <a:prstGeom prst="line">
              <a:avLst/>
            </a:prstGeom>
            <a:noFill/>
            <a:ln w="12700" cap="flat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 sz="1200">
                <a:solidFill>
                  <a:srgbClr val="000066"/>
                </a:solidFill>
              </a:endParaRPr>
            </a:p>
          </p:txBody>
        </p:sp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118AB537-588D-45CE-987D-8585CCC319AB}"/>
                </a:ext>
              </a:extLst>
            </p:cNvPr>
            <p:cNvSpPr txBox="1"/>
            <p:nvPr/>
          </p:nvSpPr>
          <p:spPr>
            <a:xfrm>
              <a:off x="2294622" y="4600981"/>
              <a:ext cx="3545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40</a:t>
              </a:r>
              <a:endParaRPr lang="fr-FR" sz="12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21" name="Connecteur droit 20">
              <a:extLst>
                <a:ext uri="{FF2B5EF4-FFF2-40B4-BE49-F238E27FC236}">
                  <a16:creationId xmlns:a16="http://schemas.microsoft.com/office/drawing/2014/main" id="{0246DDAF-8E13-4F54-B11A-9E18D288E556}"/>
                </a:ext>
              </a:extLst>
            </p:cNvPr>
            <p:cNvCxnSpPr/>
            <p:nvPr/>
          </p:nvCxnSpPr>
          <p:spPr bwMode="auto">
            <a:xfrm>
              <a:off x="2635666" y="4739480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2" name="ZoneTexte 21">
              <a:extLst>
                <a:ext uri="{FF2B5EF4-FFF2-40B4-BE49-F238E27FC236}">
                  <a16:creationId xmlns:a16="http://schemas.microsoft.com/office/drawing/2014/main" id="{B273E3F1-716E-4784-BE23-5BA95B3D2376}"/>
                </a:ext>
              </a:extLst>
            </p:cNvPr>
            <p:cNvSpPr txBox="1"/>
            <p:nvPr/>
          </p:nvSpPr>
          <p:spPr>
            <a:xfrm>
              <a:off x="2294622" y="3906125"/>
              <a:ext cx="354584" cy="276999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r"/>
              <a:r>
                <a:rPr lang="fr-FR" sz="1200" dirty="0">
                  <a:solidFill>
                    <a:srgbClr val="000066"/>
                  </a:solidFill>
                </a:rPr>
                <a:t>45</a:t>
              </a:r>
              <a:endParaRPr lang="fr-FR" sz="12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23" name="Connecteur droit 22">
              <a:extLst>
                <a:ext uri="{FF2B5EF4-FFF2-40B4-BE49-F238E27FC236}">
                  <a16:creationId xmlns:a16="http://schemas.microsoft.com/office/drawing/2014/main" id="{6B86D2B2-5269-4024-A86D-E1321BC639C7}"/>
                </a:ext>
              </a:extLst>
            </p:cNvPr>
            <p:cNvCxnSpPr/>
            <p:nvPr/>
          </p:nvCxnSpPr>
          <p:spPr bwMode="auto">
            <a:xfrm>
              <a:off x="2635666" y="4044624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cxnSp>
          <p:nvCxnSpPr>
            <p:cNvPr id="24" name="Connecteur droit 23">
              <a:extLst>
                <a:ext uri="{FF2B5EF4-FFF2-40B4-BE49-F238E27FC236}">
                  <a16:creationId xmlns:a16="http://schemas.microsoft.com/office/drawing/2014/main" id="{BD31C01A-30CD-493F-8876-044F7AC01588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3314872" y="6147551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5" name="ZoneTexte 24">
              <a:extLst>
                <a:ext uri="{FF2B5EF4-FFF2-40B4-BE49-F238E27FC236}">
                  <a16:creationId xmlns:a16="http://schemas.microsoft.com/office/drawing/2014/main" id="{3F998F90-D809-4925-8306-78A757CF9EDB}"/>
                </a:ext>
              </a:extLst>
            </p:cNvPr>
            <p:cNvSpPr txBox="1"/>
            <p:nvPr/>
          </p:nvSpPr>
          <p:spPr>
            <a:xfrm>
              <a:off x="4408965" y="6206832"/>
              <a:ext cx="553357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W48</a:t>
              </a:r>
              <a:endParaRPr lang="fr-FR" sz="14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26" name="Connecteur droit 25">
              <a:extLst>
                <a:ext uri="{FF2B5EF4-FFF2-40B4-BE49-F238E27FC236}">
                  <a16:creationId xmlns:a16="http://schemas.microsoft.com/office/drawing/2014/main" id="{4984338B-3EDD-4493-9552-F3432E960754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4648372" y="6147551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7" name="ZoneTexte 26">
              <a:extLst>
                <a:ext uri="{FF2B5EF4-FFF2-40B4-BE49-F238E27FC236}">
                  <a16:creationId xmlns:a16="http://schemas.microsoft.com/office/drawing/2014/main" id="{92558473-7028-4C42-8D70-EDD9E00CA639}"/>
                </a:ext>
              </a:extLst>
            </p:cNvPr>
            <p:cNvSpPr txBox="1"/>
            <p:nvPr/>
          </p:nvSpPr>
          <p:spPr>
            <a:xfrm>
              <a:off x="5734845" y="6206832"/>
              <a:ext cx="553357" cy="307777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fr-FR" sz="1400" b="1" dirty="0">
                  <a:solidFill>
                    <a:srgbClr val="000066"/>
                  </a:solidFill>
                </a:rPr>
                <a:t>W96</a:t>
              </a:r>
              <a:endParaRPr lang="fr-FR" sz="1400" b="1" dirty="0">
                <a:solidFill>
                  <a:srgbClr val="000066"/>
                </a:solidFill>
                <a:cs typeface="Arial" charset="0"/>
              </a:endParaRPr>
            </a:p>
          </p:txBody>
        </p:sp>
        <p:cxnSp>
          <p:nvCxnSpPr>
            <p:cNvPr id="28" name="Connecteur droit 27">
              <a:extLst>
                <a:ext uri="{FF2B5EF4-FFF2-40B4-BE49-F238E27FC236}">
                  <a16:creationId xmlns:a16="http://schemas.microsoft.com/office/drawing/2014/main" id="{F3737CEE-0582-4F7D-AECC-C23D64DE46A5}"/>
                </a:ext>
              </a:extLst>
            </p:cNvPr>
            <p:cNvCxnSpPr>
              <a:cxnSpLocks/>
            </p:cNvCxnSpPr>
            <p:nvPr/>
          </p:nvCxnSpPr>
          <p:spPr bwMode="auto">
            <a:xfrm rot="16200000">
              <a:off x="5974252" y="6147551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  <p:sp>
          <p:nvSpPr>
            <p:cNvPr id="29" name="Freeform 6">
              <a:extLst>
                <a:ext uri="{FF2B5EF4-FFF2-40B4-BE49-F238E27FC236}">
                  <a16:creationId xmlns:a16="http://schemas.microsoft.com/office/drawing/2014/main" id="{FDA2BC78-929C-4675-9044-63AC3748733A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515" y="4659602"/>
              <a:ext cx="83277" cy="75115"/>
            </a:xfrm>
            <a:custGeom>
              <a:avLst/>
              <a:gdLst>
                <a:gd name="T0" fmla="*/ 82 w 82"/>
                <a:gd name="T1" fmla="*/ 0 h 83"/>
                <a:gd name="T2" fmla="*/ 0 w 82"/>
                <a:gd name="T3" fmla="*/ 0 h 83"/>
                <a:gd name="T4" fmla="*/ 0 w 82"/>
                <a:gd name="T5" fmla="*/ 83 h 83"/>
                <a:gd name="T6" fmla="*/ 82 w 82"/>
                <a:gd name="T7" fmla="*/ 83 h 83"/>
                <a:gd name="T8" fmla="*/ 82 w 82"/>
                <a:gd name="T9" fmla="*/ 0 h 83"/>
                <a:gd name="T10" fmla="*/ 82 w 82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1" name="Freeform 6">
              <a:extLst>
                <a:ext uri="{FF2B5EF4-FFF2-40B4-BE49-F238E27FC236}">
                  <a16:creationId xmlns:a16="http://schemas.microsoft.com/office/drawing/2014/main" id="{7B5D3C2A-61AF-4E94-9B14-0CECA183E1F4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28" y="5173952"/>
              <a:ext cx="83277" cy="75115"/>
            </a:xfrm>
            <a:custGeom>
              <a:avLst/>
              <a:gdLst>
                <a:gd name="T0" fmla="*/ 82 w 82"/>
                <a:gd name="T1" fmla="*/ 0 h 83"/>
                <a:gd name="T2" fmla="*/ 0 w 82"/>
                <a:gd name="T3" fmla="*/ 0 h 83"/>
                <a:gd name="T4" fmla="*/ 0 w 82"/>
                <a:gd name="T5" fmla="*/ 83 h 83"/>
                <a:gd name="T6" fmla="*/ 82 w 82"/>
                <a:gd name="T7" fmla="*/ 83 h 83"/>
                <a:gd name="T8" fmla="*/ 82 w 82"/>
                <a:gd name="T9" fmla="*/ 0 h 83"/>
                <a:gd name="T10" fmla="*/ 82 w 82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2" name="Freeform 6">
              <a:extLst>
                <a:ext uri="{FF2B5EF4-FFF2-40B4-BE49-F238E27FC236}">
                  <a16:creationId xmlns:a16="http://schemas.microsoft.com/office/drawing/2014/main" id="{88ED7F16-2B1D-4737-A41C-699ECB02106B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8466" y="5440652"/>
              <a:ext cx="83277" cy="75115"/>
            </a:xfrm>
            <a:custGeom>
              <a:avLst/>
              <a:gdLst>
                <a:gd name="T0" fmla="*/ 82 w 82"/>
                <a:gd name="T1" fmla="*/ 0 h 83"/>
                <a:gd name="T2" fmla="*/ 0 w 82"/>
                <a:gd name="T3" fmla="*/ 0 h 83"/>
                <a:gd name="T4" fmla="*/ 0 w 82"/>
                <a:gd name="T5" fmla="*/ 83 h 83"/>
                <a:gd name="T6" fmla="*/ 82 w 82"/>
                <a:gd name="T7" fmla="*/ 83 h 83"/>
                <a:gd name="T8" fmla="*/ 82 w 82"/>
                <a:gd name="T9" fmla="*/ 0 h 83"/>
                <a:gd name="T10" fmla="*/ 82 w 82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3" name="Freeform 6">
              <a:extLst>
                <a:ext uri="{FF2B5EF4-FFF2-40B4-BE49-F238E27FC236}">
                  <a16:creationId xmlns:a16="http://schemas.microsoft.com/office/drawing/2014/main" id="{6EDE745E-92EE-49E5-A6A2-14C93514408C}"/>
                </a:ext>
              </a:extLst>
            </p:cNvPr>
            <p:cNvSpPr>
              <a:spLocks/>
            </p:cNvSpPr>
            <p:nvPr/>
          </p:nvSpPr>
          <p:spPr bwMode="auto">
            <a:xfrm>
              <a:off x="5968466" y="4997740"/>
              <a:ext cx="83277" cy="75115"/>
            </a:xfrm>
            <a:custGeom>
              <a:avLst/>
              <a:gdLst>
                <a:gd name="T0" fmla="*/ 82 w 82"/>
                <a:gd name="T1" fmla="*/ 0 h 83"/>
                <a:gd name="T2" fmla="*/ 0 w 82"/>
                <a:gd name="T3" fmla="*/ 0 h 83"/>
                <a:gd name="T4" fmla="*/ 0 w 82"/>
                <a:gd name="T5" fmla="*/ 83 h 83"/>
                <a:gd name="T6" fmla="*/ 82 w 82"/>
                <a:gd name="T7" fmla="*/ 83 h 83"/>
                <a:gd name="T8" fmla="*/ 82 w 82"/>
                <a:gd name="T9" fmla="*/ 0 h 83"/>
                <a:gd name="T10" fmla="*/ 82 w 82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4" name="Freeform 6">
              <a:extLst>
                <a:ext uri="{FF2B5EF4-FFF2-40B4-BE49-F238E27FC236}">
                  <a16:creationId xmlns:a16="http://schemas.microsoft.com/office/drawing/2014/main" id="{6C560AB5-16AD-42A3-AAA3-EDBC2DA7998D}"/>
                </a:ext>
              </a:extLst>
            </p:cNvPr>
            <p:cNvSpPr>
              <a:spLocks/>
            </p:cNvSpPr>
            <p:nvPr/>
          </p:nvSpPr>
          <p:spPr bwMode="auto">
            <a:xfrm>
              <a:off x="4639728" y="4483390"/>
              <a:ext cx="83277" cy="75115"/>
            </a:xfrm>
            <a:custGeom>
              <a:avLst/>
              <a:gdLst>
                <a:gd name="T0" fmla="*/ 82 w 82"/>
                <a:gd name="T1" fmla="*/ 0 h 83"/>
                <a:gd name="T2" fmla="*/ 0 w 82"/>
                <a:gd name="T3" fmla="*/ 0 h 83"/>
                <a:gd name="T4" fmla="*/ 0 w 82"/>
                <a:gd name="T5" fmla="*/ 83 h 83"/>
                <a:gd name="T6" fmla="*/ 82 w 82"/>
                <a:gd name="T7" fmla="*/ 83 h 83"/>
                <a:gd name="T8" fmla="*/ 82 w 82"/>
                <a:gd name="T9" fmla="*/ 0 h 83"/>
                <a:gd name="T10" fmla="*/ 82 w 82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35" name="Freeform 6">
              <a:extLst>
                <a:ext uri="{FF2B5EF4-FFF2-40B4-BE49-F238E27FC236}">
                  <a16:creationId xmlns:a16="http://schemas.microsoft.com/office/drawing/2014/main" id="{830D9C15-A7E1-44AE-B112-56BC70002D9C}"/>
                </a:ext>
              </a:extLst>
            </p:cNvPr>
            <p:cNvSpPr>
              <a:spLocks/>
            </p:cNvSpPr>
            <p:nvPr/>
          </p:nvSpPr>
          <p:spPr bwMode="auto">
            <a:xfrm>
              <a:off x="3320515" y="4997740"/>
              <a:ext cx="83277" cy="75115"/>
            </a:xfrm>
            <a:custGeom>
              <a:avLst/>
              <a:gdLst>
                <a:gd name="T0" fmla="*/ 82 w 82"/>
                <a:gd name="T1" fmla="*/ 0 h 83"/>
                <a:gd name="T2" fmla="*/ 0 w 82"/>
                <a:gd name="T3" fmla="*/ 0 h 83"/>
                <a:gd name="T4" fmla="*/ 0 w 82"/>
                <a:gd name="T5" fmla="*/ 83 h 83"/>
                <a:gd name="T6" fmla="*/ 82 w 82"/>
                <a:gd name="T7" fmla="*/ 83 h 83"/>
                <a:gd name="T8" fmla="*/ 82 w 82"/>
                <a:gd name="T9" fmla="*/ 0 h 83"/>
                <a:gd name="T10" fmla="*/ 82 w 82"/>
                <a:gd name="T11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fr-FR">
                <a:solidFill>
                  <a:srgbClr val="000066"/>
                </a:solidFill>
              </a:endParaRPr>
            </a:p>
          </p:txBody>
        </p:sp>
        <p:sp>
          <p:nvSpPr>
            <p:cNvPr id="5" name="Forme libre : forme 4">
              <a:extLst>
                <a:ext uri="{FF2B5EF4-FFF2-40B4-BE49-F238E27FC236}">
                  <a16:creationId xmlns:a16="http://schemas.microsoft.com/office/drawing/2014/main" id="{99C659CD-FD3E-40E5-B800-81322CF2D1B3}"/>
                </a:ext>
              </a:extLst>
            </p:cNvPr>
            <p:cNvSpPr/>
            <p:nvPr/>
          </p:nvSpPr>
          <p:spPr bwMode="auto">
            <a:xfrm>
              <a:off x="3362325" y="4524375"/>
              <a:ext cx="2657475" cy="519113"/>
            </a:xfrm>
            <a:custGeom>
              <a:avLst/>
              <a:gdLst>
                <a:gd name="connsiteX0" fmla="*/ 0 w 2657475"/>
                <a:gd name="connsiteY0" fmla="*/ 504825 h 519113"/>
                <a:gd name="connsiteX1" fmla="*/ 1323975 w 2657475"/>
                <a:gd name="connsiteY1" fmla="*/ 0 h 519113"/>
                <a:gd name="connsiteX2" fmla="*/ 2657475 w 2657475"/>
                <a:gd name="connsiteY2" fmla="*/ 519113 h 519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57475" h="519113">
                  <a:moveTo>
                    <a:pt x="0" y="504825"/>
                  </a:moveTo>
                  <a:lnTo>
                    <a:pt x="1323975" y="0"/>
                  </a:lnTo>
                  <a:lnTo>
                    <a:pt x="2657475" y="519113"/>
                  </a:lnTo>
                </a:path>
              </a:pathLst>
            </a:custGeom>
            <a:noFill/>
            <a:ln w="19050" cap="flat" cmpd="sng" algn="ctr">
              <a:solidFill>
                <a:srgbClr val="CC660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sp>
          <p:nvSpPr>
            <p:cNvPr id="39" name="Forme libre : forme 38">
              <a:extLst>
                <a:ext uri="{FF2B5EF4-FFF2-40B4-BE49-F238E27FC236}">
                  <a16:creationId xmlns:a16="http://schemas.microsoft.com/office/drawing/2014/main" id="{09D1A4DD-44CC-4A16-BA74-FDE8CACFC2A1}"/>
                </a:ext>
              </a:extLst>
            </p:cNvPr>
            <p:cNvSpPr/>
            <p:nvPr/>
          </p:nvSpPr>
          <p:spPr bwMode="auto">
            <a:xfrm>
              <a:off x="3362325" y="4699691"/>
              <a:ext cx="2662237" cy="781050"/>
            </a:xfrm>
            <a:custGeom>
              <a:avLst/>
              <a:gdLst>
                <a:gd name="connsiteX0" fmla="*/ 0 w 2657475"/>
                <a:gd name="connsiteY0" fmla="*/ 504825 h 519113"/>
                <a:gd name="connsiteX1" fmla="*/ 1323975 w 2657475"/>
                <a:gd name="connsiteY1" fmla="*/ 0 h 519113"/>
                <a:gd name="connsiteX2" fmla="*/ 2657475 w 2657475"/>
                <a:gd name="connsiteY2" fmla="*/ 519113 h 519113"/>
                <a:gd name="connsiteX0" fmla="*/ 0 w 2657475"/>
                <a:gd name="connsiteY0" fmla="*/ 0 h 1028700"/>
                <a:gd name="connsiteX1" fmla="*/ 1323975 w 2657475"/>
                <a:gd name="connsiteY1" fmla="*/ 509587 h 1028700"/>
                <a:gd name="connsiteX2" fmla="*/ 2657475 w 2657475"/>
                <a:gd name="connsiteY2" fmla="*/ 1028700 h 1028700"/>
                <a:gd name="connsiteX0" fmla="*/ 0 w 2662237"/>
                <a:gd name="connsiteY0" fmla="*/ 0 h 781050"/>
                <a:gd name="connsiteX1" fmla="*/ 1323975 w 2662237"/>
                <a:gd name="connsiteY1" fmla="*/ 509587 h 781050"/>
                <a:gd name="connsiteX2" fmla="*/ 2662237 w 2662237"/>
                <a:gd name="connsiteY2" fmla="*/ 781050 h 7810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2662237" h="781050">
                  <a:moveTo>
                    <a:pt x="0" y="0"/>
                  </a:moveTo>
                  <a:lnTo>
                    <a:pt x="1323975" y="509587"/>
                  </a:lnTo>
                  <a:lnTo>
                    <a:pt x="2662237" y="781050"/>
                  </a:lnTo>
                </a:path>
              </a:pathLst>
            </a:custGeom>
            <a:noFill/>
            <a:ln w="19050" cap="flat" cmpd="sng" algn="ctr">
              <a:solidFill>
                <a:srgbClr val="333399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fr-FR" sz="2800" b="0" i="0" u="none" strike="noStrike" cap="none" normalizeH="0" baseline="0">
                <a:ln>
                  <a:noFill/>
                </a:ln>
                <a:solidFill>
                  <a:srgbClr val="000066"/>
                </a:solidFill>
                <a:effectLst/>
                <a:latin typeface="Arial" pitchFamily="-109" charset="0"/>
                <a:ea typeface="ＭＳ Ｐゴシック" pitchFamily="-109" charset="-128"/>
                <a:cs typeface="ＭＳ Ｐゴシック" pitchFamily="-109" charset="-128"/>
              </a:endParaRPr>
            </a:p>
          </p:txBody>
        </p:sp>
        <p:grpSp>
          <p:nvGrpSpPr>
            <p:cNvPr id="6" name="Groupe 5">
              <a:extLst>
                <a:ext uri="{FF2B5EF4-FFF2-40B4-BE49-F238E27FC236}">
                  <a16:creationId xmlns:a16="http://schemas.microsoft.com/office/drawing/2014/main" id="{86E6F685-EBC5-498D-86DA-EE8F6BB20AAC}"/>
                </a:ext>
              </a:extLst>
            </p:cNvPr>
            <p:cNvGrpSpPr/>
            <p:nvPr/>
          </p:nvGrpSpPr>
          <p:grpSpPr>
            <a:xfrm>
              <a:off x="2745182" y="4049387"/>
              <a:ext cx="3881054" cy="1372540"/>
              <a:chOff x="2745182" y="4044624"/>
              <a:chExt cx="65985" cy="1372540"/>
            </a:xfrm>
          </p:grpSpPr>
          <p:cxnSp>
            <p:nvCxnSpPr>
              <p:cNvPr id="41" name="Connecteur droit 40">
                <a:extLst>
                  <a:ext uri="{FF2B5EF4-FFF2-40B4-BE49-F238E27FC236}">
                    <a16:creationId xmlns:a16="http://schemas.microsoft.com/office/drawing/2014/main" id="{BAE53DB8-EA49-48B7-AC67-AE7FAA4DA328}"/>
                  </a:ext>
                </a:extLst>
              </p:cNvPr>
              <p:cNvCxnSpPr/>
              <p:nvPr/>
            </p:nvCxnSpPr>
            <p:spPr bwMode="auto">
              <a:xfrm>
                <a:off x="2745182" y="5417164"/>
                <a:ext cx="65985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2" name="Connecteur droit 41">
                <a:extLst>
                  <a:ext uri="{FF2B5EF4-FFF2-40B4-BE49-F238E27FC236}">
                    <a16:creationId xmlns:a16="http://schemas.microsoft.com/office/drawing/2014/main" id="{F18B8598-EACA-490E-A8DF-0A7BD52F519F}"/>
                  </a:ext>
                </a:extLst>
              </p:cNvPr>
              <p:cNvCxnSpPr/>
              <p:nvPr/>
            </p:nvCxnSpPr>
            <p:spPr bwMode="auto">
              <a:xfrm>
                <a:off x="2745182" y="4731860"/>
                <a:ext cx="65985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  <p:cxnSp>
            <p:nvCxnSpPr>
              <p:cNvPr id="43" name="Connecteur droit 42">
                <a:extLst>
                  <a:ext uri="{FF2B5EF4-FFF2-40B4-BE49-F238E27FC236}">
                    <a16:creationId xmlns:a16="http://schemas.microsoft.com/office/drawing/2014/main" id="{DCC82B75-7C08-4B44-947C-7B4DE5B3A2B4}"/>
                  </a:ext>
                </a:extLst>
              </p:cNvPr>
              <p:cNvCxnSpPr/>
              <p:nvPr/>
            </p:nvCxnSpPr>
            <p:spPr bwMode="auto">
              <a:xfrm>
                <a:off x="2745182" y="4044624"/>
                <a:ext cx="65985" cy="0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bg1">
                    <a:lumMod val="50000"/>
                  </a:schemeClr>
                </a:solidFill>
                <a:prstDash val="dash"/>
                <a:round/>
                <a:headEnd type="none" w="med" len="med"/>
                <a:tailEnd type="none" w="med" len="med"/>
              </a:ln>
              <a:effectLst/>
            </p:spPr>
          </p:cxnSp>
        </p:grpSp>
        <p:cxnSp>
          <p:nvCxnSpPr>
            <p:cNvPr id="45" name="Connecteur droit 44">
              <a:extLst>
                <a:ext uri="{FF2B5EF4-FFF2-40B4-BE49-F238E27FC236}">
                  <a16:creationId xmlns:a16="http://schemas.microsoft.com/office/drawing/2014/main" id="{7450E0E9-0DA5-43F0-95F1-A9EDFA67A0A6}"/>
                </a:ext>
              </a:extLst>
            </p:cNvPr>
            <p:cNvCxnSpPr/>
            <p:nvPr/>
          </p:nvCxnSpPr>
          <p:spPr bwMode="auto">
            <a:xfrm>
              <a:off x="2635666" y="6121506"/>
              <a:ext cx="65985" cy="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rgbClr val="000066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</p:cxnSp>
      </p:grpSp>
    </p:spTree>
    <p:extLst>
      <p:ext uri="{BB962C8B-B14F-4D97-AF65-F5344CB8AC3E}">
        <p14:creationId xmlns:p14="http://schemas.microsoft.com/office/powerpoint/2010/main" val="1127848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72" name="Line 172">
            <a:extLst>
              <a:ext uri="{FF2B5EF4-FFF2-40B4-BE49-F238E27FC236}">
                <a16:creationId xmlns:a16="http://schemas.microsoft.com/office/drawing/2014/main" id="{AA982E2E-BBFA-4542-B499-3354D24AE735}"/>
              </a:ext>
            </a:extLst>
          </p:cNvPr>
          <p:cNvSpPr>
            <a:spLocks noChangeShapeType="1"/>
          </p:cNvSpPr>
          <p:nvPr/>
        </p:nvSpPr>
        <p:spPr bwMode="auto">
          <a:xfrm>
            <a:off x="6223000" y="222726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45" name="Espace réservé du contenu 2">
            <a:extLst>
              <a:ext uri="{FF2B5EF4-FFF2-40B4-BE49-F238E27FC236}">
                <a16:creationId xmlns:a16="http://schemas.microsoft.com/office/drawing/2014/main" id="{C30234B6-2EB2-4789-ABBC-51E3477B3323}"/>
              </a:ext>
            </a:extLst>
          </p:cNvPr>
          <p:cNvSpPr txBox="1">
            <a:spLocks/>
          </p:cNvSpPr>
          <p:nvPr/>
        </p:nvSpPr>
        <p:spPr bwMode="auto">
          <a:xfrm>
            <a:off x="287338" y="1125538"/>
            <a:ext cx="7750175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defTabSz="914400" eaLnBrk="1" hangingPunct="1">
              <a:spcBef>
                <a:spcPct val="20000"/>
              </a:spcBef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GB" altLang="fr-FR" b="1">
                <a:solidFill>
                  <a:srgbClr val="CC3300"/>
                </a:solidFill>
                <a:latin typeface="Calibri" panose="020F0502020204030204" pitchFamily="34" charset="0"/>
              </a:rPr>
              <a:t>Design</a:t>
            </a:r>
          </a:p>
        </p:txBody>
      </p:sp>
      <p:sp>
        <p:nvSpPr>
          <p:cNvPr id="6146" name="Espace réservé du contenu 2">
            <a:extLst>
              <a:ext uri="{FF2B5EF4-FFF2-40B4-BE49-F238E27FC236}">
                <a16:creationId xmlns:a16="http://schemas.microsoft.com/office/drawing/2014/main" id="{B16254A5-572C-4A4E-8DC6-6B6887FB34FE}"/>
              </a:ext>
            </a:extLst>
          </p:cNvPr>
          <p:cNvSpPr>
            <a:spLocks/>
          </p:cNvSpPr>
          <p:nvPr/>
        </p:nvSpPr>
        <p:spPr bwMode="auto">
          <a:xfrm>
            <a:off x="287338" y="4707780"/>
            <a:ext cx="8748712" cy="2033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indent="-342900" algn="l" defTabSz="914400">
              <a:spcBef>
                <a:spcPts val="0"/>
              </a:spcBef>
              <a:buClr>
                <a:srgbClr val="CC3300"/>
              </a:buClr>
              <a:buFont typeface="Wingdings" charset="0"/>
              <a:buChar char="§"/>
              <a:defRPr/>
            </a:pPr>
            <a:r>
              <a:rPr lang="en-GB" sz="2400" b="1" dirty="0">
                <a:solidFill>
                  <a:srgbClr val="CC3300"/>
                </a:solidFill>
                <a:latin typeface="Calibri" charset="0"/>
                <a:ea typeface="ＭＳ Ｐゴシック" charset="0"/>
                <a:cs typeface="ＭＳ Ｐゴシック" charset="0"/>
              </a:rPr>
              <a:t>Primary endpoints</a:t>
            </a:r>
          </a:p>
          <a:p>
            <a:pPr marL="515938" lvl="1" indent="-342900" algn="l" defTabSz="914400">
              <a:spcBef>
                <a:spcPts val="0"/>
              </a:spcBef>
              <a:buClr>
                <a:srgbClr val="CC3300"/>
              </a:buClr>
              <a:buFont typeface="Arial" charset="0"/>
              <a:buChar char="–"/>
              <a:defRPr/>
            </a:pP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Proportion of patients with </a:t>
            </a:r>
            <a:r>
              <a:rPr lang="en-GB" sz="1600" dirty="0" err="1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virological</a:t>
            </a: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 success at W48 (no consecutive HIV-1 </a:t>
            </a:r>
            <a:b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RNA &gt; 50 c/mL and no treatment discontinuation): non-inferiority of DTG, by ITT,</a:t>
            </a:r>
            <a:b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</a:b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Kaplan-Meier analysis; </a:t>
            </a:r>
            <a:r>
              <a:rPr lang="en-US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lower limit of the 95% CI for the difference = - 10%, power 90% </a:t>
            </a:r>
            <a:endParaRPr lang="en-GB" sz="1600" dirty="0">
              <a:solidFill>
                <a:srgbClr val="000066"/>
              </a:solidFill>
              <a:latin typeface="Arial" charset="0"/>
              <a:ea typeface="ＭＳ Ｐゴシック" charset="0"/>
              <a:cs typeface="ＭＳ Ｐゴシック" charset="0"/>
            </a:endParaRPr>
          </a:p>
          <a:p>
            <a:pPr marL="515938" lvl="2" indent="-342900" algn="l" defTabSz="914400">
              <a:spcBef>
                <a:spcPts val="0"/>
              </a:spcBef>
              <a:buClr>
                <a:srgbClr val="CC3300"/>
              </a:buClr>
              <a:buFont typeface="Arial" charset="0"/>
              <a:buChar char="–"/>
              <a:defRPr/>
            </a:pPr>
            <a:r>
              <a:rPr lang="en-GB" sz="1600" dirty="0">
                <a:solidFill>
                  <a:srgbClr val="000066"/>
                </a:solidFill>
                <a:latin typeface="Arial" charset="0"/>
                <a:ea typeface="ＭＳ Ｐゴシック" charset="0"/>
                <a:cs typeface="ＭＳ Ｐゴシック" charset="0"/>
              </a:rPr>
              <a:t>Mean percentage changes in fasting lipid total cholesterol at W48 (between treatment difference of 12%, 99% power)</a:t>
            </a:r>
          </a:p>
        </p:txBody>
      </p:sp>
      <p:graphicFrame>
        <p:nvGraphicFramePr>
          <p:cNvPr id="14366" name="Group 30">
            <a:extLst>
              <a:ext uri="{FF2B5EF4-FFF2-40B4-BE49-F238E27FC236}">
                <a16:creationId xmlns:a16="http://schemas.microsoft.com/office/drawing/2014/main" id="{1DAD24EE-75C7-4EB0-BE77-092F216B48E7}"/>
              </a:ext>
            </a:extLst>
          </p:cNvPr>
          <p:cNvGraphicFramePr>
            <a:graphicFrameLocks noGrp="1"/>
          </p:cNvGraphicFramePr>
          <p:nvPr/>
        </p:nvGraphicFramePr>
        <p:xfrm>
          <a:off x="4562475" y="2570163"/>
          <a:ext cx="3360738" cy="749300"/>
        </p:xfrm>
        <a:graphic>
          <a:graphicData uri="http://schemas.openxmlformats.org/drawingml/2006/table">
            <a:tbl>
              <a:tblPr/>
              <a:tblGrid>
                <a:gridCol w="336073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93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 to DTG + 2 NRTIs (unchanged)</a:t>
                      </a:r>
                    </a:p>
                  </a:txBody>
                  <a:tcPr marL="91426" marR="91426" marT="45662" marB="45662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4367" name="Group 31">
            <a:extLst>
              <a:ext uri="{FF2B5EF4-FFF2-40B4-BE49-F238E27FC236}">
                <a16:creationId xmlns:a16="http://schemas.microsoft.com/office/drawing/2014/main" id="{F873F239-ADEF-4CE6-9CBD-42D305E5F84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2458457"/>
              </p:ext>
            </p:extLst>
          </p:nvPr>
        </p:nvGraphicFramePr>
        <p:xfrm>
          <a:off x="4562475" y="3589338"/>
          <a:ext cx="1663700" cy="734695"/>
        </p:xfrm>
        <a:graphic>
          <a:graphicData uri="http://schemas.openxmlformats.org/drawingml/2006/table">
            <a:tbl>
              <a:tblPr/>
              <a:tblGrid>
                <a:gridCol w="166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69056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Continuation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PI/r + 2 NRTIs (unchanged)</a:t>
                      </a:r>
                    </a:p>
                  </a:txBody>
                  <a:tcPr marL="91401" marR="914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6159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84475" y="6608763"/>
            <a:ext cx="6396038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2017;31:2503-14 ; </a:t>
            </a:r>
            <a:r>
              <a:rPr lang="en-GB" sz="1200" i="1" dirty="0" err="1">
                <a:solidFill>
                  <a:srgbClr val="CC3300"/>
                </a:solidFill>
              </a:rPr>
              <a:t>Gatell</a:t>
            </a:r>
            <a:r>
              <a:rPr lang="en-GB" sz="1200" i="1" dirty="0">
                <a:solidFill>
                  <a:srgbClr val="CC3300"/>
                </a:solidFill>
              </a:rPr>
              <a:t> JM. </a:t>
            </a:r>
            <a:r>
              <a:rPr lang="fr-FR" sz="1200" i="1" dirty="0">
                <a:solidFill>
                  <a:srgbClr val="CC3300"/>
                </a:solidFill>
              </a:rPr>
              <a:t>Clin Infect Dis 2019 ; 68 :597-606</a:t>
            </a:r>
            <a:endParaRPr lang="en-GB" sz="1200" i="1" dirty="0">
              <a:solidFill>
                <a:srgbClr val="CC3300"/>
              </a:solidFill>
            </a:endParaRPr>
          </a:p>
        </p:txBody>
      </p:sp>
      <p:sp>
        <p:nvSpPr>
          <p:cNvPr id="6160" name="AutoShape 162">
            <a:extLst>
              <a:ext uri="{FF2B5EF4-FFF2-40B4-BE49-F238E27FC236}">
                <a16:creationId xmlns:a16="http://schemas.microsoft.com/office/drawing/2014/main" id="{6B6AE590-AC54-4313-8182-271237FF98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cxnSp>
        <p:nvCxnSpPr>
          <p:cNvPr id="6161" name="Connecteur droit 66">
            <a:extLst>
              <a:ext uri="{FF2B5EF4-FFF2-40B4-BE49-F238E27FC236}">
                <a16:creationId xmlns:a16="http://schemas.microsoft.com/office/drawing/2014/main" id="{FBFCCC6C-67F6-4F08-8256-9674078319A1}"/>
              </a:ext>
            </a:extLst>
          </p:cNvPr>
          <p:cNvCxnSpPr>
            <a:cxnSpLocks noChangeShapeType="1"/>
          </p:cNvCxnSpPr>
          <p:nvPr/>
        </p:nvCxnSpPr>
        <p:spPr bwMode="auto">
          <a:xfrm rot="5400000">
            <a:off x="3249613" y="2654300"/>
            <a:ext cx="611188" cy="1587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62" name="Oval 170">
            <a:extLst>
              <a:ext uri="{FF2B5EF4-FFF2-40B4-BE49-F238E27FC236}">
                <a16:creationId xmlns:a16="http://schemas.microsoft.com/office/drawing/2014/main" id="{8642809C-D46A-4B4C-B685-A8FCFC2038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84475" y="1341438"/>
            <a:ext cx="1539875" cy="1014412"/>
          </a:xfrm>
          <a:prstGeom prst="ellipse">
            <a:avLst/>
          </a:prstGeom>
          <a:solidFill>
            <a:srgbClr val="E5E5F7"/>
          </a:solidFill>
          <a:ln>
            <a:noFill/>
          </a:ln>
          <a:effectLst>
            <a:prstShdw prst="shdw17" dist="17961" dir="2700000">
              <a:srgbClr val="8989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Randomisation</a:t>
            </a:r>
          </a:p>
          <a:p>
            <a:pPr defTabSz="914400" eaLnBrk="1" hangingPunct="1"/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stratified by country</a:t>
            </a:r>
          </a:p>
          <a:p>
            <a:pPr defTabSz="914400" eaLnBrk="1" hangingPunct="1"/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1 : 1</a:t>
            </a:r>
          </a:p>
          <a:p>
            <a:pPr defTabSz="914400" eaLnBrk="1" hangingPunct="1"/>
            <a:r>
              <a:rPr lang="en-GB" altLang="fr-FR" sz="12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Open label</a:t>
            </a:r>
          </a:p>
        </p:txBody>
      </p:sp>
      <p:sp>
        <p:nvSpPr>
          <p:cNvPr id="6163" name="AutoShape 162">
            <a:extLst>
              <a:ext uri="{FF2B5EF4-FFF2-40B4-BE49-F238E27FC236}">
                <a16:creationId xmlns:a16="http://schemas.microsoft.com/office/drawing/2014/main" id="{72B3BB15-5C9C-4ED6-868B-9CC88C7E10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506" y="2348880"/>
            <a:ext cx="3022358" cy="2124000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6 European countries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HIV+ ≥ 50 years or 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≥ 18 years with Framingham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risk score &gt; 10% at 10 years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On PI/r + 2 NRTIs &gt; 6 months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 HIV RNA &lt; 50 c/mL ≥ 6 months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No documented primary </a:t>
            </a:r>
          </a:p>
          <a:p>
            <a:pPr defTabSz="914400" eaLnBrk="1" hangingPunct="1"/>
            <a:r>
              <a:rPr lang="en-GB" altLang="fr-FR" sz="1600" b="1" dirty="0">
                <a:solidFill>
                  <a:srgbClr val="000066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resistance mutations</a:t>
            </a:r>
          </a:p>
        </p:txBody>
      </p:sp>
      <p:cxnSp>
        <p:nvCxnSpPr>
          <p:cNvPr id="6164" name="AutoShape 60">
            <a:extLst>
              <a:ext uri="{FF2B5EF4-FFF2-40B4-BE49-F238E27FC236}">
                <a16:creationId xmlns:a16="http://schemas.microsoft.com/office/drawing/2014/main" id="{0F1136F4-C297-4CAC-85A1-0120F47D43AE}"/>
              </a:ext>
            </a:extLst>
          </p:cNvPr>
          <p:cNvCxnSpPr>
            <a:cxnSpLocks noChangeShapeType="1"/>
          </p:cNvCxnSpPr>
          <p:nvPr/>
        </p:nvCxnSpPr>
        <p:spPr bwMode="auto">
          <a:xfrm rot="10800000" flipH="1" flipV="1">
            <a:off x="4548188" y="2963863"/>
            <a:ext cx="1587" cy="993775"/>
          </a:xfrm>
          <a:prstGeom prst="bentConnector3">
            <a:avLst>
              <a:gd name="adj1" fmla="val -48000014"/>
            </a:avLst>
          </a:prstGeom>
          <a:noFill/>
          <a:ln w="38100">
            <a:solidFill>
              <a:schemeClr val="accent2"/>
            </a:solidFill>
            <a:miter lim="800000"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</p:cxnSp>
      <p:sp>
        <p:nvSpPr>
          <p:cNvPr id="6165" name="Line 63">
            <a:extLst>
              <a:ext uri="{FF2B5EF4-FFF2-40B4-BE49-F238E27FC236}">
                <a16:creationId xmlns:a16="http://schemas.microsoft.com/office/drawing/2014/main" id="{D8194742-1C4D-4262-B645-F8922A0BDB6D}"/>
              </a:ext>
            </a:extLst>
          </p:cNvPr>
          <p:cNvSpPr>
            <a:spLocks noChangeShapeType="1"/>
          </p:cNvSpPr>
          <p:nvPr/>
        </p:nvSpPr>
        <p:spPr bwMode="auto">
          <a:xfrm>
            <a:off x="3338513" y="3454400"/>
            <a:ext cx="433387" cy="0"/>
          </a:xfrm>
          <a:prstGeom prst="line">
            <a:avLst/>
          </a:prstGeom>
          <a:noFill/>
          <a:ln w="38100">
            <a:solidFill>
              <a:srgbClr val="333399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66" name="Rectangle 9">
            <a:extLst>
              <a:ext uri="{FF2B5EF4-FFF2-40B4-BE49-F238E27FC236}">
                <a16:creationId xmlns:a16="http://schemas.microsoft.com/office/drawing/2014/main" id="{D52550FA-C265-4D6B-98F0-DAE0DAEEFA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3630613"/>
            <a:ext cx="8270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600" b="1">
                <a:solidFill>
                  <a:srgbClr val="CC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210</a:t>
            </a:r>
          </a:p>
        </p:txBody>
      </p:sp>
      <p:sp>
        <p:nvSpPr>
          <p:cNvPr id="6167" name="Rectangle 8">
            <a:extLst>
              <a:ext uri="{FF2B5EF4-FFF2-40B4-BE49-F238E27FC236}">
                <a16:creationId xmlns:a16="http://schemas.microsoft.com/office/drawing/2014/main" id="{6BE626FE-2AED-4FB4-91DB-870EFCDCA62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0313" y="2636838"/>
            <a:ext cx="82708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600" b="1" dirty="0">
                <a:solidFill>
                  <a:srgbClr val="CC3300"/>
                </a:solidFill>
                <a:latin typeface="Calibri" panose="020F0502020204030204" pitchFamily="34" charset="0"/>
                <a:cs typeface="Arial" panose="020B0604020202020204" pitchFamily="34" charset="0"/>
              </a:rPr>
              <a:t>N = 205</a:t>
            </a:r>
          </a:p>
        </p:txBody>
      </p:sp>
      <p:sp>
        <p:nvSpPr>
          <p:cNvPr id="28781" name="Oval 109">
            <a:extLst>
              <a:ext uri="{FF2B5EF4-FFF2-40B4-BE49-F238E27FC236}">
                <a16:creationId xmlns:a16="http://schemas.microsoft.com/office/drawing/2014/main" id="{F94351F6-CF4E-413B-BA6F-ACE0A8275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67625" y="1687513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34" charset="0"/>
              </a:rPr>
              <a:t>W96</a:t>
            </a:r>
            <a:endParaRPr lang="en-GB" sz="1600" dirty="0">
              <a:solidFill>
                <a:srgbClr val="0066FF"/>
              </a:solidFill>
              <a:latin typeface="Calibri" pitchFamily="34" charset="0"/>
            </a:endParaRPr>
          </a:p>
        </p:txBody>
      </p:sp>
      <p:sp>
        <p:nvSpPr>
          <p:cNvPr id="6169" name="Line 172">
            <a:extLst>
              <a:ext uri="{FF2B5EF4-FFF2-40B4-BE49-F238E27FC236}">
                <a16:creationId xmlns:a16="http://schemas.microsoft.com/office/drawing/2014/main" id="{B3F953C0-778A-4714-8335-49F84D65789C}"/>
              </a:ext>
            </a:extLst>
          </p:cNvPr>
          <p:cNvSpPr>
            <a:spLocks noChangeShapeType="1"/>
          </p:cNvSpPr>
          <p:nvPr/>
        </p:nvSpPr>
        <p:spPr bwMode="auto">
          <a:xfrm>
            <a:off x="7950200" y="2227263"/>
            <a:ext cx="0" cy="2151062"/>
          </a:xfrm>
          <a:prstGeom prst="line">
            <a:avLst/>
          </a:prstGeom>
          <a:noFill/>
          <a:ln w="12700">
            <a:solidFill>
              <a:srgbClr val="7E7ED4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</a:extLst>
        </p:spPr>
        <p:txBody>
          <a:bodyPr/>
          <a:lstStyle/>
          <a:p>
            <a:endParaRPr lang="fr-FR"/>
          </a:p>
        </p:txBody>
      </p:sp>
      <p:sp>
        <p:nvSpPr>
          <p:cNvPr id="6170" name="Titre 2">
            <a:extLst>
              <a:ext uri="{FF2B5EF4-FFF2-40B4-BE49-F238E27FC236}">
                <a16:creationId xmlns:a16="http://schemas.microsoft.com/office/drawing/2014/main" id="{4D4CBEA2-94C6-4FD3-8C36-C7E4629B50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altLang="fr-FR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>
                <a:ea typeface="ＭＳ Ｐゴシック" panose="020B0600070205080204" pitchFamily="34" charset="-128"/>
              </a:rPr>
            </a:br>
            <a:r>
              <a:rPr lang="en-GB" altLang="fr-FR">
                <a:ea typeface="ＭＳ Ｐゴシック" panose="020B0600070205080204" pitchFamily="34" charset="-128"/>
              </a:rPr>
              <a:t>of PI/r in patients with high cardiovascular risk</a:t>
            </a:r>
          </a:p>
        </p:txBody>
      </p:sp>
      <p:sp>
        <p:nvSpPr>
          <p:cNvPr id="19" name="Oval 109">
            <a:extLst>
              <a:ext uri="{FF2B5EF4-FFF2-40B4-BE49-F238E27FC236}">
                <a16:creationId xmlns:a16="http://schemas.microsoft.com/office/drawing/2014/main" id="{BD845317-0102-4102-A263-085B083F42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40425" y="1687513"/>
            <a:ext cx="576263" cy="52705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accent1"/>
            </a:solidFill>
            <a:round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  <a:alpha val="74998"/>
              </a:schemeClr>
            </a:prstShdw>
          </a:effectLst>
        </p:spPr>
        <p:txBody>
          <a:bodyPr wrap="none" anchor="ctr"/>
          <a:lstStyle/>
          <a:p>
            <a:pPr defTabSz="914400">
              <a:defRPr/>
            </a:pPr>
            <a:r>
              <a:rPr lang="en-GB" sz="1600" b="1" dirty="0">
                <a:solidFill>
                  <a:srgbClr val="0066FF"/>
                </a:solidFill>
                <a:latin typeface="Calibri" pitchFamily="34" charset="0"/>
              </a:rPr>
              <a:t>W48</a:t>
            </a:r>
            <a:endParaRPr lang="en-GB" sz="1600" dirty="0">
              <a:solidFill>
                <a:srgbClr val="0066FF"/>
              </a:solidFill>
              <a:latin typeface="Calibri" pitchFamily="34" charset="0"/>
            </a:endParaRPr>
          </a:p>
        </p:txBody>
      </p:sp>
      <p:graphicFrame>
        <p:nvGraphicFramePr>
          <p:cNvPr id="21" name="Group 31">
            <a:extLst>
              <a:ext uri="{FF2B5EF4-FFF2-40B4-BE49-F238E27FC236}">
                <a16:creationId xmlns:a16="http://schemas.microsoft.com/office/drawing/2014/main" id="{273F9645-1F80-4629-850C-A353D19898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4412776"/>
              </p:ext>
            </p:extLst>
          </p:nvPr>
        </p:nvGraphicFramePr>
        <p:xfrm>
          <a:off x="6259513" y="3589338"/>
          <a:ext cx="1663700" cy="722376"/>
        </p:xfrm>
        <a:graphic>
          <a:graphicData uri="http://schemas.openxmlformats.org/drawingml/2006/table">
            <a:tbl>
              <a:tblPr/>
              <a:tblGrid>
                <a:gridCol w="1663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2237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Switch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7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 + 2 NRTIs</a:t>
                      </a:r>
                    </a:p>
                  </a:txBody>
                  <a:tcPr marL="91401" marR="91401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73" name="Group 89">
            <a:extLst>
              <a:ext uri="{FF2B5EF4-FFF2-40B4-BE49-F238E27FC236}">
                <a16:creationId xmlns:a16="http://schemas.microsoft.com/office/drawing/2014/main" id="{82E3E8D5-8F37-479B-B074-B45F3B38BBEA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75177463"/>
              </p:ext>
            </p:extLst>
          </p:nvPr>
        </p:nvGraphicFramePr>
        <p:xfrm>
          <a:off x="569913" y="1676400"/>
          <a:ext cx="8105775" cy="4689473"/>
        </p:xfrm>
        <a:graphic>
          <a:graphicData uri="http://schemas.openxmlformats.org/drawingml/2006/table">
            <a:tbl>
              <a:tblPr/>
              <a:tblGrid>
                <a:gridCol w="446824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87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187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9717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GB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charset="0"/>
                        <a:ea typeface="ＭＳ Ｐゴシック" charset="-128"/>
                      </a:endParaRP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DTG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205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PI/r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  <a:ea typeface="ＭＳ Ｐゴシック" charset="-128"/>
                        </a:rPr>
                        <a:t>N = 210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Female,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11.7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10.0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Age &gt; 50 years,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87.3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87.6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Framingham score &gt; 10 % at 10 years,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75.6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71.9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CD4 cell count (/mm</a:t>
                      </a:r>
                      <a:r>
                        <a:rPr kumimoji="0" lang="en-GB" sz="1400" b="1" i="0" u="none" strike="noStrike" cap="none" normalizeH="0" baseline="3000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), median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635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585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HIV RNA &gt; 50 c/mL,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3.4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0.5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HCV serology positive, %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13.4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11.6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699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Years of HIV RNA &lt; 50 c/mL, median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4.9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5.3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4334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Discontinuation before W48, N (%)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lack of efficacy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For adverse event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Death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Lost to follow-up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Withdrew consent</a:t>
                      </a:r>
                    </a:p>
                    <a:p>
                      <a:pPr marL="457200" marR="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Other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14 (6.8)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4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10 (4.8)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charset="0"/>
                          <a:ea typeface="ＭＳ Ｐゴシック" charset="-128"/>
                        </a:rPr>
                        <a:t>1</a:t>
                      </a:r>
                    </a:p>
                  </a:txBody>
                  <a:tcPr marL="89991" marR="89991" marT="46806" marB="46806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8235" name="Rectangle 8">
            <a:extLst>
              <a:ext uri="{FF2B5EF4-FFF2-40B4-BE49-F238E27FC236}">
                <a16:creationId xmlns:a16="http://schemas.microsoft.com/office/drawing/2014/main" id="{1B8B30B1-95C5-4DF3-A9E4-4C43767B60F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1282700"/>
            <a:ext cx="7516812" cy="28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b="1" dirty="0">
                <a:solidFill>
                  <a:srgbClr val="CC3300"/>
                </a:solidFill>
                <a:latin typeface="Calibri" panose="020F0502020204030204" pitchFamily="34" charset="0"/>
              </a:rPr>
              <a:t>Baseline characteristics and patient disposition</a:t>
            </a:r>
          </a:p>
        </p:txBody>
      </p:sp>
      <p:sp>
        <p:nvSpPr>
          <p:cNvPr id="8237" name="AutoShape 162">
            <a:extLst>
              <a:ext uri="{FF2B5EF4-FFF2-40B4-BE49-F238E27FC236}">
                <a16:creationId xmlns:a16="http://schemas.microsoft.com/office/drawing/2014/main" id="{3C3D6CCC-0B19-4A73-9B75-4BFB5F2885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8238" name="Titre 2">
            <a:extLst>
              <a:ext uri="{FF2B5EF4-FFF2-40B4-BE49-F238E27FC236}">
                <a16:creationId xmlns:a16="http://schemas.microsoft.com/office/drawing/2014/main" id="{937CCFF5-170D-44A9-9C36-E14FBB2CE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altLang="fr-FR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>
                <a:ea typeface="ＭＳ Ｐゴシック" panose="020B0600070205080204" pitchFamily="34" charset="-128"/>
              </a:rPr>
            </a:br>
            <a:r>
              <a:rPr lang="en-GB" altLang="fr-FR">
                <a:ea typeface="ＭＳ Ｐゴシック" panose="020B0600070205080204" pitchFamily="34" charset="-128"/>
              </a:rPr>
              <a:t>of PI/r in patients with high cardiovascular risk</a:t>
            </a:r>
          </a:p>
        </p:txBody>
      </p:sp>
      <p:sp>
        <p:nvSpPr>
          <p:cNvPr id="7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2017;31:2503-14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473" name="Group 89">
            <a:extLst>
              <a:ext uri="{FF2B5EF4-FFF2-40B4-BE49-F238E27FC236}">
                <a16:creationId xmlns:a16="http://schemas.microsoft.com/office/drawing/2014/main" id="{116504D0-3B58-4F94-A5DD-5986AC8D0A4D}"/>
              </a:ext>
            </a:extLst>
          </p:cNvPr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4157226824"/>
              </p:ext>
            </p:extLst>
          </p:nvPr>
        </p:nvGraphicFramePr>
        <p:xfrm>
          <a:off x="569913" y="1713748"/>
          <a:ext cx="8105775" cy="4811596"/>
        </p:xfrm>
        <a:graphic>
          <a:graphicData uri="http://schemas.openxmlformats.org/drawingml/2006/table">
            <a:tbl>
              <a:tblPr/>
              <a:tblGrid>
                <a:gridCol w="4468812">
                  <a:extLst>
                    <a:ext uri="{9D8B030D-6E8A-4147-A177-3AD203B41FA5}">
                      <a16:colId xmlns:a16="http://schemas.microsoft.com/office/drawing/2014/main" val="3448724282"/>
                    </a:ext>
                  </a:extLst>
                </a:gridCol>
                <a:gridCol w="1817688">
                  <a:extLst>
                    <a:ext uri="{9D8B030D-6E8A-4147-A177-3AD203B41FA5}">
                      <a16:colId xmlns:a16="http://schemas.microsoft.com/office/drawing/2014/main" val="3777653007"/>
                    </a:ext>
                  </a:extLst>
                </a:gridCol>
                <a:gridCol w="1819275">
                  <a:extLst>
                    <a:ext uri="{9D8B030D-6E8A-4147-A177-3AD203B41FA5}">
                      <a16:colId xmlns:a16="http://schemas.microsoft.com/office/drawing/2014/main" val="890907816"/>
                    </a:ext>
                  </a:extLst>
                </a:gridCol>
              </a:tblGrid>
              <a:tr h="556486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DTG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 = 205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PI/r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ＭＳ Ｐゴシック" panose="020B0600070205080204" pitchFamily="34" charset="-128"/>
                        </a:rPr>
                        <a:t>N = 210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94021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Current smoker,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38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37.8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7224662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Diabetes,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5.5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6.3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65064423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Family history of cardiovascular disease,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43.3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43.4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56017379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On lipid lowering agent,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30.7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28.6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1685971"/>
                  </a:ext>
                </a:extLst>
              </a:tr>
              <a:tr h="2656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High blood pressure,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35.3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37.6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Daily exercise, %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32.5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28.9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9774838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Fasting total cholesterol, </a:t>
                      </a:r>
                      <a:r>
                        <a:rPr kumimoji="0" lang="en-GB" altLang="fr-FR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mmol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/L, median (IQR)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5.2 (4.5 </a:t>
                      </a: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5.8)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5.1 (4.5 - 5.6)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63529336"/>
                  </a:ext>
                </a:extLst>
              </a:tr>
              <a:tr h="26568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Fasting triglycerides, mmol/L, median (IQR)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1.6 (1.2 </a:t>
                      </a: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2.3)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1.6 (1.2 </a:t>
                      </a:r>
                      <a:r>
                        <a:rPr kumimoji="0" lang="fr-FR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-</a:t>
                      </a: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2.2)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4133532"/>
                  </a:ext>
                </a:extLst>
              </a:tr>
              <a:tr h="82030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NRTI,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TDF/FTC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ABC/3TC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Other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65.4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30.7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3.9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64.3</a:t>
                      </a:r>
                      <a:b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31.9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3.8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5310613"/>
                  </a:ext>
                </a:extLst>
              </a:tr>
              <a:tr h="820301"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PI/r, %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DRV/r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ATV/r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   Other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51.5</a:t>
                      </a:r>
                      <a:b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</a:b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37.7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10.7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>
                      <a:lvl1pPr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buFont typeface="Wingdings" panose="05000000000000000000" pitchFamily="2" charset="2"/>
                        <a:defRPr>
                          <a:solidFill>
                            <a:srgbClr val="CC3300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1pPr>
                      <a:lvl2pPr marL="742950" indent="-28575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2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2pPr>
                      <a:lvl3pPr marL="11430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4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3pPr>
                      <a:lvl4pPr marL="16002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4pPr>
                      <a:lvl5pPr marL="2057400" indent="-228600" algn="l" eaLnBrk="0" hangingPunct="0">
                        <a:spcBef>
                          <a:spcPct val="20000"/>
                        </a:spcBef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3300"/>
                        </a:buClr>
                        <a:defRPr sz="1200">
                          <a:solidFill>
                            <a:srgbClr val="000066"/>
                          </a:solidFill>
                          <a:latin typeface="Arial" panose="020B0604020202020204" pitchFamily="34" charset="0"/>
                          <a:ea typeface="ＭＳ Ｐゴシック" panose="020B0600070205080204" pitchFamily="34" charset="-128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endParaRPr kumimoji="0" lang="en-GB" altLang="fr-FR" sz="1400" b="1" i="0" u="none" strike="noStrike" cap="none" normalizeH="0" baseline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Arial" panose="020B0604020202020204" pitchFamily="34" charset="0"/>
                        <a:ea typeface="ＭＳ Ｐゴシック" panose="020B0600070205080204" pitchFamily="34" charset="-128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51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35.2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ts val="17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</a:pPr>
                      <a:r>
                        <a:rPr kumimoji="0" lang="en-GB" altLang="fr-FR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Arial" panose="020B0604020202020204" pitchFamily="34" charset="0"/>
                          <a:ea typeface="ＭＳ Ｐゴシック" panose="020B0600070205080204" pitchFamily="34" charset="-128"/>
                        </a:rPr>
                        <a:t>13.8</a:t>
                      </a:r>
                    </a:p>
                  </a:txBody>
                  <a:tcPr marL="89991" marR="89991" marT="46798" marB="46798" anchor="ctr" horzOverflow="overflow">
                    <a:lnL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0C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5561485"/>
                  </a:ext>
                </a:extLst>
              </a:tr>
            </a:tbl>
          </a:graphicData>
        </a:graphic>
      </p:graphicFrame>
      <p:sp>
        <p:nvSpPr>
          <p:cNvPr id="10287" name="Rectangle 8">
            <a:extLst>
              <a:ext uri="{FF2B5EF4-FFF2-40B4-BE49-F238E27FC236}">
                <a16:creationId xmlns:a16="http://schemas.microsoft.com/office/drawing/2014/main" id="{34DC3DE9-38EB-4F9A-8A6F-EF8412A95F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688" y="1282700"/>
            <a:ext cx="751681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en-GB" altLang="fr-FR" b="1">
                <a:solidFill>
                  <a:srgbClr val="CC3300"/>
                </a:solidFill>
                <a:latin typeface="Calibri" panose="020F0502020204030204" pitchFamily="34" charset="0"/>
              </a:rPr>
              <a:t>CV risk factors and ARV therapy at screening </a:t>
            </a:r>
          </a:p>
        </p:txBody>
      </p:sp>
      <p:sp>
        <p:nvSpPr>
          <p:cNvPr id="10289" name="AutoShape 162">
            <a:extLst>
              <a:ext uri="{FF2B5EF4-FFF2-40B4-BE49-F238E27FC236}">
                <a16:creationId xmlns:a16="http://schemas.microsoft.com/office/drawing/2014/main" id="{0ECDE571-76A5-4730-88E5-9D2B71CB8C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10290" name="Titre 2">
            <a:extLst>
              <a:ext uri="{FF2B5EF4-FFF2-40B4-BE49-F238E27FC236}">
                <a16:creationId xmlns:a16="http://schemas.microsoft.com/office/drawing/2014/main" id="{3685B74E-F959-445B-B7F6-F3A7D9573A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altLang="fr-FR" dirty="0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 dirty="0">
                <a:ea typeface="ＭＳ Ｐゴシック" panose="020B0600070205080204" pitchFamily="34" charset="-128"/>
              </a:rPr>
            </a:br>
            <a:r>
              <a:rPr lang="en-GB" altLang="fr-FR" dirty="0">
                <a:ea typeface="ＭＳ Ｐゴシック" panose="020B0600070205080204" pitchFamily="34" charset="-128"/>
              </a:rPr>
              <a:t>of PI/r in patients with high cardiovascular risk</a:t>
            </a:r>
          </a:p>
        </p:txBody>
      </p:sp>
      <p:sp>
        <p:nvSpPr>
          <p:cNvPr id="7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2017;31:2503-14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ZoneTexte 3">
            <a:extLst>
              <a:ext uri="{FF2B5EF4-FFF2-40B4-BE49-F238E27FC236}">
                <a16:creationId xmlns:a16="http://schemas.microsoft.com/office/drawing/2014/main" id="{DC14F510-30A8-4175-8848-1B0CED3EE0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5589240"/>
            <a:ext cx="8536186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marL="342900" indent="-342900" algn="l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Confirmed </a:t>
            </a:r>
            <a:r>
              <a:rPr lang="en-US" altLang="fr-FR" sz="2000" b="1" dirty="0" err="1">
                <a:solidFill>
                  <a:srgbClr val="CC3300"/>
                </a:solidFill>
                <a:latin typeface="+mj-lt"/>
              </a:rPr>
              <a:t>virological</a:t>
            </a:r>
            <a:r>
              <a:rPr lang="en-US" altLang="fr-FR" sz="2000" b="1" dirty="0">
                <a:solidFill>
                  <a:srgbClr val="CC3300"/>
                </a:solidFill>
                <a:latin typeface="+mj-lt"/>
              </a:rPr>
              <a:t> failure (HIV RNA &gt; 50 c/mL): DTG, N = 4 vs PI/r, N = 1 ; genotype successful in 2/4 and 0/1 patients: no emergence of resistance mutations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D36CF883-49BA-414F-A9E4-0206471BFC02}"/>
              </a:ext>
            </a:extLst>
          </p:cNvPr>
          <p:cNvGrpSpPr/>
          <p:nvPr/>
        </p:nvGrpSpPr>
        <p:grpSpPr>
          <a:xfrm>
            <a:off x="652435" y="1484313"/>
            <a:ext cx="7986740" cy="4057452"/>
            <a:chOff x="652435" y="1484313"/>
            <a:chExt cx="7986740" cy="4057452"/>
          </a:xfrm>
        </p:grpSpPr>
        <p:sp>
          <p:nvSpPr>
            <p:cNvPr id="46" name="AutoShape 165">
              <a:extLst>
                <a:ext uri="{FF2B5EF4-FFF2-40B4-BE49-F238E27FC236}">
                  <a16:creationId xmlns:a16="http://schemas.microsoft.com/office/drawing/2014/main" id="{77E161D8-B00F-43D3-9FC4-A3C644ECFF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7238" y="1984239"/>
              <a:ext cx="1040879" cy="622301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2290" name="Freeform 5">
              <a:extLst>
                <a:ext uri="{FF2B5EF4-FFF2-40B4-BE49-F238E27FC236}">
                  <a16:creationId xmlns:a16="http://schemas.microsoft.com/office/drawing/2014/main" id="{FA674362-0691-43AF-BAEC-BBEC2CC44C9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079500" y="1798638"/>
              <a:ext cx="7559675" cy="2773362"/>
            </a:xfrm>
            <a:custGeom>
              <a:avLst/>
              <a:gdLst>
                <a:gd name="T0" fmla="*/ 2147483647 w 4408"/>
                <a:gd name="T1" fmla="*/ 2147483647 h 1747"/>
                <a:gd name="T2" fmla="*/ 164714480 w 4408"/>
                <a:gd name="T3" fmla="*/ 2147483647 h 1747"/>
                <a:gd name="T4" fmla="*/ 164714480 w 4408"/>
                <a:gd name="T5" fmla="*/ 0 h 1747"/>
                <a:gd name="T6" fmla="*/ 0 w 4408"/>
                <a:gd name="T7" fmla="*/ 904736724 h 1747"/>
                <a:gd name="T8" fmla="*/ 164714480 w 4408"/>
                <a:gd name="T9" fmla="*/ 904736724 h 1747"/>
                <a:gd name="T10" fmla="*/ 0 w 4408"/>
                <a:gd name="T11" fmla="*/ 1776710630 h 1747"/>
                <a:gd name="T12" fmla="*/ 164714480 w 4408"/>
                <a:gd name="T13" fmla="*/ 1776710630 h 1747"/>
                <a:gd name="T14" fmla="*/ 0 w 4408"/>
                <a:gd name="T15" fmla="*/ 2147483647 h 1747"/>
                <a:gd name="T16" fmla="*/ 164714480 w 4408"/>
                <a:gd name="T17" fmla="*/ 2147483647 h 1747"/>
                <a:gd name="T18" fmla="*/ 0 w 4408"/>
                <a:gd name="T19" fmla="*/ 2147483647 h 1747"/>
                <a:gd name="T20" fmla="*/ 164714480 w 4408"/>
                <a:gd name="T21" fmla="*/ 2147483647 h 1747"/>
                <a:gd name="T22" fmla="*/ 0 w 4408"/>
                <a:gd name="T23" fmla="*/ 2147483647 h 1747"/>
                <a:gd name="T24" fmla="*/ 164714480 w 4408"/>
                <a:gd name="T25" fmla="*/ 2147483647 h 1747"/>
                <a:gd name="T26" fmla="*/ 0 w 4408"/>
                <a:gd name="T27" fmla="*/ 30241870 h 1747"/>
                <a:gd name="T28" fmla="*/ 164714480 w 4408"/>
                <a:gd name="T29" fmla="*/ 30241870 h 1747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4408" h="1747">
                  <a:moveTo>
                    <a:pt x="4408" y="1747"/>
                  </a:moveTo>
                  <a:lnTo>
                    <a:pt x="56" y="1747"/>
                  </a:lnTo>
                  <a:lnTo>
                    <a:pt x="56" y="0"/>
                  </a:lnTo>
                  <a:moveTo>
                    <a:pt x="0" y="359"/>
                  </a:moveTo>
                  <a:lnTo>
                    <a:pt x="56" y="359"/>
                  </a:lnTo>
                  <a:moveTo>
                    <a:pt x="0" y="705"/>
                  </a:moveTo>
                  <a:lnTo>
                    <a:pt x="56" y="705"/>
                  </a:lnTo>
                  <a:moveTo>
                    <a:pt x="0" y="1053"/>
                  </a:moveTo>
                  <a:lnTo>
                    <a:pt x="56" y="1053"/>
                  </a:lnTo>
                  <a:moveTo>
                    <a:pt x="0" y="1399"/>
                  </a:moveTo>
                  <a:lnTo>
                    <a:pt x="56" y="1399"/>
                  </a:lnTo>
                  <a:moveTo>
                    <a:pt x="0" y="1747"/>
                  </a:moveTo>
                  <a:lnTo>
                    <a:pt x="56" y="1747"/>
                  </a:lnTo>
                  <a:moveTo>
                    <a:pt x="0" y="12"/>
                  </a:moveTo>
                  <a:lnTo>
                    <a:pt x="56" y="12"/>
                  </a:lnTo>
                </a:path>
              </a:pathLst>
            </a:custGeom>
            <a:noFill/>
            <a:ln w="7938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1" name="Freeform 6">
              <a:extLst>
                <a:ext uri="{FF2B5EF4-FFF2-40B4-BE49-F238E27FC236}">
                  <a16:creationId xmlns:a16="http://schemas.microsoft.com/office/drawing/2014/main" id="{7B115E45-2272-43F7-A5C3-1694D83E5D17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338" y="2055677"/>
              <a:ext cx="215900" cy="215900"/>
            </a:xfrm>
            <a:custGeom>
              <a:avLst/>
              <a:gdLst>
                <a:gd name="T0" fmla="*/ 568712195 w 82"/>
                <a:gd name="T1" fmla="*/ 0 h 83"/>
                <a:gd name="T2" fmla="*/ 0 w 82"/>
                <a:gd name="T3" fmla="*/ 0 h 83"/>
                <a:gd name="T4" fmla="*/ 0 w 82"/>
                <a:gd name="T5" fmla="*/ 561860241 h 83"/>
                <a:gd name="T6" fmla="*/ 568712195 w 82"/>
                <a:gd name="T7" fmla="*/ 561860241 h 83"/>
                <a:gd name="T8" fmla="*/ 568712195 w 82"/>
                <a:gd name="T9" fmla="*/ 0 h 83"/>
                <a:gd name="T10" fmla="*/ 568712195 w 82"/>
                <a:gd name="T11" fmla="*/ 0 h 8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2" h="83">
                  <a:moveTo>
                    <a:pt x="82" y="0"/>
                  </a:moveTo>
                  <a:lnTo>
                    <a:pt x="0" y="0"/>
                  </a:lnTo>
                  <a:lnTo>
                    <a:pt x="0" y="83"/>
                  </a:lnTo>
                  <a:lnTo>
                    <a:pt x="82" y="83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292" name="Freeform 7">
              <a:extLst>
                <a:ext uri="{FF2B5EF4-FFF2-40B4-BE49-F238E27FC236}">
                  <a16:creationId xmlns:a16="http://schemas.microsoft.com/office/drawing/2014/main" id="{5DE11DCF-FAEF-4595-8B65-BF557103C142}"/>
                </a:ext>
              </a:extLst>
            </p:cNvPr>
            <p:cNvSpPr>
              <a:spLocks/>
            </p:cNvSpPr>
            <p:nvPr/>
          </p:nvSpPr>
          <p:spPr bwMode="auto">
            <a:xfrm>
              <a:off x="3462338" y="2339840"/>
              <a:ext cx="215900" cy="215900"/>
            </a:xfrm>
            <a:custGeom>
              <a:avLst/>
              <a:gdLst>
                <a:gd name="T0" fmla="*/ 568712195 w 82"/>
                <a:gd name="T1" fmla="*/ 0 h 84"/>
                <a:gd name="T2" fmla="*/ 0 w 82"/>
                <a:gd name="T3" fmla="*/ 0 h 84"/>
                <a:gd name="T4" fmla="*/ 0 w 82"/>
                <a:gd name="T5" fmla="*/ 555171429 h 84"/>
                <a:gd name="T6" fmla="*/ 568712195 w 82"/>
                <a:gd name="T7" fmla="*/ 555171429 h 84"/>
                <a:gd name="T8" fmla="*/ 568712195 w 82"/>
                <a:gd name="T9" fmla="*/ 0 h 84"/>
                <a:gd name="T10" fmla="*/ 568712195 w 82"/>
                <a:gd name="T11" fmla="*/ 0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2" h="84">
                  <a:moveTo>
                    <a:pt x="82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82" y="84"/>
                  </a:lnTo>
                  <a:lnTo>
                    <a:pt x="82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2293" name="Freeform 8">
              <a:extLst>
                <a:ext uri="{FF2B5EF4-FFF2-40B4-BE49-F238E27FC236}">
                  <a16:creationId xmlns:a16="http://schemas.microsoft.com/office/drawing/2014/main" id="{69B7D8F0-B631-478A-B9C0-4F6234D9BB8A}"/>
                </a:ext>
              </a:extLst>
            </p:cNvPr>
            <p:cNvSpPr>
              <a:spLocks/>
            </p:cNvSpPr>
            <p:nvPr/>
          </p:nvSpPr>
          <p:spPr bwMode="auto">
            <a:xfrm>
              <a:off x="1973263" y="1968103"/>
              <a:ext cx="323850" cy="2613025"/>
            </a:xfrm>
            <a:custGeom>
              <a:avLst/>
              <a:gdLst>
                <a:gd name="T0" fmla="*/ 514111875 w 204"/>
                <a:gd name="T1" fmla="*/ 0 h 1646"/>
                <a:gd name="T2" fmla="*/ 0 w 204"/>
                <a:gd name="T3" fmla="*/ 0 h 1646"/>
                <a:gd name="T4" fmla="*/ 0 w 204"/>
                <a:gd name="T5" fmla="*/ 2147483647 h 1646"/>
                <a:gd name="T6" fmla="*/ 514111875 w 204"/>
                <a:gd name="T7" fmla="*/ 2147483647 h 1646"/>
                <a:gd name="T8" fmla="*/ 514111875 w 204"/>
                <a:gd name="T9" fmla="*/ 0 h 1646"/>
                <a:gd name="T10" fmla="*/ 514111875 w 204"/>
                <a:gd name="T11" fmla="*/ 0 h 16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4" h="1646">
                  <a:moveTo>
                    <a:pt x="204" y="0"/>
                  </a:moveTo>
                  <a:lnTo>
                    <a:pt x="0" y="0"/>
                  </a:lnTo>
                  <a:lnTo>
                    <a:pt x="0" y="1646"/>
                  </a:lnTo>
                  <a:lnTo>
                    <a:pt x="204" y="1646"/>
                  </a:lnTo>
                  <a:lnTo>
                    <a:pt x="204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4" name="Freeform 9">
              <a:extLst>
                <a:ext uri="{FF2B5EF4-FFF2-40B4-BE49-F238E27FC236}">
                  <a16:creationId xmlns:a16="http://schemas.microsoft.com/office/drawing/2014/main" id="{E893B40D-8946-4E23-99EA-7EF3C2031B92}"/>
                </a:ext>
              </a:extLst>
            </p:cNvPr>
            <p:cNvSpPr>
              <a:spLocks/>
            </p:cNvSpPr>
            <p:nvPr/>
          </p:nvSpPr>
          <p:spPr bwMode="auto">
            <a:xfrm>
              <a:off x="1493838" y="2031603"/>
              <a:ext cx="327025" cy="2549525"/>
            </a:xfrm>
            <a:custGeom>
              <a:avLst/>
              <a:gdLst>
                <a:gd name="T0" fmla="*/ 519152188 w 206"/>
                <a:gd name="T1" fmla="*/ 2147483647 h 1606"/>
                <a:gd name="T2" fmla="*/ 519152188 w 206"/>
                <a:gd name="T3" fmla="*/ 0 h 1606"/>
                <a:gd name="T4" fmla="*/ 0 w 206"/>
                <a:gd name="T5" fmla="*/ 0 h 1606"/>
                <a:gd name="T6" fmla="*/ 0 w 206"/>
                <a:gd name="T7" fmla="*/ 2147483647 h 1606"/>
                <a:gd name="T8" fmla="*/ 519152188 w 206"/>
                <a:gd name="T9" fmla="*/ 2147483647 h 1606"/>
                <a:gd name="T10" fmla="*/ 519152188 w 206"/>
                <a:gd name="T11" fmla="*/ 2147483647 h 160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1606">
                  <a:moveTo>
                    <a:pt x="206" y="1606"/>
                  </a:moveTo>
                  <a:lnTo>
                    <a:pt x="206" y="0"/>
                  </a:lnTo>
                  <a:lnTo>
                    <a:pt x="0" y="0"/>
                  </a:lnTo>
                  <a:lnTo>
                    <a:pt x="0" y="1606"/>
                  </a:lnTo>
                  <a:lnTo>
                    <a:pt x="206" y="1606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5" name="Freeform 10">
              <a:extLst>
                <a:ext uri="{FF2B5EF4-FFF2-40B4-BE49-F238E27FC236}">
                  <a16:creationId xmlns:a16="http://schemas.microsoft.com/office/drawing/2014/main" id="{24848D15-4E74-44E6-B27F-BF4B50CBCDE6}"/>
                </a:ext>
              </a:extLst>
            </p:cNvPr>
            <p:cNvSpPr>
              <a:spLocks/>
            </p:cNvSpPr>
            <p:nvPr/>
          </p:nvSpPr>
          <p:spPr bwMode="auto">
            <a:xfrm>
              <a:off x="4897438" y="4492228"/>
              <a:ext cx="327025" cy="88900"/>
            </a:xfrm>
            <a:custGeom>
              <a:avLst/>
              <a:gdLst>
                <a:gd name="T0" fmla="*/ 0 w 206"/>
                <a:gd name="T1" fmla="*/ 0 h 56"/>
                <a:gd name="T2" fmla="*/ 0 w 206"/>
                <a:gd name="T3" fmla="*/ 141128750 h 56"/>
                <a:gd name="T4" fmla="*/ 519152188 w 206"/>
                <a:gd name="T5" fmla="*/ 141128750 h 56"/>
                <a:gd name="T6" fmla="*/ 519152188 w 206"/>
                <a:gd name="T7" fmla="*/ 0 h 56"/>
                <a:gd name="T8" fmla="*/ 0 w 206"/>
                <a:gd name="T9" fmla="*/ 0 h 56"/>
                <a:gd name="T10" fmla="*/ 0 w 206"/>
                <a:gd name="T11" fmla="*/ 0 h 5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56">
                  <a:moveTo>
                    <a:pt x="0" y="0"/>
                  </a:moveTo>
                  <a:lnTo>
                    <a:pt x="0" y="56"/>
                  </a:lnTo>
                  <a:lnTo>
                    <a:pt x="206" y="56"/>
                  </a:lnTo>
                  <a:lnTo>
                    <a:pt x="2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6" name="Freeform 11">
              <a:extLst>
                <a:ext uri="{FF2B5EF4-FFF2-40B4-BE49-F238E27FC236}">
                  <a16:creationId xmlns:a16="http://schemas.microsoft.com/office/drawing/2014/main" id="{AD70504C-940C-4C2A-B8EA-6480EFD70141}"/>
                </a:ext>
              </a:extLst>
            </p:cNvPr>
            <p:cNvSpPr>
              <a:spLocks/>
            </p:cNvSpPr>
            <p:nvPr/>
          </p:nvSpPr>
          <p:spPr bwMode="auto">
            <a:xfrm>
              <a:off x="5311775" y="4527153"/>
              <a:ext cx="327025" cy="53975"/>
            </a:xfrm>
            <a:custGeom>
              <a:avLst/>
              <a:gdLst>
                <a:gd name="T0" fmla="*/ 519152188 w 206"/>
                <a:gd name="T1" fmla="*/ 0 h 34"/>
                <a:gd name="T2" fmla="*/ 0 w 206"/>
                <a:gd name="T3" fmla="*/ 0 h 34"/>
                <a:gd name="T4" fmla="*/ 0 w 206"/>
                <a:gd name="T5" fmla="*/ 85685313 h 34"/>
                <a:gd name="T6" fmla="*/ 519152188 w 206"/>
                <a:gd name="T7" fmla="*/ 85685313 h 34"/>
                <a:gd name="T8" fmla="*/ 519152188 w 206"/>
                <a:gd name="T9" fmla="*/ 0 h 34"/>
                <a:gd name="T10" fmla="*/ 519152188 w 206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34">
                  <a:moveTo>
                    <a:pt x="206" y="0"/>
                  </a:moveTo>
                  <a:lnTo>
                    <a:pt x="0" y="0"/>
                  </a:lnTo>
                  <a:lnTo>
                    <a:pt x="0" y="34"/>
                  </a:lnTo>
                  <a:lnTo>
                    <a:pt x="206" y="34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7" name="Freeform 12">
              <a:extLst>
                <a:ext uri="{FF2B5EF4-FFF2-40B4-BE49-F238E27FC236}">
                  <a16:creationId xmlns:a16="http://schemas.microsoft.com/office/drawing/2014/main" id="{239BF560-7235-446B-BD4D-93E9EA033752}"/>
                </a:ext>
              </a:extLst>
            </p:cNvPr>
            <p:cNvSpPr>
              <a:spLocks/>
            </p:cNvSpPr>
            <p:nvPr/>
          </p:nvSpPr>
          <p:spPr bwMode="auto">
            <a:xfrm>
              <a:off x="6696075" y="4563666"/>
              <a:ext cx="327025" cy="17462"/>
            </a:xfrm>
            <a:custGeom>
              <a:avLst/>
              <a:gdLst>
                <a:gd name="T0" fmla="*/ 519152188 w 206"/>
                <a:gd name="T1" fmla="*/ 0 h 11"/>
                <a:gd name="T2" fmla="*/ 0 w 206"/>
                <a:gd name="T3" fmla="*/ 0 h 11"/>
                <a:gd name="T4" fmla="*/ 0 w 206"/>
                <a:gd name="T5" fmla="*/ 27721719 h 11"/>
                <a:gd name="T6" fmla="*/ 519152188 w 206"/>
                <a:gd name="T7" fmla="*/ 27721719 h 11"/>
                <a:gd name="T8" fmla="*/ 519152188 w 206"/>
                <a:gd name="T9" fmla="*/ 0 h 11"/>
                <a:gd name="T10" fmla="*/ 519152188 w 206"/>
                <a:gd name="T11" fmla="*/ 0 h 1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11">
                  <a:moveTo>
                    <a:pt x="206" y="0"/>
                  </a:moveTo>
                  <a:lnTo>
                    <a:pt x="0" y="0"/>
                  </a:lnTo>
                  <a:lnTo>
                    <a:pt x="0" y="11"/>
                  </a:lnTo>
                  <a:lnTo>
                    <a:pt x="206" y="11"/>
                  </a:lnTo>
                  <a:lnTo>
                    <a:pt x="206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8" name="Freeform 13">
              <a:extLst>
                <a:ext uri="{FF2B5EF4-FFF2-40B4-BE49-F238E27FC236}">
                  <a16:creationId xmlns:a16="http://schemas.microsoft.com/office/drawing/2014/main" id="{B0947461-5DBD-4732-9C7A-75900A65156A}"/>
                </a:ext>
              </a:extLst>
            </p:cNvPr>
            <p:cNvSpPr>
              <a:spLocks/>
            </p:cNvSpPr>
            <p:nvPr/>
          </p:nvSpPr>
          <p:spPr bwMode="auto">
            <a:xfrm>
              <a:off x="7658100" y="4546203"/>
              <a:ext cx="325438" cy="34925"/>
            </a:xfrm>
            <a:custGeom>
              <a:avLst/>
              <a:gdLst>
                <a:gd name="T0" fmla="*/ 0 w 205"/>
                <a:gd name="T1" fmla="*/ 0 h 22"/>
                <a:gd name="T2" fmla="*/ 0 w 205"/>
                <a:gd name="T3" fmla="*/ 55443438 h 22"/>
                <a:gd name="T4" fmla="*/ 516633619 w 205"/>
                <a:gd name="T5" fmla="*/ 55443438 h 22"/>
                <a:gd name="T6" fmla="*/ 516633619 w 205"/>
                <a:gd name="T7" fmla="*/ 0 h 22"/>
                <a:gd name="T8" fmla="*/ 0 w 205"/>
                <a:gd name="T9" fmla="*/ 0 h 22"/>
                <a:gd name="T10" fmla="*/ 0 w 205"/>
                <a:gd name="T11" fmla="*/ 0 h 22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22">
                  <a:moveTo>
                    <a:pt x="0" y="0"/>
                  </a:moveTo>
                  <a:lnTo>
                    <a:pt x="0" y="22"/>
                  </a:lnTo>
                  <a:lnTo>
                    <a:pt x="205" y="22"/>
                  </a:lnTo>
                  <a:lnTo>
                    <a:pt x="205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299" name="Freeform 14">
              <a:extLst>
                <a:ext uri="{FF2B5EF4-FFF2-40B4-BE49-F238E27FC236}">
                  <a16:creationId xmlns:a16="http://schemas.microsoft.com/office/drawing/2014/main" id="{CB91AF3E-9DF8-489C-8D69-47AED31FFC02}"/>
                </a:ext>
              </a:extLst>
            </p:cNvPr>
            <p:cNvSpPr>
              <a:spLocks/>
            </p:cNvSpPr>
            <p:nvPr/>
          </p:nvSpPr>
          <p:spPr bwMode="auto">
            <a:xfrm>
              <a:off x="8072438" y="4536678"/>
              <a:ext cx="325437" cy="44450"/>
            </a:xfrm>
            <a:custGeom>
              <a:avLst/>
              <a:gdLst>
                <a:gd name="T0" fmla="*/ 516632031 w 205"/>
                <a:gd name="T1" fmla="*/ 0 h 28"/>
                <a:gd name="T2" fmla="*/ 0 w 205"/>
                <a:gd name="T3" fmla="*/ 0 h 28"/>
                <a:gd name="T4" fmla="*/ 0 w 205"/>
                <a:gd name="T5" fmla="*/ 70564375 h 28"/>
                <a:gd name="T6" fmla="*/ 516632031 w 205"/>
                <a:gd name="T7" fmla="*/ 70564375 h 28"/>
                <a:gd name="T8" fmla="*/ 516632031 w 205"/>
                <a:gd name="T9" fmla="*/ 0 h 28"/>
                <a:gd name="T10" fmla="*/ 516632031 w 205"/>
                <a:gd name="T11" fmla="*/ 0 h 2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28">
                  <a:moveTo>
                    <a:pt x="205" y="0"/>
                  </a:moveTo>
                  <a:lnTo>
                    <a:pt x="0" y="0"/>
                  </a:lnTo>
                  <a:lnTo>
                    <a:pt x="0" y="28"/>
                  </a:lnTo>
                  <a:lnTo>
                    <a:pt x="205" y="28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300" name="ZoneTexte 22">
              <a:extLst>
                <a:ext uri="{FF2B5EF4-FFF2-40B4-BE49-F238E27FC236}">
                  <a16:creationId xmlns:a16="http://schemas.microsoft.com/office/drawing/2014/main" id="{BA999A24-D8AF-45EF-BF07-2EC5740EC4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6011" y="4592638"/>
              <a:ext cx="179542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Treatment</a:t>
              </a:r>
              <a:r>
                <a:rPr lang="fr-FR" altLang="fr-FR" sz="1400" b="1" dirty="0">
                  <a:solidFill>
                    <a:srgbClr val="000066"/>
                  </a:solidFill>
                </a:rPr>
                <a:t> </a:t>
              </a:r>
              <a:r>
                <a:rPr lang="en-US" altLang="fr-FR" sz="1400" b="1" dirty="0">
                  <a:solidFill>
                    <a:srgbClr val="000066"/>
                  </a:solidFill>
                </a:rPr>
                <a:t>success</a:t>
              </a:r>
            </a:p>
          </p:txBody>
        </p:sp>
        <p:sp>
          <p:nvSpPr>
            <p:cNvPr id="12301" name="ZoneTexte 23">
              <a:extLst>
                <a:ext uri="{FF2B5EF4-FFF2-40B4-BE49-F238E27FC236}">
                  <a16:creationId xmlns:a16="http://schemas.microsoft.com/office/drawing/2014/main" id="{B115C6D5-4E2B-4F02-AFB3-D7CAA313FEC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93778" y="4592638"/>
              <a:ext cx="1534395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Discontinuation</a:t>
              </a:r>
            </a:p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for AE</a:t>
              </a:r>
            </a:p>
          </p:txBody>
        </p:sp>
        <p:sp>
          <p:nvSpPr>
            <p:cNvPr id="12302" name="ZoneTexte 24">
              <a:extLst>
                <a:ext uri="{FF2B5EF4-FFF2-40B4-BE49-F238E27FC236}">
                  <a16:creationId xmlns:a16="http://schemas.microsoft.com/office/drawing/2014/main" id="{2EA79FB3-D94F-4297-9D85-6952F0CDF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6674" y="4592638"/>
              <a:ext cx="9781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Lost to</a:t>
              </a:r>
            </a:p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follow-up</a:t>
              </a:r>
            </a:p>
          </p:txBody>
        </p:sp>
        <p:sp>
          <p:nvSpPr>
            <p:cNvPr id="12303" name="ZoneTexte 25">
              <a:extLst>
                <a:ext uri="{FF2B5EF4-FFF2-40B4-BE49-F238E27FC236}">
                  <a16:creationId xmlns:a16="http://schemas.microsoft.com/office/drawing/2014/main" id="{BC59272A-5299-43C7-BB49-CA7F0ED41B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07126" y="4592638"/>
              <a:ext cx="66236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Other</a:t>
              </a:r>
            </a:p>
          </p:txBody>
        </p:sp>
        <p:sp>
          <p:nvSpPr>
            <p:cNvPr id="12304" name="ZoneTexte 27">
              <a:extLst>
                <a:ext uri="{FF2B5EF4-FFF2-40B4-BE49-F238E27FC236}">
                  <a16:creationId xmlns:a16="http://schemas.microsoft.com/office/drawing/2014/main" id="{008D8501-1097-4CA5-ACC2-ED5C9767245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1888" y="1984240"/>
              <a:ext cx="53841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 b="1" dirty="0">
                  <a:solidFill>
                    <a:srgbClr val="333399"/>
                  </a:solidFill>
                  <a:latin typeface="+mj-lt"/>
                </a:rPr>
                <a:t>DTG</a:t>
              </a:r>
            </a:p>
          </p:txBody>
        </p:sp>
        <p:sp>
          <p:nvSpPr>
            <p:cNvPr id="12305" name="ZoneTexte 28">
              <a:extLst>
                <a:ext uri="{FF2B5EF4-FFF2-40B4-BE49-F238E27FC236}">
                  <a16:creationId xmlns:a16="http://schemas.microsoft.com/office/drawing/2014/main" id="{5193B87A-0D02-48EC-BD23-049F54B6DB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71888" y="2268402"/>
              <a:ext cx="517525" cy="3381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 b="1">
                  <a:solidFill>
                    <a:srgbClr val="333399"/>
                  </a:solidFill>
                  <a:latin typeface="+mj-lt"/>
                </a:rPr>
                <a:t>PI/r</a:t>
              </a:r>
            </a:p>
          </p:txBody>
        </p:sp>
        <p:sp>
          <p:nvSpPr>
            <p:cNvPr id="12306" name="ZoneTexte 29">
              <a:extLst>
                <a:ext uri="{FF2B5EF4-FFF2-40B4-BE49-F238E27FC236}">
                  <a16:creationId xmlns:a16="http://schemas.microsoft.com/office/drawing/2014/main" id="{DF443723-D1B5-4F75-8900-F97B497B87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52135" y="4424363"/>
              <a:ext cx="2845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2307" name="ZoneTexte 30">
              <a:extLst>
                <a:ext uri="{FF2B5EF4-FFF2-40B4-BE49-F238E27FC236}">
                  <a16:creationId xmlns:a16="http://schemas.microsoft.com/office/drawing/2014/main" id="{4667A74B-A2F0-4745-9CFA-F11BF00AD35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85" y="3873500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20</a:t>
              </a:r>
            </a:p>
          </p:txBody>
        </p:sp>
        <p:sp>
          <p:nvSpPr>
            <p:cNvPr id="12308" name="ZoneTexte 31">
              <a:extLst>
                <a:ext uri="{FF2B5EF4-FFF2-40B4-BE49-F238E27FC236}">
                  <a16:creationId xmlns:a16="http://schemas.microsoft.com/office/drawing/2014/main" id="{E4E879B2-F12A-4AC3-A835-5A5B32EF8AF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85" y="3322638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40</a:t>
              </a:r>
            </a:p>
          </p:txBody>
        </p:sp>
        <p:sp>
          <p:nvSpPr>
            <p:cNvPr id="12309" name="ZoneTexte 32">
              <a:extLst>
                <a:ext uri="{FF2B5EF4-FFF2-40B4-BE49-F238E27FC236}">
                  <a16:creationId xmlns:a16="http://schemas.microsoft.com/office/drawing/2014/main" id="{7D2A2ACF-7F93-4CDE-9156-A977AD0FF2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85" y="2773363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60</a:t>
              </a:r>
            </a:p>
          </p:txBody>
        </p:sp>
        <p:sp>
          <p:nvSpPr>
            <p:cNvPr id="12310" name="ZoneTexte 33">
              <a:extLst>
                <a:ext uri="{FF2B5EF4-FFF2-40B4-BE49-F238E27FC236}">
                  <a16:creationId xmlns:a16="http://schemas.microsoft.com/office/drawing/2014/main" id="{7BE7066F-4CFD-4D93-BF73-5B6D433393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52285" y="2222500"/>
              <a:ext cx="38436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80</a:t>
              </a:r>
            </a:p>
          </p:txBody>
        </p:sp>
        <p:sp>
          <p:nvSpPr>
            <p:cNvPr id="12311" name="ZoneTexte 34">
              <a:extLst>
                <a:ext uri="{FF2B5EF4-FFF2-40B4-BE49-F238E27FC236}">
                  <a16:creationId xmlns:a16="http://schemas.microsoft.com/office/drawing/2014/main" id="{363DCD79-19F8-4E0A-B9AC-90939CD42B0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2435" y="1671638"/>
              <a:ext cx="484215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4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2312" name="ZoneTexte 36">
              <a:extLst>
                <a:ext uri="{FF2B5EF4-FFF2-40B4-BE49-F238E27FC236}">
                  <a16:creationId xmlns:a16="http://schemas.microsoft.com/office/drawing/2014/main" id="{91403D41-51EF-4C39-B185-BCD55CF19FD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05503" y="1752401"/>
              <a:ext cx="5068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93.1</a:t>
              </a:r>
            </a:p>
          </p:txBody>
        </p:sp>
        <p:sp>
          <p:nvSpPr>
            <p:cNvPr id="12313" name="ZoneTexte 37">
              <a:extLst>
                <a:ext uri="{FF2B5EF4-FFF2-40B4-BE49-F238E27FC236}">
                  <a16:creationId xmlns:a16="http://schemas.microsoft.com/office/drawing/2014/main" id="{7CD35EE5-9A79-43A7-A7E7-3A193BE69A5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73815" y="1677789"/>
              <a:ext cx="506870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95.2</a:t>
              </a:r>
            </a:p>
          </p:txBody>
        </p:sp>
        <p:sp>
          <p:nvSpPr>
            <p:cNvPr id="12314" name="ZoneTexte 38">
              <a:extLst>
                <a:ext uri="{FF2B5EF4-FFF2-40B4-BE49-F238E27FC236}">
                  <a16:creationId xmlns:a16="http://schemas.microsoft.com/office/drawing/2014/main" id="{C22371BE-1E61-4D6B-8EFB-B74B320C12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886539" y="4165401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3.4</a:t>
              </a:r>
            </a:p>
          </p:txBody>
        </p:sp>
        <p:sp>
          <p:nvSpPr>
            <p:cNvPr id="12315" name="ZoneTexte 39">
              <a:extLst>
                <a:ext uri="{FF2B5EF4-FFF2-40B4-BE49-F238E27FC236}">
                  <a16:creationId xmlns:a16="http://schemas.microsoft.com/office/drawing/2014/main" id="{F5B0F9D8-010F-4C0C-A062-4AD6D4F969F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15164" y="4154289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2.0</a:t>
              </a:r>
            </a:p>
          </p:txBody>
        </p:sp>
        <p:sp>
          <p:nvSpPr>
            <p:cNvPr id="12316" name="ZoneTexte 40">
              <a:extLst>
                <a:ext uri="{FF2B5EF4-FFF2-40B4-BE49-F238E27FC236}">
                  <a16:creationId xmlns:a16="http://schemas.microsoft.com/office/drawing/2014/main" id="{AA4599D6-1BE2-4915-B528-423B5262D91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645489" y="4251126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1.0</a:t>
              </a:r>
            </a:p>
          </p:txBody>
        </p:sp>
        <p:sp>
          <p:nvSpPr>
            <p:cNvPr id="12317" name="ZoneTexte 41">
              <a:extLst>
                <a:ext uri="{FF2B5EF4-FFF2-40B4-BE49-F238E27FC236}">
                  <a16:creationId xmlns:a16="http://schemas.microsoft.com/office/drawing/2014/main" id="{4C438494-7C11-43CD-A460-80463E36AF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35012" y="4273351"/>
              <a:ext cx="27603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0</a:t>
              </a:r>
            </a:p>
          </p:txBody>
        </p:sp>
        <p:sp>
          <p:nvSpPr>
            <p:cNvPr id="12318" name="ZoneTexte 42">
              <a:extLst>
                <a:ext uri="{FF2B5EF4-FFF2-40B4-BE49-F238E27FC236}">
                  <a16:creationId xmlns:a16="http://schemas.microsoft.com/office/drawing/2014/main" id="{47C37C5F-B7EC-4426-832F-53CC6A5FBB7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42439" y="4273351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1.5</a:t>
              </a:r>
            </a:p>
          </p:txBody>
        </p:sp>
        <p:sp>
          <p:nvSpPr>
            <p:cNvPr id="12319" name="ZoneTexte 43">
              <a:extLst>
                <a:ext uri="{FF2B5EF4-FFF2-40B4-BE49-F238E27FC236}">
                  <a16:creationId xmlns:a16="http://schemas.microsoft.com/office/drawing/2014/main" id="{12951478-2BDB-4223-9A1E-64074952E6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52014" y="4254301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1.4</a:t>
              </a:r>
            </a:p>
          </p:txBody>
        </p:sp>
        <p:sp>
          <p:nvSpPr>
            <p:cNvPr id="12320" name="Freeform 15">
              <a:extLst>
                <a:ext uri="{FF2B5EF4-FFF2-40B4-BE49-F238E27FC236}">
                  <a16:creationId xmlns:a16="http://schemas.microsoft.com/office/drawing/2014/main" id="{BC5BCAEB-2C4C-4BA5-B091-57D986D13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3297238" y="4527153"/>
              <a:ext cx="325437" cy="53975"/>
            </a:xfrm>
            <a:custGeom>
              <a:avLst/>
              <a:gdLst>
                <a:gd name="T0" fmla="*/ 516632031 w 205"/>
                <a:gd name="T1" fmla="*/ 0 h 34"/>
                <a:gd name="T2" fmla="*/ 0 w 205"/>
                <a:gd name="T3" fmla="*/ 0 h 34"/>
                <a:gd name="T4" fmla="*/ 0 w 205"/>
                <a:gd name="T5" fmla="*/ 85685313 h 34"/>
                <a:gd name="T6" fmla="*/ 516632031 w 205"/>
                <a:gd name="T7" fmla="*/ 85685313 h 34"/>
                <a:gd name="T8" fmla="*/ 516632031 w 205"/>
                <a:gd name="T9" fmla="*/ 0 h 34"/>
                <a:gd name="T10" fmla="*/ 516632031 w 205"/>
                <a:gd name="T11" fmla="*/ 0 h 3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5" h="34">
                  <a:moveTo>
                    <a:pt x="205" y="0"/>
                  </a:moveTo>
                  <a:lnTo>
                    <a:pt x="0" y="0"/>
                  </a:lnTo>
                  <a:lnTo>
                    <a:pt x="0" y="34"/>
                  </a:lnTo>
                  <a:lnTo>
                    <a:pt x="205" y="34"/>
                  </a:lnTo>
                  <a:lnTo>
                    <a:pt x="205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321" name="Freeform 16">
              <a:extLst>
                <a:ext uri="{FF2B5EF4-FFF2-40B4-BE49-F238E27FC236}">
                  <a16:creationId xmlns:a16="http://schemas.microsoft.com/office/drawing/2014/main" id="{43F896B3-B641-44A8-B7F3-6FAE68381EE9}"/>
                </a:ext>
              </a:extLst>
            </p:cNvPr>
            <p:cNvSpPr>
              <a:spLocks/>
            </p:cNvSpPr>
            <p:nvPr/>
          </p:nvSpPr>
          <p:spPr bwMode="auto">
            <a:xfrm>
              <a:off x="3708400" y="4571603"/>
              <a:ext cx="327025" cy="9525"/>
            </a:xfrm>
            <a:custGeom>
              <a:avLst/>
              <a:gdLst>
                <a:gd name="T0" fmla="*/ 0 w 206"/>
                <a:gd name="T1" fmla="*/ 0 h 6"/>
                <a:gd name="T2" fmla="*/ 0 w 206"/>
                <a:gd name="T3" fmla="*/ 15120938 h 6"/>
                <a:gd name="T4" fmla="*/ 519152188 w 206"/>
                <a:gd name="T5" fmla="*/ 15120938 h 6"/>
                <a:gd name="T6" fmla="*/ 519152188 w 206"/>
                <a:gd name="T7" fmla="*/ 0 h 6"/>
                <a:gd name="T8" fmla="*/ 0 w 206"/>
                <a:gd name="T9" fmla="*/ 0 h 6"/>
                <a:gd name="T10" fmla="*/ 0 w 206"/>
                <a:gd name="T11" fmla="*/ 0 h 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206" h="6">
                  <a:moveTo>
                    <a:pt x="0" y="0"/>
                  </a:moveTo>
                  <a:lnTo>
                    <a:pt x="0" y="6"/>
                  </a:lnTo>
                  <a:lnTo>
                    <a:pt x="206" y="6"/>
                  </a:lnTo>
                  <a:lnTo>
                    <a:pt x="20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 sz="1200"/>
            </a:p>
          </p:txBody>
        </p:sp>
        <p:sp>
          <p:nvSpPr>
            <p:cNvPr id="12322" name="ZoneTexte 26">
              <a:extLst>
                <a:ext uri="{FF2B5EF4-FFF2-40B4-BE49-F238E27FC236}">
                  <a16:creationId xmlns:a16="http://schemas.microsoft.com/office/drawing/2014/main" id="{6A333F8F-733F-4658-8961-32B0EB8FE4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69798" y="4592638"/>
              <a:ext cx="136608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Virologic</a:t>
              </a:r>
            </a:p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non-response</a:t>
              </a:r>
            </a:p>
          </p:txBody>
        </p:sp>
        <p:sp>
          <p:nvSpPr>
            <p:cNvPr id="12323" name="ZoneTexte 44">
              <a:extLst>
                <a:ext uri="{FF2B5EF4-FFF2-40B4-BE49-F238E27FC236}">
                  <a16:creationId xmlns:a16="http://schemas.microsoft.com/office/drawing/2014/main" id="{3A9B3D48-C1B6-45D4-A9A5-0808088E09B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53001" y="4198739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2.0</a:t>
              </a:r>
            </a:p>
          </p:txBody>
        </p:sp>
        <p:sp>
          <p:nvSpPr>
            <p:cNvPr id="12324" name="ZoneTexte 45">
              <a:extLst>
                <a:ext uri="{FF2B5EF4-FFF2-40B4-BE49-F238E27FC236}">
                  <a16:creationId xmlns:a16="http://schemas.microsoft.com/office/drawing/2014/main" id="{3CFEA7FA-70D8-4360-8CBB-FCC7435B4D7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35589" y="4251126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0.5</a:t>
              </a:r>
            </a:p>
          </p:txBody>
        </p:sp>
        <p:cxnSp>
          <p:nvCxnSpPr>
            <p:cNvPr id="12325" name="Connecteur droit 47">
              <a:extLst>
                <a:ext uri="{FF2B5EF4-FFF2-40B4-BE49-F238E27FC236}">
                  <a16:creationId xmlns:a16="http://schemas.microsoft.com/office/drawing/2014/main" id="{FBEBDC3E-219C-4C32-94C2-FABAC504E7A6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4900613" y="5211763"/>
              <a:ext cx="3419475" cy="0"/>
            </a:xfrm>
            <a:prstGeom prst="line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2326" name="ZoneTexte 48">
              <a:extLst>
                <a:ext uri="{FF2B5EF4-FFF2-40B4-BE49-F238E27FC236}">
                  <a16:creationId xmlns:a16="http://schemas.microsoft.com/office/drawing/2014/main" id="{CB39C164-788B-4FAB-B476-8E67DB05CD2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695100" y="5233988"/>
              <a:ext cx="1784463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No virological data</a:t>
              </a:r>
            </a:p>
          </p:txBody>
        </p:sp>
        <p:sp>
          <p:nvSpPr>
            <p:cNvPr id="12327" name="ZoneTexte 49">
              <a:extLst>
                <a:ext uri="{FF2B5EF4-FFF2-40B4-BE49-F238E27FC236}">
                  <a16:creationId xmlns:a16="http://schemas.microsoft.com/office/drawing/2014/main" id="{D3EE34E9-EC64-493B-89F6-4B157335F59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68468" y="1484313"/>
              <a:ext cx="34430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%</a:t>
              </a:r>
            </a:p>
          </p:txBody>
        </p:sp>
        <p:sp>
          <p:nvSpPr>
            <p:cNvPr id="12328" name="ZoneTexte 51">
              <a:extLst>
                <a:ext uri="{FF2B5EF4-FFF2-40B4-BE49-F238E27FC236}">
                  <a16:creationId xmlns:a16="http://schemas.microsoft.com/office/drawing/2014/main" id="{0EFD997C-E11C-45EB-852B-4E8296C4B5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83914" y="4924632"/>
              <a:ext cx="180776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dirty="0">
                  <a:solidFill>
                    <a:srgbClr val="000066"/>
                  </a:solidFill>
                </a:rPr>
                <a:t>Difference (95% CI):</a:t>
              </a:r>
              <a:br>
                <a:rPr lang="en-US" altLang="fr-FR" sz="1400" dirty="0">
                  <a:solidFill>
                    <a:srgbClr val="000066"/>
                  </a:solidFill>
                </a:rPr>
              </a:br>
              <a:r>
                <a:rPr lang="en-US" altLang="fr-FR" sz="1400" dirty="0">
                  <a:solidFill>
                    <a:srgbClr val="000066"/>
                  </a:solidFill>
                </a:rPr>
                <a:t>- 2.1% (- 6.6 to 2.4)</a:t>
              </a:r>
            </a:p>
          </p:txBody>
        </p:sp>
      </p:grpSp>
      <p:sp>
        <p:nvSpPr>
          <p:cNvPr id="12329" name="Rectangle 6">
            <a:extLst>
              <a:ext uri="{FF2B5EF4-FFF2-40B4-BE49-F238E27FC236}">
                <a16:creationId xmlns:a16="http://schemas.microsoft.com/office/drawing/2014/main" id="{00F58C90-78C0-48E2-BA2B-E33342127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1279525"/>
            <a:ext cx="894556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fr-FR" altLang="fr-FR" b="1">
                <a:solidFill>
                  <a:srgbClr val="CC3300"/>
                </a:solidFill>
                <a:latin typeface="Calibri" panose="020F0502020204030204" pitchFamily="34" charset="0"/>
              </a:rPr>
              <a:t>Outcome at W 48, ITT</a:t>
            </a:r>
          </a:p>
        </p:txBody>
      </p:sp>
      <p:sp>
        <p:nvSpPr>
          <p:cNvPr id="12331" name="AutoShape 162">
            <a:extLst>
              <a:ext uri="{FF2B5EF4-FFF2-40B4-BE49-F238E27FC236}">
                <a16:creationId xmlns:a16="http://schemas.microsoft.com/office/drawing/2014/main" id="{9571E35D-49EF-4ABF-9BAF-E28E98EDC7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48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2017;31:2503-14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A6237D43-6845-42B0-84C4-18ED28D531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>
                <a:latin typeface="Calibri" panose="020F0502020204030204" pitchFamily="34" charset="0"/>
              </a:rPr>
              <a:t>NEAT 022 Study: Switch to DTG vs continuation </a:t>
            </a:r>
            <a:br>
              <a:rPr lang="en-GB" altLang="fr-FR" dirty="0">
                <a:latin typeface="Calibri" panose="020F0502020204030204" pitchFamily="34" charset="0"/>
              </a:rPr>
            </a:br>
            <a:r>
              <a:rPr lang="en-GB" altLang="fr-FR" dirty="0">
                <a:latin typeface="Calibri" panose="020F0502020204030204" pitchFamily="34" charset="0"/>
              </a:rPr>
              <a:t>of PI/r in patients with high cardiovascular risk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2" name="ZoneTexte 35">
            <a:extLst>
              <a:ext uri="{FF2B5EF4-FFF2-40B4-BE49-F238E27FC236}">
                <a16:creationId xmlns:a16="http://schemas.microsoft.com/office/drawing/2014/main" id="{CF8ACA7C-3D1C-4B79-8B7F-5863519A64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44975" y="6221413"/>
            <a:ext cx="12001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/>
            <a:r>
              <a:rPr lang="fr-FR" altLang="fr-FR" sz="1600">
                <a:solidFill>
                  <a:srgbClr val="000066"/>
                </a:solidFill>
              </a:rPr>
              <a:t>DTG better</a:t>
            </a:r>
          </a:p>
        </p:txBody>
      </p:sp>
      <p:sp>
        <p:nvSpPr>
          <p:cNvPr id="13333" name="ZoneTexte 36">
            <a:extLst>
              <a:ext uri="{FF2B5EF4-FFF2-40B4-BE49-F238E27FC236}">
                <a16:creationId xmlns:a16="http://schemas.microsoft.com/office/drawing/2014/main" id="{F6A68F82-EA14-4514-80E1-D49F5CBD79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65788" y="6221413"/>
            <a:ext cx="108585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fr-FR" altLang="fr-FR" sz="1600">
                <a:solidFill>
                  <a:srgbClr val="000066"/>
                </a:solidFill>
              </a:rPr>
              <a:t>PI/r better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6315F54-CF51-42F3-9A28-45A68413295E}"/>
              </a:ext>
            </a:extLst>
          </p:cNvPr>
          <p:cNvGrpSpPr/>
          <p:nvPr/>
        </p:nvGrpSpPr>
        <p:grpSpPr>
          <a:xfrm>
            <a:off x="107504" y="1506538"/>
            <a:ext cx="8898384" cy="4660900"/>
            <a:chOff x="107504" y="1506538"/>
            <a:chExt cx="8898384" cy="4660900"/>
          </a:xfrm>
        </p:grpSpPr>
        <p:grpSp>
          <p:nvGrpSpPr>
            <p:cNvPr id="13313" name="Grouper 1">
              <a:extLst>
                <a:ext uri="{FF2B5EF4-FFF2-40B4-BE49-F238E27FC236}">
                  <a16:creationId xmlns:a16="http://schemas.microsoft.com/office/drawing/2014/main" id="{AEA9B0F7-7DD2-47B8-BF3E-E8C36FF10977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4256088" y="2333625"/>
              <a:ext cx="2971800" cy="3417888"/>
              <a:chOff x="4256131" y="2334266"/>
              <a:chExt cx="2972138" cy="3417887"/>
            </a:xfrm>
          </p:grpSpPr>
          <p:sp>
            <p:nvSpPr>
              <p:cNvPr id="13380" name="Freeform 5">
                <a:extLst>
                  <a:ext uri="{FF2B5EF4-FFF2-40B4-BE49-F238E27FC236}">
                    <a16:creationId xmlns:a16="http://schemas.microsoft.com/office/drawing/2014/main" id="{2869D5B0-C2A1-43DB-B3F1-2754F0DD2F2F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256131" y="2334266"/>
                <a:ext cx="2972138" cy="3417887"/>
              </a:xfrm>
              <a:custGeom>
                <a:avLst/>
                <a:gdLst>
                  <a:gd name="T0" fmla="*/ 2147483647 w 2087"/>
                  <a:gd name="T1" fmla="*/ 2147483647 h 2400"/>
                  <a:gd name="T2" fmla="*/ 1778658683 w 2087"/>
                  <a:gd name="T3" fmla="*/ 2147483647 h 2400"/>
                  <a:gd name="T4" fmla="*/ 1778658683 w 2087"/>
                  <a:gd name="T5" fmla="*/ 2147483647 h 2400"/>
                  <a:gd name="T6" fmla="*/ 1778658683 w 2087"/>
                  <a:gd name="T7" fmla="*/ 0 h 2400"/>
                  <a:gd name="T8" fmla="*/ 1778658683 w 2087"/>
                  <a:gd name="T9" fmla="*/ 2147483647 h 2400"/>
                  <a:gd name="T10" fmla="*/ 0 w 2087"/>
                  <a:gd name="T11" fmla="*/ 2147483647 h 2400"/>
                  <a:gd name="T12" fmla="*/ 709841116 w 2087"/>
                  <a:gd name="T13" fmla="*/ 2147483647 h 2400"/>
                  <a:gd name="T14" fmla="*/ 709841116 w 2087"/>
                  <a:gd name="T15" fmla="*/ 2147483647 h 2400"/>
                  <a:gd name="T16" fmla="*/ 1249320478 w 2087"/>
                  <a:gd name="T17" fmla="*/ 2147483647 h 2400"/>
                  <a:gd name="T18" fmla="*/ 1249320478 w 2087"/>
                  <a:gd name="T19" fmla="*/ 2147483647 h 2400"/>
                  <a:gd name="T20" fmla="*/ 1782714576 w 2087"/>
                  <a:gd name="T21" fmla="*/ 2147483647 h 2400"/>
                  <a:gd name="T22" fmla="*/ 1782714576 w 2087"/>
                  <a:gd name="T23" fmla="*/ 2147483647 h 2400"/>
                  <a:gd name="T24" fmla="*/ 2147483647 w 2087"/>
                  <a:gd name="T25" fmla="*/ 2147483647 h 2400"/>
                  <a:gd name="T26" fmla="*/ 2147483647 w 2087"/>
                  <a:gd name="T27" fmla="*/ 2147483647 h 2400"/>
                  <a:gd name="T28" fmla="*/ 2147483647 w 2087"/>
                  <a:gd name="T29" fmla="*/ 2147483647 h 2400"/>
                  <a:gd name="T30" fmla="*/ 2147483647 w 2087"/>
                  <a:gd name="T31" fmla="*/ 2147483647 h 2400"/>
                  <a:gd name="T32" fmla="*/ 2147483647 w 2087"/>
                  <a:gd name="T33" fmla="*/ 2147483647 h 2400"/>
                  <a:gd name="T34" fmla="*/ 2147483647 w 2087"/>
                  <a:gd name="T35" fmla="*/ 2147483647 h 2400"/>
                  <a:gd name="T36" fmla="*/ 2147483647 w 2087"/>
                  <a:gd name="T37" fmla="*/ 2147483647 h 2400"/>
                  <a:gd name="T38" fmla="*/ 2147483647 w 2087"/>
                  <a:gd name="T39" fmla="*/ 2147483647 h 2400"/>
                  <a:gd name="T40" fmla="*/ 176445594 w 2087"/>
                  <a:gd name="T41" fmla="*/ 2147483647 h 2400"/>
                  <a:gd name="T42" fmla="*/ 176445594 w 2087"/>
                  <a:gd name="T43" fmla="*/ 2147483647 h 2400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0" t="0" r="r" b="b"/>
                <a:pathLst>
                  <a:path w="2087" h="2400">
                    <a:moveTo>
                      <a:pt x="2087" y="2328"/>
                    </a:moveTo>
                    <a:lnTo>
                      <a:pt x="877" y="2328"/>
                    </a:lnTo>
                    <a:moveTo>
                      <a:pt x="877" y="2328"/>
                    </a:moveTo>
                    <a:lnTo>
                      <a:pt x="877" y="0"/>
                    </a:lnTo>
                    <a:moveTo>
                      <a:pt x="877" y="2328"/>
                    </a:moveTo>
                    <a:lnTo>
                      <a:pt x="0" y="2328"/>
                    </a:lnTo>
                    <a:moveTo>
                      <a:pt x="350" y="2400"/>
                    </a:moveTo>
                    <a:lnTo>
                      <a:pt x="350" y="2328"/>
                    </a:lnTo>
                    <a:moveTo>
                      <a:pt x="616" y="2400"/>
                    </a:moveTo>
                    <a:lnTo>
                      <a:pt x="616" y="2328"/>
                    </a:lnTo>
                    <a:moveTo>
                      <a:pt x="879" y="2400"/>
                    </a:moveTo>
                    <a:lnTo>
                      <a:pt x="879" y="2328"/>
                    </a:lnTo>
                    <a:moveTo>
                      <a:pt x="1410" y="2400"/>
                    </a:moveTo>
                    <a:lnTo>
                      <a:pt x="1410" y="2328"/>
                    </a:lnTo>
                    <a:moveTo>
                      <a:pt x="1144" y="2400"/>
                    </a:moveTo>
                    <a:lnTo>
                      <a:pt x="1144" y="2328"/>
                    </a:lnTo>
                    <a:moveTo>
                      <a:pt x="1673" y="2400"/>
                    </a:moveTo>
                    <a:lnTo>
                      <a:pt x="1673" y="2328"/>
                    </a:lnTo>
                    <a:moveTo>
                      <a:pt x="1939" y="2400"/>
                    </a:moveTo>
                    <a:lnTo>
                      <a:pt x="1939" y="2328"/>
                    </a:lnTo>
                    <a:moveTo>
                      <a:pt x="87" y="2400"/>
                    </a:moveTo>
                    <a:lnTo>
                      <a:pt x="87" y="2328"/>
                    </a:lnTo>
                  </a:path>
                </a:pathLst>
              </a:custGeom>
              <a:noFill/>
              <a:ln w="12700" cap="rnd">
                <a:solidFill>
                  <a:srgbClr val="000066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1" name="Freeform 6">
                <a:extLst>
                  <a:ext uri="{FF2B5EF4-FFF2-40B4-BE49-F238E27FC236}">
                    <a16:creationId xmlns:a16="http://schemas.microsoft.com/office/drawing/2014/main" id="{8F423DFF-DE56-4C54-9B75-82A113176421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4424177" y="2395504"/>
                <a:ext cx="2715796" cy="3060433"/>
              </a:xfrm>
              <a:custGeom>
                <a:avLst/>
                <a:gdLst>
                  <a:gd name="T0" fmla="*/ 2147483647 w 1907"/>
                  <a:gd name="T1" fmla="*/ 2147483647 h 2149"/>
                  <a:gd name="T2" fmla="*/ 0 w 1907"/>
                  <a:gd name="T3" fmla="*/ 2147483647 h 2149"/>
                  <a:gd name="T4" fmla="*/ 2147483647 w 1907"/>
                  <a:gd name="T5" fmla="*/ 2147483647 h 2149"/>
                  <a:gd name="T6" fmla="*/ 1444018782 w 1907"/>
                  <a:gd name="T7" fmla="*/ 2147483647 h 2149"/>
                  <a:gd name="T8" fmla="*/ 2147483647 w 1907"/>
                  <a:gd name="T9" fmla="*/ 2147483647 h 2149"/>
                  <a:gd name="T10" fmla="*/ 83152917 w 1907"/>
                  <a:gd name="T11" fmla="*/ 2147483647 h 2149"/>
                  <a:gd name="T12" fmla="*/ 2147483647 w 1907"/>
                  <a:gd name="T13" fmla="*/ 1940906956 h 2149"/>
                  <a:gd name="T14" fmla="*/ 277851423 w 1907"/>
                  <a:gd name="T15" fmla="*/ 1940906956 h 2149"/>
                  <a:gd name="T16" fmla="*/ 2147483647 w 1907"/>
                  <a:gd name="T17" fmla="*/ 1452132023 h 2149"/>
                  <a:gd name="T18" fmla="*/ 1125604162 w 1907"/>
                  <a:gd name="T19" fmla="*/ 1452132023 h 2149"/>
                  <a:gd name="T20" fmla="*/ 2147483647 w 1907"/>
                  <a:gd name="T21" fmla="*/ 480663148 h 2149"/>
                  <a:gd name="T22" fmla="*/ 1405484955 w 1907"/>
                  <a:gd name="T23" fmla="*/ 480663148 h 2149"/>
                  <a:gd name="T24" fmla="*/ 2147483647 w 1907"/>
                  <a:gd name="T25" fmla="*/ 0 h 2149"/>
                  <a:gd name="T26" fmla="*/ 1117492377 w 1907"/>
                  <a:gd name="T27" fmla="*/ 0 h 2149"/>
                  <a:gd name="T28" fmla="*/ 2147483647 w 1907"/>
                  <a:gd name="T29" fmla="*/ 2147483647 h 2149"/>
                  <a:gd name="T30" fmla="*/ 474579298 w 1907"/>
                  <a:gd name="T31" fmla="*/ 2147483647 h 2149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</a:gdLst>
                <a:ahLst/>
                <a:cxnLst>
                  <a:cxn ang="T32">
                    <a:pos x="T0" y="T1"/>
                  </a:cxn>
                  <a:cxn ang="T33">
                    <a:pos x="T2" y="T3"/>
                  </a:cxn>
                  <a:cxn ang="T34">
                    <a:pos x="T4" y="T5"/>
                  </a:cxn>
                  <a:cxn ang="T35">
                    <a:pos x="T6" y="T7"/>
                  </a:cxn>
                  <a:cxn ang="T36">
                    <a:pos x="T8" y="T9"/>
                  </a:cxn>
                  <a:cxn ang="T37">
                    <a:pos x="T10" y="T11"/>
                  </a:cxn>
                  <a:cxn ang="T38">
                    <a:pos x="T12" y="T13"/>
                  </a:cxn>
                  <a:cxn ang="T39">
                    <a:pos x="T14" y="T15"/>
                  </a:cxn>
                  <a:cxn ang="T40">
                    <a:pos x="T16" y="T17"/>
                  </a:cxn>
                  <a:cxn ang="T41">
                    <a:pos x="T18" y="T19"/>
                  </a:cxn>
                  <a:cxn ang="T42">
                    <a:pos x="T20" y="T21"/>
                  </a:cxn>
                  <a:cxn ang="T43">
                    <a:pos x="T22" y="T23"/>
                  </a:cxn>
                  <a:cxn ang="T44">
                    <a:pos x="T24" y="T25"/>
                  </a:cxn>
                  <a:cxn ang="T45">
                    <a:pos x="T26" y="T27"/>
                  </a:cxn>
                  <a:cxn ang="T46">
                    <a:pos x="T28" y="T29"/>
                  </a:cxn>
                  <a:cxn ang="T47">
                    <a:pos x="T30" y="T31"/>
                  </a:cxn>
                </a:cxnLst>
                <a:rect l="0" t="0" r="r" b="b"/>
                <a:pathLst>
                  <a:path w="1907" h="2149">
                    <a:moveTo>
                      <a:pt x="1555" y="1906"/>
                    </a:moveTo>
                    <a:lnTo>
                      <a:pt x="0" y="1906"/>
                    </a:lnTo>
                    <a:moveTo>
                      <a:pt x="1907" y="1668"/>
                    </a:moveTo>
                    <a:lnTo>
                      <a:pt x="712" y="1668"/>
                    </a:lnTo>
                    <a:moveTo>
                      <a:pt x="1675" y="1432"/>
                    </a:moveTo>
                    <a:lnTo>
                      <a:pt x="41" y="1432"/>
                    </a:lnTo>
                    <a:moveTo>
                      <a:pt x="1442" y="957"/>
                    </a:moveTo>
                    <a:lnTo>
                      <a:pt x="137" y="957"/>
                    </a:lnTo>
                    <a:moveTo>
                      <a:pt x="1481" y="716"/>
                    </a:moveTo>
                    <a:lnTo>
                      <a:pt x="555" y="716"/>
                    </a:lnTo>
                    <a:moveTo>
                      <a:pt x="1366" y="237"/>
                    </a:moveTo>
                    <a:lnTo>
                      <a:pt x="693" y="237"/>
                    </a:lnTo>
                    <a:moveTo>
                      <a:pt x="1339" y="0"/>
                    </a:moveTo>
                    <a:lnTo>
                      <a:pt x="551" y="0"/>
                    </a:lnTo>
                    <a:moveTo>
                      <a:pt x="1308" y="2149"/>
                    </a:moveTo>
                    <a:lnTo>
                      <a:pt x="234" y="2149"/>
                    </a:lnTo>
                  </a:path>
                </a:pathLst>
              </a:custGeom>
              <a:noFill/>
              <a:ln w="38100" cap="rnd">
                <a:solidFill>
                  <a:srgbClr val="008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 xmlns="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2" name="Freeform 7">
                <a:extLst>
                  <a:ext uri="{FF2B5EF4-FFF2-40B4-BE49-F238E27FC236}">
                    <a16:creationId xmlns:a16="http://schemas.microsoft.com/office/drawing/2014/main" id="{48A49ED5-80F4-4C10-98DA-8B7604D51831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724399" y="2349932"/>
                <a:ext cx="91144" cy="92568"/>
              </a:xfrm>
              <a:custGeom>
                <a:avLst/>
                <a:gdLst>
                  <a:gd name="T0" fmla="*/ 233396263 w 31"/>
                  <a:gd name="T1" fmla="*/ 225935346 h 32"/>
                  <a:gd name="T2" fmla="*/ 267975121 w 31"/>
                  <a:gd name="T3" fmla="*/ 133888041 h 32"/>
                  <a:gd name="T4" fmla="*/ 233396263 w 31"/>
                  <a:gd name="T5" fmla="*/ 41840736 h 32"/>
                  <a:gd name="T6" fmla="*/ 129665571 w 31"/>
                  <a:gd name="T7" fmla="*/ 0 h 32"/>
                  <a:gd name="T8" fmla="*/ 34578858 w 31"/>
                  <a:gd name="T9" fmla="*/ 41840736 h 32"/>
                  <a:gd name="T10" fmla="*/ 0 w 31"/>
                  <a:gd name="T11" fmla="*/ 133888041 h 32"/>
                  <a:gd name="T12" fmla="*/ 34578858 w 31"/>
                  <a:gd name="T13" fmla="*/ 225935346 h 32"/>
                  <a:gd name="T14" fmla="*/ 129665571 w 31"/>
                  <a:gd name="T15" fmla="*/ 267776082 h 32"/>
                  <a:gd name="T16" fmla="*/ 233396263 w 31"/>
                  <a:gd name="T17" fmla="*/ 225935346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1" h="32">
                    <a:moveTo>
                      <a:pt x="27" y="27"/>
                    </a:moveTo>
                    <a:cubicBezTo>
                      <a:pt x="30" y="24"/>
                      <a:pt x="31" y="21"/>
                      <a:pt x="31" y="16"/>
                    </a:cubicBezTo>
                    <a:cubicBezTo>
                      <a:pt x="31" y="12"/>
                      <a:pt x="30" y="8"/>
                      <a:pt x="27" y="5"/>
                    </a:cubicBezTo>
                    <a:cubicBezTo>
                      <a:pt x="24" y="2"/>
                      <a:pt x="20" y="0"/>
                      <a:pt x="15" y="0"/>
                    </a:cubicBezTo>
                    <a:cubicBezTo>
                      <a:pt x="11" y="0"/>
                      <a:pt x="7" y="2"/>
                      <a:pt x="4" y="5"/>
                    </a:cubicBezTo>
                    <a:cubicBezTo>
                      <a:pt x="1" y="8"/>
                      <a:pt x="0" y="12"/>
                      <a:pt x="0" y="16"/>
                    </a:cubicBezTo>
                    <a:cubicBezTo>
                      <a:pt x="0" y="21"/>
                      <a:pt x="1" y="24"/>
                      <a:pt x="4" y="27"/>
                    </a:cubicBezTo>
                    <a:cubicBezTo>
                      <a:pt x="7" y="30"/>
                      <a:pt x="11" y="32"/>
                      <a:pt x="15" y="32"/>
                    </a:cubicBezTo>
                    <a:cubicBezTo>
                      <a:pt x="20" y="32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3" name="Freeform 8">
                <a:extLst>
                  <a:ext uri="{FF2B5EF4-FFF2-40B4-BE49-F238E27FC236}">
                    <a16:creationId xmlns:a16="http://schemas.microsoft.com/office/drawing/2014/main" id="{55D34334-E277-4275-ABD2-DEF5C39B7F52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45448" y="2686024"/>
                <a:ext cx="92568" cy="93992"/>
              </a:xfrm>
              <a:custGeom>
                <a:avLst/>
                <a:gdLst>
                  <a:gd name="T0" fmla="*/ 225935346 w 32"/>
                  <a:gd name="T1" fmla="*/ 232941549 h 32"/>
                  <a:gd name="T2" fmla="*/ 267776082 w 32"/>
                  <a:gd name="T3" fmla="*/ 138039001 h 32"/>
                  <a:gd name="T4" fmla="*/ 225935346 w 32"/>
                  <a:gd name="T5" fmla="*/ 43136454 h 32"/>
                  <a:gd name="T6" fmla="*/ 133888041 w 32"/>
                  <a:gd name="T7" fmla="*/ 0 h 32"/>
                  <a:gd name="T8" fmla="*/ 41840736 w 32"/>
                  <a:gd name="T9" fmla="*/ 43136454 h 32"/>
                  <a:gd name="T10" fmla="*/ 0 w 32"/>
                  <a:gd name="T11" fmla="*/ 138039001 h 32"/>
                  <a:gd name="T12" fmla="*/ 41840736 w 32"/>
                  <a:gd name="T13" fmla="*/ 232941549 h 32"/>
                  <a:gd name="T14" fmla="*/ 133888041 w 32"/>
                  <a:gd name="T15" fmla="*/ 276078002 h 32"/>
                  <a:gd name="T16" fmla="*/ 225935346 w 32"/>
                  <a:gd name="T17" fmla="*/ 232941549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2">
                    <a:moveTo>
                      <a:pt x="27" y="27"/>
                    </a:moveTo>
                    <a:cubicBezTo>
                      <a:pt x="30" y="24"/>
                      <a:pt x="32" y="21"/>
                      <a:pt x="32" y="16"/>
                    </a:cubicBezTo>
                    <a:cubicBezTo>
                      <a:pt x="32" y="12"/>
                      <a:pt x="30" y="8"/>
                      <a:pt x="27" y="5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1" y="0"/>
                      <a:pt x="8" y="2"/>
                      <a:pt x="5" y="5"/>
                    </a:cubicBezTo>
                    <a:cubicBezTo>
                      <a:pt x="2" y="8"/>
                      <a:pt x="0" y="12"/>
                      <a:pt x="0" y="16"/>
                    </a:cubicBezTo>
                    <a:cubicBezTo>
                      <a:pt x="0" y="21"/>
                      <a:pt x="2" y="24"/>
                      <a:pt x="5" y="27"/>
                    </a:cubicBezTo>
                    <a:cubicBezTo>
                      <a:pt x="8" y="30"/>
                      <a:pt x="11" y="32"/>
                      <a:pt x="16" y="32"/>
                    </a:cubicBezTo>
                    <a:cubicBezTo>
                      <a:pt x="20" y="32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4" name="Freeform 9">
                <a:extLst>
                  <a:ext uri="{FF2B5EF4-FFF2-40B4-BE49-F238E27FC236}">
                    <a16:creationId xmlns:a16="http://schemas.microsoft.com/office/drawing/2014/main" id="{556A672C-DFE6-4A61-B491-68BE745728B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826935" y="3368177"/>
                <a:ext cx="93992" cy="91144"/>
              </a:xfrm>
              <a:custGeom>
                <a:avLst/>
                <a:gdLst>
                  <a:gd name="T0" fmla="*/ 232941549 w 32"/>
                  <a:gd name="T1" fmla="*/ 233396263 h 31"/>
                  <a:gd name="T2" fmla="*/ 276078002 w 32"/>
                  <a:gd name="T3" fmla="*/ 138309550 h 31"/>
                  <a:gd name="T4" fmla="*/ 232941549 w 32"/>
                  <a:gd name="T5" fmla="*/ 43222837 h 31"/>
                  <a:gd name="T6" fmla="*/ 138039001 w 32"/>
                  <a:gd name="T7" fmla="*/ 0 h 31"/>
                  <a:gd name="T8" fmla="*/ 43136454 w 32"/>
                  <a:gd name="T9" fmla="*/ 43222837 h 31"/>
                  <a:gd name="T10" fmla="*/ 0 w 32"/>
                  <a:gd name="T11" fmla="*/ 138309550 h 31"/>
                  <a:gd name="T12" fmla="*/ 43136454 w 32"/>
                  <a:gd name="T13" fmla="*/ 233396263 h 31"/>
                  <a:gd name="T14" fmla="*/ 138039001 w 32"/>
                  <a:gd name="T15" fmla="*/ 267975121 h 31"/>
                  <a:gd name="T16" fmla="*/ 232941549 w 32"/>
                  <a:gd name="T17" fmla="*/ 233396263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7" y="27"/>
                    </a:moveTo>
                    <a:cubicBezTo>
                      <a:pt x="30" y="24"/>
                      <a:pt x="32" y="20"/>
                      <a:pt x="32" y="16"/>
                    </a:cubicBezTo>
                    <a:cubicBezTo>
                      <a:pt x="32" y="11"/>
                      <a:pt x="30" y="8"/>
                      <a:pt x="27" y="5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2" y="0"/>
                      <a:pt x="8" y="2"/>
                      <a:pt x="5" y="5"/>
                    </a:cubicBezTo>
                    <a:cubicBezTo>
                      <a:pt x="2" y="8"/>
                      <a:pt x="0" y="11"/>
                      <a:pt x="0" y="16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1"/>
                      <a:pt x="16" y="31"/>
                    </a:cubicBezTo>
                    <a:cubicBezTo>
                      <a:pt x="20" y="31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5" name="Freeform 10">
                <a:extLst>
                  <a:ext uri="{FF2B5EF4-FFF2-40B4-BE49-F238E27FC236}">
                    <a16:creationId xmlns:a16="http://schemas.microsoft.com/office/drawing/2014/main" id="{566DADAF-21C6-4E43-8540-1FF98D2CA573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02236" y="3711390"/>
                <a:ext cx="93992" cy="92568"/>
              </a:xfrm>
              <a:custGeom>
                <a:avLst/>
                <a:gdLst>
                  <a:gd name="T0" fmla="*/ 232941549 w 32"/>
                  <a:gd name="T1" fmla="*/ 225935346 h 32"/>
                  <a:gd name="T2" fmla="*/ 276078002 w 32"/>
                  <a:gd name="T3" fmla="*/ 133888041 h 32"/>
                  <a:gd name="T4" fmla="*/ 232941549 w 32"/>
                  <a:gd name="T5" fmla="*/ 41840736 h 32"/>
                  <a:gd name="T6" fmla="*/ 138039001 w 32"/>
                  <a:gd name="T7" fmla="*/ 0 h 32"/>
                  <a:gd name="T8" fmla="*/ 43136454 w 32"/>
                  <a:gd name="T9" fmla="*/ 41840736 h 32"/>
                  <a:gd name="T10" fmla="*/ 0 w 32"/>
                  <a:gd name="T11" fmla="*/ 133888041 h 32"/>
                  <a:gd name="T12" fmla="*/ 43136454 w 32"/>
                  <a:gd name="T13" fmla="*/ 225935346 h 32"/>
                  <a:gd name="T14" fmla="*/ 138039001 w 32"/>
                  <a:gd name="T15" fmla="*/ 267776082 h 32"/>
                  <a:gd name="T16" fmla="*/ 232941549 w 32"/>
                  <a:gd name="T17" fmla="*/ 225935346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2">
                    <a:moveTo>
                      <a:pt x="27" y="27"/>
                    </a:moveTo>
                    <a:cubicBezTo>
                      <a:pt x="30" y="24"/>
                      <a:pt x="32" y="20"/>
                      <a:pt x="32" y="16"/>
                    </a:cubicBezTo>
                    <a:cubicBezTo>
                      <a:pt x="32" y="12"/>
                      <a:pt x="30" y="8"/>
                      <a:pt x="27" y="5"/>
                    </a:cubicBezTo>
                    <a:cubicBezTo>
                      <a:pt x="24" y="2"/>
                      <a:pt x="20" y="0"/>
                      <a:pt x="16" y="0"/>
                    </a:cubicBezTo>
                    <a:cubicBezTo>
                      <a:pt x="12" y="0"/>
                      <a:pt x="8" y="2"/>
                      <a:pt x="5" y="5"/>
                    </a:cubicBezTo>
                    <a:cubicBezTo>
                      <a:pt x="2" y="8"/>
                      <a:pt x="0" y="12"/>
                      <a:pt x="0" y="16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2"/>
                      <a:pt x="16" y="32"/>
                    </a:cubicBezTo>
                    <a:cubicBezTo>
                      <a:pt x="20" y="32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6" name="Freeform 11">
                <a:extLst>
                  <a:ext uri="{FF2B5EF4-FFF2-40B4-BE49-F238E27FC236}">
                    <a16:creationId xmlns:a16="http://schemas.microsoft.com/office/drawing/2014/main" id="{CE0343FF-245F-4FDC-8C03-6FF5141C5CDB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599076" y="4390695"/>
                <a:ext cx="93992" cy="89720"/>
              </a:xfrm>
              <a:custGeom>
                <a:avLst/>
                <a:gdLst>
                  <a:gd name="T0" fmla="*/ 232941549 w 32"/>
                  <a:gd name="T1" fmla="*/ 226160966 h 31"/>
                  <a:gd name="T2" fmla="*/ 276078002 w 32"/>
                  <a:gd name="T3" fmla="*/ 125645625 h 31"/>
                  <a:gd name="T4" fmla="*/ 232941549 w 32"/>
                  <a:gd name="T5" fmla="*/ 33506079 h 31"/>
                  <a:gd name="T6" fmla="*/ 138039001 w 32"/>
                  <a:gd name="T7" fmla="*/ 0 h 31"/>
                  <a:gd name="T8" fmla="*/ 43136454 w 32"/>
                  <a:gd name="T9" fmla="*/ 33506079 h 31"/>
                  <a:gd name="T10" fmla="*/ 0 w 32"/>
                  <a:gd name="T11" fmla="*/ 125645625 h 31"/>
                  <a:gd name="T12" fmla="*/ 43136454 w 32"/>
                  <a:gd name="T13" fmla="*/ 226160966 h 31"/>
                  <a:gd name="T14" fmla="*/ 138039001 w 32"/>
                  <a:gd name="T15" fmla="*/ 259667045 h 31"/>
                  <a:gd name="T16" fmla="*/ 232941549 w 32"/>
                  <a:gd name="T17" fmla="*/ 226160966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7" y="27"/>
                    </a:moveTo>
                    <a:cubicBezTo>
                      <a:pt x="30" y="24"/>
                      <a:pt x="32" y="20"/>
                      <a:pt x="32" y="15"/>
                    </a:cubicBezTo>
                    <a:cubicBezTo>
                      <a:pt x="32" y="11"/>
                      <a:pt x="30" y="7"/>
                      <a:pt x="27" y="4"/>
                    </a:cubicBezTo>
                    <a:cubicBezTo>
                      <a:pt x="24" y="1"/>
                      <a:pt x="20" y="0"/>
                      <a:pt x="16" y="0"/>
                    </a:cubicBezTo>
                    <a:cubicBezTo>
                      <a:pt x="12" y="0"/>
                      <a:pt x="8" y="1"/>
                      <a:pt x="5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1"/>
                      <a:pt x="16" y="31"/>
                    </a:cubicBezTo>
                    <a:cubicBezTo>
                      <a:pt x="20" y="31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7" name="Freeform 12">
                <a:extLst>
                  <a:ext uri="{FF2B5EF4-FFF2-40B4-BE49-F238E27FC236}">
                    <a16:creationId xmlns:a16="http://schemas.microsoft.com/office/drawing/2014/main" id="{AD392D4F-12A5-4542-92AD-6152A396E6D8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6239930" y="4726787"/>
                <a:ext cx="93992" cy="91144"/>
              </a:xfrm>
              <a:custGeom>
                <a:avLst/>
                <a:gdLst>
                  <a:gd name="T0" fmla="*/ 232941549 w 32"/>
                  <a:gd name="T1" fmla="*/ 233396263 h 31"/>
                  <a:gd name="T2" fmla="*/ 276078002 w 32"/>
                  <a:gd name="T3" fmla="*/ 129665571 h 31"/>
                  <a:gd name="T4" fmla="*/ 232941549 w 32"/>
                  <a:gd name="T5" fmla="*/ 34578858 h 31"/>
                  <a:gd name="T6" fmla="*/ 138039001 w 32"/>
                  <a:gd name="T7" fmla="*/ 0 h 31"/>
                  <a:gd name="T8" fmla="*/ 43136454 w 32"/>
                  <a:gd name="T9" fmla="*/ 34578858 h 31"/>
                  <a:gd name="T10" fmla="*/ 0 w 32"/>
                  <a:gd name="T11" fmla="*/ 129665571 h 31"/>
                  <a:gd name="T12" fmla="*/ 43136454 w 32"/>
                  <a:gd name="T13" fmla="*/ 233396263 h 31"/>
                  <a:gd name="T14" fmla="*/ 138039001 w 32"/>
                  <a:gd name="T15" fmla="*/ 267975121 h 31"/>
                  <a:gd name="T16" fmla="*/ 232941549 w 32"/>
                  <a:gd name="T17" fmla="*/ 233396263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7" y="27"/>
                    </a:moveTo>
                    <a:cubicBezTo>
                      <a:pt x="30" y="24"/>
                      <a:pt x="32" y="20"/>
                      <a:pt x="32" y="15"/>
                    </a:cubicBezTo>
                    <a:cubicBezTo>
                      <a:pt x="32" y="11"/>
                      <a:pt x="30" y="7"/>
                      <a:pt x="27" y="4"/>
                    </a:cubicBezTo>
                    <a:cubicBezTo>
                      <a:pt x="24" y="1"/>
                      <a:pt x="20" y="0"/>
                      <a:pt x="16" y="0"/>
                    </a:cubicBezTo>
                    <a:cubicBezTo>
                      <a:pt x="12" y="0"/>
                      <a:pt x="8" y="1"/>
                      <a:pt x="5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1"/>
                      <a:pt x="16" y="31"/>
                    </a:cubicBezTo>
                    <a:cubicBezTo>
                      <a:pt x="20" y="31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8" name="Freeform 13">
                <a:extLst>
                  <a:ext uri="{FF2B5EF4-FFF2-40B4-BE49-F238E27FC236}">
                    <a16:creationId xmlns:a16="http://schemas.microsoft.com/office/drawing/2014/main" id="{4125A12F-071D-4130-A43F-E0E264B8D7F9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83722" y="5067152"/>
                <a:ext cx="93992" cy="89720"/>
              </a:xfrm>
              <a:custGeom>
                <a:avLst/>
                <a:gdLst>
                  <a:gd name="T0" fmla="*/ 232941549 w 32"/>
                  <a:gd name="T1" fmla="*/ 226160966 h 31"/>
                  <a:gd name="T2" fmla="*/ 276078002 w 32"/>
                  <a:gd name="T3" fmla="*/ 125645625 h 31"/>
                  <a:gd name="T4" fmla="*/ 232941549 w 32"/>
                  <a:gd name="T5" fmla="*/ 33506079 h 31"/>
                  <a:gd name="T6" fmla="*/ 138039001 w 32"/>
                  <a:gd name="T7" fmla="*/ 0 h 31"/>
                  <a:gd name="T8" fmla="*/ 43136454 w 32"/>
                  <a:gd name="T9" fmla="*/ 33506079 h 31"/>
                  <a:gd name="T10" fmla="*/ 0 w 32"/>
                  <a:gd name="T11" fmla="*/ 125645625 h 31"/>
                  <a:gd name="T12" fmla="*/ 43136454 w 32"/>
                  <a:gd name="T13" fmla="*/ 226160966 h 31"/>
                  <a:gd name="T14" fmla="*/ 138039001 w 32"/>
                  <a:gd name="T15" fmla="*/ 259667045 h 31"/>
                  <a:gd name="T16" fmla="*/ 232941549 w 32"/>
                  <a:gd name="T17" fmla="*/ 226160966 h 31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1">
                    <a:moveTo>
                      <a:pt x="27" y="27"/>
                    </a:moveTo>
                    <a:cubicBezTo>
                      <a:pt x="30" y="24"/>
                      <a:pt x="32" y="20"/>
                      <a:pt x="32" y="15"/>
                    </a:cubicBezTo>
                    <a:cubicBezTo>
                      <a:pt x="32" y="11"/>
                      <a:pt x="30" y="7"/>
                      <a:pt x="27" y="4"/>
                    </a:cubicBezTo>
                    <a:cubicBezTo>
                      <a:pt x="24" y="1"/>
                      <a:pt x="20" y="0"/>
                      <a:pt x="16" y="0"/>
                    </a:cubicBezTo>
                    <a:cubicBezTo>
                      <a:pt x="12" y="0"/>
                      <a:pt x="8" y="1"/>
                      <a:pt x="5" y="4"/>
                    </a:cubicBezTo>
                    <a:cubicBezTo>
                      <a:pt x="2" y="7"/>
                      <a:pt x="0" y="11"/>
                      <a:pt x="0" y="15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1"/>
                      <a:pt x="16" y="31"/>
                    </a:cubicBezTo>
                    <a:cubicBezTo>
                      <a:pt x="20" y="31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  <p:sp>
            <p:nvSpPr>
              <p:cNvPr id="13389" name="Freeform 14">
                <a:extLst>
                  <a:ext uri="{FF2B5EF4-FFF2-40B4-BE49-F238E27FC236}">
                    <a16:creationId xmlns:a16="http://schemas.microsoft.com/office/drawing/2014/main" id="{F1EC3D45-B383-4F13-8B2C-1B7F8CF8715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5475177" y="5408941"/>
                <a:ext cx="93992" cy="93992"/>
              </a:xfrm>
              <a:custGeom>
                <a:avLst/>
                <a:gdLst>
                  <a:gd name="T0" fmla="*/ 232941549 w 32"/>
                  <a:gd name="T1" fmla="*/ 232941549 h 32"/>
                  <a:gd name="T2" fmla="*/ 276078002 w 32"/>
                  <a:gd name="T3" fmla="*/ 138039001 h 32"/>
                  <a:gd name="T4" fmla="*/ 232941549 w 32"/>
                  <a:gd name="T5" fmla="*/ 43136454 h 32"/>
                  <a:gd name="T6" fmla="*/ 138039001 w 32"/>
                  <a:gd name="T7" fmla="*/ 0 h 32"/>
                  <a:gd name="T8" fmla="*/ 43136454 w 32"/>
                  <a:gd name="T9" fmla="*/ 43136454 h 32"/>
                  <a:gd name="T10" fmla="*/ 0 w 32"/>
                  <a:gd name="T11" fmla="*/ 138039001 h 32"/>
                  <a:gd name="T12" fmla="*/ 43136454 w 32"/>
                  <a:gd name="T13" fmla="*/ 232941549 h 32"/>
                  <a:gd name="T14" fmla="*/ 138039001 w 32"/>
                  <a:gd name="T15" fmla="*/ 276078002 h 32"/>
                  <a:gd name="T16" fmla="*/ 232941549 w 32"/>
                  <a:gd name="T17" fmla="*/ 232941549 h 3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0" t="0" r="r" b="b"/>
                <a:pathLst>
                  <a:path w="32" h="32">
                    <a:moveTo>
                      <a:pt x="27" y="27"/>
                    </a:moveTo>
                    <a:cubicBezTo>
                      <a:pt x="30" y="24"/>
                      <a:pt x="32" y="20"/>
                      <a:pt x="32" y="16"/>
                    </a:cubicBezTo>
                    <a:cubicBezTo>
                      <a:pt x="32" y="12"/>
                      <a:pt x="30" y="8"/>
                      <a:pt x="27" y="5"/>
                    </a:cubicBezTo>
                    <a:cubicBezTo>
                      <a:pt x="24" y="2"/>
                      <a:pt x="21" y="0"/>
                      <a:pt x="16" y="0"/>
                    </a:cubicBezTo>
                    <a:cubicBezTo>
                      <a:pt x="12" y="0"/>
                      <a:pt x="8" y="2"/>
                      <a:pt x="5" y="5"/>
                    </a:cubicBezTo>
                    <a:cubicBezTo>
                      <a:pt x="2" y="8"/>
                      <a:pt x="0" y="12"/>
                      <a:pt x="0" y="16"/>
                    </a:cubicBezTo>
                    <a:cubicBezTo>
                      <a:pt x="0" y="20"/>
                      <a:pt x="2" y="24"/>
                      <a:pt x="5" y="27"/>
                    </a:cubicBezTo>
                    <a:cubicBezTo>
                      <a:pt x="8" y="30"/>
                      <a:pt x="12" y="32"/>
                      <a:pt x="16" y="32"/>
                    </a:cubicBezTo>
                    <a:cubicBezTo>
                      <a:pt x="21" y="32"/>
                      <a:pt x="24" y="30"/>
                      <a:pt x="27" y="27"/>
                    </a:cubicBezTo>
                    <a:close/>
                  </a:path>
                </a:pathLst>
              </a:custGeom>
              <a:solidFill>
                <a:srgbClr val="00CC99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fr-FR"/>
              </a:p>
            </p:txBody>
          </p:sp>
        </p:grpSp>
        <p:sp>
          <p:nvSpPr>
            <p:cNvPr id="13314" name="ZoneTexte 16">
              <a:extLst>
                <a:ext uri="{FF2B5EF4-FFF2-40B4-BE49-F238E27FC236}">
                  <a16:creationId xmlns:a16="http://schemas.microsoft.com/office/drawing/2014/main" id="{DDA7DD40-26D2-4B27-AA6C-838051FB1D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2252663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2.1%</a:t>
              </a:r>
            </a:p>
          </p:txBody>
        </p:sp>
        <p:sp>
          <p:nvSpPr>
            <p:cNvPr id="13315" name="ZoneTexte 17">
              <a:extLst>
                <a:ext uri="{FF2B5EF4-FFF2-40B4-BE49-F238E27FC236}">
                  <a16:creationId xmlns:a16="http://schemas.microsoft.com/office/drawing/2014/main" id="{18A28F5F-EE72-4CC5-945B-30D50932DD1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2593975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3.0%</a:t>
              </a:r>
            </a:p>
          </p:txBody>
        </p:sp>
        <p:sp>
          <p:nvSpPr>
            <p:cNvPr id="13316" name="ZoneTexte 18">
              <a:extLst>
                <a:ext uri="{FF2B5EF4-FFF2-40B4-BE49-F238E27FC236}">
                  <a16:creationId xmlns:a16="http://schemas.microsoft.com/office/drawing/2014/main" id="{84FD6435-6EFA-49D4-A4EF-0F43DEF833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3275013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2.9%</a:t>
              </a:r>
            </a:p>
          </p:txBody>
        </p:sp>
        <p:sp>
          <p:nvSpPr>
            <p:cNvPr id="13317" name="ZoneTexte 19">
              <a:extLst>
                <a:ext uri="{FF2B5EF4-FFF2-40B4-BE49-F238E27FC236}">
                  <a16:creationId xmlns:a16="http://schemas.microsoft.com/office/drawing/2014/main" id="{4C6D1000-F8EA-4D5B-920A-2B415E589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3613150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0.4%</a:t>
              </a:r>
            </a:p>
          </p:txBody>
        </p:sp>
        <p:sp>
          <p:nvSpPr>
            <p:cNvPr id="13318" name="ZoneTexte 20">
              <a:extLst>
                <a:ext uri="{FF2B5EF4-FFF2-40B4-BE49-F238E27FC236}">
                  <a16:creationId xmlns:a16="http://schemas.microsoft.com/office/drawing/2014/main" id="{15F50BE0-25F2-4C8F-97CB-E828B2B4BA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4297363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1.1%</a:t>
              </a:r>
            </a:p>
          </p:txBody>
        </p:sp>
        <p:sp>
          <p:nvSpPr>
            <p:cNvPr id="13319" name="ZoneTexte 21">
              <a:extLst>
                <a:ext uri="{FF2B5EF4-FFF2-40B4-BE49-F238E27FC236}">
                  <a16:creationId xmlns:a16="http://schemas.microsoft.com/office/drawing/2014/main" id="{8794BD2C-DE13-41C7-BC9F-A545FA80AF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4619625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6.2%</a:t>
              </a:r>
            </a:p>
          </p:txBody>
        </p:sp>
        <p:sp>
          <p:nvSpPr>
            <p:cNvPr id="13320" name="ZoneTexte 22">
              <a:extLst>
                <a:ext uri="{FF2B5EF4-FFF2-40B4-BE49-F238E27FC236}">
                  <a16:creationId xmlns:a16="http://schemas.microsoft.com/office/drawing/2014/main" id="{1DAE0058-3BB9-4BC3-A161-88D4654B937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4973638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0.2%</a:t>
              </a:r>
            </a:p>
          </p:txBody>
        </p:sp>
        <p:sp>
          <p:nvSpPr>
            <p:cNvPr id="13321" name="ZoneTexte 23">
              <a:extLst>
                <a:ext uri="{FF2B5EF4-FFF2-40B4-BE49-F238E27FC236}">
                  <a16:creationId xmlns:a16="http://schemas.microsoft.com/office/drawing/2014/main" id="{0E93FC55-56A7-4A1F-B580-025E2FAB7AE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320110" y="5311775"/>
              <a:ext cx="59343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0.1%</a:t>
              </a:r>
            </a:p>
          </p:txBody>
        </p:sp>
        <p:sp>
          <p:nvSpPr>
            <p:cNvPr id="13322" name="ZoneTexte 24">
              <a:extLst>
                <a:ext uri="{FF2B5EF4-FFF2-40B4-BE49-F238E27FC236}">
                  <a16:creationId xmlns:a16="http://schemas.microsoft.com/office/drawing/2014/main" id="{5ED0BD25-982E-4FE4-AAAA-D7361B947D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94175" y="5761038"/>
              <a:ext cx="3937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- 9</a:t>
              </a:r>
            </a:p>
          </p:txBody>
        </p:sp>
        <p:sp>
          <p:nvSpPr>
            <p:cNvPr id="13323" name="ZoneTexte 25">
              <a:extLst>
                <a:ext uri="{FF2B5EF4-FFF2-40B4-BE49-F238E27FC236}">
                  <a16:creationId xmlns:a16="http://schemas.microsoft.com/office/drawing/2014/main" id="{2788F6A8-50C8-4860-9F3F-315BE8658D2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570413" y="5761038"/>
              <a:ext cx="3937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- 6</a:t>
              </a:r>
            </a:p>
          </p:txBody>
        </p:sp>
        <p:sp>
          <p:nvSpPr>
            <p:cNvPr id="13324" name="ZoneTexte 26">
              <a:extLst>
                <a:ext uri="{FF2B5EF4-FFF2-40B4-BE49-F238E27FC236}">
                  <a16:creationId xmlns:a16="http://schemas.microsoft.com/office/drawing/2014/main" id="{4CC774FE-D749-449E-A5A0-AC5001C08B0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72050" y="5761038"/>
              <a:ext cx="34448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-3</a:t>
              </a:r>
            </a:p>
          </p:txBody>
        </p:sp>
        <p:sp>
          <p:nvSpPr>
            <p:cNvPr id="13325" name="ZoneTexte 27">
              <a:extLst>
                <a:ext uri="{FF2B5EF4-FFF2-40B4-BE49-F238E27FC236}">
                  <a16:creationId xmlns:a16="http://schemas.microsoft.com/office/drawing/2014/main" id="{649A0872-11BF-46E2-9D30-988B559E6C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378450" y="5761038"/>
              <a:ext cx="2841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3326" name="ZoneTexte 28">
              <a:extLst>
                <a:ext uri="{FF2B5EF4-FFF2-40B4-BE49-F238E27FC236}">
                  <a16:creationId xmlns:a16="http://schemas.microsoft.com/office/drawing/2014/main" id="{8910C473-EBC1-464D-BF93-F5A6E65239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4688" y="5761038"/>
              <a:ext cx="2841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3</a:t>
              </a:r>
            </a:p>
          </p:txBody>
        </p:sp>
        <p:sp>
          <p:nvSpPr>
            <p:cNvPr id="13327" name="ZoneTexte 29">
              <a:extLst>
                <a:ext uri="{FF2B5EF4-FFF2-40B4-BE49-F238E27FC236}">
                  <a16:creationId xmlns:a16="http://schemas.microsoft.com/office/drawing/2014/main" id="{273E6D55-059E-4C95-A9A0-422463FCB87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30925" y="5761038"/>
              <a:ext cx="28416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6</a:t>
              </a:r>
            </a:p>
          </p:txBody>
        </p:sp>
        <p:sp>
          <p:nvSpPr>
            <p:cNvPr id="13328" name="ZoneTexte 30">
              <a:extLst>
                <a:ext uri="{FF2B5EF4-FFF2-40B4-BE49-F238E27FC236}">
                  <a16:creationId xmlns:a16="http://schemas.microsoft.com/office/drawing/2014/main" id="{6EAD12F2-97D6-4FC4-86F1-734790D789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07163" y="5761038"/>
              <a:ext cx="2857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9</a:t>
              </a:r>
            </a:p>
          </p:txBody>
        </p:sp>
        <p:sp>
          <p:nvSpPr>
            <p:cNvPr id="13329" name="ZoneTexte 31">
              <a:extLst>
                <a:ext uri="{FF2B5EF4-FFF2-40B4-BE49-F238E27FC236}">
                  <a16:creationId xmlns:a16="http://schemas.microsoft.com/office/drawing/2014/main" id="{6C91E20D-9332-4C57-9702-FF0D3BC5837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34188" y="5761038"/>
              <a:ext cx="38417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12</a:t>
              </a:r>
            </a:p>
          </p:txBody>
        </p:sp>
        <p:cxnSp>
          <p:nvCxnSpPr>
            <p:cNvPr id="13330" name="Connecteur droit avec flèche 33">
              <a:extLst>
                <a:ext uri="{FF2B5EF4-FFF2-40B4-BE49-F238E27FC236}">
                  <a16:creationId xmlns:a16="http://schemas.microsoft.com/office/drawing/2014/main" id="{08715F12-D7F3-49CE-B97D-AEA2575A8713}"/>
                </a:ext>
              </a:extLst>
            </p:cNvPr>
            <p:cNvCxnSpPr>
              <a:cxnSpLocks noChangeShapeType="1"/>
            </p:cNvCxnSpPr>
            <p:nvPr/>
          </p:nvCxnSpPr>
          <p:spPr bwMode="auto">
            <a:xfrm>
              <a:off x="5564188" y="6167438"/>
              <a:ext cx="1054100" cy="0"/>
            </a:xfrm>
            <a:prstGeom prst="straightConnector1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cxnSp>
          <p:nvCxnSpPr>
            <p:cNvPr id="13331" name="Connecteur droit avec flèche 34">
              <a:extLst>
                <a:ext uri="{FF2B5EF4-FFF2-40B4-BE49-F238E27FC236}">
                  <a16:creationId xmlns:a16="http://schemas.microsoft.com/office/drawing/2014/main" id="{006BFE3B-73C2-491C-B00F-0E9DE28895A7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4391025" y="6167438"/>
              <a:ext cx="1054100" cy="0"/>
            </a:xfrm>
            <a:prstGeom prst="straightConnector1">
              <a:avLst/>
            </a:prstGeom>
            <a:noFill/>
            <a:ln w="9525">
              <a:solidFill>
                <a:srgbClr val="000066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 xmlns="">
                  <a:noFill/>
                </a14:hiddenFill>
              </a:ext>
            </a:extLst>
          </p:spPr>
        </p:cxnSp>
        <p:sp>
          <p:nvSpPr>
            <p:cNvPr id="13334" name="ZoneTexte 37">
              <a:extLst>
                <a:ext uri="{FF2B5EF4-FFF2-40B4-BE49-F238E27FC236}">
                  <a16:creationId xmlns:a16="http://schemas.microsoft.com/office/drawing/2014/main" id="{78BE7DA8-7083-4555-8CCF-62A52D5BCA6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99425" y="2954338"/>
              <a:ext cx="5318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0.44</a:t>
              </a:r>
            </a:p>
          </p:txBody>
        </p:sp>
        <p:sp>
          <p:nvSpPr>
            <p:cNvPr id="13335" name="ZoneTexte 38">
              <a:extLst>
                <a:ext uri="{FF2B5EF4-FFF2-40B4-BE49-F238E27FC236}">
                  <a16:creationId xmlns:a16="http://schemas.microsoft.com/office/drawing/2014/main" id="{DECBB8EE-7FED-4283-A6ED-150277A6C2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99425" y="3973513"/>
              <a:ext cx="531813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1.00</a:t>
              </a:r>
            </a:p>
          </p:txBody>
        </p:sp>
        <p:sp>
          <p:nvSpPr>
            <p:cNvPr id="13336" name="ZoneTexte 39">
              <a:extLst>
                <a:ext uri="{FF2B5EF4-FFF2-40B4-BE49-F238E27FC236}">
                  <a16:creationId xmlns:a16="http://schemas.microsoft.com/office/drawing/2014/main" id="{5220B7DB-E223-469F-BFED-6A7BEDF6BAE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225266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95.2</a:t>
              </a:r>
            </a:p>
          </p:txBody>
        </p:sp>
        <p:sp>
          <p:nvSpPr>
            <p:cNvPr id="13337" name="ZoneTexte 40">
              <a:extLst>
                <a:ext uri="{FF2B5EF4-FFF2-40B4-BE49-F238E27FC236}">
                  <a16:creationId xmlns:a16="http://schemas.microsoft.com/office/drawing/2014/main" id="{8D1D8EC7-F139-487B-BAA1-0E47A5134F3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259397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97.5</a:t>
              </a:r>
            </a:p>
          </p:txBody>
        </p:sp>
        <p:sp>
          <p:nvSpPr>
            <p:cNvPr id="13338" name="ZoneTexte 41">
              <a:extLst>
                <a:ext uri="{FF2B5EF4-FFF2-40B4-BE49-F238E27FC236}">
                  <a16:creationId xmlns:a16="http://schemas.microsoft.com/office/drawing/2014/main" id="{7AD523BC-E0D1-4F38-9971-59947713B9C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327501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97.2</a:t>
              </a:r>
            </a:p>
          </p:txBody>
        </p:sp>
        <p:sp>
          <p:nvSpPr>
            <p:cNvPr id="13339" name="ZoneTexte 42">
              <a:extLst>
                <a:ext uri="{FF2B5EF4-FFF2-40B4-BE49-F238E27FC236}">
                  <a16:creationId xmlns:a16="http://schemas.microsoft.com/office/drawing/2014/main" id="{277A0F55-3787-4035-9C13-FA3AD4DAFC6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3613150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92.9</a:t>
              </a:r>
            </a:p>
          </p:txBody>
        </p:sp>
        <p:sp>
          <p:nvSpPr>
            <p:cNvPr id="13340" name="ZoneTexte 43">
              <a:extLst>
                <a:ext uri="{FF2B5EF4-FFF2-40B4-BE49-F238E27FC236}">
                  <a16:creationId xmlns:a16="http://schemas.microsoft.com/office/drawing/2014/main" id="{E9D57F72-8014-4640-9901-4A99256EE6C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429736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90.1</a:t>
              </a:r>
            </a:p>
          </p:txBody>
        </p:sp>
        <p:sp>
          <p:nvSpPr>
            <p:cNvPr id="13341" name="ZoneTexte 44">
              <a:extLst>
                <a:ext uri="{FF2B5EF4-FFF2-40B4-BE49-F238E27FC236}">
                  <a16:creationId xmlns:a16="http://schemas.microsoft.com/office/drawing/2014/main" id="{BDFECD1E-A02C-4A81-B2D7-30D1E2743E0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6988" y="4619625"/>
              <a:ext cx="4841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100</a:t>
              </a:r>
            </a:p>
          </p:txBody>
        </p:sp>
        <p:sp>
          <p:nvSpPr>
            <p:cNvPr id="13342" name="ZoneTexte 45">
              <a:extLst>
                <a:ext uri="{FF2B5EF4-FFF2-40B4-BE49-F238E27FC236}">
                  <a16:creationId xmlns:a16="http://schemas.microsoft.com/office/drawing/2014/main" id="{AFA4392A-D817-4653-925E-D03668C375C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4973638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96.9</a:t>
              </a:r>
            </a:p>
          </p:txBody>
        </p:sp>
        <p:sp>
          <p:nvSpPr>
            <p:cNvPr id="13343" name="ZoneTexte 46">
              <a:extLst>
                <a:ext uri="{FF2B5EF4-FFF2-40B4-BE49-F238E27FC236}">
                  <a16:creationId xmlns:a16="http://schemas.microsoft.com/office/drawing/2014/main" id="{072F3E39-9FF3-4440-B54A-EFE6A54C6A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588" y="531177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97.8</a:t>
              </a:r>
            </a:p>
          </p:txBody>
        </p:sp>
        <p:sp>
          <p:nvSpPr>
            <p:cNvPr id="13344" name="ZoneTexte 47">
              <a:extLst>
                <a:ext uri="{FF2B5EF4-FFF2-40B4-BE49-F238E27FC236}">
                  <a16:creationId xmlns:a16="http://schemas.microsoft.com/office/drawing/2014/main" id="{3888BB11-180C-4862-84D9-365DF44843E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2252663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93.1</a:t>
              </a:r>
            </a:p>
          </p:txBody>
        </p:sp>
        <p:sp>
          <p:nvSpPr>
            <p:cNvPr id="13345" name="ZoneTexte 48">
              <a:extLst>
                <a:ext uri="{FF2B5EF4-FFF2-40B4-BE49-F238E27FC236}">
                  <a16:creationId xmlns:a16="http://schemas.microsoft.com/office/drawing/2014/main" id="{1372C2D8-181A-4076-BACE-6E402134E53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2593975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94.5</a:t>
              </a:r>
            </a:p>
          </p:txBody>
        </p:sp>
        <p:sp>
          <p:nvSpPr>
            <p:cNvPr id="13346" name="ZoneTexte 49">
              <a:extLst>
                <a:ext uri="{FF2B5EF4-FFF2-40B4-BE49-F238E27FC236}">
                  <a16:creationId xmlns:a16="http://schemas.microsoft.com/office/drawing/2014/main" id="{74621F15-F4D6-4C45-A267-3A1FE650DF0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3275013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94.3</a:t>
              </a:r>
            </a:p>
          </p:txBody>
        </p:sp>
        <p:sp>
          <p:nvSpPr>
            <p:cNvPr id="13347" name="ZoneTexte 50">
              <a:extLst>
                <a:ext uri="{FF2B5EF4-FFF2-40B4-BE49-F238E27FC236}">
                  <a16:creationId xmlns:a16="http://schemas.microsoft.com/office/drawing/2014/main" id="{914CBA72-3DE9-4F13-8849-CACA2066782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3613150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92.5</a:t>
              </a:r>
            </a:p>
          </p:txBody>
        </p:sp>
        <p:sp>
          <p:nvSpPr>
            <p:cNvPr id="13348" name="ZoneTexte 51">
              <a:extLst>
                <a:ext uri="{FF2B5EF4-FFF2-40B4-BE49-F238E27FC236}">
                  <a16:creationId xmlns:a16="http://schemas.microsoft.com/office/drawing/2014/main" id="{16B8084B-193D-44DD-842E-89C7282636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4297363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89.0</a:t>
              </a:r>
            </a:p>
          </p:txBody>
        </p:sp>
        <p:sp>
          <p:nvSpPr>
            <p:cNvPr id="13349" name="ZoneTexte 52">
              <a:extLst>
                <a:ext uri="{FF2B5EF4-FFF2-40B4-BE49-F238E27FC236}">
                  <a16:creationId xmlns:a16="http://schemas.microsoft.com/office/drawing/2014/main" id="{5C77A363-3635-4C40-A7C1-381CD67209D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4619625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93.8</a:t>
              </a:r>
            </a:p>
          </p:txBody>
        </p:sp>
        <p:sp>
          <p:nvSpPr>
            <p:cNvPr id="13350" name="ZoneTexte 53">
              <a:extLst>
                <a:ext uri="{FF2B5EF4-FFF2-40B4-BE49-F238E27FC236}">
                  <a16:creationId xmlns:a16="http://schemas.microsoft.com/office/drawing/2014/main" id="{980BDA31-056F-42CD-AF17-E83A3AF429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4973638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96.7</a:t>
              </a:r>
            </a:p>
          </p:txBody>
        </p:sp>
        <p:sp>
          <p:nvSpPr>
            <p:cNvPr id="13351" name="ZoneTexte 54">
              <a:extLst>
                <a:ext uri="{FF2B5EF4-FFF2-40B4-BE49-F238E27FC236}">
                  <a16:creationId xmlns:a16="http://schemas.microsoft.com/office/drawing/2014/main" id="{F58B4217-0EFE-4445-A0EB-5FC55FCF13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95613" y="5311775"/>
              <a:ext cx="53340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</a:rPr>
                <a:t>97.7</a:t>
              </a:r>
            </a:p>
          </p:txBody>
        </p:sp>
        <p:sp>
          <p:nvSpPr>
            <p:cNvPr id="13352" name="ZoneTexte 55">
              <a:extLst>
                <a:ext uri="{FF2B5EF4-FFF2-40B4-BE49-F238E27FC236}">
                  <a16:creationId xmlns:a16="http://schemas.microsoft.com/office/drawing/2014/main" id="{4EA4E8B3-119A-4DFB-BFF1-69CCFC7CA02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51063" y="2252663"/>
              <a:ext cx="4841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100</a:t>
              </a:r>
            </a:p>
          </p:txBody>
        </p:sp>
        <p:sp>
          <p:nvSpPr>
            <p:cNvPr id="13353" name="ZoneTexte 56">
              <a:extLst>
                <a:ext uri="{FF2B5EF4-FFF2-40B4-BE49-F238E27FC236}">
                  <a16:creationId xmlns:a16="http://schemas.microsoft.com/office/drawing/2014/main" id="{50B165BE-7FD4-449D-9BB8-65C4932A4A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259397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97.3</a:t>
              </a:r>
            </a:p>
          </p:txBody>
        </p:sp>
        <p:sp>
          <p:nvSpPr>
            <p:cNvPr id="13354" name="ZoneTexte 57">
              <a:extLst>
                <a:ext uri="{FF2B5EF4-FFF2-40B4-BE49-F238E27FC236}">
                  <a16:creationId xmlns:a16="http://schemas.microsoft.com/office/drawing/2014/main" id="{A4347F35-6F53-434E-B515-59B321671F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327501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53.0</a:t>
              </a:r>
            </a:p>
          </p:txBody>
        </p:sp>
        <p:sp>
          <p:nvSpPr>
            <p:cNvPr id="13355" name="ZoneTexte 58">
              <a:extLst>
                <a:ext uri="{FF2B5EF4-FFF2-40B4-BE49-F238E27FC236}">
                  <a16:creationId xmlns:a16="http://schemas.microsoft.com/office/drawing/2014/main" id="{D642879D-3785-4DA1-8F2C-0AF2DB15D3D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3613150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47.0</a:t>
              </a:r>
            </a:p>
          </p:txBody>
        </p:sp>
        <p:sp>
          <p:nvSpPr>
            <p:cNvPr id="13356" name="ZoneTexte 59">
              <a:extLst>
                <a:ext uri="{FF2B5EF4-FFF2-40B4-BE49-F238E27FC236}">
                  <a16:creationId xmlns:a16="http://schemas.microsoft.com/office/drawing/2014/main" id="{391E57C4-AE3A-4746-BD9A-77C66607BC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4297363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39.5</a:t>
              </a:r>
            </a:p>
          </p:txBody>
        </p:sp>
        <p:sp>
          <p:nvSpPr>
            <p:cNvPr id="13357" name="ZoneTexte 60">
              <a:extLst>
                <a:ext uri="{FF2B5EF4-FFF2-40B4-BE49-F238E27FC236}">
                  <a16:creationId xmlns:a16="http://schemas.microsoft.com/office/drawing/2014/main" id="{635ED50B-4DE8-4D2A-8545-936A63DF8E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461962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23.9</a:t>
              </a:r>
            </a:p>
          </p:txBody>
        </p:sp>
        <p:sp>
          <p:nvSpPr>
            <p:cNvPr id="13358" name="ZoneTexte 61">
              <a:extLst>
                <a:ext uri="{FF2B5EF4-FFF2-40B4-BE49-F238E27FC236}">
                  <a16:creationId xmlns:a16="http://schemas.microsoft.com/office/drawing/2014/main" id="{9B059597-5A91-46B0-BE98-AFC5AA5B4E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4973638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14.9</a:t>
              </a:r>
            </a:p>
          </p:txBody>
        </p:sp>
        <p:sp>
          <p:nvSpPr>
            <p:cNvPr id="13359" name="ZoneTexte 62">
              <a:extLst>
                <a:ext uri="{FF2B5EF4-FFF2-40B4-BE49-F238E27FC236}">
                  <a16:creationId xmlns:a16="http://schemas.microsoft.com/office/drawing/2014/main" id="{5E6FA56C-C8B3-47AF-AA21-0662936450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25663" y="5311775"/>
              <a:ext cx="5349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21.7</a:t>
              </a:r>
            </a:p>
          </p:txBody>
        </p:sp>
        <p:sp>
          <p:nvSpPr>
            <p:cNvPr id="13360" name="ZoneTexte 63">
              <a:extLst>
                <a:ext uri="{FF2B5EF4-FFF2-40B4-BE49-F238E27FC236}">
                  <a16:creationId xmlns:a16="http://schemas.microsoft.com/office/drawing/2014/main" id="{BB6916E4-7CC4-4387-B6E7-CD80FC7A074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713" y="2252663"/>
              <a:ext cx="12128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ITT analysis</a:t>
              </a:r>
            </a:p>
          </p:txBody>
        </p:sp>
        <p:sp>
          <p:nvSpPr>
            <p:cNvPr id="13361" name="ZoneTexte 64">
              <a:extLst>
                <a:ext uri="{FF2B5EF4-FFF2-40B4-BE49-F238E27FC236}">
                  <a16:creationId xmlns:a16="http://schemas.microsoft.com/office/drawing/2014/main" id="{D205850C-AAC2-4803-B6A2-8030AF24F2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713" y="2593975"/>
              <a:ext cx="20113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Per-protocol analysis</a:t>
              </a:r>
            </a:p>
          </p:txBody>
        </p:sp>
        <p:sp>
          <p:nvSpPr>
            <p:cNvPr id="13362" name="ZoneTexte 65">
              <a:extLst>
                <a:ext uri="{FF2B5EF4-FFF2-40B4-BE49-F238E27FC236}">
                  <a16:creationId xmlns:a16="http://schemas.microsoft.com/office/drawing/2014/main" id="{E13ABF1C-18E0-4DD8-A059-CFA79815F10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299" y="3275013"/>
              <a:ext cx="6976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dirty="0">
                  <a:solidFill>
                    <a:srgbClr val="000066"/>
                  </a:solidFill>
                </a:rPr>
                <a:t>&lt; 15%</a:t>
              </a:r>
            </a:p>
          </p:txBody>
        </p:sp>
        <p:sp>
          <p:nvSpPr>
            <p:cNvPr id="13363" name="ZoneTexte 66">
              <a:extLst>
                <a:ext uri="{FF2B5EF4-FFF2-40B4-BE49-F238E27FC236}">
                  <a16:creationId xmlns:a16="http://schemas.microsoft.com/office/drawing/2014/main" id="{B6AAD67F-1885-4470-973C-7AB81BCD493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299" y="3613150"/>
              <a:ext cx="69762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u="sng" dirty="0">
                  <a:solidFill>
                    <a:srgbClr val="000066"/>
                  </a:solidFill>
                </a:rPr>
                <a:t>&gt;</a:t>
              </a:r>
              <a:r>
                <a:rPr lang="fr-FR" altLang="fr-FR" sz="1400" dirty="0">
                  <a:solidFill>
                    <a:srgbClr val="000066"/>
                  </a:solidFill>
                </a:rPr>
                <a:t> 15%</a:t>
              </a:r>
            </a:p>
          </p:txBody>
        </p:sp>
        <p:sp>
          <p:nvSpPr>
            <p:cNvPr id="13364" name="ZoneTexte 67">
              <a:extLst>
                <a:ext uri="{FF2B5EF4-FFF2-40B4-BE49-F238E27FC236}">
                  <a16:creationId xmlns:a16="http://schemas.microsoft.com/office/drawing/2014/main" id="{E600FD54-AF8E-4B4B-965F-1749049968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3" y="4297363"/>
              <a:ext cx="14620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United Kingdom</a:t>
              </a:r>
            </a:p>
          </p:txBody>
        </p:sp>
        <p:sp>
          <p:nvSpPr>
            <p:cNvPr id="13365" name="ZoneTexte 68">
              <a:extLst>
                <a:ext uri="{FF2B5EF4-FFF2-40B4-BE49-F238E27FC236}">
                  <a16:creationId xmlns:a16="http://schemas.microsoft.com/office/drawing/2014/main" id="{0A8692CF-26D4-4A11-B598-DAFFC4ADA75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3" y="4619625"/>
              <a:ext cx="6445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Spain</a:t>
              </a:r>
            </a:p>
          </p:txBody>
        </p:sp>
        <p:sp>
          <p:nvSpPr>
            <p:cNvPr id="13366" name="ZoneTexte 69">
              <a:extLst>
                <a:ext uri="{FF2B5EF4-FFF2-40B4-BE49-F238E27FC236}">
                  <a16:creationId xmlns:a16="http://schemas.microsoft.com/office/drawing/2014/main" id="{7ED21D89-4A27-42FA-8FC1-5132B4D969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3" y="4973638"/>
              <a:ext cx="941387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Germany</a:t>
              </a:r>
            </a:p>
          </p:txBody>
        </p:sp>
        <p:sp>
          <p:nvSpPr>
            <p:cNvPr id="13367" name="ZoneTexte 70">
              <a:extLst>
                <a:ext uri="{FF2B5EF4-FFF2-40B4-BE49-F238E27FC236}">
                  <a16:creationId xmlns:a16="http://schemas.microsoft.com/office/drawing/2014/main" id="{2ADC6DC7-6687-43BF-B249-F93ED9613C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1463" y="5311775"/>
              <a:ext cx="185261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>
                  <a:solidFill>
                    <a:srgbClr val="000066"/>
                  </a:solidFill>
                </a:rPr>
                <a:t>Belgium-France-Italy</a:t>
              </a:r>
            </a:p>
          </p:txBody>
        </p:sp>
        <p:sp>
          <p:nvSpPr>
            <p:cNvPr id="13368" name="ZoneTexte 71">
              <a:extLst>
                <a:ext uri="{FF2B5EF4-FFF2-40B4-BE49-F238E27FC236}">
                  <a16:creationId xmlns:a16="http://schemas.microsoft.com/office/drawing/2014/main" id="{11750E1F-4ECA-4CF8-96F5-A41CE4AF79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7504" y="2954338"/>
              <a:ext cx="271099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000066"/>
                  </a:solidFill>
                </a:rPr>
                <a:t>Framingham 10-years CV </a:t>
              </a:r>
              <a:r>
                <a:rPr lang="fr-FR" altLang="fr-FR" sz="1400" b="1" dirty="0" err="1">
                  <a:solidFill>
                    <a:srgbClr val="000066"/>
                  </a:solidFill>
                </a:rPr>
                <a:t>risk</a:t>
              </a:r>
              <a:endParaRPr lang="fr-FR" altLang="fr-FR" sz="1400" b="1" dirty="0">
                <a:solidFill>
                  <a:srgbClr val="000066"/>
                </a:solidFill>
              </a:endParaRPr>
            </a:p>
          </p:txBody>
        </p:sp>
        <p:sp>
          <p:nvSpPr>
            <p:cNvPr id="13369" name="ZoneTexte 72">
              <a:extLst>
                <a:ext uri="{FF2B5EF4-FFF2-40B4-BE49-F238E27FC236}">
                  <a16:creationId xmlns:a16="http://schemas.microsoft.com/office/drawing/2014/main" id="{A33F45F4-4DB4-4F2D-B90E-D125355A2B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12713" y="3976688"/>
              <a:ext cx="8731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Country</a:t>
              </a:r>
            </a:p>
          </p:txBody>
        </p:sp>
        <p:sp>
          <p:nvSpPr>
            <p:cNvPr id="13370" name="ZoneTexte 73">
              <a:extLst>
                <a:ext uri="{FF2B5EF4-FFF2-40B4-BE49-F238E27FC236}">
                  <a16:creationId xmlns:a16="http://schemas.microsoft.com/office/drawing/2014/main" id="{D5E51E18-1D76-42C1-AFC8-7388F9DE793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38575" y="1614488"/>
              <a:ext cx="4794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CC6600"/>
                  </a:solidFill>
                </a:rPr>
                <a:t>PI/r</a:t>
              </a:r>
            </a:p>
          </p:txBody>
        </p:sp>
        <p:sp>
          <p:nvSpPr>
            <p:cNvPr id="13371" name="ZoneTexte 74">
              <a:extLst>
                <a:ext uri="{FF2B5EF4-FFF2-40B4-BE49-F238E27FC236}">
                  <a16:creationId xmlns:a16="http://schemas.microsoft.com/office/drawing/2014/main" id="{E3A6BB7D-E23C-4D31-9B70-E091C6A4808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79738" y="1614488"/>
              <a:ext cx="563562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</a:rPr>
                <a:t>DTG</a:t>
              </a:r>
            </a:p>
          </p:txBody>
        </p:sp>
        <p:sp>
          <p:nvSpPr>
            <p:cNvPr id="13372" name="ZoneTexte 75">
              <a:extLst>
                <a:ext uri="{FF2B5EF4-FFF2-40B4-BE49-F238E27FC236}">
                  <a16:creationId xmlns:a16="http://schemas.microsoft.com/office/drawing/2014/main" id="{51B6F74E-42A4-414E-BC2B-B295E5BB560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741488" y="1614488"/>
              <a:ext cx="1301750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% of patients</a:t>
              </a:r>
            </a:p>
          </p:txBody>
        </p:sp>
        <p:sp>
          <p:nvSpPr>
            <p:cNvPr id="13373" name="ZoneTexte 76">
              <a:extLst>
                <a:ext uri="{FF2B5EF4-FFF2-40B4-BE49-F238E27FC236}">
                  <a16:creationId xmlns:a16="http://schemas.microsoft.com/office/drawing/2014/main" id="{A890BF1F-E39F-4122-9A0E-302962AE464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79963" y="1614488"/>
              <a:ext cx="2130425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Difference, % (95 % CI)</a:t>
              </a:r>
            </a:p>
          </p:txBody>
        </p:sp>
        <p:sp>
          <p:nvSpPr>
            <p:cNvPr id="13374" name="ZoneTexte 77">
              <a:extLst>
                <a:ext uri="{FF2B5EF4-FFF2-40B4-BE49-F238E27FC236}">
                  <a16:creationId xmlns:a16="http://schemas.microsoft.com/office/drawing/2014/main" id="{A45B629A-7668-483A-901D-18366D1FEA8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18413" y="1506538"/>
              <a:ext cx="1387475" cy="5222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p for </a:t>
              </a:r>
            </a:p>
            <a:p>
              <a:pPr eaLnBrk="1" hangingPunct="1"/>
              <a:r>
                <a:rPr lang="fr-FR" altLang="fr-FR" sz="1400" b="1">
                  <a:solidFill>
                    <a:srgbClr val="000066"/>
                  </a:solidFill>
                </a:rPr>
                <a:t>interaction</a:t>
              </a:r>
            </a:p>
          </p:txBody>
        </p:sp>
        <p:sp>
          <p:nvSpPr>
            <p:cNvPr id="13375" name="ZoneTexte 78">
              <a:extLst>
                <a:ext uri="{FF2B5EF4-FFF2-40B4-BE49-F238E27FC236}">
                  <a16:creationId xmlns:a16="http://schemas.microsoft.com/office/drawing/2014/main" id="{89E6ADF1-4523-49DD-A230-4BADE05E19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22004" y="1922463"/>
              <a:ext cx="1239442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Success (%)</a:t>
              </a:r>
            </a:p>
          </p:txBody>
        </p:sp>
      </p:grpSp>
      <p:sp>
        <p:nvSpPr>
          <p:cNvPr id="13376" name="Rectangle 6">
            <a:extLst>
              <a:ext uri="{FF2B5EF4-FFF2-40B4-BE49-F238E27FC236}">
                <a16:creationId xmlns:a16="http://schemas.microsoft.com/office/drawing/2014/main" id="{BE8B9A65-68E9-4FA6-8B09-45A2DB6515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1279525"/>
            <a:ext cx="8945562" cy="315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fr-FR" altLang="fr-FR" b="1">
                <a:solidFill>
                  <a:srgbClr val="CC3300"/>
                </a:solidFill>
                <a:latin typeface="Calibri" panose="020F0502020204030204" pitchFamily="34" charset="0"/>
              </a:rPr>
              <a:t>Treatment success at W48 (ITT, per-protocol and sub-groups)</a:t>
            </a:r>
          </a:p>
        </p:txBody>
      </p:sp>
      <p:sp>
        <p:nvSpPr>
          <p:cNvPr id="13378" name="AutoShape 162">
            <a:extLst>
              <a:ext uri="{FF2B5EF4-FFF2-40B4-BE49-F238E27FC236}">
                <a16:creationId xmlns:a16="http://schemas.microsoft.com/office/drawing/2014/main" id="{DEDC072E-1E50-4298-8E58-8C61E7A0DB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80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2017;31:2503-14</a:t>
            </a:r>
          </a:p>
        </p:txBody>
      </p:sp>
      <p:sp>
        <p:nvSpPr>
          <p:cNvPr id="3" name="Titre 2">
            <a:extLst>
              <a:ext uri="{FF2B5EF4-FFF2-40B4-BE49-F238E27FC236}">
                <a16:creationId xmlns:a16="http://schemas.microsoft.com/office/drawing/2014/main" id="{014C5803-5FE7-4203-AA56-9C5A608D60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>
                <a:latin typeface="Calibri" panose="020F0502020204030204" pitchFamily="34" charset="0"/>
              </a:rPr>
              <a:t>NEAT 022 Study: Switch to DTG vs continuation </a:t>
            </a:r>
            <a:br>
              <a:rPr lang="en-GB" altLang="fr-FR" dirty="0">
                <a:latin typeface="Calibri" panose="020F0502020204030204" pitchFamily="34" charset="0"/>
              </a:rPr>
            </a:br>
            <a:r>
              <a:rPr lang="en-GB" altLang="fr-FR" dirty="0">
                <a:latin typeface="Calibri" panose="020F0502020204030204" pitchFamily="34" charset="0"/>
              </a:rPr>
              <a:t>of PI/r in patients with high cardiovascular risk</a:t>
            </a: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1 CuadroTexto">
            <a:extLst>
              <a:ext uri="{FF2B5EF4-FFF2-40B4-BE49-F238E27FC236}">
                <a16:creationId xmlns:a16="http://schemas.microsoft.com/office/drawing/2014/main" id="{21C195C6-6C50-46D8-8CD1-678E113BA2B9}"/>
              </a:ext>
            </a:extLst>
          </p:cNvPr>
          <p:cNvSpPr txBox="1"/>
          <p:nvPr/>
        </p:nvSpPr>
        <p:spPr>
          <a:xfrm>
            <a:off x="785813" y="5930900"/>
            <a:ext cx="8115300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342900" indent="-342900" algn="l">
              <a:buClr>
                <a:srgbClr val="CC3300"/>
              </a:buClr>
              <a:buFont typeface="Wingdings" panose="05000000000000000000" pitchFamily="2" charset="2"/>
              <a:buChar char="§"/>
              <a:defRPr/>
            </a:pPr>
            <a:r>
              <a:rPr lang="en-US" sz="2000" b="1" dirty="0">
                <a:solidFill>
                  <a:srgbClr val="CC3300"/>
                </a:solidFill>
                <a:latin typeface="+mj-lt"/>
                <a:ea typeface="ＭＳ Ｐゴシック" charset="0"/>
                <a:cs typeface="ＭＳ Ｐゴシック" charset="0"/>
              </a:rPr>
              <a:t>No changes in the utilization of lipid lowering agents (around 30% in each arm, both at baseline and W48)</a:t>
            </a:r>
          </a:p>
        </p:txBody>
      </p:sp>
      <p:sp>
        <p:nvSpPr>
          <p:cNvPr id="14338" name="ZoneTexte 35">
            <a:extLst>
              <a:ext uri="{FF2B5EF4-FFF2-40B4-BE49-F238E27FC236}">
                <a16:creationId xmlns:a16="http://schemas.microsoft.com/office/drawing/2014/main" id="{950D4C7D-6EAA-48B9-BBC6-2ED99713EA4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3850" y="1192213"/>
            <a:ext cx="8577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fr-FR" b="1">
                <a:solidFill>
                  <a:srgbClr val="CC33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Fasting plasma lipids (mmol/L): mean percentage change at W48</a:t>
            </a: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17BBAAFA-D0EE-4182-85D2-CF3B27CDAF50}"/>
              </a:ext>
            </a:extLst>
          </p:cNvPr>
          <p:cNvGrpSpPr/>
          <p:nvPr/>
        </p:nvGrpSpPr>
        <p:grpSpPr>
          <a:xfrm>
            <a:off x="779896" y="1652588"/>
            <a:ext cx="7952152" cy="4038526"/>
            <a:chOff x="779896" y="1652588"/>
            <a:chExt cx="7952152" cy="4038526"/>
          </a:xfrm>
        </p:grpSpPr>
        <p:sp>
          <p:nvSpPr>
            <p:cNvPr id="61" name="AutoShape 165">
              <a:extLst>
                <a:ext uri="{FF2B5EF4-FFF2-40B4-BE49-F238E27FC236}">
                  <a16:creationId xmlns:a16="http://schemas.microsoft.com/office/drawing/2014/main" id="{5EA26906-5EDD-4CE8-8FC3-0C305FEC29A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619584" y="1700808"/>
              <a:ext cx="1944304" cy="461806"/>
            </a:xfrm>
            <a:prstGeom prst="roundRect">
              <a:avLst>
                <a:gd name="adj" fmla="val 16667"/>
              </a:avLst>
            </a:prstGeom>
            <a:solidFill>
              <a:schemeClr val="bg1"/>
            </a:solidFill>
            <a:ln w="9525">
              <a:solidFill>
                <a:srgbClr val="D0D0F0"/>
              </a:solidFill>
              <a:round/>
              <a:headEnd/>
              <a:tailEnd/>
            </a:ln>
            <a:effectLst>
              <a:prstShdw prst="shdw17" dist="17961" dir="2700000">
                <a:srgbClr val="7D7D90">
                  <a:alpha val="74997"/>
                </a:srgbClr>
              </a:prstShdw>
            </a:effectLst>
          </p:spPr>
          <p:txBody>
            <a:bodyPr wrap="none" anchor="ctr"/>
            <a:lstStyle/>
            <a:p>
              <a:pPr defTabSz="914400"/>
              <a:endParaRPr lang="en-GB" sz="2800">
                <a:solidFill>
                  <a:srgbClr val="000066"/>
                </a:solidFill>
              </a:endParaRPr>
            </a:p>
          </p:txBody>
        </p:sp>
        <p:sp>
          <p:nvSpPr>
            <p:cNvPr id="14379" name="Freeform 5">
              <a:extLst>
                <a:ext uri="{FF2B5EF4-FFF2-40B4-BE49-F238E27FC236}">
                  <a16:creationId xmlns:a16="http://schemas.microsoft.com/office/drawing/2014/main" id="{D212152B-FF27-4614-9333-89BC331537C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263868" y="1975723"/>
              <a:ext cx="7209379" cy="3104206"/>
            </a:xfrm>
            <a:custGeom>
              <a:avLst/>
              <a:gdLst>
                <a:gd name="T0" fmla="*/ 0 w 4061"/>
                <a:gd name="T1" fmla="*/ 1466730709 h 2019"/>
                <a:gd name="T2" fmla="*/ 2147483647 w 4061"/>
                <a:gd name="T3" fmla="*/ 1466730709 h 2019"/>
                <a:gd name="T4" fmla="*/ 0 w 4061"/>
                <a:gd name="T5" fmla="*/ 1466730709 h 2019"/>
                <a:gd name="T6" fmla="*/ 0 w 4061"/>
                <a:gd name="T7" fmla="*/ 0 h 2019"/>
                <a:gd name="T8" fmla="*/ 0 w 4061"/>
                <a:gd name="T9" fmla="*/ 2147483647 h 2019"/>
                <a:gd name="T10" fmla="*/ 0 w 4061"/>
                <a:gd name="T11" fmla="*/ 1466730709 h 201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4061" h="2019">
                  <a:moveTo>
                    <a:pt x="0" y="582"/>
                  </a:moveTo>
                  <a:lnTo>
                    <a:pt x="4061" y="582"/>
                  </a:lnTo>
                  <a:moveTo>
                    <a:pt x="0" y="582"/>
                  </a:moveTo>
                  <a:lnTo>
                    <a:pt x="0" y="0"/>
                  </a:lnTo>
                  <a:moveTo>
                    <a:pt x="0" y="2019"/>
                  </a:moveTo>
                  <a:lnTo>
                    <a:pt x="0" y="582"/>
                  </a:lnTo>
                </a:path>
              </a:pathLst>
            </a:custGeom>
            <a:noFill/>
            <a:ln w="9525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0" name="Freeform 6">
              <a:extLst>
                <a:ext uri="{FF2B5EF4-FFF2-40B4-BE49-F238E27FC236}">
                  <a16:creationId xmlns:a16="http://schemas.microsoft.com/office/drawing/2014/main" id="{B790F82C-515E-403B-9F5A-C9835F42F928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171554" y="1992635"/>
              <a:ext cx="92314" cy="3082681"/>
            </a:xfrm>
            <a:custGeom>
              <a:avLst/>
              <a:gdLst>
                <a:gd name="T0" fmla="*/ 0 w 52"/>
                <a:gd name="T1" fmla="*/ 723283936 h 2005"/>
                <a:gd name="T2" fmla="*/ 131048125 w 52"/>
                <a:gd name="T3" fmla="*/ 723283936 h 2005"/>
                <a:gd name="T4" fmla="*/ 0 w 52"/>
                <a:gd name="T5" fmla="*/ 2147483647 h 2005"/>
                <a:gd name="T6" fmla="*/ 131048125 w 52"/>
                <a:gd name="T7" fmla="*/ 2147483647 h 2005"/>
                <a:gd name="T8" fmla="*/ 0 w 52"/>
                <a:gd name="T9" fmla="*/ 2147483647 h 2005"/>
                <a:gd name="T10" fmla="*/ 131048125 w 52"/>
                <a:gd name="T11" fmla="*/ 2147483647 h 2005"/>
                <a:gd name="T12" fmla="*/ 0 w 52"/>
                <a:gd name="T13" fmla="*/ 2147483647 h 2005"/>
                <a:gd name="T14" fmla="*/ 131048125 w 52"/>
                <a:gd name="T15" fmla="*/ 2147483647 h 2005"/>
                <a:gd name="T16" fmla="*/ 0 w 52"/>
                <a:gd name="T17" fmla="*/ 2147483647 h 2005"/>
                <a:gd name="T18" fmla="*/ 131048125 w 52"/>
                <a:gd name="T19" fmla="*/ 2147483647 h 2005"/>
                <a:gd name="T20" fmla="*/ 0 w 52"/>
                <a:gd name="T21" fmla="*/ 2147483647 h 2005"/>
                <a:gd name="T22" fmla="*/ 131048125 w 52"/>
                <a:gd name="T23" fmla="*/ 2147483647 h 2005"/>
                <a:gd name="T24" fmla="*/ 0 w 52"/>
                <a:gd name="T25" fmla="*/ 1444048511 h 2005"/>
                <a:gd name="T26" fmla="*/ 131048125 w 52"/>
                <a:gd name="T27" fmla="*/ 1444048511 h 2005"/>
                <a:gd name="T28" fmla="*/ 0 w 52"/>
                <a:gd name="T29" fmla="*/ 0 h 2005"/>
                <a:gd name="T30" fmla="*/ 131048125 w 52"/>
                <a:gd name="T31" fmla="*/ 0 h 200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52" h="2005">
                  <a:moveTo>
                    <a:pt x="0" y="287"/>
                  </a:moveTo>
                  <a:lnTo>
                    <a:pt x="52" y="287"/>
                  </a:lnTo>
                  <a:moveTo>
                    <a:pt x="0" y="2005"/>
                  </a:moveTo>
                  <a:lnTo>
                    <a:pt x="52" y="2005"/>
                  </a:lnTo>
                  <a:moveTo>
                    <a:pt x="0" y="1717"/>
                  </a:moveTo>
                  <a:lnTo>
                    <a:pt x="52" y="1717"/>
                  </a:lnTo>
                  <a:moveTo>
                    <a:pt x="0" y="1431"/>
                  </a:moveTo>
                  <a:lnTo>
                    <a:pt x="52" y="1431"/>
                  </a:lnTo>
                  <a:moveTo>
                    <a:pt x="0" y="1145"/>
                  </a:moveTo>
                  <a:lnTo>
                    <a:pt x="52" y="1145"/>
                  </a:lnTo>
                  <a:moveTo>
                    <a:pt x="0" y="858"/>
                  </a:moveTo>
                  <a:lnTo>
                    <a:pt x="52" y="858"/>
                  </a:lnTo>
                  <a:moveTo>
                    <a:pt x="0" y="573"/>
                  </a:moveTo>
                  <a:lnTo>
                    <a:pt x="52" y="573"/>
                  </a:lnTo>
                  <a:moveTo>
                    <a:pt x="0" y="0"/>
                  </a:moveTo>
                  <a:lnTo>
                    <a:pt x="52" y="0"/>
                  </a:lnTo>
                </a:path>
              </a:pathLst>
            </a:custGeom>
            <a:noFill/>
            <a:ln w="9525" cap="rnd">
              <a:solidFill>
                <a:srgbClr val="000066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1" name="Freeform 7">
              <a:extLst>
                <a:ext uri="{FF2B5EF4-FFF2-40B4-BE49-F238E27FC236}">
                  <a16:creationId xmlns:a16="http://schemas.microsoft.com/office/drawing/2014/main" id="{F02058D2-C568-491E-BB74-C5724318D35B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665080" y="3165745"/>
              <a:ext cx="6428259" cy="1638972"/>
            </a:xfrm>
            <a:custGeom>
              <a:avLst/>
              <a:gdLst>
                <a:gd name="T0" fmla="*/ 2147483647 w 3621"/>
                <a:gd name="T1" fmla="*/ 1013102813 h 1066"/>
                <a:gd name="T2" fmla="*/ 2147483647 w 3621"/>
                <a:gd name="T3" fmla="*/ 1131550950 h 1066"/>
                <a:gd name="T4" fmla="*/ 2147483647 w 3621"/>
                <a:gd name="T5" fmla="*/ 1131550950 h 1066"/>
                <a:gd name="T6" fmla="*/ 2147483647 w 3621"/>
                <a:gd name="T7" fmla="*/ 27722513 h 1066"/>
                <a:gd name="T8" fmla="*/ 2147483647 w 3621"/>
                <a:gd name="T9" fmla="*/ 1013102813 h 1066"/>
                <a:gd name="T10" fmla="*/ 2147483647 w 3621"/>
                <a:gd name="T11" fmla="*/ 1166833138 h 1066"/>
                <a:gd name="T12" fmla="*/ 2147483647 w 3621"/>
                <a:gd name="T13" fmla="*/ 1166833138 h 1066"/>
                <a:gd name="T14" fmla="*/ 2147483647 w 3621"/>
                <a:gd name="T15" fmla="*/ 0 h 1066"/>
                <a:gd name="T16" fmla="*/ 0 w 3621"/>
                <a:gd name="T17" fmla="*/ 1207155638 h 1066"/>
                <a:gd name="T18" fmla="*/ 0 w 3621"/>
                <a:gd name="T19" fmla="*/ 1333163450 h 1066"/>
                <a:gd name="T20" fmla="*/ 597277877 w 3621"/>
                <a:gd name="T21" fmla="*/ 1333163450 h 1066"/>
                <a:gd name="T22" fmla="*/ 597277877 w 3621"/>
                <a:gd name="T23" fmla="*/ 0 h 1066"/>
                <a:gd name="T24" fmla="*/ 2147483647 w 3621"/>
                <a:gd name="T25" fmla="*/ 2147483647 h 1066"/>
                <a:gd name="T26" fmla="*/ 2147483647 w 3621"/>
                <a:gd name="T27" fmla="*/ 2147483647 h 1066"/>
                <a:gd name="T28" fmla="*/ 2147483647 w 3621"/>
                <a:gd name="T29" fmla="*/ 2147483647 h 1066"/>
                <a:gd name="T30" fmla="*/ 2147483647 w 3621"/>
                <a:gd name="T31" fmla="*/ 10080625 h 1066"/>
                <a:gd name="T32" fmla="*/ 2147483647 w 3621"/>
                <a:gd name="T33" fmla="*/ 10080625 h 1066"/>
                <a:gd name="T34" fmla="*/ 2147483647 w 3621"/>
                <a:gd name="T35" fmla="*/ 1776710950 h 1066"/>
                <a:gd name="T36" fmla="*/ 1776711105 w 3621"/>
                <a:gd name="T37" fmla="*/ 1776710950 h 1066"/>
                <a:gd name="T38" fmla="*/ 1776711105 w 3621"/>
                <a:gd name="T39" fmla="*/ 1643141875 h 1066"/>
                <a:gd name="T40" fmla="*/ 2147483647 w 3621"/>
                <a:gd name="T41" fmla="*/ 10080625 h 1066"/>
                <a:gd name="T42" fmla="*/ 2147483647 w 3621"/>
                <a:gd name="T43" fmla="*/ 146169063 h 1066"/>
                <a:gd name="T44" fmla="*/ 2147483647 w 3621"/>
                <a:gd name="T45" fmla="*/ 146169063 h 1066"/>
                <a:gd name="T46" fmla="*/ 2147483647 w 3621"/>
                <a:gd name="T47" fmla="*/ 10080625 h 106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</a:gdLst>
              <a:ahLst/>
              <a:cxnLst>
                <a:cxn ang="T48">
                  <a:pos x="T0" y="T1"/>
                </a:cxn>
                <a:cxn ang="T49">
                  <a:pos x="T2" y="T3"/>
                </a:cxn>
                <a:cxn ang="T50">
                  <a:pos x="T4" y="T5"/>
                </a:cxn>
                <a:cxn ang="T51">
                  <a:pos x="T6" y="T7"/>
                </a:cxn>
                <a:cxn ang="T52">
                  <a:pos x="T8" y="T9"/>
                </a:cxn>
                <a:cxn ang="T53">
                  <a:pos x="T10" y="T11"/>
                </a:cxn>
                <a:cxn ang="T54">
                  <a:pos x="T12" y="T13"/>
                </a:cxn>
                <a:cxn ang="T55">
                  <a:pos x="T14" y="T15"/>
                </a:cxn>
                <a:cxn ang="T56">
                  <a:pos x="T16" y="T17"/>
                </a:cxn>
                <a:cxn ang="T57">
                  <a:pos x="T18" y="T19"/>
                </a:cxn>
                <a:cxn ang="T58">
                  <a:pos x="T20" y="T21"/>
                </a:cxn>
                <a:cxn ang="T59">
                  <a:pos x="T22" y="T23"/>
                </a:cxn>
                <a:cxn ang="T60">
                  <a:pos x="T24" y="T25"/>
                </a:cxn>
                <a:cxn ang="T61">
                  <a:pos x="T26" y="T27"/>
                </a:cxn>
                <a:cxn ang="T62">
                  <a:pos x="T28" y="T29"/>
                </a:cxn>
                <a:cxn ang="T63">
                  <a:pos x="T30" y="T31"/>
                </a:cxn>
                <a:cxn ang="T64">
                  <a:pos x="T32" y="T33"/>
                </a:cxn>
                <a:cxn ang="T65">
                  <a:pos x="T34" y="T35"/>
                </a:cxn>
                <a:cxn ang="T66">
                  <a:pos x="T36" y="T37"/>
                </a:cxn>
                <a:cxn ang="T67">
                  <a:pos x="T38" y="T39"/>
                </a:cxn>
                <a:cxn ang="T68">
                  <a:pos x="T40" y="T41"/>
                </a:cxn>
                <a:cxn ang="T69">
                  <a:pos x="T42" y="T43"/>
                </a:cxn>
                <a:cxn ang="T70">
                  <a:pos x="T44" y="T45"/>
                </a:cxn>
                <a:cxn ang="T71">
                  <a:pos x="T46" y="T47"/>
                </a:cxn>
              </a:cxnLst>
              <a:rect l="0" t="0" r="r" b="b"/>
              <a:pathLst>
                <a:path w="3621" h="1066">
                  <a:moveTo>
                    <a:pt x="3406" y="402"/>
                  </a:moveTo>
                  <a:lnTo>
                    <a:pt x="3406" y="449"/>
                  </a:lnTo>
                  <a:lnTo>
                    <a:pt x="3621" y="449"/>
                  </a:lnTo>
                  <a:lnTo>
                    <a:pt x="3621" y="11"/>
                  </a:lnTo>
                  <a:moveTo>
                    <a:pt x="2048" y="402"/>
                  </a:moveTo>
                  <a:lnTo>
                    <a:pt x="2048" y="463"/>
                  </a:lnTo>
                  <a:lnTo>
                    <a:pt x="2251" y="463"/>
                  </a:lnTo>
                  <a:lnTo>
                    <a:pt x="2251" y="0"/>
                  </a:lnTo>
                  <a:moveTo>
                    <a:pt x="0" y="479"/>
                  </a:moveTo>
                  <a:lnTo>
                    <a:pt x="0" y="529"/>
                  </a:lnTo>
                  <a:lnTo>
                    <a:pt x="237" y="529"/>
                  </a:lnTo>
                  <a:lnTo>
                    <a:pt x="237" y="0"/>
                  </a:lnTo>
                  <a:moveTo>
                    <a:pt x="1398" y="1003"/>
                  </a:moveTo>
                  <a:lnTo>
                    <a:pt x="1398" y="1066"/>
                  </a:lnTo>
                  <a:lnTo>
                    <a:pt x="1604" y="1066"/>
                  </a:lnTo>
                  <a:lnTo>
                    <a:pt x="1604" y="4"/>
                  </a:lnTo>
                  <a:moveTo>
                    <a:pt x="907" y="4"/>
                  </a:moveTo>
                  <a:lnTo>
                    <a:pt x="907" y="705"/>
                  </a:lnTo>
                  <a:lnTo>
                    <a:pt x="705" y="705"/>
                  </a:lnTo>
                  <a:lnTo>
                    <a:pt x="705" y="652"/>
                  </a:lnTo>
                  <a:moveTo>
                    <a:pt x="2707" y="4"/>
                  </a:moveTo>
                  <a:lnTo>
                    <a:pt x="2707" y="58"/>
                  </a:lnTo>
                  <a:lnTo>
                    <a:pt x="2944" y="58"/>
                  </a:lnTo>
                  <a:lnTo>
                    <a:pt x="2944" y="4"/>
                  </a:lnTo>
                </a:path>
              </a:pathLst>
            </a:custGeom>
            <a:noFill/>
            <a:ln w="9525" cap="rnd">
              <a:solidFill>
                <a:srgbClr val="333399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2" name="Freeform 8">
              <a:extLst>
                <a:ext uri="{FF2B5EF4-FFF2-40B4-BE49-F238E27FC236}">
                  <a16:creationId xmlns:a16="http://schemas.microsoft.com/office/drawing/2014/main" id="{C218F75B-905A-4BC4-9450-8D016653137F}"/>
                </a:ext>
              </a:extLst>
            </p:cNvPr>
            <p:cNvSpPr>
              <a:spLocks/>
            </p:cNvSpPr>
            <p:nvPr/>
          </p:nvSpPr>
          <p:spPr bwMode="auto">
            <a:xfrm>
              <a:off x="1592294" y="2870546"/>
              <a:ext cx="268067" cy="767211"/>
            </a:xfrm>
            <a:custGeom>
              <a:avLst/>
              <a:gdLst>
                <a:gd name="T0" fmla="*/ 380545181 w 151"/>
                <a:gd name="T1" fmla="*/ 0 h 499"/>
                <a:gd name="T2" fmla="*/ 0 w 151"/>
                <a:gd name="T3" fmla="*/ 0 h 499"/>
                <a:gd name="T4" fmla="*/ 0 w 151"/>
                <a:gd name="T5" fmla="*/ 1257556381 h 499"/>
                <a:gd name="T6" fmla="*/ 380545181 w 151"/>
                <a:gd name="T7" fmla="*/ 1257556381 h 499"/>
                <a:gd name="T8" fmla="*/ 380545181 w 151"/>
                <a:gd name="T9" fmla="*/ 0 h 499"/>
                <a:gd name="T10" fmla="*/ 380545181 w 151"/>
                <a:gd name="T11" fmla="*/ 0 h 49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1" h="499">
                  <a:moveTo>
                    <a:pt x="151" y="0"/>
                  </a:moveTo>
                  <a:lnTo>
                    <a:pt x="0" y="0"/>
                  </a:lnTo>
                  <a:lnTo>
                    <a:pt x="0" y="499"/>
                  </a:lnTo>
                  <a:lnTo>
                    <a:pt x="151" y="499"/>
                  </a:lnTo>
                  <a:lnTo>
                    <a:pt x="151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3" name="Freeform 9">
              <a:extLst>
                <a:ext uri="{FF2B5EF4-FFF2-40B4-BE49-F238E27FC236}">
                  <a16:creationId xmlns:a16="http://schemas.microsoft.com/office/drawing/2014/main" id="{A9670FB1-AC9B-4F69-987A-2D0E9EBD4E68}"/>
                </a:ext>
              </a:extLst>
            </p:cNvPr>
            <p:cNvSpPr>
              <a:spLocks/>
            </p:cNvSpPr>
            <p:nvPr/>
          </p:nvSpPr>
          <p:spPr bwMode="auto">
            <a:xfrm>
              <a:off x="6387302" y="2770608"/>
              <a:ext cx="271617" cy="103012"/>
            </a:xfrm>
            <a:custGeom>
              <a:avLst/>
              <a:gdLst>
                <a:gd name="T0" fmla="*/ 385585494 w 153"/>
                <a:gd name="T1" fmla="*/ 168848881 h 67"/>
                <a:gd name="T2" fmla="*/ 385585494 w 153"/>
                <a:gd name="T3" fmla="*/ 0 h 67"/>
                <a:gd name="T4" fmla="*/ 0 w 153"/>
                <a:gd name="T5" fmla="*/ 0 h 67"/>
                <a:gd name="T6" fmla="*/ 0 w 153"/>
                <a:gd name="T7" fmla="*/ 168848881 h 67"/>
                <a:gd name="T8" fmla="*/ 385585494 w 153"/>
                <a:gd name="T9" fmla="*/ 168848881 h 67"/>
                <a:gd name="T10" fmla="*/ 385585494 w 153"/>
                <a:gd name="T11" fmla="*/ 168848881 h 6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67">
                  <a:moveTo>
                    <a:pt x="153" y="67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67"/>
                  </a:lnTo>
                  <a:lnTo>
                    <a:pt x="153" y="67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4" name="Freeform 10">
              <a:extLst>
                <a:ext uri="{FF2B5EF4-FFF2-40B4-BE49-F238E27FC236}">
                  <a16:creationId xmlns:a16="http://schemas.microsoft.com/office/drawing/2014/main" id="{9DD5521E-0948-45C3-BA6E-FB7E936CB42C}"/>
                </a:ext>
              </a:extLst>
            </p:cNvPr>
            <p:cNvSpPr>
              <a:spLocks/>
            </p:cNvSpPr>
            <p:nvPr/>
          </p:nvSpPr>
          <p:spPr bwMode="auto">
            <a:xfrm>
              <a:off x="7583835" y="2870546"/>
              <a:ext cx="271617" cy="607311"/>
            </a:xfrm>
            <a:custGeom>
              <a:avLst/>
              <a:gdLst>
                <a:gd name="T0" fmla="*/ 0 w 153"/>
                <a:gd name="T1" fmla="*/ 0 h 395"/>
                <a:gd name="T2" fmla="*/ 0 w 153"/>
                <a:gd name="T3" fmla="*/ 995460131 h 395"/>
                <a:gd name="T4" fmla="*/ 385585494 w 153"/>
                <a:gd name="T5" fmla="*/ 995460131 h 395"/>
                <a:gd name="T6" fmla="*/ 385585494 w 153"/>
                <a:gd name="T7" fmla="*/ 0 h 395"/>
                <a:gd name="T8" fmla="*/ 0 w 153"/>
                <a:gd name="T9" fmla="*/ 0 h 395"/>
                <a:gd name="T10" fmla="*/ 0 w 153"/>
                <a:gd name="T11" fmla="*/ 0 h 39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395">
                  <a:moveTo>
                    <a:pt x="0" y="0"/>
                  </a:moveTo>
                  <a:lnTo>
                    <a:pt x="0" y="395"/>
                  </a:lnTo>
                  <a:lnTo>
                    <a:pt x="153" y="395"/>
                  </a:lnTo>
                  <a:lnTo>
                    <a:pt x="153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5" name="Freeform 11">
              <a:extLst>
                <a:ext uri="{FF2B5EF4-FFF2-40B4-BE49-F238E27FC236}">
                  <a16:creationId xmlns:a16="http://schemas.microsoft.com/office/drawing/2014/main" id="{CD70F652-958B-4A32-A039-5687743A3B54}"/>
                </a:ext>
              </a:extLst>
            </p:cNvPr>
            <p:cNvSpPr>
              <a:spLocks/>
            </p:cNvSpPr>
            <p:nvPr/>
          </p:nvSpPr>
          <p:spPr bwMode="auto">
            <a:xfrm>
              <a:off x="5192545" y="2870546"/>
              <a:ext cx="271617" cy="673424"/>
            </a:xfrm>
            <a:custGeom>
              <a:avLst/>
              <a:gdLst>
                <a:gd name="T0" fmla="*/ 0 w 153"/>
                <a:gd name="T1" fmla="*/ 1103828438 h 438"/>
                <a:gd name="T2" fmla="*/ 385585494 w 153"/>
                <a:gd name="T3" fmla="*/ 1103828438 h 438"/>
                <a:gd name="T4" fmla="*/ 385585494 w 153"/>
                <a:gd name="T5" fmla="*/ 0 h 438"/>
                <a:gd name="T6" fmla="*/ 0 w 153"/>
                <a:gd name="T7" fmla="*/ 0 h 438"/>
                <a:gd name="T8" fmla="*/ 0 w 153"/>
                <a:gd name="T9" fmla="*/ 1103828438 h 438"/>
                <a:gd name="T10" fmla="*/ 0 w 153"/>
                <a:gd name="T11" fmla="*/ 1103828438 h 43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438">
                  <a:moveTo>
                    <a:pt x="0" y="438"/>
                  </a:moveTo>
                  <a:lnTo>
                    <a:pt x="153" y="438"/>
                  </a:lnTo>
                  <a:lnTo>
                    <a:pt x="153" y="0"/>
                  </a:lnTo>
                  <a:lnTo>
                    <a:pt x="0" y="0"/>
                  </a:lnTo>
                  <a:lnTo>
                    <a:pt x="0" y="438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6" name="Freeform 12">
              <a:extLst>
                <a:ext uri="{FF2B5EF4-FFF2-40B4-BE49-F238E27FC236}">
                  <a16:creationId xmlns:a16="http://schemas.microsoft.com/office/drawing/2014/main" id="{640625A3-5EDD-4C46-8A32-518A32C3869F}"/>
                </a:ext>
              </a:extLst>
            </p:cNvPr>
            <p:cNvSpPr>
              <a:spLocks/>
            </p:cNvSpPr>
            <p:nvPr/>
          </p:nvSpPr>
          <p:spPr bwMode="auto">
            <a:xfrm>
              <a:off x="3987135" y="2870546"/>
              <a:ext cx="273392" cy="1608222"/>
            </a:xfrm>
            <a:custGeom>
              <a:avLst/>
              <a:gdLst>
                <a:gd name="T0" fmla="*/ 388104063 w 154"/>
                <a:gd name="T1" fmla="*/ 0 h 1046"/>
                <a:gd name="T2" fmla="*/ 0 w 154"/>
                <a:gd name="T3" fmla="*/ 0 h 1046"/>
                <a:gd name="T4" fmla="*/ 0 w 154"/>
                <a:gd name="T5" fmla="*/ 2147483647 h 1046"/>
                <a:gd name="T6" fmla="*/ 388104063 w 154"/>
                <a:gd name="T7" fmla="*/ 2147483647 h 1046"/>
                <a:gd name="T8" fmla="*/ 388104063 w 154"/>
                <a:gd name="T9" fmla="*/ 0 h 1046"/>
                <a:gd name="T10" fmla="*/ 388104063 w 154"/>
                <a:gd name="T11" fmla="*/ 0 h 1046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1046">
                  <a:moveTo>
                    <a:pt x="154" y="0"/>
                  </a:moveTo>
                  <a:lnTo>
                    <a:pt x="0" y="0"/>
                  </a:lnTo>
                  <a:lnTo>
                    <a:pt x="0" y="1046"/>
                  </a:lnTo>
                  <a:lnTo>
                    <a:pt x="154" y="1046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7" name="Freeform 13">
              <a:extLst>
                <a:ext uri="{FF2B5EF4-FFF2-40B4-BE49-F238E27FC236}">
                  <a16:creationId xmlns:a16="http://schemas.microsoft.com/office/drawing/2014/main" id="{92524FE0-918C-409C-8AF6-5B7DA7881609}"/>
                </a:ext>
              </a:extLst>
            </p:cNvPr>
            <p:cNvSpPr>
              <a:spLocks/>
            </p:cNvSpPr>
            <p:nvPr/>
          </p:nvSpPr>
          <p:spPr bwMode="auto">
            <a:xfrm>
              <a:off x="2785277" y="2870546"/>
              <a:ext cx="273392" cy="985535"/>
            </a:xfrm>
            <a:custGeom>
              <a:avLst/>
              <a:gdLst>
                <a:gd name="T0" fmla="*/ 388104063 w 154"/>
                <a:gd name="T1" fmla="*/ 1615418569 h 641"/>
                <a:gd name="T2" fmla="*/ 388104063 w 154"/>
                <a:gd name="T3" fmla="*/ 0 h 641"/>
                <a:gd name="T4" fmla="*/ 0 w 154"/>
                <a:gd name="T5" fmla="*/ 0 h 641"/>
                <a:gd name="T6" fmla="*/ 0 w 154"/>
                <a:gd name="T7" fmla="*/ 1615418569 h 641"/>
                <a:gd name="T8" fmla="*/ 388104063 w 154"/>
                <a:gd name="T9" fmla="*/ 1615418569 h 641"/>
                <a:gd name="T10" fmla="*/ 388104063 w 154"/>
                <a:gd name="T11" fmla="*/ 1615418569 h 641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641">
                  <a:moveTo>
                    <a:pt x="154" y="641"/>
                  </a:moveTo>
                  <a:lnTo>
                    <a:pt x="154" y="0"/>
                  </a:lnTo>
                  <a:lnTo>
                    <a:pt x="0" y="0"/>
                  </a:lnTo>
                  <a:lnTo>
                    <a:pt x="0" y="641"/>
                  </a:lnTo>
                  <a:lnTo>
                    <a:pt x="154" y="641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8" name="Freeform 14">
              <a:extLst>
                <a:ext uri="{FF2B5EF4-FFF2-40B4-BE49-F238E27FC236}">
                  <a16:creationId xmlns:a16="http://schemas.microsoft.com/office/drawing/2014/main" id="{B726C22B-7D41-476C-B02F-42A594779F38}"/>
                </a:ext>
              </a:extLst>
            </p:cNvPr>
            <p:cNvSpPr>
              <a:spLocks/>
            </p:cNvSpPr>
            <p:nvPr/>
          </p:nvSpPr>
          <p:spPr bwMode="auto">
            <a:xfrm>
              <a:off x="1869236" y="2812121"/>
              <a:ext cx="271617" cy="61500"/>
            </a:xfrm>
            <a:custGeom>
              <a:avLst/>
              <a:gdLst>
                <a:gd name="T0" fmla="*/ 385585494 w 153"/>
                <a:gd name="T1" fmla="*/ 100806250 h 40"/>
                <a:gd name="T2" fmla="*/ 385585494 w 153"/>
                <a:gd name="T3" fmla="*/ 0 h 40"/>
                <a:gd name="T4" fmla="*/ 0 w 153"/>
                <a:gd name="T5" fmla="*/ 0 h 40"/>
                <a:gd name="T6" fmla="*/ 0 w 153"/>
                <a:gd name="T7" fmla="*/ 100806250 h 40"/>
                <a:gd name="T8" fmla="*/ 385585494 w 153"/>
                <a:gd name="T9" fmla="*/ 100806250 h 40"/>
                <a:gd name="T10" fmla="*/ 385585494 w 153"/>
                <a:gd name="T11" fmla="*/ 100806250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40">
                  <a:moveTo>
                    <a:pt x="153" y="40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40"/>
                  </a:lnTo>
                  <a:lnTo>
                    <a:pt x="153" y="4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89" name="Freeform 15">
              <a:extLst>
                <a:ext uri="{FF2B5EF4-FFF2-40B4-BE49-F238E27FC236}">
                  <a16:creationId xmlns:a16="http://schemas.microsoft.com/office/drawing/2014/main" id="{91964823-6294-4F97-B4C2-C876833107B9}"/>
                </a:ext>
              </a:extLst>
            </p:cNvPr>
            <p:cNvSpPr>
              <a:spLocks/>
            </p:cNvSpPr>
            <p:nvPr/>
          </p:nvSpPr>
          <p:spPr bwMode="auto">
            <a:xfrm>
              <a:off x="3058668" y="2835183"/>
              <a:ext cx="271617" cy="38437"/>
            </a:xfrm>
            <a:custGeom>
              <a:avLst/>
              <a:gdLst>
                <a:gd name="T0" fmla="*/ 385585494 w 153"/>
                <a:gd name="T1" fmla="*/ 63002319 h 25"/>
                <a:gd name="T2" fmla="*/ 385585494 w 153"/>
                <a:gd name="T3" fmla="*/ 0 h 25"/>
                <a:gd name="T4" fmla="*/ 0 w 153"/>
                <a:gd name="T5" fmla="*/ 0 h 25"/>
                <a:gd name="T6" fmla="*/ 0 w 153"/>
                <a:gd name="T7" fmla="*/ 63002319 h 25"/>
                <a:gd name="T8" fmla="*/ 385585494 w 153"/>
                <a:gd name="T9" fmla="*/ 63002319 h 25"/>
                <a:gd name="T10" fmla="*/ 385585494 w 153"/>
                <a:gd name="T11" fmla="*/ 63002319 h 2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3" h="25">
                  <a:moveTo>
                    <a:pt x="153" y="25"/>
                  </a:moveTo>
                  <a:lnTo>
                    <a:pt x="153" y="0"/>
                  </a:lnTo>
                  <a:lnTo>
                    <a:pt x="0" y="0"/>
                  </a:lnTo>
                  <a:lnTo>
                    <a:pt x="0" y="25"/>
                  </a:lnTo>
                  <a:lnTo>
                    <a:pt x="153" y="25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0" name="Freeform 16">
              <a:extLst>
                <a:ext uri="{FF2B5EF4-FFF2-40B4-BE49-F238E27FC236}">
                  <a16:creationId xmlns:a16="http://schemas.microsoft.com/office/drawing/2014/main" id="{8A802246-5C73-4AC9-8D68-C42A7D0F374F}"/>
                </a:ext>
              </a:extLst>
            </p:cNvPr>
            <p:cNvSpPr>
              <a:spLocks/>
            </p:cNvSpPr>
            <p:nvPr/>
          </p:nvSpPr>
          <p:spPr bwMode="auto">
            <a:xfrm>
              <a:off x="4274729" y="2506159"/>
              <a:ext cx="273392" cy="367461"/>
            </a:xfrm>
            <a:custGeom>
              <a:avLst/>
              <a:gdLst>
                <a:gd name="T0" fmla="*/ 388104063 w 154"/>
                <a:gd name="T1" fmla="*/ 602315756 h 239"/>
                <a:gd name="T2" fmla="*/ 388104063 w 154"/>
                <a:gd name="T3" fmla="*/ 0 h 239"/>
                <a:gd name="T4" fmla="*/ 0 w 154"/>
                <a:gd name="T5" fmla="*/ 0 h 239"/>
                <a:gd name="T6" fmla="*/ 0 w 154"/>
                <a:gd name="T7" fmla="*/ 602315756 h 239"/>
                <a:gd name="T8" fmla="*/ 388104063 w 154"/>
                <a:gd name="T9" fmla="*/ 602315756 h 239"/>
                <a:gd name="T10" fmla="*/ 388104063 w 154"/>
                <a:gd name="T11" fmla="*/ 602315756 h 239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239">
                  <a:moveTo>
                    <a:pt x="154" y="239"/>
                  </a:moveTo>
                  <a:lnTo>
                    <a:pt x="154" y="0"/>
                  </a:lnTo>
                  <a:lnTo>
                    <a:pt x="0" y="0"/>
                  </a:lnTo>
                  <a:lnTo>
                    <a:pt x="0" y="239"/>
                  </a:lnTo>
                  <a:lnTo>
                    <a:pt x="154" y="239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1" name="Freeform 17">
              <a:extLst>
                <a:ext uri="{FF2B5EF4-FFF2-40B4-BE49-F238E27FC236}">
                  <a16:creationId xmlns:a16="http://schemas.microsoft.com/office/drawing/2014/main" id="{92563D5D-957B-4EBE-AB86-C738694BFBF1}"/>
                </a:ext>
              </a:extLst>
            </p:cNvPr>
            <p:cNvSpPr>
              <a:spLocks/>
            </p:cNvSpPr>
            <p:nvPr/>
          </p:nvSpPr>
          <p:spPr bwMode="auto">
            <a:xfrm>
              <a:off x="5473038" y="2693733"/>
              <a:ext cx="268067" cy="179887"/>
            </a:xfrm>
            <a:custGeom>
              <a:avLst/>
              <a:gdLst>
                <a:gd name="T0" fmla="*/ 380545181 w 151"/>
                <a:gd name="T1" fmla="*/ 294856694 h 117"/>
                <a:gd name="T2" fmla="*/ 380545181 w 151"/>
                <a:gd name="T3" fmla="*/ 0 h 117"/>
                <a:gd name="T4" fmla="*/ 0 w 151"/>
                <a:gd name="T5" fmla="*/ 0 h 117"/>
                <a:gd name="T6" fmla="*/ 0 w 151"/>
                <a:gd name="T7" fmla="*/ 294856694 h 117"/>
                <a:gd name="T8" fmla="*/ 380545181 w 151"/>
                <a:gd name="T9" fmla="*/ 294856694 h 117"/>
                <a:gd name="T10" fmla="*/ 380545181 w 151"/>
                <a:gd name="T11" fmla="*/ 294856694 h 11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1" h="117">
                  <a:moveTo>
                    <a:pt x="151" y="117"/>
                  </a:moveTo>
                  <a:lnTo>
                    <a:pt x="151" y="0"/>
                  </a:lnTo>
                  <a:lnTo>
                    <a:pt x="0" y="0"/>
                  </a:lnTo>
                  <a:lnTo>
                    <a:pt x="0" y="117"/>
                  </a:lnTo>
                  <a:lnTo>
                    <a:pt x="151" y="11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2" name="Freeform 18">
              <a:extLst>
                <a:ext uri="{FF2B5EF4-FFF2-40B4-BE49-F238E27FC236}">
                  <a16:creationId xmlns:a16="http://schemas.microsoft.com/office/drawing/2014/main" id="{4087853E-E20D-4C2D-B193-CA98B6667767}"/>
                </a:ext>
              </a:extLst>
            </p:cNvPr>
            <p:cNvSpPr>
              <a:spLocks/>
            </p:cNvSpPr>
            <p:nvPr/>
          </p:nvSpPr>
          <p:spPr bwMode="auto">
            <a:xfrm>
              <a:off x="7867879" y="2842871"/>
              <a:ext cx="273392" cy="30750"/>
            </a:xfrm>
            <a:custGeom>
              <a:avLst/>
              <a:gdLst>
                <a:gd name="T0" fmla="*/ 388104063 w 154"/>
                <a:gd name="T1" fmla="*/ 0 h 20"/>
                <a:gd name="T2" fmla="*/ 0 w 154"/>
                <a:gd name="T3" fmla="*/ 0 h 20"/>
                <a:gd name="T4" fmla="*/ 0 w 154"/>
                <a:gd name="T5" fmla="*/ 50403125 h 20"/>
                <a:gd name="T6" fmla="*/ 388104063 w 154"/>
                <a:gd name="T7" fmla="*/ 50403125 h 20"/>
                <a:gd name="T8" fmla="*/ 388104063 w 154"/>
                <a:gd name="T9" fmla="*/ 0 h 20"/>
                <a:gd name="T10" fmla="*/ 388104063 w 154"/>
                <a:gd name="T11" fmla="*/ 0 h 2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20">
                  <a:moveTo>
                    <a:pt x="154" y="0"/>
                  </a:moveTo>
                  <a:lnTo>
                    <a:pt x="0" y="0"/>
                  </a:lnTo>
                  <a:lnTo>
                    <a:pt x="0" y="20"/>
                  </a:lnTo>
                  <a:lnTo>
                    <a:pt x="154" y="20"/>
                  </a:lnTo>
                  <a:lnTo>
                    <a:pt x="154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3" name="Freeform 19">
              <a:extLst>
                <a:ext uri="{FF2B5EF4-FFF2-40B4-BE49-F238E27FC236}">
                  <a16:creationId xmlns:a16="http://schemas.microsoft.com/office/drawing/2014/main" id="{765CBB55-E70D-43C7-B246-472BD7141CB5}"/>
                </a:ext>
              </a:extLst>
            </p:cNvPr>
            <p:cNvSpPr>
              <a:spLocks/>
            </p:cNvSpPr>
            <p:nvPr/>
          </p:nvSpPr>
          <p:spPr bwMode="auto">
            <a:xfrm>
              <a:off x="6666020" y="2647608"/>
              <a:ext cx="273392" cy="226012"/>
            </a:xfrm>
            <a:custGeom>
              <a:avLst/>
              <a:gdLst>
                <a:gd name="T0" fmla="*/ 388104063 w 154"/>
                <a:gd name="T1" fmla="*/ 370461381 h 147"/>
                <a:gd name="T2" fmla="*/ 388104063 w 154"/>
                <a:gd name="T3" fmla="*/ 0 h 147"/>
                <a:gd name="T4" fmla="*/ 0 w 154"/>
                <a:gd name="T5" fmla="*/ 0 h 147"/>
                <a:gd name="T6" fmla="*/ 0 w 154"/>
                <a:gd name="T7" fmla="*/ 370461381 h 147"/>
                <a:gd name="T8" fmla="*/ 388104063 w 154"/>
                <a:gd name="T9" fmla="*/ 370461381 h 147"/>
                <a:gd name="T10" fmla="*/ 388104063 w 154"/>
                <a:gd name="T11" fmla="*/ 370461381 h 147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154" h="147">
                  <a:moveTo>
                    <a:pt x="154" y="147"/>
                  </a:moveTo>
                  <a:lnTo>
                    <a:pt x="154" y="0"/>
                  </a:lnTo>
                  <a:lnTo>
                    <a:pt x="0" y="0"/>
                  </a:lnTo>
                  <a:lnTo>
                    <a:pt x="0" y="147"/>
                  </a:lnTo>
                  <a:lnTo>
                    <a:pt x="154" y="147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4" name="Freeform 20">
              <a:extLst>
                <a:ext uri="{FF2B5EF4-FFF2-40B4-BE49-F238E27FC236}">
                  <a16:creationId xmlns:a16="http://schemas.microsoft.com/office/drawing/2014/main" id="{BF456C15-477A-4378-9A49-DAA2818DA386}"/>
                </a:ext>
              </a:extLst>
            </p:cNvPr>
            <p:cNvSpPr>
              <a:spLocks/>
            </p:cNvSpPr>
            <p:nvPr/>
          </p:nvSpPr>
          <p:spPr bwMode="auto">
            <a:xfrm>
              <a:off x="1771846" y="1852542"/>
              <a:ext cx="207866" cy="180025"/>
            </a:xfrm>
            <a:custGeom>
              <a:avLst/>
              <a:gdLst>
                <a:gd name="T0" fmla="*/ 0 w 86"/>
                <a:gd name="T1" fmla="*/ 0 h 84"/>
                <a:gd name="T2" fmla="*/ 0 w 86"/>
                <a:gd name="T3" fmla="*/ 411325886 h 84"/>
                <a:gd name="T4" fmla="*/ 401760167 w 86"/>
                <a:gd name="T5" fmla="*/ 411325886 h 84"/>
                <a:gd name="T6" fmla="*/ 401760167 w 86"/>
                <a:gd name="T7" fmla="*/ 0 h 84"/>
                <a:gd name="T8" fmla="*/ 0 w 86"/>
                <a:gd name="T9" fmla="*/ 0 h 84"/>
                <a:gd name="T10" fmla="*/ 0 w 86"/>
                <a:gd name="T11" fmla="*/ 0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84">
                  <a:moveTo>
                    <a:pt x="0" y="0"/>
                  </a:moveTo>
                  <a:lnTo>
                    <a:pt x="0" y="84"/>
                  </a:lnTo>
                  <a:lnTo>
                    <a:pt x="86" y="84"/>
                  </a:lnTo>
                  <a:lnTo>
                    <a:pt x="86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3333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95" name="Freeform 21">
              <a:extLst>
                <a:ext uri="{FF2B5EF4-FFF2-40B4-BE49-F238E27FC236}">
                  <a16:creationId xmlns:a16="http://schemas.microsoft.com/office/drawing/2014/main" id="{5517B6B3-6A59-4691-B63A-92695261BDCB}"/>
                </a:ext>
              </a:extLst>
            </p:cNvPr>
            <p:cNvSpPr>
              <a:spLocks/>
            </p:cNvSpPr>
            <p:nvPr/>
          </p:nvSpPr>
          <p:spPr bwMode="auto">
            <a:xfrm>
              <a:off x="2767123" y="1852542"/>
              <a:ext cx="207866" cy="180025"/>
            </a:xfrm>
            <a:custGeom>
              <a:avLst/>
              <a:gdLst>
                <a:gd name="T0" fmla="*/ 401760167 w 86"/>
                <a:gd name="T1" fmla="*/ 0 h 84"/>
                <a:gd name="T2" fmla="*/ 0 w 86"/>
                <a:gd name="T3" fmla="*/ 0 h 84"/>
                <a:gd name="T4" fmla="*/ 0 w 86"/>
                <a:gd name="T5" fmla="*/ 411325886 h 84"/>
                <a:gd name="T6" fmla="*/ 401760167 w 86"/>
                <a:gd name="T7" fmla="*/ 411325886 h 84"/>
                <a:gd name="T8" fmla="*/ 401760167 w 86"/>
                <a:gd name="T9" fmla="*/ 0 h 84"/>
                <a:gd name="T10" fmla="*/ 401760167 w 86"/>
                <a:gd name="T11" fmla="*/ 0 h 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6" h="84">
                  <a:moveTo>
                    <a:pt x="86" y="0"/>
                  </a:moveTo>
                  <a:lnTo>
                    <a:pt x="0" y="0"/>
                  </a:lnTo>
                  <a:lnTo>
                    <a:pt x="0" y="84"/>
                  </a:lnTo>
                  <a:lnTo>
                    <a:pt x="86" y="84"/>
                  </a:lnTo>
                  <a:lnTo>
                    <a:pt x="86" y="0"/>
                  </a:lnTo>
                  <a:close/>
                </a:path>
              </a:pathLst>
            </a:custGeom>
            <a:solidFill>
              <a:srgbClr val="CC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fr-FR"/>
            </a:p>
          </p:txBody>
        </p:sp>
        <p:sp>
          <p:nvSpPr>
            <p:cNvPr id="14344" name="ZoneTexte 25">
              <a:extLst>
                <a:ext uri="{FF2B5EF4-FFF2-40B4-BE49-F238E27FC236}">
                  <a16:creationId xmlns:a16="http://schemas.microsoft.com/office/drawing/2014/main" id="{23D83961-5F09-47C3-8A5C-4B18B24C0AE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9432" y="2734881"/>
              <a:ext cx="2696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0</a:t>
              </a:r>
            </a:p>
          </p:txBody>
        </p:sp>
        <p:sp>
          <p:nvSpPr>
            <p:cNvPr id="14345" name="ZoneTexte 26">
              <a:extLst>
                <a:ext uri="{FF2B5EF4-FFF2-40B4-BE49-F238E27FC236}">
                  <a16:creationId xmlns:a16="http://schemas.microsoft.com/office/drawing/2014/main" id="{CC6D49E0-2EAA-4D32-961B-AD838EB0B18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959432" y="2294498"/>
              <a:ext cx="269625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5</a:t>
              </a:r>
            </a:p>
          </p:txBody>
        </p:sp>
        <p:sp>
          <p:nvSpPr>
            <p:cNvPr id="14346" name="ZoneTexte 27">
              <a:extLst>
                <a:ext uri="{FF2B5EF4-FFF2-40B4-BE49-F238E27FC236}">
                  <a16:creationId xmlns:a16="http://schemas.microsoft.com/office/drawing/2014/main" id="{B4F0614B-C48E-4A7C-BF88-962C13BFDF8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74472" y="1854116"/>
              <a:ext cx="3545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 dirty="0">
                  <a:solidFill>
                    <a:srgbClr val="000066"/>
                  </a:solidFill>
                </a:rPr>
                <a:t>10</a:t>
              </a:r>
            </a:p>
          </p:txBody>
        </p:sp>
        <p:sp>
          <p:nvSpPr>
            <p:cNvPr id="14347" name="ZoneTexte 28">
              <a:extLst>
                <a:ext uri="{FF2B5EF4-FFF2-40B4-BE49-F238E27FC236}">
                  <a16:creationId xmlns:a16="http://schemas.microsoft.com/office/drawing/2014/main" id="{956E9B62-BA78-468A-A311-CCD06A9B37D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1573" y="3175263"/>
              <a:ext cx="407484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- 5 </a:t>
              </a:r>
            </a:p>
          </p:txBody>
        </p:sp>
        <p:sp>
          <p:nvSpPr>
            <p:cNvPr id="14348" name="ZoneTexte 29">
              <a:extLst>
                <a:ext uri="{FF2B5EF4-FFF2-40B4-BE49-F238E27FC236}">
                  <a16:creationId xmlns:a16="http://schemas.microsoft.com/office/drawing/2014/main" id="{16D7FBFE-AE9A-4BAC-A584-BED0C6A347D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896" y="3615646"/>
              <a:ext cx="449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- 10</a:t>
              </a:r>
            </a:p>
          </p:txBody>
        </p:sp>
        <p:sp>
          <p:nvSpPr>
            <p:cNvPr id="14349" name="ZoneTexte 30">
              <a:extLst>
                <a:ext uri="{FF2B5EF4-FFF2-40B4-BE49-F238E27FC236}">
                  <a16:creationId xmlns:a16="http://schemas.microsoft.com/office/drawing/2014/main" id="{53F97570-34D6-4472-A692-163FFA4E7EF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896" y="4056029"/>
              <a:ext cx="449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- 15</a:t>
              </a:r>
            </a:p>
          </p:txBody>
        </p:sp>
        <p:sp>
          <p:nvSpPr>
            <p:cNvPr id="14350" name="ZoneTexte 31">
              <a:extLst>
                <a:ext uri="{FF2B5EF4-FFF2-40B4-BE49-F238E27FC236}">
                  <a16:creationId xmlns:a16="http://schemas.microsoft.com/office/drawing/2014/main" id="{133B6836-6165-44DE-BBF2-E7B1E40B970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896" y="4496411"/>
              <a:ext cx="449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- 20</a:t>
              </a:r>
            </a:p>
          </p:txBody>
        </p:sp>
        <p:sp>
          <p:nvSpPr>
            <p:cNvPr id="14351" name="ZoneTexte 32">
              <a:extLst>
                <a:ext uri="{FF2B5EF4-FFF2-40B4-BE49-F238E27FC236}">
                  <a16:creationId xmlns:a16="http://schemas.microsoft.com/office/drawing/2014/main" id="{848443A2-C279-4B67-B46D-EBC9B280305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9896" y="4936797"/>
              <a:ext cx="449161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200">
                  <a:solidFill>
                    <a:srgbClr val="000066"/>
                  </a:solidFill>
                </a:rPr>
                <a:t>- 25</a:t>
              </a:r>
            </a:p>
          </p:txBody>
        </p:sp>
        <p:sp>
          <p:nvSpPr>
            <p:cNvPr id="14352" name="ZoneTexte 33">
              <a:extLst>
                <a:ext uri="{FF2B5EF4-FFF2-40B4-BE49-F238E27FC236}">
                  <a16:creationId xmlns:a16="http://schemas.microsoft.com/office/drawing/2014/main" id="{5110BC57-FB03-4E34-B132-55F061EECB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930449" y="1772816"/>
              <a:ext cx="53841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 b="1" dirty="0">
                  <a:solidFill>
                    <a:srgbClr val="333399"/>
                  </a:solidFill>
                  <a:latin typeface="+mj-lt"/>
                </a:rPr>
                <a:t>DTG</a:t>
              </a:r>
            </a:p>
          </p:txBody>
        </p:sp>
        <p:sp>
          <p:nvSpPr>
            <p:cNvPr id="14353" name="ZoneTexte 34">
              <a:extLst>
                <a:ext uri="{FF2B5EF4-FFF2-40B4-BE49-F238E27FC236}">
                  <a16:creationId xmlns:a16="http://schemas.microsoft.com/office/drawing/2014/main" id="{714895DC-0ED0-4C68-A959-B6424F4EC8B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27375" y="1772816"/>
              <a:ext cx="510076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600" b="1">
                  <a:solidFill>
                    <a:srgbClr val="333399"/>
                  </a:solidFill>
                  <a:latin typeface="+mj-lt"/>
                </a:rPr>
                <a:t>PI/r</a:t>
              </a:r>
            </a:p>
          </p:txBody>
        </p:sp>
        <p:sp>
          <p:nvSpPr>
            <p:cNvPr id="14354" name="ZoneTexte 36">
              <a:extLst>
                <a:ext uri="{FF2B5EF4-FFF2-40B4-BE49-F238E27FC236}">
                  <a16:creationId xmlns:a16="http://schemas.microsoft.com/office/drawing/2014/main" id="{085ED17C-6C1B-4DE6-BE4B-CC6E346272C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53310" y="5167894"/>
              <a:ext cx="1168910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Total</a:t>
              </a:r>
            </a:p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14355" name="ZoneTexte 37">
              <a:extLst>
                <a:ext uri="{FF2B5EF4-FFF2-40B4-BE49-F238E27FC236}">
                  <a16:creationId xmlns:a16="http://schemas.microsoft.com/office/drawing/2014/main" id="{299C3713-911B-4D4D-9424-8A1B7C52E37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533787" y="5167894"/>
              <a:ext cx="11384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Non-HDL </a:t>
              </a:r>
              <a:br>
                <a:rPr lang="en-US" altLang="fr-FR" sz="1400" b="1">
                  <a:solidFill>
                    <a:srgbClr val="000066"/>
                  </a:solidFill>
                </a:rPr>
              </a:br>
              <a:r>
                <a:rPr lang="en-US" altLang="fr-FR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14356" name="ZoneTexte 38">
              <a:extLst>
                <a:ext uri="{FF2B5EF4-FFF2-40B4-BE49-F238E27FC236}">
                  <a16:creationId xmlns:a16="http://schemas.microsoft.com/office/drawing/2014/main" id="{44A1AC63-9AE8-44B8-BFBF-E4E19528A03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689870" y="5167894"/>
              <a:ext cx="1288879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Triglycerides</a:t>
              </a:r>
            </a:p>
          </p:txBody>
        </p:sp>
        <p:sp>
          <p:nvSpPr>
            <p:cNvPr id="14357" name="ZoneTexte 39">
              <a:extLst>
                <a:ext uri="{FF2B5EF4-FFF2-40B4-BE49-F238E27FC236}">
                  <a16:creationId xmlns:a16="http://schemas.microsoft.com/office/drawing/2014/main" id="{2C113B7D-E40B-48F9-9FDA-66C70C7A731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903814" y="5167894"/>
              <a:ext cx="11384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LDL</a:t>
              </a:r>
              <a:br>
                <a:rPr lang="en-US" altLang="fr-FR" sz="1400" b="1">
                  <a:solidFill>
                    <a:srgbClr val="000066"/>
                  </a:solidFill>
                </a:rPr>
              </a:br>
              <a:r>
                <a:rPr lang="en-US" altLang="fr-FR" sz="1400" b="1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14358" name="ZoneTexte 40">
              <a:extLst>
                <a:ext uri="{FF2B5EF4-FFF2-40B4-BE49-F238E27FC236}">
                  <a16:creationId xmlns:a16="http://schemas.microsoft.com/office/drawing/2014/main" id="{AAE33409-5A0F-4522-857D-AB7045B32A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025835" y="5167894"/>
              <a:ext cx="1138453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 dirty="0">
                  <a:solidFill>
                    <a:srgbClr val="000066"/>
                  </a:solidFill>
                </a:rPr>
                <a:t>HDL</a:t>
              </a:r>
              <a:br>
                <a:rPr lang="en-US" altLang="fr-FR" sz="1400" b="1" dirty="0">
                  <a:solidFill>
                    <a:srgbClr val="000066"/>
                  </a:solidFill>
                </a:rPr>
              </a:br>
              <a:r>
                <a:rPr lang="en-US" altLang="fr-FR" sz="1400" b="1" dirty="0">
                  <a:solidFill>
                    <a:srgbClr val="000066"/>
                  </a:solidFill>
                </a:rPr>
                <a:t>cholesterol</a:t>
              </a:r>
            </a:p>
          </p:txBody>
        </p:sp>
        <p:sp>
          <p:nvSpPr>
            <p:cNvPr id="14359" name="ZoneTexte 41">
              <a:extLst>
                <a:ext uri="{FF2B5EF4-FFF2-40B4-BE49-F238E27FC236}">
                  <a16:creationId xmlns:a16="http://schemas.microsoft.com/office/drawing/2014/main" id="{F72D0229-7505-420A-AE05-183A9499CA97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071529" y="5167894"/>
              <a:ext cx="1660519" cy="5232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Total cholesterol:</a:t>
              </a:r>
            </a:p>
            <a:p>
              <a:pPr eaLnBrk="1" hangingPunct="1"/>
              <a:r>
                <a:rPr lang="en-US" altLang="fr-FR" sz="1400" b="1">
                  <a:solidFill>
                    <a:srgbClr val="000066"/>
                  </a:solidFill>
                </a:rPr>
                <a:t>HDL-chol. ratio</a:t>
              </a:r>
            </a:p>
          </p:txBody>
        </p:sp>
        <p:sp>
          <p:nvSpPr>
            <p:cNvPr id="14360" name="ZoneTexte 42">
              <a:extLst>
                <a:ext uri="{FF2B5EF4-FFF2-40B4-BE49-F238E27FC236}">
                  <a16:creationId xmlns:a16="http://schemas.microsoft.com/office/drawing/2014/main" id="{E2DCD38E-3EC7-43CD-B73D-7616A39D7D5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72342" y="4016999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1" name="ZoneTexte 43">
              <a:extLst>
                <a:ext uri="{FF2B5EF4-FFF2-40B4-BE49-F238E27FC236}">
                  <a16:creationId xmlns:a16="http://schemas.microsoft.com/office/drawing/2014/main" id="{4BD083A8-D068-47C1-BDE7-3EA19C4FF99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705388" y="4311771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2" name="ZoneTexte 44">
              <a:extLst>
                <a:ext uri="{FF2B5EF4-FFF2-40B4-BE49-F238E27FC236}">
                  <a16:creationId xmlns:a16="http://schemas.microsoft.com/office/drawing/2014/main" id="{86100A78-FB39-47CF-9F4F-0586F663C63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19773" y="4819804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3" name="ZoneTexte 45">
              <a:extLst>
                <a:ext uri="{FF2B5EF4-FFF2-40B4-BE49-F238E27FC236}">
                  <a16:creationId xmlns:a16="http://schemas.microsoft.com/office/drawing/2014/main" id="{A64B39FD-D619-4DAB-B9CD-03C65A8D8D4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05447" y="3942334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4" name="ZoneTexte 46">
              <a:extLst>
                <a:ext uri="{FF2B5EF4-FFF2-40B4-BE49-F238E27FC236}">
                  <a16:creationId xmlns:a16="http://schemas.microsoft.com/office/drawing/2014/main" id="{65E01436-723F-4CFB-B0D7-E4874173E81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300318" y="3302330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= 0.286</a:t>
              </a:r>
            </a:p>
          </p:txBody>
        </p:sp>
        <p:sp>
          <p:nvSpPr>
            <p:cNvPr id="14365" name="ZoneTexte 47">
              <a:extLst>
                <a:ext uri="{FF2B5EF4-FFF2-40B4-BE49-F238E27FC236}">
                  <a16:creationId xmlns:a16="http://schemas.microsoft.com/office/drawing/2014/main" id="{AB6CE27E-7957-4E6C-B0F1-A92FA43F35F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87248" y="3916224"/>
              <a:ext cx="829073" cy="27699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200">
                  <a:solidFill>
                    <a:srgbClr val="000066"/>
                  </a:solidFill>
                </a:rPr>
                <a:t>p &lt; 0.001</a:t>
              </a:r>
            </a:p>
          </p:txBody>
        </p:sp>
        <p:sp>
          <p:nvSpPr>
            <p:cNvPr id="14366" name="ZoneTexte 48">
              <a:extLst>
                <a:ext uri="{FF2B5EF4-FFF2-40B4-BE49-F238E27FC236}">
                  <a16:creationId xmlns:a16="http://schemas.microsoft.com/office/drawing/2014/main" id="{57DF1A23-F4BF-41DF-8C42-FA2758956D8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497216" y="3656427"/>
              <a:ext cx="5100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- 8.7</a:t>
              </a:r>
            </a:p>
          </p:txBody>
        </p:sp>
        <p:sp>
          <p:nvSpPr>
            <p:cNvPr id="14367" name="ZoneTexte 49">
              <a:extLst>
                <a:ext uri="{FF2B5EF4-FFF2-40B4-BE49-F238E27FC236}">
                  <a16:creationId xmlns:a16="http://schemas.microsoft.com/office/drawing/2014/main" id="{F9EA2AB1-997C-4BB1-8933-D9EF38980EB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852246" y="2492896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0.7</a:t>
              </a:r>
            </a:p>
          </p:txBody>
        </p:sp>
        <p:sp>
          <p:nvSpPr>
            <p:cNvPr id="14368" name="ZoneTexte 50">
              <a:extLst>
                <a:ext uri="{FF2B5EF4-FFF2-40B4-BE49-F238E27FC236}">
                  <a16:creationId xmlns:a16="http://schemas.microsoft.com/office/drawing/2014/main" id="{22162527-C60F-491B-BF2D-CA7ADED76CD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01498" y="3868373"/>
              <a:ext cx="60144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- 11.3</a:t>
              </a:r>
            </a:p>
          </p:txBody>
        </p:sp>
        <p:sp>
          <p:nvSpPr>
            <p:cNvPr id="14369" name="ZoneTexte 51">
              <a:extLst>
                <a:ext uri="{FF2B5EF4-FFF2-40B4-BE49-F238E27FC236}">
                  <a16:creationId xmlns:a16="http://schemas.microsoft.com/office/drawing/2014/main" id="{054840E7-9E90-4DE3-B4A8-F62EE2C1CD7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987824" y="2492896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0.5</a:t>
              </a:r>
            </a:p>
          </p:txBody>
        </p:sp>
        <p:sp>
          <p:nvSpPr>
            <p:cNvPr id="14370" name="ZoneTexte 52">
              <a:extLst>
                <a:ext uri="{FF2B5EF4-FFF2-40B4-BE49-F238E27FC236}">
                  <a16:creationId xmlns:a16="http://schemas.microsoft.com/office/drawing/2014/main" id="{42A48951-C180-4017-A618-27818271946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811640" y="4470189"/>
              <a:ext cx="561371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-18.4</a:t>
              </a:r>
            </a:p>
          </p:txBody>
        </p:sp>
        <p:sp>
          <p:nvSpPr>
            <p:cNvPr id="14371" name="ZoneTexte 53">
              <a:extLst>
                <a:ext uri="{FF2B5EF4-FFF2-40B4-BE49-F238E27FC236}">
                  <a16:creationId xmlns:a16="http://schemas.microsoft.com/office/drawing/2014/main" id="{75F45568-6398-4F95-8255-A63BE25488D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218479" y="2185119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4.2</a:t>
              </a:r>
            </a:p>
          </p:txBody>
        </p:sp>
        <p:sp>
          <p:nvSpPr>
            <p:cNvPr id="14372" name="ZoneTexte 54">
              <a:extLst>
                <a:ext uri="{FF2B5EF4-FFF2-40B4-BE49-F238E27FC236}">
                  <a16:creationId xmlns:a16="http://schemas.microsoft.com/office/drawing/2014/main" id="{9C344129-4F8A-4502-A995-6C6B1155E1C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032862" y="3560403"/>
              <a:ext cx="5100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- 7.7</a:t>
              </a:r>
            </a:p>
          </p:txBody>
        </p:sp>
        <p:sp>
          <p:nvSpPr>
            <p:cNvPr id="14373" name="ZoneTexte 55">
              <a:extLst>
                <a:ext uri="{FF2B5EF4-FFF2-40B4-BE49-F238E27FC236}">
                  <a16:creationId xmlns:a16="http://schemas.microsoft.com/office/drawing/2014/main" id="{C063477B-9F9C-4C4F-876F-915F57ABCAE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36096" y="2401099"/>
              <a:ext cx="284521" cy="30782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2</a:t>
              </a:r>
            </a:p>
          </p:txBody>
        </p:sp>
        <p:sp>
          <p:nvSpPr>
            <p:cNvPr id="14374" name="ZoneTexte 56">
              <a:extLst>
                <a:ext uri="{FF2B5EF4-FFF2-40B4-BE49-F238E27FC236}">
                  <a16:creationId xmlns:a16="http://schemas.microsoft.com/office/drawing/2014/main" id="{D990BA6D-2560-444F-9BE9-4023181CCF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290603" y="2420888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1.1</a:t>
              </a:r>
            </a:p>
          </p:txBody>
        </p:sp>
        <p:sp>
          <p:nvSpPr>
            <p:cNvPr id="14375" name="ZoneTexte 57">
              <a:extLst>
                <a:ext uri="{FF2B5EF4-FFF2-40B4-BE49-F238E27FC236}">
                  <a16:creationId xmlns:a16="http://schemas.microsoft.com/office/drawing/2014/main" id="{51128B52-70F3-4CE6-B59C-82B9F79761C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588224" y="2348880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2.5</a:t>
              </a:r>
            </a:p>
          </p:txBody>
        </p:sp>
        <p:sp>
          <p:nvSpPr>
            <p:cNvPr id="14376" name="ZoneTexte 58">
              <a:extLst>
                <a:ext uri="{FF2B5EF4-FFF2-40B4-BE49-F238E27FC236}">
                  <a16:creationId xmlns:a16="http://schemas.microsoft.com/office/drawing/2014/main" id="{6EC648EE-635A-4BAF-A38A-8F587EB7D3D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73510" y="3491406"/>
              <a:ext cx="510076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>
                  <a:solidFill>
                    <a:srgbClr val="333399"/>
                  </a:solidFill>
                  <a:latin typeface="+mj-lt"/>
                </a:rPr>
                <a:t>- 7.0</a:t>
              </a:r>
            </a:p>
          </p:txBody>
        </p:sp>
        <p:sp>
          <p:nvSpPr>
            <p:cNvPr id="14377" name="ZoneTexte 59">
              <a:extLst>
                <a:ext uri="{FF2B5EF4-FFF2-40B4-BE49-F238E27FC236}">
                  <a16:creationId xmlns:a16="http://schemas.microsoft.com/office/drawing/2014/main" id="{D603BBBC-F050-45D7-A36F-63F1A4B8ACB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828910" y="2564904"/>
              <a:ext cx="415498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/>
              <a:r>
                <a:rPr lang="fr-FR" altLang="fr-FR" sz="1400" b="1" dirty="0">
                  <a:solidFill>
                    <a:srgbClr val="333399"/>
                  </a:solidFill>
                  <a:latin typeface="+mj-lt"/>
                </a:rPr>
                <a:t>0.4</a:t>
              </a:r>
            </a:p>
          </p:txBody>
        </p:sp>
        <p:sp>
          <p:nvSpPr>
            <p:cNvPr id="14378" name="Rectangle 1">
              <a:extLst>
                <a:ext uri="{FF2B5EF4-FFF2-40B4-BE49-F238E27FC236}">
                  <a16:creationId xmlns:a16="http://schemas.microsoft.com/office/drawing/2014/main" id="{12053DE5-8053-44A9-A97A-C169E4D657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103254" y="1652588"/>
              <a:ext cx="367116" cy="33860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5pPr>
              <a:lvl6pPr marL="25146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6pPr>
              <a:lvl7pPr marL="29718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7pPr>
              <a:lvl8pPr marL="34290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8pPr>
              <a:lvl9pPr marL="3886200" indent="-228600" algn="ctr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  <a:ea typeface="ＭＳ Ｐゴシック" panose="020B0600070205080204" pitchFamily="34" charset="-128"/>
                </a:defRPr>
              </a:lvl9pPr>
            </a:lstStyle>
            <a:p>
              <a:pPr algn="r" eaLnBrk="1" hangingPunct="1"/>
              <a:r>
                <a:rPr lang="fr-FR" altLang="fr-FR" sz="1600">
                  <a:solidFill>
                    <a:srgbClr val="000066"/>
                  </a:solidFill>
                </a:rPr>
                <a:t>%</a:t>
              </a:r>
            </a:p>
          </p:txBody>
        </p:sp>
      </p:grpSp>
      <p:sp>
        <p:nvSpPr>
          <p:cNvPr id="14341" name="AutoShape 162">
            <a:extLst>
              <a:ext uri="{FF2B5EF4-FFF2-40B4-BE49-F238E27FC236}">
                <a16:creationId xmlns:a16="http://schemas.microsoft.com/office/drawing/2014/main" id="{229B1130-BF97-4115-80CA-58907906C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64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2017;31:2503-14</a:t>
            </a:r>
          </a:p>
        </p:txBody>
      </p:sp>
      <p:sp>
        <p:nvSpPr>
          <p:cNvPr id="6" name="Titre 5">
            <a:extLst>
              <a:ext uri="{FF2B5EF4-FFF2-40B4-BE49-F238E27FC236}">
                <a16:creationId xmlns:a16="http://schemas.microsoft.com/office/drawing/2014/main" id="{A757168F-362C-4D22-A34B-6EBB6E278F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>
                <a:latin typeface="Calibri" panose="020F0502020204030204" pitchFamily="34" charset="0"/>
              </a:rPr>
              <a:t>NEAT 022 Study: Switch to DTG vs continuation </a:t>
            </a:r>
            <a:br>
              <a:rPr lang="en-GB" altLang="fr-FR" dirty="0">
                <a:latin typeface="Calibri" panose="020F0502020204030204" pitchFamily="34" charset="0"/>
              </a:rPr>
            </a:br>
            <a:r>
              <a:rPr lang="en-GB" altLang="fr-FR" dirty="0">
                <a:latin typeface="Calibri" panose="020F0502020204030204" pitchFamily="34" charset="0"/>
              </a:rPr>
              <a:t>of PI/r in patients with high cardiovascular risk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oup 77">
            <a:extLst>
              <a:ext uri="{FF2B5EF4-FFF2-40B4-BE49-F238E27FC236}">
                <a16:creationId xmlns:a16="http://schemas.microsoft.com/office/drawing/2014/main" id="{CEB30477-A838-4E89-A21B-E7BD0E306750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6361986"/>
              </p:ext>
            </p:extLst>
          </p:nvPr>
        </p:nvGraphicFramePr>
        <p:xfrm>
          <a:off x="322263" y="1673225"/>
          <a:ext cx="8637587" cy="3046716"/>
        </p:xfrm>
        <a:graphic>
          <a:graphicData uri="http://schemas.openxmlformats.org/drawingml/2006/table">
            <a:tbl>
              <a:tblPr/>
              <a:tblGrid>
                <a:gridCol w="36579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934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861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8548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endParaRPr kumimoji="0" lang="en-US" sz="1200" b="0" i="0" u="none" strike="noStrike" cap="none" normalizeH="0" baseline="0" noProof="0" dirty="0">
                        <a:ln>
                          <a:noFill/>
                        </a:ln>
                        <a:solidFill>
                          <a:srgbClr val="000066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DTG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205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33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PI/r + 2 NRTI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8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+mj-lt"/>
                          <a:ea typeface="ＭＳ Ｐゴシック" pitchFamily="34" charset="-128"/>
                        </a:rPr>
                        <a:t>N = 210</a:t>
                      </a:r>
                      <a:endParaRPr kumimoji="0" lang="en-US" sz="1600" b="0" i="0" u="none" strike="noStrike" cap="none" normalizeH="0" baseline="0" noProof="0" dirty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+mj-lt"/>
                        <a:ea typeface="ＭＳ Ｐゴシック" pitchFamily="34" charset="-128"/>
                      </a:endParaRP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66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14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Grade 3-4 adverse event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5.9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9.1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4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Serious adverse event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5.9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7.7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47021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Adverse event related to treatment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12.8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41 AE in 26 patients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including 15/41 mood, sleep or CNS disorders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7.2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21 AE in 15 patients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  <a:defRPr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including 6/21 </a:t>
                      </a: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mood, </a:t>
                      </a:r>
                      <a:b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</a:br>
                      <a:r>
                        <a:rPr kumimoji="0" 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uLnTx/>
                          <a:uFillTx/>
                          <a:latin typeface="+mn-lt"/>
                          <a:ea typeface="ＭＳ Ｐゴシック" pitchFamily="34" charset="-128"/>
                          <a:cs typeface="+mn-cs"/>
                        </a:rPr>
                        <a:t>sleep or CNS disorders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1404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Discontinuation for adverse event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3.4 (N = 7 *)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1.4 (N = 3 **)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DDDD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2077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Death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0.5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9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noProof="0" dirty="0">
                          <a:ln>
                            <a:noFill/>
                          </a:ln>
                          <a:solidFill>
                            <a:srgbClr val="000066"/>
                          </a:solidFill>
                          <a:effectLst/>
                          <a:latin typeface="+mn-lt"/>
                          <a:ea typeface="ＭＳ Ｐゴシック" pitchFamily="34" charset="-128"/>
                        </a:rPr>
                        <a:t>(N = 1, accidental fall)</a:t>
                      </a:r>
                    </a:p>
                  </a:txBody>
                  <a:tcPr marL="89993" marR="89993" marT="46799" marB="46799" anchor="ctr" horzOverflow="overflow">
                    <a:lnL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2B2B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5395" name="Rectangle 6">
            <a:extLst>
              <a:ext uri="{FF2B5EF4-FFF2-40B4-BE49-F238E27FC236}">
                <a16:creationId xmlns:a16="http://schemas.microsoft.com/office/drawing/2014/main" id="{347B325D-F100-4E57-8349-1D6C4514EF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438" y="1271588"/>
            <a:ext cx="8945562" cy="317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ts val="1525"/>
              </a:lnSpc>
              <a:spcBef>
                <a:spcPct val="20000"/>
              </a:spcBef>
            </a:pPr>
            <a:r>
              <a:rPr lang="fr-FR" altLang="fr-FR" b="1">
                <a:solidFill>
                  <a:srgbClr val="CC3300"/>
                </a:solidFill>
                <a:latin typeface="Calibri" panose="020F0502020204030204" pitchFamily="34" charset="0"/>
              </a:rPr>
              <a:t>Adverse events, %</a:t>
            </a:r>
          </a:p>
        </p:txBody>
      </p:sp>
      <p:sp>
        <p:nvSpPr>
          <p:cNvPr id="15397" name="ZoneTexte 5">
            <a:extLst>
              <a:ext uri="{FF2B5EF4-FFF2-40B4-BE49-F238E27FC236}">
                <a16:creationId xmlns:a16="http://schemas.microsoft.com/office/drawing/2014/main" id="{D3059D82-D453-462E-9B35-52D344DF425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8548" y="4815191"/>
            <a:ext cx="688656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/>
            <a:r>
              <a:rPr lang="en-US" altLang="fr-FR" sz="1400">
                <a:solidFill>
                  <a:srgbClr val="000066"/>
                </a:solidFill>
              </a:rPr>
              <a:t>* Acute HCV infection (N = 1), mood and/or sleep disorders (N = 6)</a:t>
            </a:r>
          </a:p>
          <a:p>
            <a:pPr algn="l" eaLnBrk="1" hangingPunct="1"/>
            <a:r>
              <a:rPr lang="en-US" altLang="fr-FR" sz="1400">
                <a:solidFill>
                  <a:srgbClr val="000066"/>
                </a:solidFill>
              </a:rPr>
              <a:t>** Acute HCV infection (N = 1), dyspepsia (N = 1), worsening of renal function (N = 1)</a:t>
            </a:r>
          </a:p>
        </p:txBody>
      </p:sp>
      <p:sp>
        <p:nvSpPr>
          <p:cNvPr id="15398" name="ZoneTexte 6">
            <a:extLst>
              <a:ext uri="{FF2B5EF4-FFF2-40B4-BE49-F238E27FC236}">
                <a16:creationId xmlns:a16="http://schemas.microsoft.com/office/drawing/2014/main" id="{03C8919D-5E70-478D-BCF3-F4C30A0014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5775" y="5589588"/>
            <a:ext cx="6110647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marL="2857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l" eaLnBrk="1" hangingPunct="1">
              <a:buClr>
                <a:srgbClr val="CC3300"/>
              </a:buClr>
              <a:buFont typeface="Wingdings" panose="05000000000000000000" pitchFamily="2" charset="2"/>
              <a:buChar char="§"/>
            </a:pPr>
            <a:r>
              <a:rPr lang="en-US" altLang="fr-FR" sz="2000" b="1">
                <a:solidFill>
                  <a:srgbClr val="CC3300"/>
                </a:solidFill>
                <a:latin typeface="+mj-lt"/>
              </a:rPr>
              <a:t>Median change in eGFR (CKD-EPI) at W48 (p &lt; 0.001) </a:t>
            </a:r>
          </a:p>
          <a:p>
            <a:pPr lvl="1" algn="l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altLang="fr-FR" sz="1800">
                <a:solidFill>
                  <a:srgbClr val="000066"/>
                </a:solidFill>
              </a:rPr>
              <a:t>DTG: ≈ - 8 mL/min </a:t>
            </a:r>
          </a:p>
          <a:p>
            <a:pPr lvl="1" algn="l" eaLnBrk="1" hangingPunct="1">
              <a:buClr>
                <a:srgbClr val="CC3300"/>
              </a:buClr>
              <a:buFont typeface="Arial" panose="020B0604020202020204" pitchFamily="34" charset="0"/>
              <a:buChar char="‒"/>
            </a:pPr>
            <a:r>
              <a:rPr lang="en-US" altLang="fr-FR" sz="1800">
                <a:solidFill>
                  <a:srgbClr val="000066"/>
                </a:solidFill>
              </a:rPr>
              <a:t>PI/r: 0 mL/min </a:t>
            </a:r>
          </a:p>
        </p:txBody>
      </p:sp>
      <p:sp>
        <p:nvSpPr>
          <p:cNvPr id="15400" name="AutoShape 162">
            <a:extLst>
              <a:ext uri="{FF2B5EF4-FFF2-40B4-BE49-F238E27FC236}">
                <a16:creationId xmlns:a16="http://schemas.microsoft.com/office/drawing/2014/main" id="{6AD2DB9D-BE0A-444B-94BF-FE39FD05FF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9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2017;31:2503-14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1570A6A8-4AC1-425F-8CFC-BE2BBD4A4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fr-FR" dirty="0">
                <a:latin typeface="Calibri" panose="020F0502020204030204" pitchFamily="34" charset="0"/>
              </a:rPr>
              <a:t>NEAT 022 Study: Switch to DTG vs continuation </a:t>
            </a:r>
            <a:br>
              <a:rPr lang="en-GB" altLang="fr-FR" dirty="0">
                <a:latin typeface="Calibri" panose="020F0502020204030204" pitchFamily="34" charset="0"/>
              </a:rPr>
            </a:br>
            <a:r>
              <a:rPr lang="en-GB" altLang="fr-FR" dirty="0">
                <a:latin typeface="Calibri" panose="020F0502020204030204" pitchFamily="34" charset="0"/>
              </a:rPr>
              <a:t>of PI/r in patients with high cardiovascular risk</a:t>
            </a:r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Espace réservé du contenu 2">
            <a:extLst>
              <a:ext uri="{FF2B5EF4-FFF2-40B4-BE49-F238E27FC236}">
                <a16:creationId xmlns:a16="http://schemas.microsoft.com/office/drawing/2014/main" id="{81EC242E-CF89-445C-BCD3-5332E247E3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" y="1409700"/>
            <a:ext cx="8640763" cy="5303838"/>
          </a:xfrm>
        </p:spPr>
        <p:txBody>
          <a:bodyPr/>
          <a:lstStyle/>
          <a:p>
            <a:pPr>
              <a:buFont typeface="Wingdings" pitchFamily="-112" charset="2"/>
              <a:buChar char="§"/>
              <a:defRPr/>
            </a:pPr>
            <a:r>
              <a:rPr lang="en-GB" sz="2800" b="1" dirty="0">
                <a:latin typeface="+mj-lt"/>
                <a:ea typeface="ＭＳ Ｐゴシック" pitchFamily="34" charset="-128"/>
              </a:rPr>
              <a:t>Conclusions</a:t>
            </a:r>
          </a:p>
          <a:p>
            <a:pPr lvl="1">
              <a:defRPr/>
            </a:pPr>
            <a:r>
              <a:rPr lang="en-GB" sz="2200" dirty="0">
                <a:ea typeface="ＭＳ Ｐゴシック" pitchFamily="34" charset="-128"/>
              </a:rPr>
              <a:t>Over 48 weeks, in </a:t>
            </a:r>
            <a:r>
              <a:rPr lang="en-GB" sz="2200" dirty="0" err="1">
                <a:ea typeface="ＭＳ Ｐゴシック" pitchFamily="34" charset="-128"/>
              </a:rPr>
              <a:t>virologically</a:t>
            </a:r>
            <a:r>
              <a:rPr lang="en-GB" sz="2200" dirty="0">
                <a:ea typeface="ＭＳ Ｐゴシック" pitchFamily="34" charset="-128"/>
              </a:rPr>
              <a:t> suppressed patients with high cardiovascular risk (older than 50 years and/or with a Framingham score &gt; 10%) and receiving triple therapy with PI/r + 2 NRTIs </a:t>
            </a:r>
          </a:p>
          <a:p>
            <a:pPr lvl="2">
              <a:defRPr/>
            </a:pPr>
            <a:r>
              <a:rPr lang="en-GB" sz="2000" dirty="0">
                <a:ea typeface="ＭＳ Ｐゴシック" pitchFamily="34" charset="-128"/>
              </a:rPr>
              <a:t>Switching to a DTG regimen was non-inferior. Sensitivity and subgroup analysis support this conclusion</a:t>
            </a:r>
          </a:p>
          <a:p>
            <a:pPr lvl="2">
              <a:defRPr/>
            </a:pPr>
            <a:r>
              <a:rPr lang="en-GB" sz="2000" dirty="0">
                <a:ea typeface="ＭＳ Ｐゴシック" pitchFamily="34" charset="-128"/>
              </a:rPr>
              <a:t>Improved total cholesterol and other lipid fractions in the overall population and in several subgroups</a:t>
            </a:r>
          </a:p>
          <a:p>
            <a:pPr lvl="2">
              <a:defRPr/>
            </a:pPr>
            <a:r>
              <a:rPr lang="en-GB" sz="2000" dirty="0">
                <a:ea typeface="ＭＳ Ｐゴシック" pitchFamily="34" charset="-128"/>
              </a:rPr>
              <a:t>Very few episodes of confirmed </a:t>
            </a:r>
            <a:r>
              <a:rPr lang="en-GB" sz="2000" dirty="0" err="1">
                <a:ea typeface="ＭＳ Ｐゴシック" pitchFamily="34" charset="-128"/>
              </a:rPr>
              <a:t>virological</a:t>
            </a:r>
            <a:r>
              <a:rPr lang="en-GB" sz="2000" dirty="0">
                <a:ea typeface="ＭＳ Ｐゴシック" pitchFamily="34" charset="-128"/>
              </a:rPr>
              <a:t> failure and no resistance mutations selected </a:t>
            </a:r>
          </a:p>
          <a:p>
            <a:pPr lvl="2">
              <a:defRPr/>
            </a:pPr>
            <a:r>
              <a:rPr lang="en-GB" sz="2000" dirty="0">
                <a:ea typeface="ＭＳ Ｐゴシック" pitchFamily="34" charset="-128"/>
              </a:rPr>
              <a:t>Overall tolerance was good and similar in both arms</a:t>
            </a:r>
          </a:p>
        </p:txBody>
      </p:sp>
      <p:sp>
        <p:nvSpPr>
          <p:cNvPr id="16387" name="AutoShape 162">
            <a:extLst>
              <a:ext uri="{FF2B5EF4-FFF2-40B4-BE49-F238E27FC236}">
                <a16:creationId xmlns:a16="http://schemas.microsoft.com/office/drawing/2014/main" id="{2A69DAC9-EA42-41A5-A2E9-660222FAA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570663"/>
            <a:ext cx="828675" cy="287337"/>
          </a:xfrm>
          <a:prstGeom prst="roundRect">
            <a:avLst>
              <a:gd name="adj" fmla="val 16667"/>
            </a:avLst>
          </a:prstGeom>
          <a:solidFill>
            <a:srgbClr val="E2E2F6"/>
          </a:solidFill>
          <a:ln>
            <a:noFill/>
          </a:ln>
          <a:effectLst>
            <a:prstShdw prst="shdw17" dist="17961" dir="2700000">
              <a:srgbClr val="888894">
                <a:alpha val="74997"/>
              </a:srgbClr>
            </a:prstShdw>
          </a:effectLst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defTabSz="914400" eaLnBrk="1" hangingPunct="1"/>
            <a:r>
              <a:rPr lang="en-GB" altLang="fr-FR" sz="1200" b="1" i="1">
                <a:solidFill>
                  <a:srgbClr val="333399"/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NEAT 022</a:t>
            </a:r>
          </a:p>
        </p:txBody>
      </p:sp>
      <p:sp>
        <p:nvSpPr>
          <p:cNvPr id="16388" name="Titre 2">
            <a:extLst>
              <a:ext uri="{FF2B5EF4-FFF2-40B4-BE49-F238E27FC236}">
                <a16:creationId xmlns:a16="http://schemas.microsoft.com/office/drawing/2014/main" id="{425E833A-340E-4356-910E-2513A7301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" y="44450"/>
            <a:ext cx="9024938" cy="1106488"/>
          </a:xfrm>
        </p:spPr>
        <p:txBody>
          <a:bodyPr/>
          <a:lstStyle/>
          <a:p>
            <a:r>
              <a:rPr lang="en-GB" altLang="fr-FR" dirty="0">
                <a:ea typeface="ＭＳ Ｐゴシック" panose="020B0600070205080204" pitchFamily="34" charset="-128"/>
              </a:rPr>
              <a:t>NEAT 022 Study: Switch to DTG vs continuation </a:t>
            </a:r>
            <a:br>
              <a:rPr lang="en-GB" altLang="fr-FR" dirty="0">
                <a:ea typeface="ＭＳ Ｐゴシック" panose="020B0600070205080204" pitchFamily="34" charset="-128"/>
              </a:rPr>
            </a:br>
            <a:r>
              <a:rPr lang="en-GB" altLang="fr-FR" dirty="0">
                <a:ea typeface="ＭＳ Ｐゴシック" panose="020B0600070205080204" pitchFamily="34" charset="-128"/>
              </a:rPr>
              <a:t>of PI/r in patients with high cardiovascular risk</a:t>
            </a:r>
          </a:p>
        </p:txBody>
      </p:sp>
      <p:sp>
        <p:nvSpPr>
          <p:cNvPr id="6" name="ZoneTexte 69">
            <a:extLst>
              <a:ext uri="{FF2B5EF4-FFF2-40B4-BE49-F238E27FC236}">
                <a16:creationId xmlns:a16="http://schemas.microsoft.com/office/drawing/2014/main" id="{C9C2CF6D-2140-4868-871F-55EEA23B11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0113" y="6608763"/>
            <a:ext cx="3200400" cy="27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r" defTabSz="914400" eaLnBrk="1" hangingPunct="1"/>
            <a:r>
              <a:rPr lang="en-GB" altLang="fr-FR" sz="1200" i="1" dirty="0" err="1">
                <a:solidFill>
                  <a:srgbClr val="CC3300"/>
                </a:solidFill>
              </a:rPr>
              <a:t>Gatell</a:t>
            </a:r>
            <a:r>
              <a:rPr lang="en-GB" altLang="fr-FR" sz="1200" i="1" dirty="0">
                <a:solidFill>
                  <a:srgbClr val="CC3300"/>
                </a:solidFill>
              </a:rPr>
              <a:t> JM. AIDS 2017;31:2503-14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ARV_trials_2018">
  <a:themeElements>
    <a:clrScheme name="ARV_trials_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ARV_trials_2010">
      <a:majorFont>
        <a:latin typeface="Calibri"/>
        <a:ea typeface=""/>
        <a:cs typeface=""/>
      </a:majorFont>
      <a:minorFont>
        <a:latin typeface="Arial"/>
        <a:ea typeface=""/>
        <a:cs typeface="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>
          <a:prstShdw prst="shdw17" dist="17961" dir="2700000">
            <a:schemeClr val="tx1">
              <a:gamma/>
              <a:shade val="60000"/>
              <a:invGamma/>
              <a:alpha val="74998"/>
            </a:schemeClr>
          </a:prstShdw>
        </a:effec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2800" b="0" i="0" u="none" strike="noStrike" cap="none" normalizeH="0" baseline="0">
            <a:ln>
              <a:noFill/>
            </a:ln>
            <a:solidFill>
              <a:schemeClr val="bg1"/>
            </a:solidFill>
            <a:effectLst/>
            <a:latin typeface="Arial" pitchFamily="-109" charset="0"/>
            <a:ea typeface="ＭＳ Ｐゴシック" pitchFamily="-109" charset="-128"/>
            <a:cs typeface="ＭＳ Ｐゴシック" pitchFamily="-109" charset="-128"/>
          </a:defRPr>
        </a:defPPr>
      </a:lstStyle>
    </a:lnDef>
  </a:objectDefaults>
  <a:extraClrSchemeLst>
    <a:extraClrScheme>
      <a:clrScheme name="ARV_trials_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RV_trials_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RV_trials_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1252</Words>
  <Application>Microsoft Office PowerPoint</Application>
  <PresentationFormat>Affichage à l'écran (4:3)</PresentationFormat>
  <Paragraphs>379</Paragraphs>
  <Slides>11</Slides>
  <Notes>11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</vt:lpstr>
      <vt:lpstr>Trebuchet MS</vt:lpstr>
      <vt:lpstr>Wingdings</vt:lpstr>
      <vt:lpstr>ARV_trials_2018</vt:lpstr>
      <vt:lpstr>Switch to DTG-containing regimen</vt:lpstr>
      <vt:lpstr>NEAT 022 Study: Switch to DTG vs continuation  of PI/r in patients with high cardiovascular risk</vt:lpstr>
      <vt:lpstr>NEAT 022 Study: Switch to DTG vs continuation  of PI/r in patients with high cardiovascular risk</vt:lpstr>
      <vt:lpstr>NEAT 022 Study: Switch to DTG vs continuation  of PI/r in patients with high cardiovascular risk</vt:lpstr>
      <vt:lpstr>NEAT 022 Study: Switch to DTG vs continuation  of PI/r in patients with high cardiovascular risk</vt:lpstr>
      <vt:lpstr>NEAT 022 Study: Switch to DTG vs continuation  of PI/r in patients with high cardiovascular risk</vt:lpstr>
      <vt:lpstr>NEAT 022 Study: Switch to DTG vs continuation  of PI/r in patients with high cardiovascular risk</vt:lpstr>
      <vt:lpstr>NEAT 022 Study: Switch to DTG vs continuation  of PI/r in patients with high cardiovascular risk</vt:lpstr>
      <vt:lpstr>NEAT 022 Study: Switch to DTG vs continuation  of PI/r in patients with high cardiovascular risk</vt:lpstr>
      <vt:lpstr>NEAT 022 Study: Switch to DTG vs continuation  of PI/r in patients with high cardiovascular risk</vt:lpstr>
      <vt:lpstr>NEAT 022 Study: Switch to DTG vs continuation  of PI/r in patients with high cardiovascular risk</vt:lpstr>
    </vt:vector>
  </TitlesOfParts>
  <Company>ARV-trials.com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ARV-trials Switch 2018</dc:title>
  <dc:subject>www.arv-trials.com</dc:subject>
  <dc:creator>Pedro Cahn, Anton Posniak, François Raffi</dc:creator>
  <cp:keywords>AEI</cp:keywords>
  <cp:lastModifiedBy>Yannick Darrats</cp:lastModifiedBy>
  <cp:revision>331</cp:revision>
  <dcterms:created xsi:type="dcterms:W3CDTF">2011-03-08T09:11:08Z</dcterms:created>
  <dcterms:modified xsi:type="dcterms:W3CDTF">2019-02-07T16:58:09Z</dcterms:modified>
  <cp:category>www.aei.fr</cp:category>
</cp:coreProperties>
</file>