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509" r:id="rId2"/>
    <p:sldId id="457" r:id="rId3"/>
    <p:sldId id="458" r:id="rId4"/>
    <p:sldId id="459" r:id="rId5"/>
    <p:sldId id="460" r:id="rId6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339900"/>
    <a:srgbClr val="660033"/>
    <a:srgbClr val="DDDDDD"/>
    <a:srgbClr val="CC6600"/>
    <a:srgbClr val="333399"/>
    <a:srgbClr val="800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15252EA-0370-4A97-936B-28C14B324F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1042516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B491703-B215-4F08-BC6C-2E39E926F2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512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819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819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41C6C386-C927-4D10-AB5F-3336B1FA073D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55E200CB-1882-4086-9458-7507DC5683B8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8F34A3E3-9BE5-433A-A98C-66D19EE56F75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76D0A371-8D83-4334-B34B-F7C51D2C4919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126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E19EBB4-DE8D-4447-B54D-939C80819E69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12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56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LPV/r monotherapy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Pilot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</a:t>
            </a: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M03-613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 Mono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KalMo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OK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OK04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KALESOLO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MOST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HIV-NAT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077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09378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5" name="Espace réservé du contenu 2"/>
          <p:cNvSpPr>
            <a:spLocks/>
          </p:cNvSpPr>
          <p:nvPr/>
        </p:nvSpPr>
        <p:spPr bwMode="auto">
          <a:xfrm>
            <a:off x="34925" y="4495800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Endpoints: pilot study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Primary outcome: proportion of patients with HIV-1 RNA &lt; 500 c/mL at W48 (ITT analysis)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Secondary outcomes: proportion of patients with HIV-1 RNA &lt; 50 c/mL at W48, time to loss of virologic suppression, development of HIV resistance, CD4 changes, safety, treatment-related adverse events 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endParaRPr lang="en-GB">
              <a:solidFill>
                <a:srgbClr val="000066"/>
              </a:solidFill>
            </a:endParaRPr>
          </a:p>
        </p:txBody>
      </p:sp>
      <p:graphicFrame>
        <p:nvGraphicFramePr>
          <p:cNvPr id="9" name="Group 38"/>
          <p:cNvGraphicFramePr>
            <a:graphicFrameLocks noGrp="1"/>
          </p:cNvGraphicFramePr>
          <p:nvPr/>
        </p:nvGraphicFramePr>
        <p:xfrm>
          <a:off x="4752975" y="2554288"/>
          <a:ext cx="3243263" cy="590767"/>
        </p:xfrm>
        <a:graphic>
          <a:graphicData uri="http://schemas.openxmlformats.org/drawingml/2006/table">
            <a:tbl>
              <a:tblPr/>
              <a:tblGrid>
                <a:gridCol w="3243263"/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continuation of the 2 NRTIs</a:t>
                      </a: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4752975" y="3552825"/>
          <a:ext cx="3244850" cy="584200"/>
        </p:xfrm>
        <a:graphic>
          <a:graphicData uri="http://schemas.openxmlformats.org/drawingml/2006/table">
            <a:tbl>
              <a:tblPr/>
              <a:tblGrid>
                <a:gridCol w="32448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cxnSp>
        <p:nvCxnSpPr>
          <p:cNvPr id="3088" name="Connecteur droit 66"/>
          <p:cNvCxnSpPr>
            <a:cxnSpLocks noChangeShapeType="1"/>
          </p:cNvCxnSpPr>
          <p:nvPr/>
        </p:nvCxnSpPr>
        <p:spPr bwMode="auto">
          <a:xfrm rot="5400000">
            <a:off x="3583782" y="274558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9" name="Oval 170"/>
          <p:cNvSpPr>
            <a:spLocks noChangeArrowheads="1"/>
          </p:cNvSpPr>
          <p:nvPr/>
        </p:nvSpPr>
        <p:spPr bwMode="auto">
          <a:xfrm>
            <a:off x="3013075" y="150653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3090" name="AutoShape 162"/>
          <p:cNvSpPr>
            <a:spLocks noChangeArrowheads="1"/>
          </p:cNvSpPr>
          <p:nvPr/>
        </p:nvSpPr>
        <p:spPr bwMode="auto">
          <a:xfrm>
            <a:off x="161925" y="2611438"/>
            <a:ext cx="3357563" cy="14636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42 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2 NRTIs + LPV/r &gt; 4 weeks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history of prior virologic </a:t>
            </a:r>
            <a:b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failure on PI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&gt; 6 months</a:t>
            </a:r>
          </a:p>
        </p:txBody>
      </p:sp>
      <p:cxnSp>
        <p:nvCxnSpPr>
          <p:cNvPr id="3091" name="AutoShape 60"/>
          <p:cNvCxnSpPr>
            <a:cxnSpLocks noChangeShapeType="1"/>
          </p:cNvCxnSpPr>
          <p:nvPr/>
        </p:nvCxnSpPr>
        <p:spPr bwMode="auto">
          <a:xfrm rot="10800000" flipH="1" flipV="1">
            <a:off x="4778375" y="2862263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2" name="Line 63"/>
          <p:cNvSpPr>
            <a:spLocks noChangeShapeType="1"/>
          </p:cNvSpPr>
          <p:nvPr/>
        </p:nvSpPr>
        <p:spPr bwMode="auto">
          <a:xfrm>
            <a:off x="3521075" y="3341688"/>
            <a:ext cx="490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3" name="Rectangle 9"/>
          <p:cNvSpPr>
            <a:spLocks noChangeArrowheads="1"/>
          </p:cNvSpPr>
          <p:nvPr/>
        </p:nvSpPr>
        <p:spPr bwMode="auto">
          <a:xfrm>
            <a:off x="4051300" y="3517900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21</a:t>
            </a:r>
          </a:p>
        </p:txBody>
      </p:sp>
      <p:sp>
        <p:nvSpPr>
          <p:cNvPr id="3094" name="Rectangle 8"/>
          <p:cNvSpPr>
            <a:spLocks noChangeArrowheads="1"/>
          </p:cNvSpPr>
          <p:nvPr/>
        </p:nvSpPr>
        <p:spPr bwMode="auto">
          <a:xfrm>
            <a:off x="4051300" y="2524125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21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7785100" y="160813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96" name="Line 172"/>
          <p:cNvSpPr>
            <a:spLocks noChangeShapeType="1"/>
          </p:cNvSpPr>
          <p:nvPr/>
        </p:nvSpPr>
        <p:spPr bwMode="auto">
          <a:xfrm>
            <a:off x="8067675" y="214788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7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 Study: Switch LPV/r + 2NRTIs to LPV/r monotherapy</a:t>
            </a:r>
          </a:p>
        </p:txBody>
      </p:sp>
      <p:sp>
        <p:nvSpPr>
          <p:cNvPr id="3098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JAIDS 2005;40:280-7</a:t>
            </a:r>
          </a:p>
        </p:txBody>
      </p:sp>
      <p:sp>
        <p:nvSpPr>
          <p:cNvPr id="309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99" name="Group 67"/>
          <p:cNvGraphicFramePr>
            <a:graphicFrameLocks noGrp="1"/>
          </p:cNvGraphicFramePr>
          <p:nvPr>
            <p:ph idx="1"/>
          </p:nvPr>
        </p:nvGraphicFramePr>
        <p:xfrm>
          <a:off x="280988" y="1657350"/>
          <a:ext cx="8251825" cy="4757997"/>
        </p:xfrm>
        <a:graphic>
          <a:graphicData uri="http://schemas.openxmlformats.org/drawingml/2006/table">
            <a:tbl>
              <a:tblPr/>
              <a:tblGrid>
                <a:gridCol w="4286250"/>
                <a:gridCol w="1876425"/>
                <a:gridCol w="2089150"/>
              </a:tblGrid>
              <a:tr h="6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+ 2 NRTIs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21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monotherapy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21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IV drug user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29%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38%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HCV co-infection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48%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48%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Prior AIDS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67%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71%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count, median/mm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585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662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HIV-RNA pre-HAART, median 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4.93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5.11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Time with HIV-1 RNA &lt; 50 c/mL, median months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15.7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28.6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Months on LPV/r, median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of PIs prior to LPV/r: 0 / 1 / 2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29% / 47% / 24%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33% / 67% / 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2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NRTIs prior to randomisation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ZDV + 3TC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d4T + 3TC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Other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29%</a:t>
                      </a:r>
                    </a:p>
                  </a:txBody>
                  <a:tcPr marT="45710" marB="45710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29%</a:t>
                      </a:r>
                    </a:p>
                  </a:txBody>
                  <a:tcPr marT="45710" marB="45710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by W48, n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 (hyperlipidemia)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 (lost to follow-up)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56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157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 Study: Switch LPV/r + 2NRTIs to LPV/r monotherapy</a:t>
            </a:r>
          </a:p>
        </p:txBody>
      </p:sp>
      <p:sp>
        <p:nvSpPr>
          <p:cNvPr id="4158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JAIDS 2005;40:280-7</a:t>
            </a:r>
          </a:p>
        </p:txBody>
      </p:sp>
      <p:sp>
        <p:nvSpPr>
          <p:cNvPr id="415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1"/>
          <p:cNvSpPr txBox="1">
            <a:spLocks noChangeArrowheads="1"/>
          </p:cNvSpPr>
          <p:nvPr/>
        </p:nvSpPr>
        <p:spPr bwMode="auto">
          <a:xfrm>
            <a:off x="250825" y="5530850"/>
            <a:ext cx="4711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400">
                <a:solidFill>
                  <a:srgbClr val="000066"/>
                </a:solidFill>
              </a:rPr>
              <a:t>* All patients with HIV RNA &lt; 500 c/mL were &lt; 50 c/mL</a:t>
            </a:r>
          </a:p>
        </p:txBody>
      </p:sp>
      <p:sp>
        <p:nvSpPr>
          <p:cNvPr id="5123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 Study: Switch LPV/r + 2NRTIs to LPV/r monotherapy</a:t>
            </a:r>
          </a:p>
        </p:txBody>
      </p:sp>
      <p:sp>
        <p:nvSpPr>
          <p:cNvPr id="512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JAIDS 2005;40:280-7</a:t>
            </a:r>
          </a:p>
        </p:txBody>
      </p:sp>
      <p:sp>
        <p:nvSpPr>
          <p:cNvPr id="512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</a:t>
            </a: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3078163" y="1282700"/>
            <a:ext cx="294798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Virologic outcome</a:t>
            </a:r>
          </a:p>
        </p:txBody>
      </p:sp>
      <p:sp>
        <p:nvSpPr>
          <p:cNvPr id="5127" name="AutoShape 126"/>
          <p:cNvSpPr>
            <a:spLocks noChangeArrowheads="1"/>
          </p:cNvSpPr>
          <p:nvPr/>
        </p:nvSpPr>
        <p:spPr bwMode="auto">
          <a:xfrm>
            <a:off x="2692400" y="6103938"/>
            <a:ext cx="3713163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5128" name="ZoneTexte 84"/>
          <p:cNvSpPr txBox="1">
            <a:spLocks noChangeArrowheads="1"/>
          </p:cNvSpPr>
          <p:nvPr/>
        </p:nvSpPr>
        <p:spPr bwMode="auto">
          <a:xfrm>
            <a:off x="2995613" y="6092825"/>
            <a:ext cx="1647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LPV/r + 2 NRTIs</a:t>
            </a:r>
          </a:p>
        </p:txBody>
      </p:sp>
      <p:sp>
        <p:nvSpPr>
          <p:cNvPr id="5129" name="ZoneTexte 85"/>
          <p:cNvSpPr txBox="1">
            <a:spLocks noChangeArrowheads="1"/>
          </p:cNvSpPr>
          <p:nvPr/>
        </p:nvSpPr>
        <p:spPr bwMode="auto">
          <a:xfrm>
            <a:off x="5010150" y="6092825"/>
            <a:ext cx="1322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LPV/r mono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4867275" y="6218238"/>
            <a:ext cx="177800" cy="144462"/>
          </a:xfrm>
          <a:prstGeom prst="rect">
            <a:avLst/>
          </a:prstGeom>
          <a:solidFill>
            <a:srgbClr val="CC6600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en-GB" sz="2400">
              <a:solidFill>
                <a:srgbClr val="000066"/>
              </a:solidFill>
            </a:endParaRPr>
          </a:p>
        </p:txBody>
      </p:sp>
      <p:sp>
        <p:nvSpPr>
          <p:cNvPr id="5131" name="Rectangle 4"/>
          <p:cNvSpPr>
            <a:spLocks noChangeArrowheads="1"/>
          </p:cNvSpPr>
          <p:nvPr/>
        </p:nvSpPr>
        <p:spPr bwMode="auto">
          <a:xfrm>
            <a:off x="2849563" y="6216650"/>
            <a:ext cx="177800" cy="144463"/>
          </a:xfrm>
          <a:prstGeom prst="rect">
            <a:avLst/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en-GB" sz="2400">
              <a:solidFill>
                <a:srgbClr val="000066"/>
              </a:solidFill>
            </a:endParaRPr>
          </a:p>
        </p:txBody>
      </p:sp>
      <p:grpSp>
        <p:nvGrpSpPr>
          <p:cNvPr id="5132" name="Groupe 112"/>
          <p:cNvGrpSpPr>
            <a:grpSpLocks/>
          </p:cNvGrpSpPr>
          <p:nvPr/>
        </p:nvGrpSpPr>
        <p:grpSpPr bwMode="auto">
          <a:xfrm>
            <a:off x="4586288" y="2251075"/>
            <a:ext cx="4449762" cy="2909888"/>
            <a:chOff x="4586288" y="2251075"/>
            <a:chExt cx="4449762" cy="2909888"/>
          </a:xfrm>
        </p:grpSpPr>
        <p:sp>
          <p:nvSpPr>
            <p:cNvPr id="5167" name="Line 51"/>
            <p:cNvSpPr>
              <a:spLocks noChangeShapeType="1"/>
            </p:cNvSpPr>
            <p:nvPr/>
          </p:nvSpPr>
          <p:spPr bwMode="auto">
            <a:xfrm>
              <a:off x="8031163" y="4535488"/>
              <a:ext cx="0" cy="4762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8" name="Line 52"/>
            <p:cNvSpPr>
              <a:spLocks noChangeShapeType="1"/>
            </p:cNvSpPr>
            <p:nvPr/>
          </p:nvSpPr>
          <p:spPr bwMode="auto">
            <a:xfrm>
              <a:off x="8951913" y="4535488"/>
              <a:ext cx="63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9" name="Line 53"/>
            <p:cNvSpPr>
              <a:spLocks noChangeShapeType="1"/>
            </p:cNvSpPr>
            <p:nvPr/>
          </p:nvSpPr>
          <p:spPr bwMode="auto">
            <a:xfrm>
              <a:off x="8951913" y="4535488"/>
              <a:ext cx="0" cy="4762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0" name="Line 54"/>
            <p:cNvSpPr>
              <a:spLocks noChangeShapeType="1"/>
            </p:cNvSpPr>
            <p:nvPr/>
          </p:nvSpPr>
          <p:spPr bwMode="auto">
            <a:xfrm>
              <a:off x="8031163" y="4535488"/>
              <a:ext cx="9207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1" name="Freeform 55"/>
            <p:cNvSpPr>
              <a:spLocks/>
            </p:cNvSpPr>
            <p:nvPr/>
          </p:nvSpPr>
          <p:spPr bwMode="auto">
            <a:xfrm>
              <a:off x="5268913" y="2303463"/>
              <a:ext cx="0" cy="233362"/>
            </a:xfrm>
            <a:custGeom>
              <a:avLst/>
              <a:gdLst>
                <a:gd name="T0" fmla="*/ 0 h 1117"/>
                <a:gd name="T1" fmla="*/ 2147483647 h 1117"/>
                <a:gd name="T2" fmla="*/ 2147483647 h 1117"/>
                <a:gd name="T3" fmla="*/ 0 60000 65536"/>
                <a:gd name="T4" fmla="*/ 0 60000 65536"/>
                <a:gd name="T5" fmla="*/ 0 60000 65536"/>
                <a:gd name="T6" fmla="*/ 0 h 1117"/>
                <a:gd name="T7" fmla="*/ 1117 h 1117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1117">
                  <a:moveTo>
                    <a:pt x="0" y="0"/>
                  </a:moveTo>
                  <a:lnTo>
                    <a:pt x="0" y="39"/>
                  </a:lnTo>
                  <a:lnTo>
                    <a:pt x="0" y="1117"/>
                  </a:lnTo>
                </a:path>
              </a:pathLst>
            </a:cu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2" name="Line 56"/>
            <p:cNvSpPr>
              <a:spLocks noChangeShapeType="1"/>
            </p:cNvSpPr>
            <p:nvPr/>
          </p:nvSpPr>
          <p:spPr bwMode="auto">
            <a:xfrm>
              <a:off x="5227638" y="2311400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3" name="Line 57"/>
            <p:cNvSpPr>
              <a:spLocks noChangeShapeType="1"/>
            </p:cNvSpPr>
            <p:nvPr/>
          </p:nvSpPr>
          <p:spPr bwMode="auto">
            <a:xfrm>
              <a:off x="5227638" y="2759075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4" name="Line 58"/>
            <p:cNvSpPr>
              <a:spLocks noChangeShapeType="1"/>
            </p:cNvSpPr>
            <p:nvPr/>
          </p:nvSpPr>
          <p:spPr bwMode="auto">
            <a:xfrm>
              <a:off x="5268913" y="2536825"/>
              <a:ext cx="0" cy="22225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5" name="Line 59"/>
            <p:cNvSpPr>
              <a:spLocks noChangeShapeType="1"/>
            </p:cNvSpPr>
            <p:nvPr/>
          </p:nvSpPr>
          <p:spPr bwMode="auto">
            <a:xfrm>
              <a:off x="5227638" y="2536825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6" name="Line 60"/>
            <p:cNvSpPr>
              <a:spLocks noChangeShapeType="1"/>
            </p:cNvSpPr>
            <p:nvPr/>
          </p:nvSpPr>
          <p:spPr bwMode="auto">
            <a:xfrm>
              <a:off x="5227638" y="3205163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7" name="Line 61"/>
            <p:cNvSpPr>
              <a:spLocks noChangeShapeType="1"/>
            </p:cNvSpPr>
            <p:nvPr/>
          </p:nvSpPr>
          <p:spPr bwMode="auto">
            <a:xfrm>
              <a:off x="5268913" y="2982913"/>
              <a:ext cx="0" cy="22225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8" name="Line 62"/>
            <p:cNvSpPr>
              <a:spLocks noChangeShapeType="1"/>
            </p:cNvSpPr>
            <p:nvPr/>
          </p:nvSpPr>
          <p:spPr bwMode="auto">
            <a:xfrm>
              <a:off x="5227638" y="2982913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9" name="Line 63"/>
            <p:cNvSpPr>
              <a:spLocks noChangeShapeType="1"/>
            </p:cNvSpPr>
            <p:nvPr/>
          </p:nvSpPr>
          <p:spPr bwMode="auto">
            <a:xfrm>
              <a:off x="5268913" y="2759075"/>
              <a:ext cx="0" cy="22383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0" name="Line 64"/>
            <p:cNvSpPr>
              <a:spLocks noChangeShapeType="1"/>
            </p:cNvSpPr>
            <p:nvPr/>
          </p:nvSpPr>
          <p:spPr bwMode="auto">
            <a:xfrm>
              <a:off x="5227638" y="3648075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1" name="Freeform 65"/>
            <p:cNvSpPr>
              <a:spLocks/>
            </p:cNvSpPr>
            <p:nvPr/>
          </p:nvSpPr>
          <p:spPr bwMode="auto">
            <a:xfrm>
              <a:off x="5268913" y="3205163"/>
              <a:ext cx="0" cy="442912"/>
            </a:xfrm>
            <a:custGeom>
              <a:avLst/>
              <a:gdLst>
                <a:gd name="T0" fmla="*/ 0 h 2117"/>
                <a:gd name="T1" fmla="*/ 2147483647 h 2117"/>
                <a:gd name="T2" fmla="*/ 2147483647 h 2117"/>
                <a:gd name="T3" fmla="*/ 0 60000 65536"/>
                <a:gd name="T4" fmla="*/ 0 60000 65536"/>
                <a:gd name="T5" fmla="*/ 0 60000 65536"/>
                <a:gd name="T6" fmla="*/ 0 h 2117"/>
                <a:gd name="T7" fmla="*/ 2117 h 2117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2117">
                  <a:moveTo>
                    <a:pt x="0" y="0"/>
                  </a:moveTo>
                  <a:lnTo>
                    <a:pt x="0" y="1059"/>
                  </a:lnTo>
                  <a:lnTo>
                    <a:pt x="0" y="2117"/>
                  </a:lnTo>
                </a:path>
              </a:pathLst>
            </a:cu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2" name="Line 66"/>
            <p:cNvSpPr>
              <a:spLocks noChangeShapeType="1"/>
            </p:cNvSpPr>
            <p:nvPr/>
          </p:nvSpPr>
          <p:spPr bwMode="auto">
            <a:xfrm>
              <a:off x="5227638" y="3427413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3" name="Line 67"/>
            <p:cNvSpPr>
              <a:spLocks noChangeShapeType="1"/>
            </p:cNvSpPr>
            <p:nvPr/>
          </p:nvSpPr>
          <p:spPr bwMode="auto">
            <a:xfrm>
              <a:off x="5227638" y="4090988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4" name="Line 68"/>
            <p:cNvSpPr>
              <a:spLocks noChangeShapeType="1"/>
            </p:cNvSpPr>
            <p:nvPr/>
          </p:nvSpPr>
          <p:spPr bwMode="auto">
            <a:xfrm>
              <a:off x="5268913" y="3865563"/>
              <a:ext cx="0" cy="22542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5" name="Line 69"/>
            <p:cNvSpPr>
              <a:spLocks noChangeShapeType="1"/>
            </p:cNvSpPr>
            <p:nvPr/>
          </p:nvSpPr>
          <p:spPr bwMode="auto">
            <a:xfrm>
              <a:off x="5227638" y="3865563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6" name="Line 70"/>
            <p:cNvSpPr>
              <a:spLocks noChangeShapeType="1"/>
            </p:cNvSpPr>
            <p:nvPr/>
          </p:nvSpPr>
          <p:spPr bwMode="auto">
            <a:xfrm>
              <a:off x="5268913" y="3648075"/>
              <a:ext cx="0" cy="21748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7" name="Line 71"/>
            <p:cNvSpPr>
              <a:spLocks noChangeShapeType="1"/>
            </p:cNvSpPr>
            <p:nvPr/>
          </p:nvSpPr>
          <p:spPr bwMode="auto">
            <a:xfrm>
              <a:off x="5227638" y="4535488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8" name="Line 72"/>
            <p:cNvSpPr>
              <a:spLocks noChangeShapeType="1"/>
            </p:cNvSpPr>
            <p:nvPr/>
          </p:nvSpPr>
          <p:spPr bwMode="auto">
            <a:xfrm>
              <a:off x="5268913" y="4308475"/>
              <a:ext cx="0" cy="227013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9" name="Line 73"/>
            <p:cNvSpPr>
              <a:spLocks noChangeShapeType="1"/>
            </p:cNvSpPr>
            <p:nvPr/>
          </p:nvSpPr>
          <p:spPr bwMode="auto">
            <a:xfrm>
              <a:off x="5227638" y="4308475"/>
              <a:ext cx="412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0" name="Line 74"/>
            <p:cNvSpPr>
              <a:spLocks noChangeShapeType="1"/>
            </p:cNvSpPr>
            <p:nvPr/>
          </p:nvSpPr>
          <p:spPr bwMode="auto">
            <a:xfrm>
              <a:off x="5268913" y="4535488"/>
              <a:ext cx="0" cy="4762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1" name="Line 75"/>
            <p:cNvSpPr>
              <a:spLocks noChangeShapeType="1"/>
            </p:cNvSpPr>
            <p:nvPr/>
          </p:nvSpPr>
          <p:spPr bwMode="auto">
            <a:xfrm>
              <a:off x="5268913" y="4090988"/>
              <a:ext cx="0" cy="217487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2" name="Line 76"/>
            <p:cNvSpPr>
              <a:spLocks noChangeShapeType="1"/>
            </p:cNvSpPr>
            <p:nvPr/>
          </p:nvSpPr>
          <p:spPr bwMode="auto">
            <a:xfrm>
              <a:off x="6189663" y="4535488"/>
              <a:ext cx="0" cy="4762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3" name="Line 77"/>
            <p:cNvSpPr>
              <a:spLocks noChangeShapeType="1"/>
            </p:cNvSpPr>
            <p:nvPr/>
          </p:nvSpPr>
          <p:spPr bwMode="auto">
            <a:xfrm>
              <a:off x="7110413" y="4535488"/>
              <a:ext cx="0" cy="4762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4" name="Line 78"/>
            <p:cNvSpPr>
              <a:spLocks noChangeShapeType="1"/>
            </p:cNvSpPr>
            <p:nvPr/>
          </p:nvSpPr>
          <p:spPr bwMode="auto">
            <a:xfrm>
              <a:off x="6189663" y="4535488"/>
              <a:ext cx="9207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5" name="Line 79"/>
            <p:cNvSpPr>
              <a:spLocks noChangeShapeType="1"/>
            </p:cNvSpPr>
            <p:nvPr/>
          </p:nvSpPr>
          <p:spPr bwMode="auto">
            <a:xfrm>
              <a:off x="5268913" y="4535488"/>
              <a:ext cx="9207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6" name="Line 80"/>
            <p:cNvSpPr>
              <a:spLocks noChangeShapeType="1"/>
            </p:cNvSpPr>
            <p:nvPr/>
          </p:nvSpPr>
          <p:spPr bwMode="auto">
            <a:xfrm>
              <a:off x="7110413" y="4535488"/>
              <a:ext cx="9207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7" name="Freeform 81"/>
            <p:cNvSpPr>
              <a:spLocks/>
            </p:cNvSpPr>
            <p:nvPr/>
          </p:nvSpPr>
          <p:spPr bwMode="auto">
            <a:xfrm>
              <a:off x="6502400" y="2627313"/>
              <a:ext cx="992188" cy="0"/>
            </a:xfrm>
            <a:custGeom>
              <a:avLst/>
              <a:gdLst>
                <a:gd name="T0" fmla="*/ 0 w 4742"/>
                <a:gd name="T1" fmla="*/ 2147483647 w 4742"/>
                <a:gd name="T2" fmla="*/ 2147483647 w 4742"/>
                <a:gd name="T3" fmla="*/ 0 60000 65536"/>
                <a:gd name="T4" fmla="*/ 0 60000 65536"/>
                <a:gd name="T5" fmla="*/ 0 60000 65536"/>
                <a:gd name="T6" fmla="*/ 0 w 4742"/>
                <a:gd name="T7" fmla="*/ 4742 w 4742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T6" t="0" r="T7" b="0"/>
              <a:pathLst>
                <a:path w="4742">
                  <a:moveTo>
                    <a:pt x="0" y="0"/>
                  </a:moveTo>
                  <a:lnTo>
                    <a:pt x="4723" y="0"/>
                  </a:lnTo>
                  <a:lnTo>
                    <a:pt x="4742" y="0"/>
                  </a:lnTo>
                </a:path>
              </a:pathLst>
            </a:custGeom>
            <a:solidFill>
              <a:srgbClr val="CC6600"/>
            </a:solidFill>
            <a:ln w="31750">
              <a:solidFill>
                <a:srgbClr val="CC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98" name="Line 82"/>
            <p:cNvSpPr>
              <a:spLocks noChangeShapeType="1"/>
            </p:cNvSpPr>
            <p:nvPr/>
          </p:nvSpPr>
          <p:spPr bwMode="auto">
            <a:xfrm flipV="1">
              <a:off x="7489825" y="2627313"/>
              <a:ext cx="0" cy="101600"/>
            </a:xfrm>
            <a:prstGeom prst="line">
              <a:avLst/>
            </a:prstGeom>
            <a:noFill/>
            <a:ln w="3175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9" name="Line 83"/>
            <p:cNvSpPr>
              <a:spLocks noChangeShapeType="1"/>
            </p:cNvSpPr>
            <p:nvPr/>
          </p:nvSpPr>
          <p:spPr bwMode="auto">
            <a:xfrm flipH="1">
              <a:off x="6338888" y="2319338"/>
              <a:ext cx="852487" cy="0"/>
            </a:xfrm>
            <a:prstGeom prst="line">
              <a:avLst/>
            </a:prstGeom>
            <a:noFill/>
            <a:ln w="317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00" name="Line 84"/>
            <p:cNvSpPr>
              <a:spLocks noChangeShapeType="1"/>
            </p:cNvSpPr>
            <p:nvPr/>
          </p:nvSpPr>
          <p:spPr bwMode="auto">
            <a:xfrm>
              <a:off x="7494588" y="2736850"/>
              <a:ext cx="1447800" cy="0"/>
            </a:xfrm>
            <a:prstGeom prst="line">
              <a:avLst/>
            </a:prstGeom>
            <a:noFill/>
            <a:ln w="3175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01" name="Freeform 85"/>
            <p:cNvSpPr>
              <a:spLocks/>
            </p:cNvSpPr>
            <p:nvPr/>
          </p:nvSpPr>
          <p:spPr bwMode="auto">
            <a:xfrm>
              <a:off x="6334125" y="2306638"/>
              <a:ext cx="4763" cy="7937"/>
            </a:xfrm>
            <a:custGeom>
              <a:avLst/>
              <a:gdLst>
                <a:gd name="T0" fmla="*/ 0 w 20"/>
                <a:gd name="T1" fmla="*/ 2147483647 h 40"/>
                <a:gd name="T2" fmla="*/ 0 w 20"/>
                <a:gd name="T3" fmla="*/ 0 h 40"/>
                <a:gd name="T4" fmla="*/ 2147483647 w 20"/>
                <a:gd name="T5" fmla="*/ 0 h 40"/>
                <a:gd name="T6" fmla="*/ 0 60000 65536"/>
                <a:gd name="T7" fmla="*/ 0 60000 65536"/>
                <a:gd name="T8" fmla="*/ 0 60000 65536"/>
                <a:gd name="T9" fmla="*/ 0 w 20"/>
                <a:gd name="T10" fmla="*/ 0 h 40"/>
                <a:gd name="T11" fmla="*/ 20 w 20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40">
                  <a:moveTo>
                    <a:pt x="0" y="40"/>
                  </a:moveTo>
                  <a:lnTo>
                    <a:pt x="0" y="0"/>
                  </a:lnTo>
                  <a:lnTo>
                    <a:pt x="20" y="0"/>
                  </a:lnTo>
                </a:path>
              </a:pathLst>
            </a:custGeom>
            <a:noFill/>
            <a:ln w="3175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02" name="Freeform 86"/>
            <p:cNvSpPr>
              <a:spLocks/>
            </p:cNvSpPr>
            <p:nvPr/>
          </p:nvSpPr>
          <p:spPr bwMode="auto">
            <a:xfrm>
              <a:off x="6321425" y="2420938"/>
              <a:ext cx="180975" cy="203200"/>
            </a:xfrm>
            <a:custGeom>
              <a:avLst/>
              <a:gdLst>
                <a:gd name="T0" fmla="*/ 0 w 863"/>
                <a:gd name="T1" fmla="*/ 0 h 962"/>
                <a:gd name="T2" fmla="*/ 2147483647 w 863"/>
                <a:gd name="T3" fmla="*/ 0 h 962"/>
                <a:gd name="T4" fmla="*/ 2147483647 w 863"/>
                <a:gd name="T5" fmla="*/ 0 h 962"/>
                <a:gd name="T6" fmla="*/ 2147483647 w 863"/>
                <a:gd name="T7" fmla="*/ 2147483647 h 9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3"/>
                <a:gd name="T13" fmla="*/ 0 h 962"/>
                <a:gd name="T14" fmla="*/ 863 w 863"/>
                <a:gd name="T15" fmla="*/ 962 h 9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3" h="962">
                  <a:moveTo>
                    <a:pt x="0" y="0"/>
                  </a:moveTo>
                  <a:lnTo>
                    <a:pt x="98" y="0"/>
                  </a:lnTo>
                  <a:lnTo>
                    <a:pt x="863" y="0"/>
                  </a:lnTo>
                  <a:lnTo>
                    <a:pt x="863" y="962"/>
                  </a:lnTo>
                </a:path>
              </a:pathLst>
            </a:custGeom>
            <a:noFill/>
            <a:ln w="3175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03" name="Line 87"/>
            <p:cNvSpPr>
              <a:spLocks noChangeShapeType="1"/>
            </p:cNvSpPr>
            <p:nvPr/>
          </p:nvSpPr>
          <p:spPr bwMode="auto">
            <a:xfrm>
              <a:off x="6342063" y="2314575"/>
              <a:ext cx="0" cy="106363"/>
            </a:xfrm>
            <a:prstGeom prst="line">
              <a:avLst/>
            </a:prstGeom>
            <a:noFill/>
            <a:ln w="3175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04" name="Line 88"/>
            <p:cNvSpPr>
              <a:spLocks noChangeShapeType="1"/>
            </p:cNvSpPr>
            <p:nvPr/>
          </p:nvSpPr>
          <p:spPr bwMode="auto">
            <a:xfrm>
              <a:off x="5272088" y="2314575"/>
              <a:ext cx="1062037" cy="0"/>
            </a:xfrm>
            <a:prstGeom prst="line">
              <a:avLst/>
            </a:prstGeom>
            <a:noFill/>
            <a:ln w="3175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05" name="Line 89"/>
            <p:cNvSpPr>
              <a:spLocks noChangeShapeType="1"/>
            </p:cNvSpPr>
            <p:nvPr/>
          </p:nvSpPr>
          <p:spPr bwMode="auto">
            <a:xfrm>
              <a:off x="7494588" y="2624138"/>
              <a:ext cx="0" cy="3175"/>
            </a:xfrm>
            <a:prstGeom prst="line">
              <a:avLst/>
            </a:prstGeom>
            <a:noFill/>
            <a:ln w="3175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06" name="Rectangle 90"/>
            <p:cNvSpPr>
              <a:spLocks noChangeArrowheads="1"/>
            </p:cNvSpPr>
            <p:nvPr/>
          </p:nvSpPr>
          <p:spPr bwMode="auto">
            <a:xfrm>
              <a:off x="5232400" y="2273300"/>
              <a:ext cx="68263" cy="71438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07" name="Rectangle 91"/>
            <p:cNvSpPr>
              <a:spLocks noChangeArrowheads="1"/>
            </p:cNvSpPr>
            <p:nvPr/>
          </p:nvSpPr>
          <p:spPr bwMode="auto">
            <a:xfrm>
              <a:off x="6303963" y="2276475"/>
              <a:ext cx="69850" cy="6985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08" name="Rectangle 92"/>
            <p:cNvSpPr>
              <a:spLocks noChangeArrowheads="1"/>
            </p:cNvSpPr>
            <p:nvPr/>
          </p:nvSpPr>
          <p:spPr bwMode="auto">
            <a:xfrm>
              <a:off x="6303963" y="2387600"/>
              <a:ext cx="69850" cy="6985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09" name="Rectangle 93"/>
            <p:cNvSpPr>
              <a:spLocks noChangeArrowheads="1"/>
            </p:cNvSpPr>
            <p:nvPr/>
          </p:nvSpPr>
          <p:spPr bwMode="auto">
            <a:xfrm>
              <a:off x="6465888" y="2390775"/>
              <a:ext cx="69850" cy="6985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10" name="Rectangle 94"/>
            <p:cNvSpPr>
              <a:spLocks noChangeArrowheads="1"/>
            </p:cNvSpPr>
            <p:nvPr/>
          </p:nvSpPr>
          <p:spPr bwMode="auto">
            <a:xfrm>
              <a:off x="6465888" y="2592388"/>
              <a:ext cx="69850" cy="6985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11" name="Rectangle 95"/>
            <p:cNvSpPr>
              <a:spLocks noChangeArrowheads="1"/>
            </p:cNvSpPr>
            <p:nvPr/>
          </p:nvSpPr>
          <p:spPr bwMode="auto">
            <a:xfrm>
              <a:off x="7454900" y="2592388"/>
              <a:ext cx="69850" cy="6985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12" name="Rectangle 96"/>
            <p:cNvSpPr>
              <a:spLocks noChangeArrowheads="1"/>
            </p:cNvSpPr>
            <p:nvPr/>
          </p:nvSpPr>
          <p:spPr bwMode="auto">
            <a:xfrm>
              <a:off x="7151688" y="2592388"/>
              <a:ext cx="69850" cy="6985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13" name="Rectangle 97"/>
            <p:cNvSpPr>
              <a:spLocks noChangeArrowheads="1"/>
            </p:cNvSpPr>
            <p:nvPr/>
          </p:nvSpPr>
          <p:spPr bwMode="auto">
            <a:xfrm>
              <a:off x="8915400" y="2703513"/>
              <a:ext cx="69850" cy="71437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14" name="Rectangle 98"/>
            <p:cNvSpPr>
              <a:spLocks noChangeArrowheads="1"/>
            </p:cNvSpPr>
            <p:nvPr/>
          </p:nvSpPr>
          <p:spPr bwMode="auto">
            <a:xfrm>
              <a:off x="7454900" y="2703513"/>
              <a:ext cx="69850" cy="71437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15" name="Freeform 99"/>
            <p:cNvSpPr>
              <a:spLocks/>
            </p:cNvSpPr>
            <p:nvPr/>
          </p:nvSpPr>
          <p:spPr bwMode="auto">
            <a:xfrm>
              <a:off x="7191375" y="2316163"/>
              <a:ext cx="1762125" cy="111125"/>
            </a:xfrm>
            <a:custGeom>
              <a:avLst/>
              <a:gdLst>
                <a:gd name="T0" fmla="*/ 2147483647 w 8427"/>
                <a:gd name="T1" fmla="*/ 2147483647 h 530"/>
                <a:gd name="T2" fmla="*/ 0 w 8427"/>
                <a:gd name="T3" fmla="*/ 2147483647 h 530"/>
                <a:gd name="T4" fmla="*/ 0 w 8427"/>
                <a:gd name="T5" fmla="*/ 0 h 530"/>
                <a:gd name="T6" fmla="*/ 0 60000 65536"/>
                <a:gd name="T7" fmla="*/ 0 60000 65536"/>
                <a:gd name="T8" fmla="*/ 0 60000 65536"/>
                <a:gd name="T9" fmla="*/ 0 w 8427"/>
                <a:gd name="T10" fmla="*/ 0 h 530"/>
                <a:gd name="T11" fmla="*/ 8427 w 8427"/>
                <a:gd name="T12" fmla="*/ 530 h 5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427" h="530">
                  <a:moveTo>
                    <a:pt x="8427" y="530"/>
                  </a:moveTo>
                  <a:lnTo>
                    <a:pt x="0" y="53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16" name="Freeform 100"/>
            <p:cNvSpPr>
              <a:spLocks/>
            </p:cNvSpPr>
            <p:nvPr/>
          </p:nvSpPr>
          <p:spPr bwMode="auto">
            <a:xfrm>
              <a:off x="8904288" y="2378075"/>
              <a:ext cx="98425" cy="98425"/>
            </a:xfrm>
            <a:custGeom>
              <a:avLst/>
              <a:gdLst>
                <a:gd name="T0" fmla="*/ 2147483647 w 471"/>
                <a:gd name="T1" fmla="*/ 2147483647 h 471"/>
                <a:gd name="T2" fmla="*/ 2147483647 w 471"/>
                <a:gd name="T3" fmla="*/ 0 h 471"/>
                <a:gd name="T4" fmla="*/ 0 w 471"/>
                <a:gd name="T5" fmla="*/ 2147483647 h 471"/>
                <a:gd name="T6" fmla="*/ 2147483647 w 471"/>
                <a:gd name="T7" fmla="*/ 2147483647 h 471"/>
                <a:gd name="T8" fmla="*/ 2147483647 w 471"/>
                <a:gd name="T9" fmla="*/ 2147483647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1"/>
                <a:gd name="T16" fmla="*/ 0 h 471"/>
                <a:gd name="T17" fmla="*/ 471 w 471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1" h="471">
                  <a:moveTo>
                    <a:pt x="471" y="235"/>
                  </a:moveTo>
                  <a:lnTo>
                    <a:pt x="236" y="0"/>
                  </a:lnTo>
                  <a:lnTo>
                    <a:pt x="0" y="235"/>
                  </a:lnTo>
                  <a:lnTo>
                    <a:pt x="236" y="471"/>
                  </a:lnTo>
                  <a:lnTo>
                    <a:pt x="471" y="235"/>
                  </a:lnTo>
                  <a:close/>
                </a:path>
              </a:pathLst>
            </a:custGeom>
            <a:solidFill>
              <a:srgbClr val="990000"/>
            </a:solidFill>
            <a:ln w="9525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17" name="Freeform 101"/>
            <p:cNvSpPr>
              <a:spLocks/>
            </p:cNvSpPr>
            <p:nvPr/>
          </p:nvSpPr>
          <p:spPr bwMode="auto">
            <a:xfrm>
              <a:off x="7453313" y="2378075"/>
              <a:ext cx="98425" cy="98425"/>
            </a:xfrm>
            <a:custGeom>
              <a:avLst/>
              <a:gdLst>
                <a:gd name="T0" fmla="*/ 2147483647 w 471"/>
                <a:gd name="T1" fmla="*/ 2147483647 h 471"/>
                <a:gd name="T2" fmla="*/ 2147483647 w 471"/>
                <a:gd name="T3" fmla="*/ 0 h 471"/>
                <a:gd name="T4" fmla="*/ 0 w 471"/>
                <a:gd name="T5" fmla="*/ 2147483647 h 471"/>
                <a:gd name="T6" fmla="*/ 2147483647 w 471"/>
                <a:gd name="T7" fmla="*/ 2147483647 h 471"/>
                <a:gd name="T8" fmla="*/ 2147483647 w 471"/>
                <a:gd name="T9" fmla="*/ 2147483647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1"/>
                <a:gd name="T16" fmla="*/ 0 h 471"/>
                <a:gd name="T17" fmla="*/ 471 w 471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1" h="471">
                  <a:moveTo>
                    <a:pt x="471" y="235"/>
                  </a:moveTo>
                  <a:lnTo>
                    <a:pt x="236" y="0"/>
                  </a:lnTo>
                  <a:lnTo>
                    <a:pt x="0" y="235"/>
                  </a:lnTo>
                  <a:lnTo>
                    <a:pt x="236" y="471"/>
                  </a:lnTo>
                  <a:lnTo>
                    <a:pt x="471" y="235"/>
                  </a:lnTo>
                  <a:close/>
                </a:path>
              </a:pathLst>
            </a:custGeom>
            <a:solidFill>
              <a:srgbClr val="990000"/>
            </a:solidFill>
            <a:ln w="9525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18" name="Freeform 102"/>
            <p:cNvSpPr>
              <a:spLocks/>
            </p:cNvSpPr>
            <p:nvPr/>
          </p:nvSpPr>
          <p:spPr bwMode="auto">
            <a:xfrm>
              <a:off x="7142163" y="2378075"/>
              <a:ext cx="98425" cy="98425"/>
            </a:xfrm>
            <a:custGeom>
              <a:avLst/>
              <a:gdLst>
                <a:gd name="T0" fmla="*/ 2147483647 w 471"/>
                <a:gd name="T1" fmla="*/ 2147483647 h 471"/>
                <a:gd name="T2" fmla="*/ 2147483647 w 471"/>
                <a:gd name="T3" fmla="*/ 0 h 471"/>
                <a:gd name="T4" fmla="*/ 0 w 471"/>
                <a:gd name="T5" fmla="*/ 2147483647 h 471"/>
                <a:gd name="T6" fmla="*/ 2147483647 w 471"/>
                <a:gd name="T7" fmla="*/ 2147483647 h 471"/>
                <a:gd name="T8" fmla="*/ 2147483647 w 471"/>
                <a:gd name="T9" fmla="*/ 2147483647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1"/>
                <a:gd name="T16" fmla="*/ 0 h 471"/>
                <a:gd name="T17" fmla="*/ 471 w 471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1" h="471">
                  <a:moveTo>
                    <a:pt x="471" y="235"/>
                  </a:moveTo>
                  <a:lnTo>
                    <a:pt x="236" y="0"/>
                  </a:lnTo>
                  <a:lnTo>
                    <a:pt x="0" y="235"/>
                  </a:lnTo>
                  <a:lnTo>
                    <a:pt x="236" y="471"/>
                  </a:lnTo>
                  <a:lnTo>
                    <a:pt x="471" y="235"/>
                  </a:lnTo>
                  <a:close/>
                </a:path>
              </a:pathLst>
            </a:custGeom>
            <a:solidFill>
              <a:srgbClr val="990000"/>
            </a:solidFill>
            <a:ln w="9525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19" name="Freeform 103"/>
            <p:cNvSpPr>
              <a:spLocks/>
            </p:cNvSpPr>
            <p:nvPr/>
          </p:nvSpPr>
          <p:spPr bwMode="auto">
            <a:xfrm>
              <a:off x="7142163" y="2266950"/>
              <a:ext cx="98425" cy="98425"/>
            </a:xfrm>
            <a:custGeom>
              <a:avLst/>
              <a:gdLst>
                <a:gd name="T0" fmla="*/ 2147483647 w 471"/>
                <a:gd name="T1" fmla="*/ 2147483647 h 471"/>
                <a:gd name="T2" fmla="*/ 2147483647 w 471"/>
                <a:gd name="T3" fmla="*/ 0 h 471"/>
                <a:gd name="T4" fmla="*/ 0 w 471"/>
                <a:gd name="T5" fmla="*/ 2147483647 h 471"/>
                <a:gd name="T6" fmla="*/ 2147483647 w 471"/>
                <a:gd name="T7" fmla="*/ 2147483647 h 471"/>
                <a:gd name="T8" fmla="*/ 2147483647 w 471"/>
                <a:gd name="T9" fmla="*/ 2147483647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1"/>
                <a:gd name="T16" fmla="*/ 0 h 471"/>
                <a:gd name="T17" fmla="*/ 471 w 471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1" h="471">
                  <a:moveTo>
                    <a:pt x="471" y="236"/>
                  </a:moveTo>
                  <a:lnTo>
                    <a:pt x="236" y="0"/>
                  </a:lnTo>
                  <a:lnTo>
                    <a:pt x="0" y="236"/>
                  </a:lnTo>
                  <a:lnTo>
                    <a:pt x="236" y="471"/>
                  </a:lnTo>
                  <a:lnTo>
                    <a:pt x="471" y="236"/>
                  </a:lnTo>
                  <a:close/>
                </a:path>
              </a:pathLst>
            </a:custGeom>
            <a:solidFill>
              <a:srgbClr val="990000"/>
            </a:solidFill>
            <a:ln w="9525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20" name="Freeform 104"/>
            <p:cNvSpPr>
              <a:spLocks/>
            </p:cNvSpPr>
            <p:nvPr/>
          </p:nvSpPr>
          <p:spPr bwMode="auto">
            <a:xfrm>
              <a:off x="6453188" y="2266950"/>
              <a:ext cx="98425" cy="98425"/>
            </a:xfrm>
            <a:custGeom>
              <a:avLst/>
              <a:gdLst>
                <a:gd name="T0" fmla="*/ 2147483647 w 471"/>
                <a:gd name="T1" fmla="*/ 2147483647 h 471"/>
                <a:gd name="T2" fmla="*/ 2147483647 w 471"/>
                <a:gd name="T3" fmla="*/ 0 h 471"/>
                <a:gd name="T4" fmla="*/ 0 w 471"/>
                <a:gd name="T5" fmla="*/ 2147483647 h 471"/>
                <a:gd name="T6" fmla="*/ 2147483647 w 471"/>
                <a:gd name="T7" fmla="*/ 2147483647 h 471"/>
                <a:gd name="T8" fmla="*/ 2147483647 w 471"/>
                <a:gd name="T9" fmla="*/ 2147483647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1"/>
                <a:gd name="T16" fmla="*/ 0 h 471"/>
                <a:gd name="T17" fmla="*/ 471 w 471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1" h="471">
                  <a:moveTo>
                    <a:pt x="471" y="236"/>
                  </a:moveTo>
                  <a:lnTo>
                    <a:pt x="236" y="0"/>
                  </a:lnTo>
                  <a:lnTo>
                    <a:pt x="0" y="236"/>
                  </a:lnTo>
                  <a:lnTo>
                    <a:pt x="236" y="471"/>
                  </a:lnTo>
                  <a:lnTo>
                    <a:pt x="471" y="236"/>
                  </a:lnTo>
                  <a:close/>
                </a:path>
              </a:pathLst>
            </a:custGeom>
            <a:solidFill>
              <a:srgbClr val="990000"/>
            </a:solidFill>
            <a:ln w="9525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21" name="Text Box 76"/>
            <p:cNvSpPr txBox="1">
              <a:spLocks noChangeArrowheads="1"/>
            </p:cNvSpPr>
            <p:nvPr/>
          </p:nvSpPr>
          <p:spPr bwMode="auto">
            <a:xfrm rot="-5400000">
              <a:off x="3647282" y="3240881"/>
              <a:ext cx="21859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400">
                  <a:solidFill>
                    <a:srgbClr val="000066"/>
                  </a:solidFill>
                </a:rPr>
                <a:t>Percent with suppression</a:t>
              </a:r>
              <a:endParaRPr lang="en-GB" sz="1400" baseline="30000">
                <a:solidFill>
                  <a:srgbClr val="000066"/>
                </a:solidFill>
              </a:endParaRPr>
            </a:p>
          </p:txBody>
        </p:sp>
        <p:sp>
          <p:nvSpPr>
            <p:cNvPr id="5222" name="Rectangle 159"/>
            <p:cNvSpPr>
              <a:spLocks noChangeArrowheads="1"/>
            </p:cNvSpPr>
            <p:nvPr/>
          </p:nvSpPr>
          <p:spPr bwMode="auto">
            <a:xfrm>
              <a:off x="5080000" y="4445000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23" name="Rectangle 160"/>
            <p:cNvSpPr>
              <a:spLocks noChangeArrowheads="1"/>
            </p:cNvSpPr>
            <p:nvPr/>
          </p:nvSpPr>
          <p:spPr bwMode="auto">
            <a:xfrm>
              <a:off x="4981575" y="4013200"/>
              <a:ext cx="195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20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24" name="Rectangle 161"/>
            <p:cNvSpPr>
              <a:spLocks noChangeArrowheads="1"/>
            </p:cNvSpPr>
            <p:nvPr/>
          </p:nvSpPr>
          <p:spPr bwMode="auto">
            <a:xfrm>
              <a:off x="4981575" y="3576638"/>
              <a:ext cx="195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40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25" name="Rectangle 162"/>
            <p:cNvSpPr>
              <a:spLocks noChangeArrowheads="1"/>
            </p:cNvSpPr>
            <p:nvPr/>
          </p:nvSpPr>
          <p:spPr bwMode="auto">
            <a:xfrm>
              <a:off x="4981575" y="3128963"/>
              <a:ext cx="195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60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26" name="Rectangle 164"/>
            <p:cNvSpPr>
              <a:spLocks noChangeArrowheads="1"/>
            </p:cNvSpPr>
            <p:nvPr/>
          </p:nvSpPr>
          <p:spPr bwMode="auto">
            <a:xfrm>
              <a:off x="4881563" y="2251075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100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27" name="Rectangle 159"/>
            <p:cNvSpPr>
              <a:spLocks noChangeArrowheads="1"/>
            </p:cNvSpPr>
            <p:nvPr/>
          </p:nvSpPr>
          <p:spPr bwMode="auto">
            <a:xfrm>
              <a:off x="5219700" y="4589463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28" name="Rectangle 159"/>
            <p:cNvSpPr>
              <a:spLocks noChangeArrowheads="1"/>
            </p:cNvSpPr>
            <p:nvPr/>
          </p:nvSpPr>
          <p:spPr bwMode="auto">
            <a:xfrm>
              <a:off x="6838950" y="4945063"/>
              <a:ext cx="5461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Weeks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29" name="Rectangle 163"/>
            <p:cNvSpPr>
              <a:spLocks noChangeArrowheads="1"/>
            </p:cNvSpPr>
            <p:nvPr/>
          </p:nvSpPr>
          <p:spPr bwMode="auto">
            <a:xfrm>
              <a:off x="4981575" y="2687638"/>
              <a:ext cx="195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80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30" name="Rectangle 159"/>
            <p:cNvSpPr>
              <a:spLocks noChangeArrowheads="1"/>
            </p:cNvSpPr>
            <p:nvPr/>
          </p:nvSpPr>
          <p:spPr bwMode="auto">
            <a:xfrm>
              <a:off x="6091238" y="45894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12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31" name="Rectangle 159"/>
            <p:cNvSpPr>
              <a:spLocks noChangeArrowheads="1"/>
            </p:cNvSpPr>
            <p:nvPr/>
          </p:nvSpPr>
          <p:spPr bwMode="auto">
            <a:xfrm>
              <a:off x="7021513" y="45894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24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32" name="Rectangle 159"/>
            <p:cNvSpPr>
              <a:spLocks noChangeArrowheads="1"/>
            </p:cNvSpPr>
            <p:nvPr/>
          </p:nvSpPr>
          <p:spPr bwMode="auto">
            <a:xfrm>
              <a:off x="7934325" y="45894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36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233" name="Rectangle 159"/>
            <p:cNvSpPr>
              <a:spLocks noChangeArrowheads="1"/>
            </p:cNvSpPr>
            <p:nvPr/>
          </p:nvSpPr>
          <p:spPr bwMode="auto">
            <a:xfrm>
              <a:off x="8839200" y="45894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48</a:t>
              </a:r>
              <a:endParaRPr lang="en-GB">
                <a:solidFill>
                  <a:srgbClr val="000066"/>
                </a:solidFill>
              </a:endParaRPr>
            </a:p>
          </p:txBody>
        </p:sp>
      </p:grpSp>
      <p:grpSp>
        <p:nvGrpSpPr>
          <p:cNvPr id="5133" name="Groupe 111"/>
          <p:cNvGrpSpPr>
            <a:grpSpLocks/>
          </p:cNvGrpSpPr>
          <p:nvPr/>
        </p:nvGrpSpPr>
        <p:grpSpPr bwMode="auto">
          <a:xfrm>
            <a:off x="160338" y="1724025"/>
            <a:ext cx="4432300" cy="3659188"/>
            <a:chOff x="160338" y="1724025"/>
            <a:chExt cx="4432954" cy="3659188"/>
          </a:xfrm>
        </p:grpSpPr>
        <p:sp>
          <p:nvSpPr>
            <p:cNvPr id="5135" name="Text Box 177"/>
            <p:cNvSpPr txBox="1">
              <a:spLocks noChangeArrowheads="1"/>
            </p:cNvSpPr>
            <p:nvPr/>
          </p:nvSpPr>
          <p:spPr bwMode="auto">
            <a:xfrm>
              <a:off x="684213" y="1724025"/>
              <a:ext cx="199234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HIV-1 RNA &lt; 500 c/mL</a:t>
              </a:r>
            </a:p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at W48 (ITT)*</a:t>
              </a:r>
            </a:p>
          </p:txBody>
        </p:sp>
        <p:sp>
          <p:nvSpPr>
            <p:cNvPr id="5136" name="Text Box 177"/>
            <p:cNvSpPr txBox="1">
              <a:spLocks noChangeArrowheads="1"/>
            </p:cNvSpPr>
            <p:nvPr/>
          </p:nvSpPr>
          <p:spPr bwMode="auto">
            <a:xfrm>
              <a:off x="2700338" y="1724025"/>
              <a:ext cx="189295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HIV-1 RNA &lt; 50 c/mL</a:t>
              </a:r>
            </a:p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at W72 (ITT)</a:t>
              </a:r>
            </a:p>
          </p:txBody>
        </p:sp>
        <p:grpSp>
          <p:nvGrpSpPr>
            <p:cNvPr id="5137" name="Group 120"/>
            <p:cNvGrpSpPr>
              <a:grpSpLocks/>
            </p:cNvGrpSpPr>
            <p:nvPr/>
          </p:nvGrpSpPr>
          <p:grpSpPr bwMode="auto">
            <a:xfrm>
              <a:off x="160338" y="2063750"/>
              <a:ext cx="4297362" cy="3319463"/>
              <a:chOff x="101" y="1300"/>
              <a:chExt cx="2707" cy="2091"/>
            </a:xfrm>
          </p:grpSpPr>
          <p:sp>
            <p:nvSpPr>
              <p:cNvPr id="5138" name="Rectangle 171"/>
              <p:cNvSpPr>
                <a:spLocks noChangeArrowheads="1"/>
              </p:cNvSpPr>
              <p:nvPr/>
            </p:nvSpPr>
            <p:spPr bwMode="auto">
              <a:xfrm>
                <a:off x="225" y="2812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5139" name="Rectangle 172"/>
              <p:cNvSpPr>
                <a:spLocks noChangeArrowheads="1"/>
              </p:cNvSpPr>
              <p:nvPr/>
            </p:nvSpPr>
            <p:spPr bwMode="auto">
              <a:xfrm>
                <a:off x="163" y="2494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25</a:t>
                </a:r>
              </a:p>
            </p:txBody>
          </p:sp>
          <p:sp>
            <p:nvSpPr>
              <p:cNvPr id="5140" name="Rectangle 173"/>
              <p:cNvSpPr>
                <a:spLocks noChangeArrowheads="1"/>
              </p:cNvSpPr>
              <p:nvPr/>
            </p:nvSpPr>
            <p:spPr bwMode="auto">
              <a:xfrm>
                <a:off x="163" y="2174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50</a:t>
                </a:r>
              </a:p>
            </p:txBody>
          </p:sp>
          <p:sp>
            <p:nvSpPr>
              <p:cNvPr id="5141" name="Rectangle 174"/>
              <p:cNvSpPr>
                <a:spLocks noChangeArrowheads="1"/>
              </p:cNvSpPr>
              <p:nvPr/>
            </p:nvSpPr>
            <p:spPr bwMode="auto">
              <a:xfrm>
                <a:off x="101" y="1536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100</a:t>
                </a:r>
              </a:p>
            </p:txBody>
          </p:sp>
          <p:sp>
            <p:nvSpPr>
              <p:cNvPr id="5142" name="Rectangle 175"/>
              <p:cNvSpPr>
                <a:spLocks noChangeArrowheads="1"/>
              </p:cNvSpPr>
              <p:nvPr/>
            </p:nvSpPr>
            <p:spPr bwMode="auto">
              <a:xfrm>
                <a:off x="163" y="1854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75</a:t>
                </a:r>
              </a:p>
            </p:txBody>
          </p:sp>
          <p:sp>
            <p:nvSpPr>
              <p:cNvPr id="5143" name="Line 176"/>
              <p:cNvSpPr>
                <a:spLocks noChangeShapeType="1"/>
              </p:cNvSpPr>
              <p:nvPr/>
            </p:nvSpPr>
            <p:spPr bwMode="auto">
              <a:xfrm>
                <a:off x="328" y="2560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44" name="Line 177"/>
              <p:cNvSpPr>
                <a:spLocks noChangeShapeType="1"/>
              </p:cNvSpPr>
              <p:nvPr/>
            </p:nvSpPr>
            <p:spPr bwMode="auto">
              <a:xfrm>
                <a:off x="328" y="2241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45" name="Line 178"/>
              <p:cNvSpPr>
                <a:spLocks noChangeShapeType="1"/>
              </p:cNvSpPr>
              <p:nvPr/>
            </p:nvSpPr>
            <p:spPr bwMode="auto">
              <a:xfrm>
                <a:off x="328" y="1601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46" name="Line 179"/>
              <p:cNvSpPr>
                <a:spLocks noChangeShapeType="1"/>
              </p:cNvSpPr>
              <p:nvPr/>
            </p:nvSpPr>
            <p:spPr bwMode="auto">
              <a:xfrm>
                <a:off x="328" y="1920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47" name="Line 180"/>
              <p:cNvSpPr>
                <a:spLocks noChangeShapeType="1"/>
              </p:cNvSpPr>
              <p:nvPr/>
            </p:nvSpPr>
            <p:spPr bwMode="auto">
              <a:xfrm>
                <a:off x="396" y="1597"/>
                <a:ext cx="1" cy="1322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48" name="Rectangle 181"/>
              <p:cNvSpPr>
                <a:spLocks noChangeArrowheads="1"/>
              </p:cNvSpPr>
              <p:nvPr/>
            </p:nvSpPr>
            <p:spPr bwMode="auto">
              <a:xfrm>
                <a:off x="621" y="1677"/>
                <a:ext cx="398" cy="1187"/>
              </a:xfrm>
              <a:prstGeom prst="rect">
                <a:avLst/>
              </a:prstGeom>
              <a:solidFill>
                <a:srgbClr val="990000"/>
              </a:solidFill>
              <a:ln w="9525">
                <a:solidFill>
                  <a:srgbClr val="99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149" name="Rectangle 183"/>
              <p:cNvSpPr>
                <a:spLocks noChangeArrowheads="1"/>
              </p:cNvSpPr>
              <p:nvPr/>
            </p:nvSpPr>
            <p:spPr bwMode="auto">
              <a:xfrm>
                <a:off x="702" y="1412"/>
                <a:ext cx="2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990000"/>
                    </a:solidFill>
                    <a:cs typeface="Arial" charset="0"/>
                  </a:rPr>
                  <a:t>95</a:t>
                </a:r>
              </a:p>
            </p:txBody>
          </p:sp>
          <p:sp>
            <p:nvSpPr>
              <p:cNvPr id="5150" name="Rectangle 184"/>
              <p:cNvSpPr>
                <a:spLocks noChangeArrowheads="1"/>
              </p:cNvSpPr>
              <p:nvPr/>
            </p:nvSpPr>
            <p:spPr bwMode="auto">
              <a:xfrm>
                <a:off x="2294" y="1502"/>
                <a:ext cx="2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CC6600"/>
                    </a:solidFill>
                    <a:cs typeface="Arial" charset="0"/>
                  </a:rPr>
                  <a:t>81</a:t>
                </a:r>
              </a:p>
            </p:txBody>
          </p:sp>
          <p:sp>
            <p:nvSpPr>
              <p:cNvPr id="5151" name="Line 185"/>
              <p:cNvSpPr>
                <a:spLocks noChangeShapeType="1"/>
              </p:cNvSpPr>
              <p:nvPr/>
            </p:nvSpPr>
            <p:spPr bwMode="auto">
              <a:xfrm flipV="1">
                <a:off x="328" y="2869"/>
                <a:ext cx="2423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52" name="Rectangle 186"/>
              <p:cNvSpPr>
                <a:spLocks noChangeArrowheads="1"/>
              </p:cNvSpPr>
              <p:nvPr/>
            </p:nvSpPr>
            <p:spPr bwMode="auto">
              <a:xfrm>
                <a:off x="657" y="2663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123</a:t>
                </a:r>
              </a:p>
            </p:txBody>
          </p:sp>
          <p:sp>
            <p:nvSpPr>
              <p:cNvPr id="5153" name="Text Box 141"/>
              <p:cNvSpPr txBox="1">
                <a:spLocks noChangeArrowheads="1"/>
              </p:cNvSpPr>
              <p:nvPr/>
            </p:nvSpPr>
            <p:spPr bwMode="auto">
              <a:xfrm>
                <a:off x="277" y="1300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en-GB" b="1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5154" name="Rectangle 183"/>
              <p:cNvSpPr>
                <a:spLocks noChangeArrowheads="1"/>
              </p:cNvSpPr>
              <p:nvPr/>
            </p:nvSpPr>
            <p:spPr bwMode="auto">
              <a:xfrm>
                <a:off x="1826" y="1468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990000"/>
                    </a:solidFill>
                    <a:cs typeface="Arial" charset="0"/>
                  </a:rPr>
                  <a:t>90.5</a:t>
                </a:r>
              </a:p>
            </p:txBody>
          </p:sp>
          <p:sp>
            <p:nvSpPr>
              <p:cNvPr id="5155" name="Rectangle 181"/>
              <p:cNvSpPr>
                <a:spLocks noChangeArrowheads="1"/>
              </p:cNvSpPr>
              <p:nvPr/>
            </p:nvSpPr>
            <p:spPr bwMode="auto">
              <a:xfrm>
                <a:off x="1012" y="1739"/>
                <a:ext cx="398" cy="1125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156" name="Rectangle 181"/>
              <p:cNvSpPr>
                <a:spLocks noChangeArrowheads="1"/>
              </p:cNvSpPr>
              <p:nvPr/>
            </p:nvSpPr>
            <p:spPr bwMode="auto">
              <a:xfrm>
                <a:off x="1806" y="1739"/>
                <a:ext cx="397" cy="1125"/>
              </a:xfrm>
              <a:prstGeom prst="rect">
                <a:avLst/>
              </a:prstGeom>
              <a:solidFill>
                <a:srgbClr val="990000"/>
              </a:solidFill>
              <a:ln w="9525">
                <a:solidFill>
                  <a:srgbClr val="99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157" name="Rectangle 181"/>
              <p:cNvSpPr>
                <a:spLocks noChangeArrowheads="1"/>
              </p:cNvSpPr>
              <p:nvPr/>
            </p:nvSpPr>
            <p:spPr bwMode="auto">
              <a:xfrm>
                <a:off x="2197" y="1755"/>
                <a:ext cx="398" cy="1109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158" name="Rectangle 186"/>
              <p:cNvSpPr>
                <a:spLocks noChangeArrowheads="1"/>
              </p:cNvSpPr>
              <p:nvPr/>
            </p:nvSpPr>
            <p:spPr bwMode="auto">
              <a:xfrm>
                <a:off x="1060" y="2663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123</a:t>
                </a:r>
              </a:p>
            </p:txBody>
          </p:sp>
          <p:sp>
            <p:nvSpPr>
              <p:cNvPr id="5159" name="Rectangle 186"/>
              <p:cNvSpPr>
                <a:spLocks noChangeArrowheads="1"/>
              </p:cNvSpPr>
              <p:nvPr/>
            </p:nvSpPr>
            <p:spPr bwMode="auto">
              <a:xfrm>
                <a:off x="1839" y="2663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129</a:t>
                </a:r>
              </a:p>
            </p:txBody>
          </p:sp>
          <p:sp>
            <p:nvSpPr>
              <p:cNvPr id="5160" name="Rectangle 186"/>
              <p:cNvSpPr>
                <a:spLocks noChangeArrowheads="1"/>
              </p:cNvSpPr>
              <p:nvPr/>
            </p:nvSpPr>
            <p:spPr bwMode="auto">
              <a:xfrm>
                <a:off x="2245" y="2663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127</a:t>
                </a:r>
              </a:p>
            </p:txBody>
          </p:sp>
          <p:sp>
            <p:nvSpPr>
              <p:cNvPr id="5161" name="Rectangle 183"/>
              <p:cNvSpPr>
                <a:spLocks noChangeArrowheads="1"/>
              </p:cNvSpPr>
              <p:nvPr/>
            </p:nvSpPr>
            <p:spPr bwMode="auto">
              <a:xfrm>
                <a:off x="1110" y="1502"/>
                <a:ext cx="2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CC6600"/>
                    </a:solidFill>
                    <a:cs typeface="Arial" charset="0"/>
                  </a:rPr>
                  <a:t>81</a:t>
                </a:r>
              </a:p>
            </p:txBody>
          </p:sp>
          <p:sp>
            <p:nvSpPr>
              <p:cNvPr id="5162" name="ZoneTexte 40"/>
              <p:cNvSpPr txBox="1">
                <a:spLocks noChangeArrowheads="1"/>
              </p:cNvSpPr>
              <p:nvPr/>
            </p:nvSpPr>
            <p:spPr bwMode="auto">
              <a:xfrm>
                <a:off x="372" y="2665"/>
                <a:ext cx="285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en-GB" sz="1600">
                    <a:solidFill>
                      <a:srgbClr val="000066"/>
                    </a:solidFill>
                  </a:rPr>
                  <a:t>N=</a:t>
                </a:r>
              </a:p>
            </p:txBody>
          </p:sp>
          <p:sp>
            <p:nvSpPr>
              <p:cNvPr id="5163" name="ZoneTexte 86"/>
              <p:cNvSpPr txBox="1">
                <a:spLocks noChangeArrowheads="1"/>
              </p:cNvSpPr>
              <p:nvPr/>
            </p:nvSpPr>
            <p:spPr bwMode="auto">
              <a:xfrm>
                <a:off x="476" y="2931"/>
                <a:ext cx="1078" cy="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- 33.4 ; 4.9</a:t>
                </a:r>
              </a:p>
            </p:txBody>
          </p:sp>
          <p:sp>
            <p:nvSpPr>
              <p:cNvPr id="5164" name="ZoneTexte 86"/>
              <p:cNvSpPr txBox="1">
                <a:spLocks noChangeArrowheads="1"/>
              </p:cNvSpPr>
              <p:nvPr/>
            </p:nvSpPr>
            <p:spPr bwMode="auto">
              <a:xfrm>
                <a:off x="1730" y="2931"/>
                <a:ext cx="1078" cy="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- 30.5 ; 11.4</a:t>
                </a:r>
              </a:p>
            </p:txBody>
          </p:sp>
          <p:sp>
            <p:nvSpPr>
              <p:cNvPr id="5165" name="Line 176"/>
              <p:cNvSpPr>
                <a:spLocks noChangeShapeType="1"/>
              </p:cNvSpPr>
              <p:nvPr/>
            </p:nvSpPr>
            <p:spPr bwMode="auto">
              <a:xfrm rot="-5400000">
                <a:off x="1575" y="2899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66" name="Line 176"/>
              <p:cNvSpPr>
                <a:spLocks noChangeShapeType="1"/>
              </p:cNvSpPr>
              <p:nvPr/>
            </p:nvSpPr>
            <p:spPr bwMode="auto">
              <a:xfrm rot="-5400000">
                <a:off x="2709" y="2899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</p:grpSp>
      </p:grpSp>
      <p:sp>
        <p:nvSpPr>
          <p:cNvPr id="144466" name="Text Box 177"/>
          <p:cNvSpPr txBox="1">
            <a:spLocks noChangeArrowheads="1"/>
          </p:cNvSpPr>
          <p:nvPr/>
        </p:nvSpPr>
        <p:spPr bwMode="auto">
          <a:xfrm>
            <a:off x="5173663" y="1724025"/>
            <a:ext cx="386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0070C0"/>
                </a:solidFill>
                <a:latin typeface="+mj-lt"/>
                <a:ea typeface="ＭＳ Ｐゴシック" pitchFamily="34" charset="-128"/>
              </a:rPr>
              <a:t>Time to loss of </a:t>
            </a:r>
            <a:r>
              <a:rPr lang="en-GB" b="1" dirty="0" err="1">
                <a:solidFill>
                  <a:srgbClr val="0070C0"/>
                </a:solidFill>
                <a:latin typeface="+mj-lt"/>
                <a:ea typeface="ＭＳ Ｐゴシック" pitchFamily="34" charset="-128"/>
              </a:rPr>
              <a:t>virologic</a:t>
            </a:r>
            <a:r>
              <a:rPr lang="en-GB" b="1" dirty="0">
                <a:solidFill>
                  <a:srgbClr val="0070C0"/>
                </a:solidFill>
                <a:latin typeface="+mj-lt"/>
                <a:ea typeface="ＭＳ Ｐゴシック" pitchFamily="34" charset="-128"/>
              </a:rPr>
              <a:t> suppression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Espace réservé du contenu 2"/>
          <p:cNvSpPr>
            <a:spLocks noGrp="1"/>
          </p:cNvSpPr>
          <p:nvPr>
            <p:ph idx="1"/>
          </p:nvPr>
        </p:nvSpPr>
        <p:spPr>
          <a:xfrm>
            <a:off x="50800" y="1581150"/>
            <a:ext cx="9024938" cy="5070475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4 blips in the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group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vs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1 in the triple therapy group</a:t>
            </a: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No significant changes in CD4 cell count in any group at W48</a:t>
            </a: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Median adherence was 96% in the triple therapy group and 86% in the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group (p = 0.09)</a:t>
            </a: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Loss of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suppression was associated with shorter time of </a:t>
            </a:r>
            <a:b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HIV-1 RNA &lt; 50 c/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mL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prior to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(median of 40 weeks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vs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132 weeks</a:t>
            </a:r>
            <a:b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in patients with maintenance of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suppression ; p = 0.02)</a:t>
            </a: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Patients with loss of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suppression on LPV/r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were safely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reinduced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with prior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NRTIs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and achieved HIV-1 RNA &lt; 50 c/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mL</a:t>
            </a:r>
            <a:endParaRPr lang="en-GB" sz="1800" dirty="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Grade 3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hypertriglyceridemia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occurred in 3 patients in the triple therapy arm </a:t>
            </a:r>
            <a:b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vs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none in the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arm. One patient in each arm had grade 3 hypercholesterolemia</a:t>
            </a:r>
            <a:b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GB" sz="1800" dirty="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400" b="1" dirty="0" smtClean="0">
                <a:latin typeface="+mj-lt"/>
                <a:ea typeface="ＭＳ Ｐゴシック" pitchFamily="34" charset="-128"/>
              </a:rPr>
              <a:t>Conclusion:</a:t>
            </a:r>
            <a:r>
              <a:rPr lang="en-GB" sz="2400" b="1" dirty="0" smtClean="0">
                <a:solidFill>
                  <a:srgbClr val="000066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this pilot study provides preliminary evidence suggesting that in patients suppressed on a triple therapy with LPV/r, continuation with LPV/r </a:t>
            </a:r>
            <a:r>
              <a:rPr lang="en-GB" sz="1800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GB" sz="1800" dirty="0" smtClean="0">
                <a:solidFill>
                  <a:srgbClr val="000066"/>
                </a:solidFill>
                <a:ea typeface="ＭＳ Ｐゴシック" pitchFamily="34" charset="-128"/>
              </a:rPr>
              <a:t> can maintain HIV suppression in a large proportion of patients</a:t>
            </a:r>
          </a:p>
        </p:txBody>
      </p:sp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3078163" y="1282700"/>
            <a:ext cx="294798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Other outcomes</a:t>
            </a:r>
          </a:p>
        </p:txBody>
      </p:sp>
      <p:sp>
        <p:nvSpPr>
          <p:cNvPr id="6148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 Study: Switch LPV/r + 2NRTIs to LPV/r monotherapy</a:t>
            </a:r>
          </a:p>
        </p:txBody>
      </p:sp>
      <p:sp>
        <p:nvSpPr>
          <p:cNvPr id="6149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JAIDS 2005;40:280-7</a:t>
            </a:r>
          </a:p>
        </p:txBody>
      </p:sp>
      <p:sp>
        <p:nvSpPr>
          <p:cNvPr id="615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1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7899</TotalTime>
  <Words>475</Words>
  <Application>Microsoft Office PowerPoint</Application>
  <PresentationFormat>Affichage à l'écran (4:3)</PresentationFormat>
  <Paragraphs>140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ARV_trials_2011</vt:lpstr>
      <vt:lpstr>Switch to LPV/r monotherapy</vt:lpstr>
      <vt:lpstr>OK Study: Switch LPV/r + 2NRTIs to LPV/r monotherapy</vt:lpstr>
      <vt:lpstr>OK Study: Switch LPV/r + 2NRTIs to LPV/r monotherapy</vt:lpstr>
      <vt:lpstr>OK Study: Switch LPV/r + 2NRTIs to LPV/r monotherapy</vt:lpstr>
      <vt:lpstr>OK Study: Switch LPV/r + 2NRTIs to LPV/r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251</cp:revision>
  <dcterms:created xsi:type="dcterms:W3CDTF">2011-03-08T09:11:08Z</dcterms:created>
  <dcterms:modified xsi:type="dcterms:W3CDTF">2018-03-22T13:29:35Z</dcterms:modified>
  <cp:category>www.aei.fr</cp:category>
</cp:coreProperties>
</file>