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510" r:id="rId2"/>
    <p:sldId id="461" r:id="rId3"/>
    <p:sldId id="462" r:id="rId4"/>
    <p:sldId id="463" r:id="rId5"/>
    <p:sldId id="464" r:id="rId6"/>
    <p:sldId id="465" r:id="rId7"/>
    <p:sldId id="466" r:id="rId8"/>
    <p:sldId id="467" r:id="rId9"/>
    <p:sldId id="468" r:id="rId10"/>
    <p:sldId id="469" r:id="rId11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339900"/>
    <a:srgbClr val="660033"/>
    <a:srgbClr val="DDDDDD"/>
    <a:srgbClr val="CC6600"/>
    <a:srgbClr val="333399"/>
    <a:srgbClr val="80008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 varScale="1">
        <p:scale>
          <a:sx n="107" d="100"/>
          <a:sy n="107" d="100"/>
        </p:scale>
        <p:origin x="-1650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 showGuide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22393C1C-937D-404D-B516-4AEED525101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355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3747031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FF80C0BB-FDBB-4A4A-A129-B44ADA81A36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6269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ea typeface="ＭＳ Ｐゴシック" pitchFamily="-1" charset="-128"/>
            </a:endParaRPr>
          </a:p>
        </p:txBody>
      </p:sp>
      <p:sp>
        <p:nvSpPr>
          <p:cNvPr id="1331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E0B796B0-23E5-43FC-A45E-C98E8E21C2AA}" type="slidenum">
              <a:rPr lang="fr-FR" sz="1300"/>
              <a:pPr algn="r" eaLnBrk="1" hangingPunct="1"/>
              <a:t>1</a:t>
            </a:fld>
            <a:endParaRPr lang="fr-FR" sz="13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E4919BEC-D160-4C6D-9D52-7776F090491D}" type="slidenum">
              <a:rPr lang="fr-FR" smtClean="0"/>
              <a:pPr eaLnBrk="1" hangingPunct="1"/>
              <a:t>10</a:t>
            </a:fld>
            <a:endParaRPr lang="fr-FR" smtClean="0"/>
          </a:p>
        </p:txBody>
      </p:sp>
      <p:sp>
        <p:nvSpPr>
          <p:cNvPr id="2253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9474075A-9F9B-44A4-89BF-09A14D7D7B74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1433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727F1A53-E975-4913-9854-ED75A2B50FB5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0B6EC084-FA62-4FE3-A003-8C9B052A1440}" type="slidenum">
              <a:rPr lang="fr-FR" smtClean="0"/>
              <a:pPr eaLnBrk="1" hangingPunct="1"/>
              <a:t>4</a:t>
            </a:fld>
            <a:endParaRPr lang="fr-FR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6414CA40-C939-431C-94BF-C0E8289B653A}" type="slidenum">
              <a:rPr lang="fr-FR" smtClean="0"/>
              <a:pPr eaLnBrk="1" hangingPunct="1"/>
              <a:t>5</a:t>
            </a:fld>
            <a:endParaRPr lang="fr-FR" smtClean="0"/>
          </a:p>
        </p:txBody>
      </p:sp>
      <p:sp>
        <p:nvSpPr>
          <p:cNvPr id="1741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B351FFB2-280A-43AC-935A-B081999BB0AA}" type="slidenum">
              <a:rPr lang="fr-FR" smtClean="0"/>
              <a:pPr eaLnBrk="1" hangingPunct="1"/>
              <a:t>6</a:t>
            </a:fld>
            <a:endParaRPr lang="fr-FR" smtClean="0"/>
          </a:p>
        </p:txBody>
      </p:sp>
      <p:sp>
        <p:nvSpPr>
          <p:cNvPr id="1843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ACED2F35-4320-4CDF-8D22-7A9849C50A17}" type="slidenum">
              <a:rPr lang="fr-FR" smtClean="0"/>
              <a:pPr eaLnBrk="1" hangingPunct="1"/>
              <a:t>7</a:t>
            </a:fld>
            <a:endParaRPr lang="fr-FR" smtClean="0"/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DCEE041B-C7FE-492D-AB61-2FF4D81CBB93}" type="slidenum">
              <a:rPr lang="fr-FR" smtClean="0"/>
              <a:pPr eaLnBrk="1" hangingPunct="1"/>
              <a:t>8</a:t>
            </a:fld>
            <a:endParaRPr lang="fr-FR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47B0ED6C-51A7-4792-A347-2CD6F1E3DD99}" type="slidenum">
              <a:rPr lang="fr-FR" smtClean="0"/>
              <a:pPr eaLnBrk="1" hangingPunct="1"/>
              <a:t>9</a:t>
            </a:fld>
            <a:endParaRPr lang="fr-FR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6833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01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-1" charset="-128"/>
              </a:rPr>
              <a:t>Switch to LPV/r monotherapy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Pilot </a:t>
            </a: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LPV/r</a:t>
            </a: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M03-613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LPV/r Mono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err="1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KalMo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OK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C00000"/>
                </a:solidFill>
                <a:latin typeface="Calibri" pitchFamily="-84" charset="0"/>
                <a:ea typeface="ＭＳ Ｐゴシック" pitchFamily="-84" charset="-128"/>
              </a:rPr>
              <a:t>OK04</a:t>
            </a:r>
            <a:endParaRPr lang="fr-FR" sz="2800" b="1" dirty="0">
              <a:solidFill>
                <a:srgbClr val="C00000"/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KALESOLO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MOST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HIV-NAT </a:t>
            </a: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077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24938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OK04 Study: Switch LPV/r + 2NRTIs to LPV/r monotherapy</a:t>
            </a:r>
          </a:p>
        </p:txBody>
      </p:sp>
      <p:sp>
        <p:nvSpPr>
          <p:cNvPr id="1126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b="1" smtClean="0">
                <a:latin typeface="Calibri" pitchFamily="34" charset="0"/>
                <a:ea typeface="ＭＳ Ｐゴシック" pitchFamily="-1" charset="-128"/>
              </a:rPr>
              <a:t>Conclusions from 96 weeks data</a:t>
            </a:r>
          </a:p>
          <a:p>
            <a:pPr lvl="1">
              <a:spcAft>
                <a:spcPct val="30000"/>
              </a:spcAft>
            </a:pPr>
            <a:r>
              <a:rPr lang="en-GB" sz="2200" smtClean="0">
                <a:ea typeface="ＭＳ Ｐゴシック" pitchFamily="-1" charset="-128"/>
              </a:rPr>
              <a:t>The 96 weeks results support the efficacy and safety of the</a:t>
            </a:r>
            <a:br>
              <a:rPr lang="en-GB" sz="2200" smtClean="0">
                <a:ea typeface="ＭＳ Ｐゴシック" pitchFamily="-1" charset="-128"/>
              </a:rPr>
            </a:br>
            <a:r>
              <a:rPr lang="en-GB" sz="2200" smtClean="0">
                <a:ea typeface="ＭＳ Ｐゴシック" pitchFamily="-1" charset="-128"/>
              </a:rPr>
              <a:t>LPV/r monotherapy strategy</a:t>
            </a:r>
          </a:p>
          <a:p>
            <a:pPr lvl="1">
              <a:spcAft>
                <a:spcPct val="30000"/>
              </a:spcAft>
            </a:pPr>
            <a:r>
              <a:rPr lang="en-GB" sz="2200" smtClean="0">
                <a:ea typeface="ＭＳ Ｐゴシック" pitchFamily="-1" charset="-128"/>
              </a:rPr>
              <a:t>Although episodes of low-level viremia were more frequent in</a:t>
            </a:r>
            <a:br>
              <a:rPr lang="en-GB" sz="2200" smtClean="0">
                <a:ea typeface="ＭＳ Ｐゴシック" pitchFamily="-1" charset="-128"/>
              </a:rPr>
            </a:br>
            <a:r>
              <a:rPr lang="en-GB" sz="2200" smtClean="0">
                <a:ea typeface="ＭＳ Ｐゴシック" pitchFamily="-1" charset="-128"/>
              </a:rPr>
              <a:t>the monotherapy group, there was not an increased risk of resistance development and most of these patients could be virologically resupressed with addition of NRTIs</a:t>
            </a:r>
          </a:p>
          <a:p>
            <a:pPr lvl="1"/>
            <a:r>
              <a:rPr lang="en-GB" sz="2200" smtClean="0">
                <a:ea typeface="ＭＳ Ｐゴシック" pitchFamily="-1" charset="-128"/>
              </a:rPr>
              <a:t>The toxicity of the LPV/r monotherapy regimen was lower than the toxicity of the triple regimen</a:t>
            </a:r>
          </a:p>
        </p:txBody>
      </p:sp>
      <p:sp>
        <p:nvSpPr>
          <p:cNvPr id="11268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OK04</a:t>
            </a:r>
          </a:p>
        </p:txBody>
      </p:sp>
      <p:sp>
        <p:nvSpPr>
          <p:cNvPr id="11269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Arribas J, JAIDS 2009;51:147-52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34925" y="1108075"/>
            <a:ext cx="1811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3075" name="Connecteur droit 66"/>
          <p:cNvCxnSpPr>
            <a:cxnSpLocks noChangeShapeType="1"/>
          </p:cNvCxnSpPr>
          <p:nvPr/>
        </p:nvCxnSpPr>
        <p:spPr bwMode="auto">
          <a:xfrm rot="5400000">
            <a:off x="3547269" y="2451894"/>
            <a:ext cx="40005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6" name="Oval 170"/>
          <p:cNvSpPr>
            <a:spLocks noChangeArrowheads="1"/>
          </p:cNvSpPr>
          <p:nvPr/>
        </p:nvSpPr>
        <p:spPr bwMode="auto">
          <a:xfrm>
            <a:off x="2976563" y="1212850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Randomisation*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1 : 1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</p:txBody>
      </p:sp>
      <p:sp>
        <p:nvSpPr>
          <p:cNvPr id="3077" name="AutoShape 162"/>
          <p:cNvSpPr>
            <a:spLocks noChangeArrowheads="1"/>
          </p:cNvSpPr>
          <p:nvPr/>
        </p:nvSpPr>
        <p:spPr bwMode="auto">
          <a:xfrm>
            <a:off x="125413" y="2317750"/>
            <a:ext cx="3357562" cy="14636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205 HIV+ ≥ 18 years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On 2 NRTIs + LPV/r &gt; 4 weeks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No history of prior virologic</a:t>
            </a:r>
            <a:b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</a:b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failure on PI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HIV-1 RNA &lt; 50 c/mL &gt; 6 months</a:t>
            </a:r>
          </a:p>
        </p:txBody>
      </p:sp>
      <p:cxnSp>
        <p:nvCxnSpPr>
          <p:cNvPr id="3078" name="AutoShape 60"/>
          <p:cNvCxnSpPr>
            <a:cxnSpLocks noChangeShapeType="1"/>
          </p:cNvCxnSpPr>
          <p:nvPr/>
        </p:nvCxnSpPr>
        <p:spPr bwMode="auto">
          <a:xfrm rot="10800000" flipH="1" flipV="1">
            <a:off x="4741863" y="2568575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9" name="Line 63"/>
          <p:cNvSpPr>
            <a:spLocks noChangeShapeType="1"/>
          </p:cNvSpPr>
          <p:nvPr/>
        </p:nvSpPr>
        <p:spPr bwMode="auto">
          <a:xfrm>
            <a:off x="3484563" y="3048000"/>
            <a:ext cx="48895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3962400" y="3224213"/>
            <a:ext cx="820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103</a:t>
            </a:r>
          </a:p>
        </p:txBody>
      </p:sp>
      <p:sp>
        <p:nvSpPr>
          <p:cNvPr id="3081" name="Rectangle 8"/>
          <p:cNvSpPr>
            <a:spLocks noChangeArrowheads="1"/>
          </p:cNvSpPr>
          <p:nvPr/>
        </p:nvSpPr>
        <p:spPr bwMode="auto">
          <a:xfrm>
            <a:off x="3962400" y="2230438"/>
            <a:ext cx="820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102</a:t>
            </a:r>
          </a:p>
        </p:txBody>
      </p:sp>
      <p:sp>
        <p:nvSpPr>
          <p:cNvPr id="19" name="Oval 109"/>
          <p:cNvSpPr>
            <a:spLocks noChangeArrowheads="1"/>
          </p:cNvSpPr>
          <p:nvPr/>
        </p:nvSpPr>
        <p:spPr bwMode="auto">
          <a:xfrm>
            <a:off x="7748588" y="131445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083" name="Line 172"/>
          <p:cNvSpPr>
            <a:spLocks noChangeShapeType="1"/>
          </p:cNvSpPr>
          <p:nvPr/>
        </p:nvSpPr>
        <p:spPr bwMode="auto">
          <a:xfrm>
            <a:off x="8031163" y="185420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84" name="Titre 1"/>
          <p:cNvSpPr>
            <a:spLocks noGrp="1"/>
          </p:cNvSpPr>
          <p:nvPr>
            <p:ph type="title"/>
          </p:nvPr>
        </p:nvSpPr>
        <p:spPr>
          <a:xfrm>
            <a:off x="50800" y="-15875"/>
            <a:ext cx="8983663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OK04 Study: Switch LPV/r + 2NRTIs to LPV/r monotherapy</a:t>
            </a:r>
          </a:p>
        </p:txBody>
      </p:sp>
      <p:sp>
        <p:nvSpPr>
          <p:cNvPr id="3085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Pulido F, AIDS 2008;22:F1-9</a:t>
            </a:r>
          </a:p>
        </p:txBody>
      </p:sp>
      <p:sp>
        <p:nvSpPr>
          <p:cNvPr id="3086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OK04</a:t>
            </a:r>
          </a:p>
        </p:txBody>
      </p:sp>
      <p:sp>
        <p:nvSpPr>
          <p:cNvPr id="21" name="Oval 109"/>
          <p:cNvSpPr>
            <a:spLocks noChangeArrowheads="1"/>
          </p:cNvSpPr>
          <p:nvPr/>
        </p:nvSpPr>
        <p:spPr bwMode="auto">
          <a:xfrm>
            <a:off x="8426450" y="13081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W96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088" name="Line 172"/>
          <p:cNvSpPr>
            <a:spLocks noChangeShapeType="1"/>
          </p:cNvSpPr>
          <p:nvPr/>
        </p:nvSpPr>
        <p:spPr bwMode="auto">
          <a:xfrm>
            <a:off x="8709025" y="18478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89" name="Line 63"/>
          <p:cNvSpPr>
            <a:spLocks noChangeShapeType="1"/>
          </p:cNvSpPr>
          <p:nvPr/>
        </p:nvSpPr>
        <p:spPr bwMode="auto">
          <a:xfrm>
            <a:off x="7958138" y="2593975"/>
            <a:ext cx="74612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0" name="Line 63"/>
          <p:cNvSpPr>
            <a:spLocks noChangeShapeType="1"/>
          </p:cNvSpPr>
          <p:nvPr/>
        </p:nvSpPr>
        <p:spPr bwMode="auto">
          <a:xfrm>
            <a:off x="7977188" y="3490913"/>
            <a:ext cx="74612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1" name="ZoneTexte 27"/>
          <p:cNvSpPr txBox="1">
            <a:spLocks noChangeArrowheads="1"/>
          </p:cNvSpPr>
          <p:nvPr/>
        </p:nvSpPr>
        <p:spPr bwMode="auto">
          <a:xfrm>
            <a:off x="1317625" y="3848100"/>
            <a:ext cx="73167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1600">
                <a:solidFill>
                  <a:srgbClr val="000066"/>
                </a:solidFill>
              </a:rPr>
              <a:t>* Randomisation was stratified by CD4 cell count (&gt; or ≥ 200/mm</a:t>
            </a:r>
            <a:r>
              <a:rPr lang="en-GB" sz="1600" baseline="30000">
                <a:solidFill>
                  <a:srgbClr val="000066"/>
                </a:solidFill>
              </a:rPr>
              <a:t>3</a:t>
            </a:r>
            <a:r>
              <a:rPr lang="en-GB" sz="1600">
                <a:solidFill>
                  <a:srgbClr val="000066"/>
                </a:solidFill>
              </a:rPr>
              <a:t>)</a:t>
            </a:r>
          </a:p>
          <a:p>
            <a:pPr eaLnBrk="1" hangingPunct="1"/>
            <a:r>
              <a:rPr lang="en-GB" sz="1600">
                <a:solidFill>
                  <a:srgbClr val="000066"/>
                </a:solidFill>
              </a:rPr>
              <a:t>and months with HIV-1 RNA &lt; 50 c/mL prior to randomisation (&lt; or ≥ 9 months)</a:t>
            </a:r>
          </a:p>
        </p:txBody>
      </p:sp>
      <p:sp>
        <p:nvSpPr>
          <p:cNvPr id="3092" name="Espace réservé du contenu 2"/>
          <p:cNvSpPr>
            <a:spLocks/>
          </p:cNvSpPr>
          <p:nvPr/>
        </p:nvSpPr>
        <p:spPr bwMode="auto">
          <a:xfrm>
            <a:off x="34925" y="4338638"/>
            <a:ext cx="904081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Non inferiority of the monotherapy group in the proportion of patients with therapeutic failure at W48 (per-protocol analysis) ; upper limit of the 95% CI</a:t>
            </a:r>
            <a:br>
              <a:rPr lang="en-GB">
                <a:solidFill>
                  <a:srgbClr val="000066"/>
                </a:solidFill>
              </a:rPr>
            </a:br>
            <a:r>
              <a:rPr lang="en-GB">
                <a:solidFill>
                  <a:srgbClr val="000066"/>
                </a:solidFill>
              </a:rPr>
              <a:t>for the difference = 12%, 80% power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Therapeutic failure: </a:t>
            </a:r>
            <a:r>
              <a:rPr lang="en-GB" sz="1600">
                <a:solidFill>
                  <a:srgbClr val="000066"/>
                </a:solidFill>
              </a:rPr>
              <a:t>2 consecutive HIV-1 RNA &gt; 500 c/mL (if no resistance at failure and successful viral suppression after reintroduction of 2 NRTIs, not considered as failure) ; change of randomised therapy ; treatment discontinuation ; loss to follow-up</a:t>
            </a:r>
            <a:endParaRPr lang="en-GB">
              <a:solidFill>
                <a:srgbClr val="000066"/>
              </a:solidFill>
            </a:endParaRPr>
          </a:p>
        </p:txBody>
      </p:sp>
      <p:graphicFrame>
        <p:nvGraphicFramePr>
          <p:cNvPr id="9" name="Group 38"/>
          <p:cNvGraphicFramePr>
            <a:graphicFrameLocks noGrp="1"/>
          </p:cNvGraphicFramePr>
          <p:nvPr/>
        </p:nvGraphicFramePr>
        <p:xfrm>
          <a:off x="4716463" y="2276475"/>
          <a:ext cx="3243262" cy="590767"/>
        </p:xfrm>
        <a:graphic>
          <a:graphicData uri="http://schemas.openxmlformats.org/drawingml/2006/table">
            <a:tbl>
              <a:tblPr/>
              <a:tblGrid>
                <a:gridCol w="3243262"/>
              </a:tblGrid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 400/100 mg bid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+ continuation of the 2 NRTIs</a:t>
                      </a:r>
                    </a:p>
                  </a:txBody>
                  <a:tcPr marT="45765" marB="457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39"/>
          <p:cNvGraphicFramePr>
            <a:graphicFrameLocks noGrp="1"/>
          </p:cNvGraphicFramePr>
          <p:nvPr/>
        </p:nvGraphicFramePr>
        <p:xfrm>
          <a:off x="4716463" y="3275013"/>
          <a:ext cx="3244850" cy="584200"/>
        </p:xfrm>
        <a:graphic>
          <a:graphicData uri="http://schemas.openxmlformats.org/drawingml/2006/table">
            <a:tbl>
              <a:tblPr/>
              <a:tblGrid>
                <a:gridCol w="32448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 400/100 mg bid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001" name="Group 65"/>
          <p:cNvGraphicFramePr>
            <a:graphicFrameLocks noGrp="1"/>
          </p:cNvGraphicFramePr>
          <p:nvPr>
            <p:ph idx="1"/>
          </p:nvPr>
        </p:nvGraphicFramePr>
        <p:xfrm>
          <a:off x="280988" y="1657350"/>
          <a:ext cx="8280400" cy="3983456"/>
        </p:xfrm>
        <a:graphic>
          <a:graphicData uri="http://schemas.openxmlformats.org/drawingml/2006/table">
            <a:tbl>
              <a:tblPr/>
              <a:tblGrid>
                <a:gridCol w="4225925"/>
                <a:gridCol w="2243137"/>
                <a:gridCol w="1811338"/>
              </a:tblGrid>
              <a:tr h="873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+ 2 NRTIs*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98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 monotherapy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100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2940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Median age, years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42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41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18%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22%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0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IV drug user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46%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43%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Prior AIDS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44%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45%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0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cell count, median/mm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473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474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HIV-RNA pre-HAART, median log</a:t>
                      </a:r>
                      <a:r>
                        <a:rPr kumimoji="0" lang="en-GB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c/mL 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5.2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5.1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0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Time with HIV-1 RNA &lt; 50 c/mL, median months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17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19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0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Discontinuation by W48, n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 (3 for adverse events)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7573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Treatment received at W48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LPV/r monotherapy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LPV/r + 2 NRTIS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88</a:t>
                      </a: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5</a:t>
                      </a: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144" name="Rectangle 8"/>
          <p:cNvSpPr>
            <a:spLocks noChangeArrowheads="1"/>
          </p:cNvSpPr>
          <p:nvPr/>
        </p:nvSpPr>
        <p:spPr bwMode="auto">
          <a:xfrm>
            <a:off x="801688" y="1282700"/>
            <a:ext cx="75168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4145" name="Titre 1"/>
          <p:cNvSpPr>
            <a:spLocks noGrp="1"/>
          </p:cNvSpPr>
          <p:nvPr>
            <p:ph type="title"/>
          </p:nvPr>
        </p:nvSpPr>
        <p:spPr>
          <a:xfrm>
            <a:off x="50800" y="-15875"/>
            <a:ext cx="8983663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OK04 Study: Switch LPV/r + 2NRTIs to LPV/r monotherapy</a:t>
            </a:r>
          </a:p>
        </p:txBody>
      </p:sp>
      <p:sp>
        <p:nvSpPr>
          <p:cNvPr id="4146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OK04</a:t>
            </a:r>
          </a:p>
        </p:txBody>
      </p:sp>
      <p:sp>
        <p:nvSpPr>
          <p:cNvPr id="4147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Pulido F, AIDS 2008;22:F1-9</a:t>
            </a:r>
          </a:p>
        </p:txBody>
      </p:sp>
      <p:sp>
        <p:nvSpPr>
          <p:cNvPr id="4148" name="ZoneTexte 13"/>
          <p:cNvSpPr txBox="1">
            <a:spLocks noChangeArrowheads="1"/>
          </p:cNvSpPr>
          <p:nvPr/>
        </p:nvSpPr>
        <p:spPr bwMode="auto">
          <a:xfrm>
            <a:off x="219075" y="5756275"/>
            <a:ext cx="5222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1600">
                <a:solidFill>
                  <a:srgbClr val="000066"/>
                </a:solidFill>
              </a:rPr>
              <a:t>* Most common NRTIs were ZDV + 3TC and d4T + 3TC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941638" y="1096963"/>
            <a:ext cx="32464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Outcome at week 48</a:t>
            </a:r>
          </a:p>
        </p:txBody>
      </p:sp>
      <p:sp>
        <p:nvSpPr>
          <p:cNvPr id="5123" name="Titre 1"/>
          <p:cNvSpPr>
            <a:spLocks noGrp="1"/>
          </p:cNvSpPr>
          <p:nvPr>
            <p:ph type="title"/>
          </p:nvPr>
        </p:nvSpPr>
        <p:spPr>
          <a:xfrm>
            <a:off x="50800" y="-15875"/>
            <a:ext cx="8983663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OK04 Study: Switch LPV/r + 2NRTIs to LPV/r monotherapy</a:t>
            </a:r>
          </a:p>
        </p:txBody>
      </p:sp>
      <p:sp>
        <p:nvSpPr>
          <p:cNvPr id="5124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OK04</a:t>
            </a:r>
          </a:p>
        </p:txBody>
      </p:sp>
      <p:sp>
        <p:nvSpPr>
          <p:cNvPr id="5125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Pulido F, AIDS 2008;22:F1-9</a:t>
            </a:r>
          </a:p>
        </p:txBody>
      </p:sp>
      <p:sp>
        <p:nvSpPr>
          <p:cNvPr id="5126" name="ZoneTexte 104"/>
          <p:cNvSpPr txBox="1">
            <a:spLocks noChangeArrowheads="1"/>
          </p:cNvSpPr>
          <p:nvPr/>
        </p:nvSpPr>
        <p:spPr bwMode="auto">
          <a:xfrm>
            <a:off x="1076325" y="6450013"/>
            <a:ext cx="50688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1400"/>
              <a:t>* </a:t>
            </a:r>
            <a:r>
              <a:rPr lang="en-GB" sz="1400">
                <a:solidFill>
                  <a:srgbClr val="000066"/>
                </a:solidFill>
              </a:rPr>
              <a:t>Missing data and change of therapy for any reason censored</a:t>
            </a:r>
          </a:p>
        </p:txBody>
      </p:sp>
      <p:grpSp>
        <p:nvGrpSpPr>
          <p:cNvPr id="5127" name="Groupe 67"/>
          <p:cNvGrpSpPr>
            <a:grpSpLocks/>
          </p:cNvGrpSpPr>
          <p:nvPr/>
        </p:nvGrpSpPr>
        <p:grpSpPr bwMode="auto">
          <a:xfrm>
            <a:off x="120650" y="1665288"/>
            <a:ext cx="8882063" cy="4700587"/>
            <a:chOff x="120650" y="1665288"/>
            <a:chExt cx="8882063" cy="4700587"/>
          </a:xfrm>
        </p:grpSpPr>
        <p:sp>
          <p:nvSpPr>
            <p:cNvPr id="5128" name="AutoShape 126"/>
            <p:cNvSpPr>
              <a:spLocks noChangeArrowheads="1"/>
            </p:cNvSpPr>
            <p:nvPr/>
          </p:nvSpPr>
          <p:spPr bwMode="auto">
            <a:xfrm>
              <a:off x="2692400" y="6007100"/>
              <a:ext cx="3713163" cy="35877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5129" name="ZoneTexte 84"/>
            <p:cNvSpPr txBox="1">
              <a:spLocks noChangeArrowheads="1"/>
            </p:cNvSpPr>
            <p:nvPr/>
          </p:nvSpPr>
          <p:spPr bwMode="auto">
            <a:xfrm>
              <a:off x="2995613" y="5995988"/>
              <a:ext cx="1647825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LPV/r + 2 NRTIs</a:t>
              </a:r>
            </a:p>
          </p:txBody>
        </p:sp>
        <p:sp>
          <p:nvSpPr>
            <p:cNvPr id="5130" name="ZoneTexte 85"/>
            <p:cNvSpPr txBox="1">
              <a:spLocks noChangeArrowheads="1"/>
            </p:cNvSpPr>
            <p:nvPr/>
          </p:nvSpPr>
          <p:spPr bwMode="auto">
            <a:xfrm>
              <a:off x="5010150" y="5995988"/>
              <a:ext cx="1322388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LPV/r mono</a:t>
              </a:r>
            </a:p>
          </p:txBody>
        </p:sp>
        <p:sp>
          <p:nvSpPr>
            <p:cNvPr id="5131" name="Rectangle 3"/>
            <p:cNvSpPr>
              <a:spLocks noChangeArrowheads="1"/>
            </p:cNvSpPr>
            <p:nvPr/>
          </p:nvSpPr>
          <p:spPr bwMode="auto">
            <a:xfrm>
              <a:off x="4867275" y="6121400"/>
              <a:ext cx="177800" cy="144463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5132" name="Rectangle 4"/>
            <p:cNvSpPr>
              <a:spLocks noChangeArrowheads="1"/>
            </p:cNvSpPr>
            <p:nvPr/>
          </p:nvSpPr>
          <p:spPr bwMode="auto">
            <a:xfrm>
              <a:off x="2849563" y="6119813"/>
              <a:ext cx="177800" cy="144462"/>
            </a:xfrm>
            <a:prstGeom prst="rect">
              <a:avLst/>
            </a:prstGeom>
            <a:solidFill>
              <a:srgbClr val="990000"/>
            </a:solidFill>
            <a:ln w="952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5133" name="Line 12"/>
            <p:cNvSpPr>
              <a:spLocks noChangeShapeType="1"/>
            </p:cNvSpPr>
            <p:nvPr/>
          </p:nvSpPr>
          <p:spPr bwMode="auto">
            <a:xfrm flipV="1">
              <a:off x="542925" y="5299075"/>
              <a:ext cx="834390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34" name="Rectangle 23"/>
            <p:cNvSpPr>
              <a:spLocks noChangeArrowheads="1"/>
            </p:cNvSpPr>
            <p:nvPr/>
          </p:nvSpPr>
          <p:spPr bwMode="auto">
            <a:xfrm>
              <a:off x="2686050" y="2781300"/>
              <a:ext cx="319088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500" b="1">
                  <a:solidFill>
                    <a:srgbClr val="990000"/>
                  </a:solidFill>
                </a:rPr>
                <a:t>90</a:t>
              </a:r>
              <a:endParaRPr lang="en-GB" sz="1500">
                <a:solidFill>
                  <a:srgbClr val="990000"/>
                </a:solidFill>
              </a:endParaRPr>
            </a:p>
          </p:txBody>
        </p:sp>
        <p:sp>
          <p:nvSpPr>
            <p:cNvPr id="5135" name="Rectangle 25"/>
            <p:cNvSpPr>
              <a:spLocks noChangeArrowheads="1"/>
            </p:cNvSpPr>
            <p:nvPr/>
          </p:nvSpPr>
          <p:spPr bwMode="auto">
            <a:xfrm>
              <a:off x="3190875" y="2790825"/>
              <a:ext cx="319088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500" b="1">
                  <a:solidFill>
                    <a:srgbClr val="CC6600"/>
                  </a:solidFill>
                </a:rPr>
                <a:t>89</a:t>
              </a:r>
              <a:endParaRPr lang="en-GB" sz="1500">
                <a:solidFill>
                  <a:srgbClr val="CC6600"/>
                </a:solidFill>
              </a:endParaRPr>
            </a:p>
          </p:txBody>
        </p:sp>
        <p:sp>
          <p:nvSpPr>
            <p:cNvPr id="5136" name="Text Box 58"/>
            <p:cNvSpPr txBox="1">
              <a:spLocks noChangeArrowheads="1"/>
            </p:cNvSpPr>
            <p:nvPr/>
          </p:nvSpPr>
          <p:spPr bwMode="auto">
            <a:xfrm>
              <a:off x="4044950" y="2124075"/>
              <a:ext cx="1401763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 sz="1400">
                  <a:solidFill>
                    <a:srgbClr val="000066"/>
                  </a:solidFill>
                </a:rPr>
                <a:t>HIV-1 RNA </a:t>
              </a:r>
            </a:p>
            <a:p>
              <a:pPr defTabSz="914400" eaLnBrk="1" hangingPunct="1"/>
              <a:r>
                <a:rPr lang="en-GB" sz="1400">
                  <a:solidFill>
                    <a:srgbClr val="000066"/>
                  </a:solidFill>
                </a:rPr>
                <a:t>&lt; 50 c/mL</a:t>
              </a:r>
            </a:p>
          </p:txBody>
        </p:sp>
        <p:sp>
          <p:nvSpPr>
            <p:cNvPr id="5137" name="Text Box 76"/>
            <p:cNvSpPr txBox="1">
              <a:spLocks noChangeArrowheads="1"/>
            </p:cNvSpPr>
            <p:nvPr/>
          </p:nvSpPr>
          <p:spPr bwMode="auto">
            <a:xfrm>
              <a:off x="120650" y="1985963"/>
              <a:ext cx="5334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5138" name="Line 141"/>
            <p:cNvSpPr>
              <a:spLocks noChangeShapeType="1"/>
            </p:cNvSpPr>
            <p:nvPr/>
          </p:nvSpPr>
          <p:spPr bwMode="auto">
            <a:xfrm>
              <a:off x="619125" y="2757488"/>
              <a:ext cx="0" cy="2538412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39" name="Line 142"/>
            <p:cNvSpPr>
              <a:spLocks noChangeShapeType="1"/>
            </p:cNvSpPr>
            <p:nvPr/>
          </p:nvSpPr>
          <p:spPr bwMode="auto">
            <a:xfrm>
              <a:off x="552450" y="5295900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40" name="Line 143"/>
            <p:cNvSpPr>
              <a:spLocks noChangeShapeType="1"/>
            </p:cNvSpPr>
            <p:nvPr/>
          </p:nvSpPr>
          <p:spPr bwMode="auto">
            <a:xfrm>
              <a:off x="552450" y="4787900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41" name="Line 144"/>
            <p:cNvSpPr>
              <a:spLocks noChangeShapeType="1"/>
            </p:cNvSpPr>
            <p:nvPr/>
          </p:nvSpPr>
          <p:spPr bwMode="auto">
            <a:xfrm>
              <a:off x="552450" y="4278313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42" name="Line 145"/>
            <p:cNvSpPr>
              <a:spLocks noChangeShapeType="1"/>
            </p:cNvSpPr>
            <p:nvPr/>
          </p:nvSpPr>
          <p:spPr bwMode="auto">
            <a:xfrm>
              <a:off x="552450" y="3776663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43" name="Line 146"/>
            <p:cNvSpPr>
              <a:spLocks noChangeShapeType="1"/>
            </p:cNvSpPr>
            <p:nvPr/>
          </p:nvSpPr>
          <p:spPr bwMode="auto">
            <a:xfrm>
              <a:off x="552450" y="3267075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44" name="Line 147"/>
            <p:cNvSpPr>
              <a:spLocks noChangeShapeType="1"/>
            </p:cNvSpPr>
            <p:nvPr/>
          </p:nvSpPr>
          <p:spPr bwMode="auto">
            <a:xfrm>
              <a:off x="552450" y="2757488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45" name="Line 149"/>
            <p:cNvSpPr>
              <a:spLocks noChangeShapeType="1"/>
            </p:cNvSpPr>
            <p:nvPr/>
          </p:nvSpPr>
          <p:spPr bwMode="auto">
            <a:xfrm flipV="1">
              <a:off x="619125" y="5295900"/>
              <a:ext cx="0" cy="508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46" name="Rectangle 159"/>
            <p:cNvSpPr>
              <a:spLocks noChangeArrowheads="1"/>
            </p:cNvSpPr>
            <p:nvPr/>
          </p:nvSpPr>
          <p:spPr bwMode="auto">
            <a:xfrm>
              <a:off x="381000" y="5197475"/>
              <a:ext cx="984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5147" name="Rectangle 160"/>
            <p:cNvSpPr>
              <a:spLocks noChangeArrowheads="1"/>
            </p:cNvSpPr>
            <p:nvPr/>
          </p:nvSpPr>
          <p:spPr bwMode="auto">
            <a:xfrm>
              <a:off x="282575" y="4686300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20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5148" name="Rectangle 161"/>
            <p:cNvSpPr>
              <a:spLocks noChangeArrowheads="1"/>
            </p:cNvSpPr>
            <p:nvPr/>
          </p:nvSpPr>
          <p:spPr bwMode="auto">
            <a:xfrm>
              <a:off x="282575" y="4178300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40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5149" name="Rectangle 162"/>
            <p:cNvSpPr>
              <a:spLocks noChangeArrowheads="1"/>
            </p:cNvSpPr>
            <p:nvPr/>
          </p:nvSpPr>
          <p:spPr bwMode="auto">
            <a:xfrm>
              <a:off x="282575" y="3676650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60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5150" name="Rectangle 163"/>
            <p:cNvSpPr>
              <a:spLocks noChangeArrowheads="1"/>
            </p:cNvSpPr>
            <p:nvPr/>
          </p:nvSpPr>
          <p:spPr bwMode="auto">
            <a:xfrm>
              <a:off x="282575" y="3167063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80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5151" name="Rectangle 164"/>
            <p:cNvSpPr>
              <a:spLocks noChangeArrowheads="1"/>
            </p:cNvSpPr>
            <p:nvPr/>
          </p:nvSpPr>
          <p:spPr bwMode="auto">
            <a:xfrm>
              <a:off x="184150" y="2657475"/>
              <a:ext cx="295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100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5152" name="ZoneTexte 86"/>
            <p:cNvSpPr txBox="1">
              <a:spLocks noChangeArrowheads="1"/>
            </p:cNvSpPr>
            <p:nvPr/>
          </p:nvSpPr>
          <p:spPr bwMode="auto">
            <a:xfrm>
              <a:off x="733425" y="5349875"/>
              <a:ext cx="1711325" cy="587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GB" sz="1200">
                  <a:solidFill>
                    <a:srgbClr val="000066"/>
                  </a:solidFill>
                </a:rPr>
                <a:t>95% CI </a:t>
              </a:r>
              <a:br>
                <a:rPr lang="en-GB" sz="1200">
                  <a:solidFill>
                    <a:srgbClr val="000066"/>
                  </a:solidFill>
                </a:rPr>
              </a:br>
              <a:r>
                <a:rPr lang="en-GB" sz="1200">
                  <a:solidFill>
                    <a:srgbClr val="000066"/>
                  </a:solidFill>
                </a:rPr>
                <a:t>for the </a:t>
              </a:r>
              <a:r>
                <a:rPr lang="en-GB" sz="12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difference</a:t>
              </a:r>
              <a:r>
                <a:rPr lang="en-GB" sz="1200">
                  <a:solidFill>
                    <a:srgbClr val="000066"/>
                  </a:solidFill>
                  <a:cs typeface="Arial" charset="0"/>
                </a:rPr>
                <a:t/>
              </a:r>
              <a:br>
                <a:rPr lang="en-GB" sz="1200">
                  <a:solidFill>
                    <a:srgbClr val="000066"/>
                  </a:solidFill>
                  <a:cs typeface="Arial" charset="0"/>
                </a:rPr>
              </a:br>
              <a:r>
                <a:rPr lang="en-GB" sz="1200">
                  <a:solidFill>
                    <a:srgbClr val="000066"/>
                  </a:solidFill>
                  <a:cs typeface="Arial" charset="0"/>
                </a:rPr>
                <a:t>= - 11.8 ; 3.4</a:t>
              </a:r>
            </a:p>
          </p:txBody>
        </p:sp>
        <p:sp>
          <p:nvSpPr>
            <p:cNvPr id="5153" name="Line 150"/>
            <p:cNvSpPr>
              <a:spLocks noChangeShapeType="1"/>
            </p:cNvSpPr>
            <p:nvPr/>
          </p:nvSpPr>
          <p:spPr bwMode="auto">
            <a:xfrm flipV="1">
              <a:off x="5595938" y="5308600"/>
              <a:ext cx="0" cy="508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54" name="Text Box 58"/>
            <p:cNvSpPr txBox="1">
              <a:spLocks noChangeArrowheads="1"/>
            </p:cNvSpPr>
            <p:nvPr/>
          </p:nvSpPr>
          <p:spPr bwMode="auto">
            <a:xfrm>
              <a:off x="2303463" y="2109788"/>
              <a:ext cx="1633537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 sz="1400">
                  <a:solidFill>
                    <a:srgbClr val="000066"/>
                  </a:solidFill>
                </a:rPr>
                <a:t>HIV-1 RNA</a:t>
              </a:r>
            </a:p>
            <a:p>
              <a:pPr defTabSz="914400" eaLnBrk="1" hangingPunct="1"/>
              <a:r>
                <a:rPr lang="en-GB" sz="1400">
                  <a:solidFill>
                    <a:srgbClr val="000066"/>
                  </a:solidFill>
                </a:rPr>
                <a:t>&lt; 500 c/mL</a:t>
              </a:r>
            </a:p>
          </p:txBody>
        </p:sp>
        <p:sp>
          <p:nvSpPr>
            <p:cNvPr id="5155" name="ZoneTexte 86"/>
            <p:cNvSpPr txBox="1">
              <a:spLocks noChangeArrowheads="1"/>
            </p:cNvSpPr>
            <p:nvPr/>
          </p:nvSpPr>
          <p:spPr bwMode="auto">
            <a:xfrm>
              <a:off x="2276475" y="5349875"/>
              <a:ext cx="1711325" cy="587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GB" sz="1200">
                  <a:solidFill>
                    <a:srgbClr val="000066"/>
                  </a:solidFill>
                </a:rPr>
                <a:t>95% CI </a:t>
              </a:r>
              <a:br>
                <a:rPr lang="en-GB" sz="1200">
                  <a:solidFill>
                    <a:srgbClr val="000066"/>
                  </a:solidFill>
                </a:rPr>
              </a:br>
              <a:r>
                <a:rPr lang="en-GB" sz="1200">
                  <a:solidFill>
                    <a:srgbClr val="000066"/>
                  </a:solidFill>
                </a:rPr>
                <a:t>for the </a:t>
              </a:r>
              <a:r>
                <a:rPr lang="en-GB" sz="12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difference</a:t>
              </a:r>
              <a:r>
                <a:rPr lang="en-GB" sz="1200">
                  <a:solidFill>
                    <a:srgbClr val="000066"/>
                  </a:solidFill>
                  <a:cs typeface="Arial" charset="0"/>
                </a:rPr>
                <a:t/>
              </a:r>
              <a:br>
                <a:rPr lang="en-GB" sz="1200">
                  <a:solidFill>
                    <a:srgbClr val="000066"/>
                  </a:solidFill>
                  <a:cs typeface="Arial" charset="0"/>
                </a:rPr>
              </a:br>
              <a:r>
                <a:rPr lang="en-GB" sz="1200">
                  <a:solidFill>
                    <a:srgbClr val="000066"/>
                  </a:solidFill>
                  <a:cs typeface="Arial" charset="0"/>
                </a:rPr>
                <a:t>= - 7.8 ; 9.4</a:t>
              </a:r>
            </a:p>
          </p:txBody>
        </p:sp>
        <p:sp>
          <p:nvSpPr>
            <p:cNvPr id="5156" name="Rectangle 23"/>
            <p:cNvSpPr>
              <a:spLocks noChangeArrowheads="1"/>
            </p:cNvSpPr>
            <p:nvPr/>
          </p:nvSpPr>
          <p:spPr bwMode="auto">
            <a:xfrm>
              <a:off x="1042988" y="2781300"/>
              <a:ext cx="319087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500" b="1">
                  <a:solidFill>
                    <a:srgbClr val="990000"/>
                  </a:solidFill>
                </a:rPr>
                <a:t>90</a:t>
              </a:r>
              <a:endParaRPr lang="en-GB" sz="1500">
                <a:solidFill>
                  <a:srgbClr val="990000"/>
                </a:solidFill>
              </a:endParaRPr>
            </a:p>
          </p:txBody>
        </p:sp>
        <p:sp>
          <p:nvSpPr>
            <p:cNvPr id="5157" name="Rectangle 25"/>
            <p:cNvSpPr>
              <a:spLocks noChangeArrowheads="1"/>
            </p:cNvSpPr>
            <p:nvPr/>
          </p:nvSpPr>
          <p:spPr bwMode="auto">
            <a:xfrm>
              <a:off x="1514475" y="2674938"/>
              <a:ext cx="319088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500" b="1">
                  <a:solidFill>
                    <a:srgbClr val="CC6600"/>
                  </a:solidFill>
                </a:rPr>
                <a:t>94</a:t>
              </a:r>
              <a:endParaRPr lang="en-GB" sz="1500">
                <a:solidFill>
                  <a:srgbClr val="CC6600"/>
                </a:solidFill>
              </a:endParaRPr>
            </a:p>
          </p:txBody>
        </p:sp>
        <p:sp>
          <p:nvSpPr>
            <p:cNvPr id="5158" name="ZoneTexte 86"/>
            <p:cNvSpPr txBox="1">
              <a:spLocks noChangeArrowheads="1"/>
            </p:cNvSpPr>
            <p:nvPr/>
          </p:nvSpPr>
          <p:spPr bwMode="auto">
            <a:xfrm>
              <a:off x="3890963" y="5349875"/>
              <a:ext cx="1711325" cy="587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GB" sz="1200">
                  <a:solidFill>
                    <a:srgbClr val="000066"/>
                  </a:solidFill>
                </a:rPr>
                <a:t>95% CI </a:t>
              </a:r>
              <a:br>
                <a:rPr lang="en-GB" sz="1200">
                  <a:solidFill>
                    <a:srgbClr val="000066"/>
                  </a:solidFill>
                </a:rPr>
              </a:br>
              <a:r>
                <a:rPr lang="en-GB" sz="1200">
                  <a:solidFill>
                    <a:srgbClr val="000066"/>
                  </a:solidFill>
                </a:rPr>
                <a:t>for the </a:t>
              </a:r>
              <a:r>
                <a:rPr lang="en-GB" sz="12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difference</a:t>
              </a:r>
              <a:r>
                <a:rPr lang="en-GB" sz="1200">
                  <a:solidFill>
                    <a:srgbClr val="000066"/>
                  </a:solidFill>
                  <a:cs typeface="Arial" charset="0"/>
                </a:rPr>
                <a:t/>
              </a:r>
              <a:br>
                <a:rPr lang="en-GB" sz="1200">
                  <a:solidFill>
                    <a:srgbClr val="000066"/>
                  </a:solidFill>
                  <a:cs typeface="Arial" charset="0"/>
                </a:rPr>
              </a:br>
              <a:r>
                <a:rPr lang="en-GB" sz="1200">
                  <a:solidFill>
                    <a:srgbClr val="000066"/>
                  </a:solidFill>
                  <a:cs typeface="Arial" charset="0"/>
                </a:rPr>
                <a:t>= - 4.4 ; 14</a:t>
              </a:r>
            </a:p>
          </p:txBody>
        </p:sp>
        <p:sp>
          <p:nvSpPr>
            <p:cNvPr id="5159" name="ZoneTexte 86"/>
            <p:cNvSpPr txBox="1">
              <a:spLocks noChangeArrowheads="1"/>
            </p:cNvSpPr>
            <p:nvPr/>
          </p:nvSpPr>
          <p:spPr bwMode="auto">
            <a:xfrm>
              <a:off x="5589588" y="5362575"/>
              <a:ext cx="1711325" cy="587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GB" sz="1200">
                  <a:solidFill>
                    <a:srgbClr val="000066"/>
                  </a:solidFill>
                </a:rPr>
                <a:t>95% CI </a:t>
              </a:r>
              <a:br>
                <a:rPr lang="en-GB" sz="1200">
                  <a:solidFill>
                    <a:srgbClr val="000066"/>
                  </a:solidFill>
                </a:rPr>
              </a:br>
              <a:r>
                <a:rPr lang="en-GB" sz="1200">
                  <a:solidFill>
                    <a:srgbClr val="000066"/>
                  </a:solidFill>
                </a:rPr>
                <a:t>for the </a:t>
              </a:r>
              <a:r>
                <a:rPr lang="en-GB" sz="12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difference</a:t>
              </a:r>
              <a:r>
                <a:rPr lang="en-GB" sz="1200">
                  <a:solidFill>
                    <a:srgbClr val="000066"/>
                  </a:solidFill>
                  <a:cs typeface="Arial" charset="0"/>
                </a:rPr>
                <a:t/>
              </a:r>
              <a:br>
                <a:rPr lang="en-GB" sz="1200">
                  <a:solidFill>
                    <a:srgbClr val="000066"/>
                  </a:solidFill>
                  <a:cs typeface="Arial" charset="0"/>
                </a:rPr>
              </a:br>
              <a:r>
                <a:rPr lang="en-GB" sz="1200">
                  <a:solidFill>
                    <a:srgbClr val="000066"/>
                  </a:solidFill>
                  <a:cs typeface="Arial" charset="0"/>
                </a:rPr>
                <a:t>= - 3.9 ; 15.3</a:t>
              </a:r>
            </a:p>
          </p:txBody>
        </p:sp>
        <p:sp>
          <p:nvSpPr>
            <p:cNvPr id="5160" name="Rectangle 23"/>
            <p:cNvSpPr>
              <a:spLocks noChangeArrowheads="1"/>
            </p:cNvSpPr>
            <p:nvPr/>
          </p:nvSpPr>
          <p:spPr bwMode="auto">
            <a:xfrm>
              <a:off x="4386263" y="2781300"/>
              <a:ext cx="319087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500" b="1">
                  <a:solidFill>
                    <a:srgbClr val="990000"/>
                  </a:solidFill>
                </a:rPr>
                <a:t>90</a:t>
              </a:r>
              <a:endParaRPr lang="en-GB" sz="1500">
                <a:solidFill>
                  <a:srgbClr val="990000"/>
                </a:solidFill>
              </a:endParaRPr>
            </a:p>
          </p:txBody>
        </p:sp>
        <p:sp>
          <p:nvSpPr>
            <p:cNvPr id="5161" name="Rectangle 25"/>
            <p:cNvSpPr>
              <a:spLocks noChangeArrowheads="1"/>
            </p:cNvSpPr>
            <p:nvPr/>
          </p:nvSpPr>
          <p:spPr bwMode="auto">
            <a:xfrm>
              <a:off x="4854575" y="2897188"/>
              <a:ext cx="319088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500" b="1">
                  <a:solidFill>
                    <a:srgbClr val="CC6600"/>
                  </a:solidFill>
                </a:rPr>
                <a:t>85</a:t>
              </a:r>
              <a:endParaRPr lang="en-GB" sz="1500">
                <a:solidFill>
                  <a:srgbClr val="CC6600"/>
                </a:solidFill>
              </a:endParaRPr>
            </a:p>
          </p:txBody>
        </p:sp>
        <p:sp>
          <p:nvSpPr>
            <p:cNvPr id="5162" name="Rectangle 23"/>
            <p:cNvSpPr>
              <a:spLocks noChangeArrowheads="1"/>
            </p:cNvSpPr>
            <p:nvPr/>
          </p:nvSpPr>
          <p:spPr bwMode="auto">
            <a:xfrm>
              <a:off x="5964238" y="2816225"/>
              <a:ext cx="5207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500" b="1">
                  <a:solidFill>
                    <a:srgbClr val="990000"/>
                  </a:solidFill>
                </a:rPr>
                <a:t>88.2</a:t>
              </a:r>
              <a:endParaRPr lang="en-GB" sz="1500">
                <a:solidFill>
                  <a:srgbClr val="990000"/>
                </a:solidFill>
              </a:endParaRPr>
            </a:p>
          </p:txBody>
        </p:sp>
        <p:sp>
          <p:nvSpPr>
            <p:cNvPr id="5163" name="Rectangle 25"/>
            <p:cNvSpPr>
              <a:spLocks noChangeArrowheads="1"/>
            </p:cNvSpPr>
            <p:nvPr/>
          </p:nvSpPr>
          <p:spPr bwMode="auto">
            <a:xfrm>
              <a:off x="6516688" y="2971800"/>
              <a:ext cx="388937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500" b="1">
                  <a:solidFill>
                    <a:srgbClr val="CC6600"/>
                  </a:solidFill>
                </a:rPr>
                <a:t>82.5</a:t>
              </a:r>
              <a:endParaRPr lang="en-GB" sz="1500">
                <a:solidFill>
                  <a:srgbClr val="CC6600"/>
                </a:solidFill>
              </a:endParaRPr>
            </a:p>
          </p:txBody>
        </p:sp>
        <p:sp>
          <p:nvSpPr>
            <p:cNvPr id="5164" name="ZoneTexte 81"/>
            <p:cNvSpPr txBox="1">
              <a:spLocks noChangeArrowheads="1"/>
            </p:cNvSpPr>
            <p:nvPr/>
          </p:nvSpPr>
          <p:spPr bwMode="auto">
            <a:xfrm>
              <a:off x="546334" y="4930113"/>
              <a:ext cx="48603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000066"/>
                  </a:solidFill>
                </a:rPr>
                <a:t>N=</a:t>
              </a:r>
            </a:p>
          </p:txBody>
        </p:sp>
        <p:sp>
          <p:nvSpPr>
            <p:cNvPr id="5165" name="Text Box 58"/>
            <p:cNvSpPr txBox="1">
              <a:spLocks noChangeArrowheads="1"/>
            </p:cNvSpPr>
            <p:nvPr/>
          </p:nvSpPr>
          <p:spPr bwMode="auto">
            <a:xfrm>
              <a:off x="5724525" y="2141538"/>
              <a:ext cx="1401763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 sz="1400">
                  <a:solidFill>
                    <a:srgbClr val="000066"/>
                  </a:solidFill>
                </a:rPr>
                <a:t>HIV-1 RNA </a:t>
              </a:r>
            </a:p>
            <a:p>
              <a:pPr defTabSz="914400" eaLnBrk="1" hangingPunct="1"/>
              <a:r>
                <a:rPr lang="en-GB" sz="1400">
                  <a:solidFill>
                    <a:srgbClr val="000066"/>
                  </a:solidFill>
                </a:rPr>
                <a:t>&lt; 50 c/mL</a:t>
              </a:r>
            </a:p>
          </p:txBody>
        </p:sp>
        <p:sp>
          <p:nvSpPr>
            <p:cNvPr id="5166" name="Text Box 58"/>
            <p:cNvSpPr txBox="1">
              <a:spLocks noChangeArrowheads="1"/>
            </p:cNvSpPr>
            <p:nvPr/>
          </p:nvSpPr>
          <p:spPr bwMode="auto">
            <a:xfrm>
              <a:off x="7427913" y="2124075"/>
              <a:ext cx="1401762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 sz="1400">
                  <a:solidFill>
                    <a:srgbClr val="000066"/>
                  </a:solidFill>
                </a:rPr>
                <a:t>HIV-1 RNA </a:t>
              </a:r>
            </a:p>
            <a:p>
              <a:pPr defTabSz="914400" eaLnBrk="1" hangingPunct="1"/>
              <a:r>
                <a:rPr lang="en-GB" sz="1400">
                  <a:solidFill>
                    <a:srgbClr val="000066"/>
                  </a:solidFill>
                </a:rPr>
                <a:t>&lt; 50 c/mL</a:t>
              </a:r>
            </a:p>
          </p:txBody>
        </p:sp>
        <p:sp>
          <p:nvSpPr>
            <p:cNvPr id="5167" name="ZoneTexte 86"/>
            <p:cNvSpPr txBox="1">
              <a:spLocks noChangeArrowheads="1"/>
            </p:cNvSpPr>
            <p:nvPr/>
          </p:nvSpPr>
          <p:spPr bwMode="auto">
            <a:xfrm>
              <a:off x="7291388" y="5356225"/>
              <a:ext cx="1711325" cy="587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GB" sz="1200">
                  <a:solidFill>
                    <a:srgbClr val="000066"/>
                  </a:solidFill>
                </a:rPr>
                <a:t>95% CI </a:t>
              </a:r>
              <a:br>
                <a:rPr lang="en-GB" sz="1200">
                  <a:solidFill>
                    <a:srgbClr val="000066"/>
                  </a:solidFill>
                </a:rPr>
              </a:br>
              <a:r>
                <a:rPr lang="en-GB" sz="1200">
                  <a:solidFill>
                    <a:srgbClr val="000066"/>
                  </a:solidFill>
                </a:rPr>
                <a:t>for the </a:t>
              </a:r>
              <a:r>
                <a:rPr lang="en-GB" sz="12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difference</a:t>
              </a:r>
              <a:r>
                <a:rPr lang="en-GB" sz="1200">
                  <a:solidFill>
                    <a:srgbClr val="000066"/>
                  </a:solidFill>
                  <a:cs typeface="Arial" charset="0"/>
                </a:rPr>
                <a:t/>
              </a:r>
              <a:br>
                <a:rPr lang="en-GB" sz="1200">
                  <a:solidFill>
                    <a:srgbClr val="000066"/>
                  </a:solidFill>
                  <a:cs typeface="Arial" charset="0"/>
                </a:rPr>
              </a:br>
              <a:r>
                <a:rPr lang="en-GB" sz="1200">
                  <a:solidFill>
                    <a:srgbClr val="000066"/>
                  </a:solidFill>
                  <a:cs typeface="Arial" charset="0"/>
                </a:rPr>
                <a:t>= 0.8 ; 15.5</a:t>
              </a:r>
            </a:p>
          </p:txBody>
        </p:sp>
        <p:sp>
          <p:nvSpPr>
            <p:cNvPr id="5168" name="Rectangle 23"/>
            <p:cNvSpPr>
              <a:spLocks noChangeArrowheads="1"/>
            </p:cNvSpPr>
            <p:nvPr/>
          </p:nvSpPr>
          <p:spPr bwMode="auto">
            <a:xfrm>
              <a:off x="7629525" y="2606675"/>
              <a:ext cx="5207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500" b="1">
                  <a:solidFill>
                    <a:srgbClr val="990000"/>
                  </a:solidFill>
                </a:rPr>
                <a:t>96.7</a:t>
              </a:r>
              <a:endParaRPr lang="en-GB" sz="1500">
                <a:solidFill>
                  <a:srgbClr val="990000"/>
                </a:solidFill>
              </a:endParaRPr>
            </a:p>
          </p:txBody>
        </p:sp>
        <p:sp>
          <p:nvSpPr>
            <p:cNvPr id="5169" name="Rectangle 25"/>
            <p:cNvSpPr>
              <a:spLocks noChangeArrowheads="1"/>
            </p:cNvSpPr>
            <p:nvPr/>
          </p:nvSpPr>
          <p:spPr bwMode="auto">
            <a:xfrm>
              <a:off x="8172450" y="2806700"/>
              <a:ext cx="388938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500" b="1">
                  <a:solidFill>
                    <a:srgbClr val="CC6600"/>
                  </a:solidFill>
                </a:rPr>
                <a:t>88.5</a:t>
              </a:r>
              <a:endParaRPr lang="en-GB" sz="1500">
                <a:solidFill>
                  <a:srgbClr val="CC6600"/>
                </a:solidFill>
              </a:endParaRPr>
            </a:p>
          </p:txBody>
        </p:sp>
        <p:sp>
          <p:nvSpPr>
            <p:cNvPr id="5170" name="Text Box 177"/>
            <p:cNvSpPr txBox="1">
              <a:spLocks noChangeArrowheads="1"/>
            </p:cNvSpPr>
            <p:nvPr/>
          </p:nvSpPr>
          <p:spPr bwMode="auto">
            <a:xfrm>
              <a:off x="3073400" y="1665288"/>
              <a:ext cx="1630363" cy="530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ITT analysis,</a:t>
              </a:r>
              <a:br>
                <a:rPr lang="en-GB" b="1">
                  <a:solidFill>
                    <a:srgbClr val="0066FF"/>
                  </a:solidFill>
                  <a:latin typeface="Calibri" pitchFamily="34" charset="0"/>
                </a:rPr>
              </a:br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switch = failure</a:t>
              </a:r>
            </a:p>
          </p:txBody>
        </p:sp>
        <p:sp>
          <p:nvSpPr>
            <p:cNvPr id="5171" name="Text Box 177"/>
            <p:cNvSpPr txBox="1">
              <a:spLocks noChangeArrowheads="1"/>
            </p:cNvSpPr>
            <p:nvPr/>
          </p:nvSpPr>
          <p:spPr bwMode="auto">
            <a:xfrm>
              <a:off x="5842000" y="1665288"/>
              <a:ext cx="1208088" cy="311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ITT, TLOVR</a:t>
              </a:r>
            </a:p>
          </p:txBody>
        </p:sp>
        <p:sp>
          <p:nvSpPr>
            <p:cNvPr id="5172" name="Text Box 177"/>
            <p:cNvSpPr txBox="1">
              <a:spLocks noChangeArrowheads="1"/>
            </p:cNvSpPr>
            <p:nvPr/>
          </p:nvSpPr>
          <p:spPr bwMode="auto">
            <a:xfrm>
              <a:off x="679450" y="1665288"/>
              <a:ext cx="1949450" cy="530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Absence of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therapeutic failure</a:t>
              </a:r>
            </a:p>
          </p:txBody>
        </p:sp>
        <p:sp>
          <p:nvSpPr>
            <p:cNvPr id="5173" name="Text Box 177"/>
            <p:cNvSpPr txBox="1">
              <a:spLocks noChangeArrowheads="1"/>
            </p:cNvSpPr>
            <p:nvPr/>
          </p:nvSpPr>
          <p:spPr bwMode="auto">
            <a:xfrm>
              <a:off x="7448550" y="1665288"/>
              <a:ext cx="1266825" cy="530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Observed</a:t>
              </a:r>
              <a:br>
                <a:rPr lang="en-GB" b="1">
                  <a:solidFill>
                    <a:srgbClr val="0066FF"/>
                  </a:solidFill>
                  <a:latin typeface="Calibri" pitchFamily="34" charset="0"/>
                </a:rPr>
              </a:br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treatment*</a:t>
              </a:r>
            </a:p>
          </p:txBody>
        </p:sp>
        <p:sp>
          <p:nvSpPr>
            <p:cNvPr id="5174" name="Rectangle 93"/>
            <p:cNvSpPr>
              <a:spLocks noChangeArrowheads="1"/>
            </p:cNvSpPr>
            <p:nvPr/>
          </p:nvSpPr>
          <p:spPr bwMode="auto">
            <a:xfrm>
              <a:off x="1436688" y="2914650"/>
              <a:ext cx="473075" cy="2392363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75" name="Rectangle 94"/>
            <p:cNvSpPr>
              <a:spLocks noChangeArrowheads="1"/>
            </p:cNvSpPr>
            <p:nvPr/>
          </p:nvSpPr>
          <p:spPr bwMode="auto">
            <a:xfrm>
              <a:off x="3116263" y="3038475"/>
              <a:ext cx="473075" cy="2268538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76" name="Rectangle 95"/>
            <p:cNvSpPr>
              <a:spLocks noChangeArrowheads="1"/>
            </p:cNvSpPr>
            <p:nvPr/>
          </p:nvSpPr>
          <p:spPr bwMode="auto">
            <a:xfrm>
              <a:off x="4781550" y="3141663"/>
              <a:ext cx="473075" cy="2165350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77" name="Rectangle 96"/>
            <p:cNvSpPr>
              <a:spLocks noChangeArrowheads="1"/>
            </p:cNvSpPr>
            <p:nvPr/>
          </p:nvSpPr>
          <p:spPr bwMode="auto">
            <a:xfrm>
              <a:off x="6461125" y="3206750"/>
              <a:ext cx="473075" cy="2100263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78" name="Rectangle 97"/>
            <p:cNvSpPr>
              <a:spLocks noChangeArrowheads="1"/>
            </p:cNvSpPr>
            <p:nvPr/>
          </p:nvSpPr>
          <p:spPr bwMode="auto">
            <a:xfrm>
              <a:off x="8126413" y="3052763"/>
              <a:ext cx="473075" cy="2254250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79" name="Rectangle 118"/>
            <p:cNvSpPr>
              <a:spLocks noChangeArrowheads="1"/>
            </p:cNvSpPr>
            <p:nvPr/>
          </p:nvSpPr>
          <p:spPr bwMode="auto">
            <a:xfrm>
              <a:off x="963613" y="3016250"/>
              <a:ext cx="473075" cy="2290763"/>
            </a:xfrm>
            <a:prstGeom prst="rect">
              <a:avLst/>
            </a:prstGeom>
            <a:solidFill>
              <a:srgbClr val="990000"/>
            </a:solidFill>
            <a:ln w="952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80" name="Rectangle 119"/>
            <p:cNvSpPr>
              <a:spLocks noChangeArrowheads="1"/>
            </p:cNvSpPr>
            <p:nvPr/>
          </p:nvSpPr>
          <p:spPr bwMode="auto">
            <a:xfrm>
              <a:off x="2627313" y="3016250"/>
              <a:ext cx="488950" cy="2290763"/>
            </a:xfrm>
            <a:prstGeom prst="rect">
              <a:avLst/>
            </a:prstGeom>
            <a:solidFill>
              <a:srgbClr val="990000"/>
            </a:solidFill>
            <a:ln w="952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81" name="Rectangle 120"/>
            <p:cNvSpPr>
              <a:spLocks noChangeArrowheads="1"/>
            </p:cNvSpPr>
            <p:nvPr/>
          </p:nvSpPr>
          <p:spPr bwMode="auto">
            <a:xfrm>
              <a:off x="4308475" y="3016250"/>
              <a:ext cx="473075" cy="2290763"/>
            </a:xfrm>
            <a:prstGeom prst="rect">
              <a:avLst/>
            </a:prstGeom>
            <a:solidFill>
              <a:srgbClr val="990000"/>
            </a:solidFill>
            <a:ln w="952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82" name="Rectangle 121"/>
            <p:cNvSpPr>
              <a:spLocks noChangeArrowheads="1"/>
            </p:cNvSpPr>
            <p:nvPr/>
          </p:nvSpPr>
          <p:spPr bwMode="auto">
            <a:xfrm>
              <a:off x="5972175" y="3060700"/>
              <a:ext cx="488950" cy="2246313"/>
            </a:xfrm>
            <a:prstGeom prst="rect">
              <a:avLst/>
            </a:prstGeom>
            <a:solidFill>
              <a:srgbClr val="990000"/>
            </a:solidFill>
            <a:ln w="952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>
                <a:solidFill>
                  <a:srgbClr val="CC3300"/>
                </a:solidFill>
              </a:endParaRPr>
            </a:p>
          </p:txBody>
        </p:sp>
        <p:sp>
          <p:nvSpPr>
            <p:cNvPr id="5183" name="Rectangle 122"/>
            <p:cNvSpPr>
              <a:spLocks noChangeArrowheads="1"/>
            </p:cNvSpPr>
            <p:nvPr/>
          </p:nvSpPr>
          <p:spPr bwMode="auto">
            <a:xfrm>
              <a:off x="7651750" y="2841625"/>
              <a:ext cx="474663" cy="2465388"/>
            </a:xfrm>
            <a:prstGeom prst="rect">
              <a:avLst/>
            </a:prstGeom>
            <a:solidFill>
              <a:srgbClr val="990000"/>
            </a:solidFill>
            <a:ln w="952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84" name="Line 150"/>
            <p:cNvSpPr>
              <a:spLocks noChangeShapeType="1"/>
            </p:cNvSpPr>
            <p:nvPr/>
          </p:nvSpPr>
          <p:spPr bwMode="auto">
            <a:xfrm flipV="1">
              <a:off x="2328863" y="5295900"/>
              <a:ext cx="0" cy="508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5" name="Line 150"/>
            <p:cNvSpPr>
              <a:spLocks noChangeShapeType="1"/>
            </p:cNvSpPr>
            <p:nvPr/>
          </p:nvSpPr>
          <p:spPr bwMode="auto">
            <a:xfrm flipV="1">
              <a:off x="3983038" y="5295900"/>
              <a:ext cx="0" cy="508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6" name="Line 150"/>
            <p:cNvSpPr>
              <a:spLocks noChangeShapeType="1"/>
            </p:cNvSpPr>
            <p:nvPr/>
          </p:nvSpPr>
          <p:spPr bwMode="auto">
            <a:xfrm flipV="1">
              <a:off x="7361238" y="5295900"/>
              <a:ext cx="0" cy="508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7" name="ZoneTexte 82"/>
            <p:cNvSpPr txBox="1">
              <a:spLocks noChangeArrowheads="1"/>
            </p:cNvSpPr>
            <p:nvPr/>
          </p:nvSpPr>
          <p:spPr bwMode="auto">
            <a:xfrm>
              <a:off x="1009650" y="4937125"/>
              <a:ext cx="4095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sz="1600" b="1">
                  <a:solidFill>
                    <a:schemeClr val="bg1"/>
                  </a:solidFill>
                </a:rPr>
                <a:t>98</a:t>
              </a:r>
            </a:p>
          </p:txBody>
        </p:sp>
        <p:sp>
          <p:nvSpPr>
            <p:cNvPr id="5188" name="ZoneTexte 83"/>
            <p:cNvSpPr txBox="1">
              <a:spLocks noChangeArrowheads="1"/>
            </p:cNvSpPr>
            <p:nvPr/>
          </p:nvSpPr>
          <p:spPr bwMode="auto">
            <a:xfrm>
              <a:off x="1416050" y="4937125"/>
              <a:ext cx="52228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sz="1600" b="1">
                  <a:solidFill>
                    <a:schemeClr val="bg1"/>
                  </a:solidFill>
                </a:rPr>
                <a:t>100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u contenu 2"/>
          <p:cNvSpPr>
            <a:spLocks noGrp="1"/>
          </p:cNvSpPr>
          <p:nvPr>
            <p:ph idx="1"/>
          </p:nvPr>
        </p:nvSpPr>
        <p:spPr>
          <a:xfrm>
            <a:off x="50800" y="1674813"/>
            <a:ext cx="9024938" cy="50387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Therapeutic failures</a:t>
            </a:r>
          </a:p>
          <a:p>
            <a:pPr lvl="1">
              <a:spcBef>
                <a:spcPct val="0"/>
              </a:spcBef>
            </a:pPr>
            <a:r>
              <a:rPr lang="en-GB" sz="2000" smtClean="0">
                <a:ea typeface="ＭＳ Ｐゴシック" pitchFamily="-1" charset="-128"/>
              </a:rPr>
              <a:t>6 in the monotherapy group</a:t>
            </a:r>
          </a:p>
          <a:p>
            <a:pPr lvl="2">
              <a:spcBef>
                <a:spcPct val="0"/>
              </a:spcBef>
            </a:pPr>
            <a:r>
              <a:rPr lang="en-GB" smtClean="0">
                <a:ea typeface="ＭＳ Ｐゴシック" pitchFamily="-1" charset="-128"/>
              </a:rPr>
              <a:t>3 were lost to follow-up</a:t>
            </a:r>
          </a:p>
          <a:p>
            <a:pPr lvl="2">
              <a:spcBef>
                <a:spcPct val="0"/>
              </a:spcBef>
            </a:pPr>
            <a:r>
              <a:rPr lang="en-GB" smtClean="0">
                <a:ea typeface="ＭＳ Ｐゴシック" pitchFamily="-1" charset="-128"/>
              </a:rPr>
              <a:t>1 changed randomised therapy without loss of virologic suppression</a:t>
            </a:r>
          </a:p>
          <a:p>
            <a:pPr lvl="2">
              <a:spcBef>
                <a:spcPct val="0"/>
              </a:spcBef>
            </a:pPr>
            <a:r>
              <a:rPr lang="en-GB" smtClean="0">
                <a:ea typeface="ＭＳ Ｐゴシック" pitchFamily="-1" charset="-128"/>
              </a:rPr>
              <a:t>1 lost virologic suppression and developed PI resistance</a:t>
            </a:r>
          </a:p>
          <a:p>
            <a:pPr lvl="2">
              <a:spcBef>
                <a:spcPct val="0"/>
              </a:spcBef>
            </a:pPr>
            <a:r>
              <a:rPr lang="en-GB" smtClean="0">
                <a:ea typeface="ＭＳ Ｐゴシック" pitchFamily="-1" charset="-128"/>
              </a:rPr>
              <a:t>1 lost virologic suppression and failed to achieve suppression after reintroduction </a:t>
            </a:r>
            <a:br>
              <a:rPr lang="en-GB" smtClean="0">
                <a:ea typeface="ＭＳ Ｐゴシック" pitchFamily="-1" charset="-128"/>
              </a:rPr>
            </a:br>
            <a:r>
              <a:rPr lang="en-GB" smtClean="0">
                <a:ea typeface="ＭＳ Ｐゴシック" pitchFamily="-1" charset="-128"/>
              </a:rPr>
              <a:t>of NRTIs</a:t>
            </a:r>
          </a:p>
          <a:p>
            <a:pPr lvl="1">
              <a:spcBef>
                <a:spcPct val="0"/>
              </a:spcBef>
            </a:pPr>
            <a:r>
              <a:rPr lang="en-GB" sz="2000" smtClean="0">
                <a:ea typeface="ＭＳ Ｐゴシック" pitchFamily="-1" charset="-128"/>
              </a:rPr>
              <a:t>10 in the triple therapy arm</a:t>
            </a:r>
          </a:p>
          <a:p>
            <a:pPr lvl="2">
              <a:spcBef>
                <a:spcPct val="0"/>
              </a:spcBef>
            </a:pPr>
            <a:r>
              <a:rPr lang="en-GB" smtClean="0">
                <a:ea typeface="ＭＳ Ｐゴシック" pitchFamily="-1" charset="-128"/>
              </a:rPr>
              <a:t>4 were lost to follow-up</a:t>
            </a:r>
          </a:p>
          <a:p>
            <a:pPr lvl="2">
              <a:spcBef>
                <a:spcPct val="0"/>
              </a:spcBef>
            </a:pPr>
            <a:r>
              <a:rPr lang="en-GB" smtClean="0">
                <a:ea typeface="ＭＳ Ｐゴシック" pitchFamily="-1" charset="-128"/>
              </a:rPr>
              <a:t>3 had confirmed loss of virologic suppression </a:t>
            </a:r>
          </a:p>
          <a:p>
            <a:pPr lvl="2">
              <a:spcBef>
                <a:spcPct val="0"/>
              </a:spcBef>
            </a:pPr>
            <a:r>
              <a:rPr lang="en-GB" smtClean="0">
                <a:ea typeface="ＭＳ Ｐゴシック" pitchFamily="-1" charset="-128"/>
              </a:rPr>
              <a:t>3 discontinued randomised treatment due to adverse events</a:t>
            </a:r>
          </a:p>
          <a:p>
            <a:pPr>
              <a:spcBef>
                <a:spcPct val="0"/>
              </a:spcBef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Loss of virologic suppression at W48</a:t>
            </a:r>
          </a:p>
          <a:p>
            <a:pPr lvl="1">
              <a:spcBef>
                <a:spcPct val="0"/>
              </a:spcBef>
            </a:pPr>
            <a:r>
              <a:rPr lang="en-GB" sz="2000" smtClean="0">
                <a:ea typeface="ＭＳ Ｐゴシック" pitchFamily="-1" charset="-128"/>
              </a:rPr>
              <a:t>3 in the triple therapy group </a:t>
            </a:r>
          </a:p>
          <a:p>
            <a:pPr lvl="1">
              <a:spcBef>
                <a:spcPct val="0"/>
              </a:spcBef>
            </a:pPr>
            <a:r>
              <a:rPr lang="en-GB" sz="2000" smtClean="0">
                <a:ea typeface="ＭＳ Ｐゴシック" pitchFamily="-1" charset="-128"/>
              </a:rPr>
              <a:t>6 in the monotherapy group: of these 6, 4 resumed baseline NRTIs and regained virologic suppression, 1 had LPV/r resistance, and 1 did not achieve virologic suppression after resuming baseline NRTIs</a:t>
            </a:r>
          </a:p>
          <a:p>
            <a:pPr lvl="2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898650" y="1096963"/>
            <a:ext cx="53038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Response to treatment at week 48</a:t>
            </a:r>
          </a:p>
        </p:txBody>
      </p:sp>
      <p:sp>
        <p:nvSpPr>
          <p:cNvPr id="6148" name="Titre 1"/>
          <p:cNvSpPr>
            <a:spLocks noGrp="1"/>
          </p:cNvSpPr>
          <p:nvPr>
            <p:ph type="title"/>
          </p:nvPr>
        </p:nvSpPr>
        <p:spPr>
          <a:xfrm>
            <a:off x="50800" y="-15875"/>
            <a:ext cx="8983663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OK04 Study: Switch LPV/r + 2NRTIs to LPV/r monotherapy</a:t>
            </a:r>
          </a:p>
        </p:txBody>
      </p:sp>
      <p:sp>
        <p:nvSpPr>
          <p:cNvPr id="6149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OK04</a:t>
            </a:r>
          </a:p>
        </p:txBody>
      </p:sp>
      <p:sp>
        <p:nvSpPr>
          <p:cNvPr id="6150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Pulido F, AIDS 2008;22:F1-9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3"/>
          <p:cNvSpPr>
            <a:spLocks noGrp="1"/>
          </p:cNvSpPr>
          <p:nvPr>
            <p:ph idx="1"/>
          </p:nvPr>
        </p:nvSpPr>
        <p:spPr>
          <a:xfrm>
            <a:off x="195263" y="1600200"/>
            <a:ext cx="9024937" cy="478155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Study drug-related adverse events of at least moderate severity</a:t>
            </a:r>
          </a:p>
          <a:p>
            <a:pPr lvl="1">
              <a:spcBef>
                <a:spcPts val="300"/>
              </a:spcBef>
            </a:pPr>
            <a:r>
              <a:rPr lang="en-GB" sz="1900" smtClean="0">
                <a:ea typeface="ＭＳ Ｐゴシック" pitchFamily="-1" charset="-128"/>
              </a:rPr>
              <a:t>3 in the triple therapy group (diarrhoea, N = 2, insomnia, N = 1), </a:t>
            </a:r>
            <a:br>
              <a:rPr lang="en-GB" sz="1900" smtClean="0">
                <a:ea typeface="ＭＳ Ｐゴシック" pitchFamily="-1" charset="-128"/>
              </a:rPr>
            </a:br>
            <a:r>
              <a:rPr lang="en-GB" sz="1900" smtClean="0">
                <a:ea typeface="ＭＳ Ｐゴシック" pitchFamily="-1" charset="-128"/>
              </a:rPr>
              <a:t>leading to treatment discontinuation</a:t>
            </a:r>
          </a:p>
          <a:p>
            <a:pPr lvl="1">
              <a:spcBef>
                <a:spcPts val="300"/>
              </a:spcBef>
            </a:pPr>
            <a:r>
              <a:rPr lang="en-GB" sz="1900" smtClean="0">
                <a:ea typeface="ＭＳ Ｐゴシック" pitchFamily="-1" charset="-128"/>
              </a:rPr>
              <a:t>None in the monotherapy group (p = 0.08)</a:t>
            </a:r>
          </a:p>
          <a:p>
            <a:pPr>
              <a:spcBef>
                <a:spcPts val="300"/>
              </a:spcBef>
            </a:pPr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No statistical significant changes from baseline in fasting total cholesterol, HDL cholesterol or triglycerides in both groups</a:t>
            </a:r>
          </a:p>
          <a:p>
            <a:pPr>
              <a:spcBef>
                <a:spcPts val="300"/>
              </a:spcBef>
            </a:pPr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Genotypic analysis in patients with HIV-1 RNA &gt; 500 c/mL</a:t>
            </a:r>
          </a:p>
          <a:p>
            <a:pPr lvl="1">
              <a:spcBef>
                <a:spcPts val="300"/>
              </a:spcBef>
            </a:pPr>
            <a:r>
              <a:rPr lang="en-GB" sz="1900" smtClean="0">
                <a:ea typeface="ＭＳ Ｐゴシック" pitchFamily="-1" charset="-128"/>
              </a:rPr>
              <a:t>3 in the triple therapy group: </a:t>
            </a:r>
          </a:p>
          <a:p>
            <a:pPr lvl="2">
              <a:spcBef>
                <a:spcPts val="300"/>
              </a:spcBef>
            </a:pPr>
            <a:r>
              <a:rPr lang="en-GB" smtClean="0">
                <a:ea typeface="ＭＳ Ｐゴシック" pitchFamily="-1" charset="-128"/>
              </a:rPr>
              <a:t>PI resistance, N = 1 (mutations 54V, 63P, 71V and 82A)</a:t>
            </a:r>
          </a:p>
          <a:p>
            <a:pPr lvl="2">
              <a:spcBef>
                <a:spcPts val="300"/>
              </a:spcBef>
            </a:pPr>
            <a:r>
              <a:rPr lang="en-GB" smtClean="0">
                <a:ea typeface="ＭＳ Ｐゴシック" pitchFamily="-1" charset="-128"/>
              </a:rPr>
              <a:t>NRTI resistance, N = 1</a:t>
            </a:r>
          </a:p>
          <a:p>
            <a:pPr lvl="1">
              <a:spcBef>
                <a:spcPts val="300"/>
              </a:spcBef>
            </a:pPr>
            <a:r>
              <a:rPr lang="en-GB" sz="1900" smtClean="0">
                <a:ea typeface="ＭＳ Ｐゴシック" pitchFamily="-1" charset="-128"/>
              </a:rPr>
              <a:t>11 in the monotherapy group: </a:t>
            </a:r>
          </a:p>
          <a:p>
            <a:pPr lvl="2">
              <a:spcBef>
                <a:spcPts val="300"/>
              </a:spcBef>
            </a:pPr>
            <a:r>
              <a:rPr lang="en-GB" smtClean="0">
                <a:ea typeface="ＭＳ Ｐゴシック" pitchFamily="-1" charset="-128"/>
              </a:rPr>
              <a:t>PI resistance, N = 2 (mutations 10F and 46I in 1 ; mutations 54V, 77I and 82A in 1)</a:t>
            </a:r>
          </a:p>
          <a:p>
            <a:pPr lvl="2">
              <a:spcBef>
                <a:spcPts val="300"/>
              </a:spcBef>
            </a:pPr>
            <a:r>
              <a:rPr lang="en-GB" smtClean="0">
                <a:ea typeface="ＭＳ Ｐゴシック" pitchFamily="-1" charset="-128"/>
              </a:rPr>
              <a:t>NRTI resistance, N = 1</a:t>
            </a:r>
          </a:p>
          <a:p>
            <a:pPr>
              <a:spcBef>
                <a:spcPts val="300"/>
              </a:spcBef>
            </a:pPr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No difference in adherence between the 2 groups</a:t>
            </a:r>
            <a:endParaRPr lang="en-GB" smtClean="0">
              <a:ea typeface="ＭＳ Ｐゴシック" pitchFamily="-1" charset="-128"/>
            </a:endParaRP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536575" y="1093788"/>
            <a:ext cx="8054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Safety, Adverse events, Resistance, Adherence (W48)</a:t>
            </a:r>
          </a:p>
        </p:txBody>
      </p:sp>
      <p:sp>
        <p:nvSpPr>
          <p:cNvPr id="7172" name="Titre 1"/>
          <p:cNvSpPr>
            <a:spLocks noGrp="1"/>
          </p:cNvSpPr>
          <p:nvPr>
            <p:ph type="title"/>
          </p:nvPr>
        </p:nvSpPr>
        <p:spPr>
          <a:xfrm>
            <a:off x="50800" y="-15875"/>
            <a:ext cx="8983663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OK04 Study: Switch LPV/r + 2NRTIs to LPV/r monotherapy</a:t>
            </a:r>
          </a:p>
        </p:txBody>
      </p:sp>
      <p:sp>
        <p:nvSpPr>
          <p:cNvPr id="7173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OK04</a:t>
            </a:r>
          </a:p>
        </p:txBody>
      </p:sp>
      <p:sp>
        <p:nvSpPr>
          <p:cNvPr id="7174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Pulido F, AIDS 2008;22:F1-9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u contenu 2"/>
          <p:cNvSpPr>
            <a:spLocks noGrp="1"/>
          </p:cNvSpPr>
          <p:nvPr>
            <p:ph idx="1"/>
          </p:nvPr>
        </p:nvSpPr>
        <p:spPr>
          <a:xfrm>
            <a:off x="50800" y="1268413"/>
            <a:ext cx="9024938" cy="5303837"/>
          </a:xfrm>
        </p:spPr>
        <p:txBody>
          <a:bodyPr/>
          <a:lstStyle/>
          <a:p>
            <a:r>
              <a:rPr lang="en-GB" sz="3200" b="1" smtClean="0">
                <a:latin typeface="Calibri" pitchFamily="34" charset="0"/>
                <a:ea typeface="ＭＳ Ｐゴシック" pitchFamily="-1" charset="-128"/>
              </a:rPr>
              <a:t>Conclusions from W48 data</a:t>
            </a:r>
          </a:p>
          <a:p>
            <a:pPr lvl="1"/>
            <a:r>
              <a:rPr lang="en-GB" sz="2200" smtClean="0">
                <a:ea typeface="ＭＳ Ｐゴシック" pitchFamily="-1" charset="-128"/>
              </a:rPr>
              <a:t>In patients with virologic suppression for more than 6 months on LPV/r + 2 NRTIs, LPV/r monotherapy followed by re-introduction of the NRTIs as required is a therapeutic strategy as effective as continuing triple therapy: non inferiority of monotherapy was demonstrated</a:t>
            </a:r>
          </a:p>
          <a:p>
            <a:pPr lvl="1"/>
            <a:r>
              <a:rPr lang="en-GB" sz="2200" smtClean="0">
                <a:ea typeface="ＭＳ Ｐゴシック" pitchFamily="-1" charset="-128"/>
              </a:rPr>
              <a:t>The vast majority of patients with loss of virologic suppression</a:t>
            </a:r>
            <a:br>
              <a:rPr lang="en-GB" sz="2200" smtClean="0">
                <a:ea typeface="ＭＳ Ｐゴシック" pitchFamily="-1" charset="-128"/>
              </a:rPr>
            </a:br>
            <a:r>
              <a:rPr lang="en-GB" sz="2200" smtClean="0">
                <a:ea typeface="ＭＳ Ｐゴシック" pitchFamily="-1" charset="-128"/>
              </a:rPr>
              <a:t>on LPV/r monotherapy had no evidence of resistance mutations in the protease gene and were able to resupress and maintain virologic suppression after resumption of baseline NRTIs</a:t>
            </a:r>
          </a:p>
        </p:txBody>
      </p:sp>
      <p:sp>
        <p:nvSpPr>
          <p:cNvPr id="8195" name="Titre 1"/>
          <p:cNvSpPr>
            <a:spLocks noGrp="1"/>
          </p:cNvSpPr>
          <p:nvPr>
            <p:ph type="title"/>
          </p:nvPr>
        </p:nvSpPr>
        <p:spPr>
          <a:xfrm>
            <a:off x="50800" y="-15875"/>
            <a:ext cx="8983663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OK04 Study: Switch LPV/r + 2NRTIs to LPV/r monotherapy</a:t>
            </a:r>
          </a:p>
        </p:txBody>
      </p:sp>
      <p:sp>
        <p:nvSpPr>
          <p:cNvPr id="8196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OK04</a:t>
            </a:r>
          </a:p>
        </p:txBody>
      </p:sp>
      <p:sp>
        <p:nvSpPr>
          <p:cNvPr id="8197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Pulido F, AIDS 2008;22:F1-9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927350" y="1093788"/>
            <a:ext cx="32464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Outcome at week 96</a:t>
            </a:r>
          </a:p>
        </p:txBody>
      </p:sp>
      <p:sp>
        <p:nvSpPr>
          <p:cNvPr id="9219" name="Titre 1"/>
          <p:cNvSpPr>
            <a:spLocks noGrp="1"/>
          </p:cNvSpPr>
          <p:nvPr>
            <p:ph type="title"/>
          </p:nvPr>
        </p:nvSpPr>
        <p:spPr>
          <a:xfrm>
            <a:off x="50800" y="-15875"/>
            <a:ext cx="8983663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OK04 Study: Switch LPV/r + 2NRTIs to LPV/r monotherapy</a:t>
            </a:r>
          </a:p>
        </p:txBody>
      </p:sp>
      <p:sp>
        <p:nvSpPr>
          <p:cNvPr id="9220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OK04</a:t>
            </a:r>
          </a:p>
        </p:txBody>
      </p:sp>
      <p:sp>
        <p:nvSpPr>
          <p:cNvPr id="9221" name="ZoneTexte 104"/>
          <p:cNvSpPr txBox="1">
            <a:spLocks noChangeArrowheads="1"/>
          </p:cNvSpPr>
          <p:nvPr/>
        </p:nvSpPr>
        <p:spPr bwMode="auto">
          <a:xfrm>
            <a:off x="255588" y="5613400"/>
            <a:ext cx="38115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en-GB" sz="1200">
                <a:solidFill>
                  <a:srgbClr val="000066"/>
                </a:solidFill>
              </a:rPr>
              <a:t>* Missing data and reinduction with NRTIs = failure</a:t>
            </a:r>
          </a:p>
          <a:p>
            <a:pPr algn="l" eaLnBrk="1" hangingPunct="1"/>
            <a:r>
              <a:rPr lang="en-GB" sz="1200">
                <a:solidFill>
                  <a:srgbClr val="000066"/>
                </a:solidFill>
              </a:rPr>
              <a:t>** Missing data and change of therapy for any reason censored, reinduction with NRTIs = failure</a:t>
            </a:r>
          </a:p>
        </p:txBody>
      </p:sp>
      <p:graphicFrame>
        <p:nvGraphicFramePr>
          <p:cNvPr id="47258" name="Group 154"/>
          <p:cNvGraphicFramePr>
            <a:graphicFrameLocks noGrp="1"/>
          </p:cNvGraphicFramePr>
          <p:nvPr>
            <p:ph idx="1"/>
          </p:nvPr>
        </p:nvGraphicFramePr>
        <p:xfrm>
          <a:off x="5022850" y="1992313"/>
          <a:ext cx="3870325" cy="3911181"/>
        </p:xfrm>
        <a:graphic>
          <a:graphicData uri="http://schemas.openxmlformats.org/drawingml/2006/table">
            <a:tbl>
              <a:tblPr/>
              <a:tblGrid>
                <a:gridCol w="2035175"/>
                <a:gridCol w="892175"/>
                <a:gridCol w="942975"/>
              </a:tblGrid>
              <a:tr h="665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Triple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therapy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98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mono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100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4746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Still receiving</a:t>
                      </a:r>
                      <a:b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randomised therapy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76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77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Therapeutic failure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22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746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Confirmed HIV-1 RNA</a:t>
                      </a:r>
                      <a:b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&gt; 500 c/mL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Reinduction with NRTIs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NA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54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Lost to follow-up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Death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746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Discontinuation</a:t>
                      </a:r>
                      <a:b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due to AE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(p=0.003)</a:t>
                      </a:r>
                    </a:p>
                  </a:txBody>
                  <a:tcPr marL="90000" marR="90000" marT="46803" marB="4680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60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Arribas J, JAIDS 2009;51:147-52</a:t>
            </a:r>
          </a:p>
        </p:txBody>
      </p:sp>
      <p:sp>
        <p:nvSpPr>
          <p:cNvPr id="9261" name="AutoShape 126"/>
          <p:cNvSpPr>
            <a:spLocks noChangeArrowheads="1"/>
          </p:cNvSpPr>
          <p:nvPr/>
        </p:nvSpPr>
        <p:spPr bwMode="auto">
          <a:xfrm>
            <a:off x="2692400" y="6383338"/>
            <a:ext cx="3713163" cy="358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9262" name="ZoneTexte 84"/>
          <p:cNvSpPr txBox="1">
            <a:spLocks noChangeArrowheads="1"/>
          </p:cNvSpPr>
          <p:nvPr/>
        </p:nvSpPr>
        <p:spPr bwMode="auto">
          <a:xfrm>
            <a:off x="2995613" y="6372225"/>
            <a:ext cx="1647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b="1">
                <a:solidFill>
                  <a:srgbClr val="000066"/>
                </a:solidFill>
                <a:latin typeface="Calibri" pitchFamily="34" charset="0"/>
              </a:rPr>
              <a:t>LPV/r + 2 NRTIs</a:t>
            </a:r>
          </a:p>
        </p:txBody>
      </p:sp>
      <p:sp>
        <p:nvSpPr>
          <p:cNvPr id="9263" name="ZoneTexte 85"/>
          <p:cNvSpPr txBox="1">
            <a:spLocks noChangeArrowheads="1"/>
          </p:cNvSpPr>
          <p:nvPr/>
        </p:nvSpPr>
        <p:spPr bwMode="auto">
          <a:xfrm>
            <a:off x="5010150" y="6372225"/>
            <a:ext cx="1322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b="1">
                <a:solidFill>
                  <a:srgbClr val="000066"/>
                </a:solidFill>
                <a:latin typeface="Calibri" pitchFamily="34" charset="0"/>
              </a:rPr>
              <a:t>LPV/r mono</a:t>
            </a:r>
          </a:p>
        </p:txBody>
      </p:sp>
      <p:sp>
        <p:nvSpPr>
          <p:cNvPr id="9264" name="Rectangle 3"/>
          <p:cNvSpPr>
            <a:spLocks noChangeArrowheads="1"/>
          </p:cNvSpPr>
          <p:nvPr/>
        </p:nvSpPr>
        <p:spPr bwMode="auto">
          <a:xfrm>
            <a:off x="4867275" y="6497638"/>
            <a:ext cx="177800" cy="144462"/>
          </a:xfrm>
          <a:prstGeom prst="rect">
            <a:avLst/>
          </a:prstGeom>
          <a:solidFill>
            <a:srgbClr val="CC6600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/>
            <a:endParaRPr lang="en-GB" sz="2400">
              <a:solidFill>
                <a:srgbClr val="000066"/>
              </a:solidFill>
            </a:endParaRPr>
          </a:p>
        </p:txBody>
      </p:sp>
      <p:sp>
        <p:nvSpPr>
          <p:cNvPr id="9265" name="Rectangle 4"/>
          <p:cNvSpPr>
            <a:spLocks noChangeArrowheads="1"/>
          </p:cNvSpPr>
          <p:nvPr/>
        </p:nvSpPr>
        <p:spPr bwMode="auto">
          <a:xfrm>
            <a:off x="2849563" y="6496050"/>
            <a:ext cx="177800" cy="144463"/>
          </a:xfrm>
          <a:prstGeom prst="rect">
            <a:avLst/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/>
            <a:endParaRPr lang="en-GB" sz="2400">
              <a:solidFill>
                <a:srgbClr val="000066"/>
              </a:solidFill>
            </a:endParaRPr>
          </a:p>
        </p:txBody>
      </p:sp>
      <p:grpSp>
        <p:nvGrpSpPr>
          <p:cNvPr id="9266" name="Groupe 45"/>
          <p:cNvGrpSpPr>
            <a:grpSpLocks/>
          </p:cNvGrpSpPr>
          <p:nvPr/>
        </p:nvGrpSpPr>
        <p:grpSpPr bwMode="auto">
          <a:xfrm>
            <a:off x="365125" y="1700213"/>
            <a:ext cx="4292600" cy="3867150"/>
            <a:chOff x="365125" y="1700213"/>
            <a:chExt cx="4292600" cy="3867150"/>
          </a:xfrm>
        </p:grpSpPr>
        <p:sp>
          <p:nvSpPr>
            <p:cNvPr id="9267" name="Rectangle 23"/>
            <p:cNvSpPr>
              <a:spLocks noChangeArrowheads="1"/>
            </p:cNvSpPr>
            <p:nvPr/>
          </p:nvSpPr>
          <p:spPr bwMode="auto">
            <a:xfrm>
              <a:off x="3009900" y="2700338"/>
              <a:ext cx="40957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990000"/>
                  </a:solidFill>
                </a:rPr>
                <a:t>94.4</a:t>
              </a:r>
              <a:endParaRPr lang="en-GB" sz="4000">
                <a:solidFill>
                  <a:srgbClr val="990000"/>
                </a:solidFill>
              </a:endParaRPr>
            </a:p>
          </p:txBody>
        </p:sp>
        <p:sp>
          <p:nvSpPr>
            <p:cNvPr id="9268" name="Rectangle 25"/>
            <p:cNvSpPr>
              <a:spLocks noChangeArrowheads="1"/>
            </p:cNvSpPr>
            <p:nvPr/>
          </p:nvSpPr>
          <p:spPr bwMode="auto">
            <a:xfrm>
              <a:off x="3514725" y="2898775"/>
              <a:ext cx="40957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CC6600"/>
                  </a:solidFill>
                </a:rPr>
                <a:t>86.4</a:t>
              </a:r>
              <a:endParaRPr lang="en-GB" sz="4000">
                <a:solidFill>
                  <a:srgbClr val="CC6600"/>
                </a:solidFill>
              </a:endParaRPr>
            </a:p>
          </p:txBody>
        </p:sp>
        <p:sp>
          <p:nvSpPr>
            <p:cNvPr id="9269" name="Text Box 58"/>
            <p:cNvSpPr txBox="1">
              <a:spLocks noChangeArrowheads="1"/>
            </p:cNvSpPr>
            <p:nvPr/>
          </p:nvSpPr>
          <p:spPr bwMode="auto">
            <a:xfrm>
              <a:off x="1012825" y="2108200"/>
              <a:ext cx="1263650" cy="476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HIV-1 RNA </a:t>
              </a:r>
            </a:p>
            <a:p>
              <a:pPr defTabSz="914400"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&lt; 50 c/mL</a:t>
              </a:r>
            </a:p>
          </p:txBody>
        </p:sp>
        <p:sp>
          <p:nvSpPr>
            <p:cNvPr id="9270" name="Text Box 76"/>
            <p:cNvSpPr txBox="1">
              <a:spLocks noChangeArrowheads="1"/>
            </p:cNvSpPr>
            <p:nvPr/>
          </p:nvSpPr>
          <p:spPr bwMode="auto">
            <a:xfrm>
              <a:off x="514350" y="2424113"/>
              <a:ext cx="481013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9271" name="Line 141"/>
            <p:cNvSpPr>
              <a:spLocks noChangeShapeType="1"/>
            </p:cNvSpPr>
            <p:nvPr/>
          </p:nvSpPr>
          <p:spPr bwMode="auto">
            <a:xfrm>
              <a:off x="757238" y="2892425"/>
              <a:ext cx="0" cy="228441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72" name="Line 143"/>
            <p:cNvSpPr>
              <a:spLocks noChangeShapeType="1"/>
            </p:cNvSpPr>
            <p:nvPr/>
          </p:nvSpPr>
          <p:spPr bwMode="auto">
            <a:xfrm>
              <a:off x="696913" y="4719638"/>
              <a:ext cx="6032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73" name="Line 144"/>
            <p:cNvSpPr>
              <a:spLocks noChangeShapeType="1"/>
            </p:cNvSpPr>
            <p:nvPr/>
          </p:nvSpPr>
          <p:spPr bwMode="auto">
            <a:xfrm>
              <a:off x="696913" y="4260850"/>
              <a:ext cx="6032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74" name="Line 145"/>
            <p:cNvSpPr>
              <a:spLocks noChangeShapeType="1"/>
            </p:cNvSpPr>
            <p:nvPr/>
          </p:nvSpPr>
          <p:spPr bwMode="auto">
            <a:xfrm>
              <a:off x="696913" y="3810000"/>
              <a:ext cx="6032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75" name="Line 146"/>
            <p:cNvSpPr>
              <a:spLocks noChangeShapeType="1"/>
            </p:cNvSpPr>
            <p:nvPr/>
          </p:nvSpPr>
          <p:spPr bwMode="auto">
            <a:xfrm>
              <a:off x="696913" y="3351213"/>
              <a:ext cx="6032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76" name="Line 147"/>
            <p:cNvSpPr>
              <a:spLocks noChangeShapeType="1"/>
            </p:cNvSpPr>
            <p:nvPr/>
          </p:nvSpPr>
          <p:spPr bwMode="auto">
            <a:xfrm>
              <a:off x="696913" y="2892425"/>
              <a:ext cx="6032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77" name="Line 149"/>
            <p:cNvSpPr>
              <a:spLocks noChangeShapeType="1"/>
            </p:cNvSpPr>
            <p:nvPr/>
          </p:nvSpPr>
          <p:spPr bwMode="auto">
            <a:xfrm flipV="1">
              <a:off x="757238" y="5176838"/>
              <a:ext cx="0" cy="4603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78" name="Rectangle 159"/>
            <p:cNvSpPr>
              <a:spLocks noChangeArrowheads="1"/>
            </p:cNvSpPr>
            <p:nvPr/>
          </p:nvSpPr>
          <p:spPr bwMode="auto">
            <a:xfrm>
              <a:off x="542925" y="5087938"/>
              <a:ext cx="984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>
                  <a:solidFill>
                    <a:srgbClr val="000066"/>
                  </a:solidFill>
                </a:rPr>
                <a:t>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79" name="Rectangle 160"/>
            <p:cNvSpPr>
              <a:spLocks noChangeArrowheads="1"/>
            </p:cNvSpPr>
            <p:nvPr/>
          </p:nvSpPr>
          <p:spPr bwMode="auto">
            <a:xfrm>
              <a:off x="454025" y="4629150"/>
              <a:ext cx="195263" cy="211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>
                  <a:solidFill>
                    <a:srgbClr val="000066"/>
                  </a:solidFill>
                </a:rPr>
                <a:t>20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80" name="Rectangle 161"/>
            <p:cNvSpPr>
              <a:spLocks noChangeArrowheads="1"/>
            </p:cNvSpPr>
            <p:nvPr/>
          </p:nvSpPr>
          <p:spPr bwMode="auto">
            <a:xfrm>
              <a:off x="454025" y="4173538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>
                  <a:solidFill>
                    <a:srgbClr val="000066"/>
                  </a:solidFill>
                </a:rPr>
                <a:t>40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81" name="Rectangle 162"/>
            <p:cNvSpPr>
              <a:spLocks noChangeArrowheads="1"/>
            </p:cNvSpPr>
            <p:nvPr/>
          </p:nvSpPr>
          <p:spPr bwMode="auto">
            <a:xfrm>
              <a:off x="454025" y="3719513"/>
              <a:ext cx="195263" cy="211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>
                  <a:solidFill>
                    <a:srgbClr val="000066"/>
                  </a:solidFill>
                </a:rPr>
                <a:t>60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82" name="Rectangle 163"/>
            <p:cNvSpPr>
              <a:spLocks noChangeArrowheads="1"/>
            </p:cNvSpPr>
            <p:nvPr/>
          </p:nvSpPr>
          <p:spPr bwMode="auto">
            <a:xfrm>
              <a:off x="454025" y="3262313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>
                  <a:solidFill>
                    <a:srgbClr val="000066"/>
                  </a:solidFill>
                </a:rPr>
                <a:t>80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83" name="Rectangle 164"/>
            <p:cNvSpPr>
              <a:spLocks noChangeArrowheads="1"/>
            </p:cNvSpPr>
            <p:nvPr/>
          </p:nvSpPr>
          <p:spPr bwMode="auto">
            <a:xfrm>
              <a:off x="365125" y="2752725"/>
              <a:ext cx="295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>
                  <a:solidFill>
                    <a:srgbClr val="000066"/>
                  </a:solidFill>
                </a:rPr>
                <a:t>100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9284" name="ZoneTexte 86"/>
            <p:cNvSpPr txBox="1">
              <a:spLocks noChangeArrowheads="1"/>
            </p:cNvSpPr>
            <p:nvPr/>
          </p:nvSpPr>
          <p:spPr bwMode="auto">
            <a:xfrm>
              <a:off x="1185863" y="5262563"/>
              <a:ext cx="9271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sz="1400">
                  <a:solidFill>
                    <a:srgbClr val="000066"/>
                  </a:solidFill>
                </a:rPr>
                <a:t>p = 0.865</a:t>
              </a:r>
            </a:p>
          </p:txBody>
        </p:sp>
        <p:sp>
          <p:nvSpPr>
            <p:cNvPr id="9285" name="Rectangle 45"/>
            <p:cNvSpPr>
              <a:spLocks noChangeArrowheads="1"/>
            </p:cNvSpPr>
            <p:nvPr/>
          </p:nvSpPr>
          <p:spPr bwMode="auto">
            <a:xfrm>
              <a:off x="1344613" y="1700213"/>
              <a:ext cx="592137" cy="33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GB" b="1">
                  <a:solidFill>
                    <a:srgbClr val="0070C0"/>
                  </a:solidFill>
                  <a:latin typeface="Calibri" pitchFamily="34" charset="0"/>
                </a:rPr>
                <a:t>ITT*</a:t>
              </a:r>
            </a:p>
          </p:txBody>
        </p:sp>
        <p:sp>
          <p:nvSpPr>
            <p:cNvPr id="9286" name="Text Box 58"/>
            <p:cNvSpPr txBox="1">
              <a:spLocks noChangeArrowheads="1"/>
            </p:cNvSpPr>
            <p:nvPr/>
          </p:nvSpPr>
          <p:spPr bwMode="auto">
            <a:xfrm>
              <a:off x="2730500" y="2108200"/>
              <a:ext cx="1468438" cy="476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HIV-1 RNA</a:t>
              </a:r>
            </a:p>
            <a:p>
              <a:pPr defTabSz="914400"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&lt; 50 c/mL</a:t>
              </a:r>
            </a:p>
          </p:txBody>
        </p:sp>
        <p:sp>
          <p:nvSpPr>
            <p:cNvPr id="9287" name="ZoneTexte 86"/>
            <p:cNvSpPr txBox="1">
              <a:spLocks noChangeArrowheads="1"/>
            </p:cNvSpPr>
            <p:nvPr/>
          </p:nvSpPr>
          <p:spPr bwMode="auto">
            <a:xfrm>
              <a:off x="3044825" y="5262563"/>
              <a:ext cx="8286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sz="1400">
                  <a:solidFill>
                    <a:srgbClr val="000066"/>
                  </a:solidFill>
                </a:rPr>
                <a:t>p = 0.06</a:t>
              </a:r>
            </a:p>
          </p:txBody>
        </p:sp>
        <p:sp>
          <p:nvSpPr>
            <p:cNvPr id="9288" name="Rectangle 23"/>
            <p:cNvSpPr>
              <a:spLocks noChangeArrowheads="1"/>
            </p:cNvSpPr>
            <p:nvPr/>
          </p:nvSpPr>
          <p:spPr bwMode="auto">
            <a:xfrm>
              <a:off x="1181100" y="3086100"/>
              <a:ext cx="42545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990000"/>
                  </a:solidFill>
                </a:rPr>
                <a:t>77.6</a:t>
              </a:r>
              <a:endParaRPr lang="en-GB" sz="4000">
                <a:solidFill>
                  <a:srgbClr val="990000"/>
                </a:solidFill>
              </a:endParaRPr>
            </a:p>
          </p:txBody>
        </p:sp>
        <p:sp>
          <p:nvSpPr>
            <p:cNvPr id="9289" name="Rectangle 25"/>
            <p:cNvSpPr>
              <a:spLocks noChangeArrowheads="1"/>
            </p:cNvSpPr>
            <p:nvPr/>
          </p:nvSpPr>
          <p:spPr bwMode="auto">
            <a:xfrm>
              <a:off x="1782763" y="3128963"/>
              <a:ext cx="287337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CC6600"/>
                  </a:solidFill>
                </a:rPr>
                <a:t>77</a:t>
              </a:r>
              <a:endParaRPr lang="en-GB" sz="4000">
                <a:solidFill>
                  <a:srgbClr val="CC6600"/>
                </a:solidFill>
              </a:endParaRPr>
            </a:p>
          </p:txBody>
        </p:sp>
        <p:sp>
          <p:nvSpPr>
            <p:cNvPr id="9290" name="Rectangle 94"/>
            <p:cNvSpPr>
              <a:spLocks noChangeArrowheads="1"/>
            </p:cNvSpPr>
            <p:nvPr/>
          </p:nvSpPr>
          <p:spPr bwMode="auto">
            <a:xfrm>
              <a:off x="2282825" y="1700213"/>
              <a:ext cx="2374900" cy="33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GB" b="1">
                  <a:solidFill>
                    <a:srgbClr val="0070C0"/>
                  </a:solidFill>
                  <a:latin typeface="Calibri" pitchFamily="34" charset="0"/>
                </a:rPr>
                <a:t>Observed Treatment**</a:t>
              </a:r>
            </a:p>
          </p:txBody>
        </p:sp>
        <p:sp>
          <p:nvSpPr>
            <p:cNvPr id="9291" name="Rectangle 166"/>
            <p:cNvSpPr>
              <a:spLocks noChangeArrowheads="1"/>
            </p:cNvSpPr>
            <p:nvPr/>
          </p:nvSpPr>
          <p:spPr bwMode="auto">
            <a:xfrm>
              <a:off x="1130300" y="3392488"/>
              <a:ext cx="522288" cy="1785937"/>
            </a:xfrm>
            <a:prstGeom prst="rect">
              <a:avLst/>
            </a:prstGeom>
            <a:solidFill>
              <a:srgbClr val="990000"/>
            </a:solidFill>
            <a:ln w="6350">
              <a:solidFill>
                <a:srgbClr val="99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92" name="Rectangle 168"/>
            <p:cNvSpPr>
              <a:spLocks noChangeArrowheads="1"/>
            </p:cNvSpPr>
            <p:nvPr/>
          </p:nvSpPr>
          <p:spPr bwMode="auto">
            <a:xfrm>
              <a:off x="1652588" y="3405188"/>
              <a:ext cx="515937" cy="1773237"/>
            </a:xfrm>
            <a:prstGeom prst="rect">
              <a:avLst/>
            </a:prstGeom>
            <a:solidFill>
              <a:srgbClr val="CC6600"/>
            </a:solidFill>
            <a:ln w="6350">
              <a:solidFill>
                <a:srgbClr val="CC66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93" name="Rectangle 169"/>
            <p:cNvSpPr>
              <a:spLocks noChangeArrowheads="1"/>
            </p:cNvSpPr>
            <p:nvPr/>
          </p:nvSpPr>
          <p:spPr bwMode="auto">
            <a:xfrm>
              <a:off x="3459163" y="3187700"/>
              <a:ext cx="517525" cy="1990725"/>
            </a:xfrm>
            <a:prstGeom prst="rect">
              <a:avLst/>
            </a:prstGeom>
            <a:solidFill>
              <a:srgbClr val="CC6600"/>
            </a:solidFill>
            <a:ln w="6350">
              <a:solidFill>
                <a:srgbClr val="CC66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94" name="Rectangle 187"/>
            <p:cNvSpPr>
              <a:spLocks noChangeArrowheads="1"/>
            </p:cNvSpPr>
            <p:nvPr/>
          </p:nvSpPr>
          <p:spPr bwMode="auto">
            <a:xfrm>
              <a:off x="2943225" y="3001963"/>
              <a:ext cx="515938" cy="2176462"/>
            </a:xfrm>
            <a:prstGeom prst="rect">
              <a:avLst/>
            </a:prstGeom>
            <a:solidFill>
              <a:srgbClr val="990000"/>
            </a:solidFill>
            <a:ln w="6350">
              <a:solidFill>
                <a:srgbClr val="99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95" name="ZoneTexte 81"/>
            <p:cNvSpPr txBox="1">
              <a:spLocks noChangeArrowheads="1"/>
            </p:cNvSpPr>
            <p:nvPr/>
          </p:nvSpPr>
          <p:spPr bwMode="auto">
            <a:xfrm>
              <a:off x="787138" y="4868863"/>
              <a:ext cx="41870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sz="1400">
                  <a:solidFill>
                    <a:srgbClr val="000066"/>
                  </a:solidFill>
                </a:rPr>
                <a:t>N=</a:t>
              </a:r>
            </a:p>
          </p:txBody>
        </p:sp>
        <p:sp>
          <p:nvSpPr>
            <p:cNvPr id="9296" name="Line 150"/>
            <p:cNvSpPr>
              <a:spLocks noChangeShapeType="1"/>
            </p:cNvSpPr>
            <p:nvPr/>
          </p:nvSpPr>
          <p:spPr bwMode="auto">
            <a:xfrm flipV="1">
              <a:off x="2484438" y="5176838"/>
              <a:ext cx="0" cy="4603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97" name="ZoneTexte 82"/>
            <p:cNvSpPr txBox="1">
              <a:spLocks noChangeArrowheads="1"/>
            </p:cNvSpPr>
            <p:nvPr/>
          </p:nvSpPr>
          <p:spPr bwMode="auto">
            <a:xfrm>
              <a:off x="1200150" y="4868863"/>
              <a:ext cx="381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sz="1400" b="1">
                  <a:solidFill>
                    <a:schemeClr val="bg1"/>
                  </a:solidFill>
                </a:rPr>
                <a:t>98</a:t>
              </a:r>
            </a:p>
          </p:txBody>
        </p:sp>
        <p:sp>
          <p:nvSpPr>
            <p:cNvPr id="9298" name="ZoneTexte 83"/>
            <p:cNvSpPr txBox="1">
              <a:spLocks noChangeArrowheads="1"/>
            </p:cNvSpPr>
            <p:nvPr/>
          </p:nvSpPr>
          <p:spPr bwMode="auto">
            <a:xfrm>
              <a:off x="1704975" y="4868863"/>
              <a:ext cx="47942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sz="1400" b="1">
                  <a:solidFill>
                    <a:schemeClr val="bg1"/>
                  </a:solidFill>
                </a:rPr>
                <a:t>100</a:t>
              </a:r>
            </a:p>
          </p:txBody>
        </p:sp>
        <p:sp>
          <p:nvSpPr>
            <p:cNvPr id="9299" name="Line 12"/>
            <p:cNvSpPr>
              <a:spLocks noChangeShapeType="1"/>
            </p:cNvSpPr>
            <p:nvPr/>
          </p:nvSpPr>
          <p:spPr bwMode="auto">
            <a:xfrm flipV="1">
              <a:off x="698500" y="5180013"/>
              <a:ext cx="34861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9"/>
          <p:cNvSpPr>
            <a:spLocks noGrp="1" noChangeArrowheads="1"/>
          </p:cNvSpPr>
          <p:nvPr>
            <p:ph type="title"/>
          </p:nvPr>
        </p:nvSpPr>
        <p:spPr>
          <a:xfrm>
            <a:off x="747713" y="1066800"/>
            <a:ext cx="7608887" cy="962025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GB" sz="2400" smtClean="0">
                <a:solidFill>
                  <a:srgbClr val="CC3300"/>
                </a:solidFill>
                <a:ea typeface="ＭＳ Ｐゴシック" pitchFamily="-1" charset="-128"/>
              </a:rPr>
              <a:t>Point prevalence of discontinuations and virologic response through 96 weeks</a:t>
            </a:r>
          </a:p>
        </p:txBody>
      </p:sp>
      <p:sp>
        <p:nvSpPr>
          <p:cNvPr id="10243" name="Text Box 7"/>
          <p:cNvSpPr txBox="1">
            <a:spLocks noChangeArrowheads="1"/>
          </p:cNvSpPr>
          <p:nvPr/>
        </p:nvSpPr>
        <p:spPr bwMode="auto">
          <a:xfrm>
            <a:off x="1131888" y="1911350"/>
            <a:ext cx="1625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50000"/>
              </a:spcAft>
            </a:pPr>
            <a:r>
              <a:rPr lang="en-GB" sz="2000" b="1">
                <a:solidFill>
                  <a:srgbClr val="0066FF"/>
                </a:solidFill>
                <a:latin typeface="Calibri" pitchFamily="34" charset="0"/>
              </a:rPr>
              <a:t>LPV/r + 2 NRTIs</a:t>
            </a:r>
            <a:endParaRPr lang="en-GB" sz="2600" b="1">
              <a:solidFill>
                <a:srgbClr val="0066FF"/>
              </a:solidFill>
              <a:latin typeface="Calibri" pitchFamily="34" charset="0"/>
            </a:endParaRPr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6670675" y="1911350"/>
            <a:ext cx="20923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50000"/>
              </a:spcAft>
            </a:pPr>
            <a:r>
              <a:rPr lang="en-GB" sz="2000" b="1">
                <a:solidFill>
                  <a:srgbClr val="0066FF"/>
                </a:solidFill>
                <a:latin typeface="Calibri" pitchFamily="34" charset="0"/>
              </a:rPr>
              <a:t>LPV/r monotherapy</a:t>
            </a:r>
            <a:endParaRPr lang="en-GB" sz="2600" b="1">
              <a:solidFill>
                <a:srgbClr val="0066FF"/>
              </a:solidFill>
              <a:latin typeface="Calibri" pitchFamily="34" charset="0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 bwMode="auto">
          <a:xfrm>
            <a:off x="50800" y="38100"/>
            <a:ext cx="8983663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eaLnBrk="0" hangingPunct="0">
              <a:defRPr/>
            </a:pPr>
            <a:r>
              <a:rPr lang="fr-FR" sz="2800" b="1" kern="0" dirty="0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OK04 </a:t>
            </a:r>
            <a:r>
              <a:rPr lang="fr-FR" sz="2800" b="1" kern="0" dirty="0" err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Study</a:t>
            </a:r>
            <a:r>
              <a:rPr lang="fr-FR" sz="2800" b="1" kern="0" dirty="0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: Switch LPV/r + 2NRTIs to LPV/r </a:t>
            </a:r>
            <a:r>
              <a:rPr lang="fr-FR" sz="2800" b="1" kern="0" dirty="0" err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monotherapy</a:t>
            </a:r>
            <a:endParaRPr lang="fr-FR" sz="2800" b="1" kern="0" dirty="0">
              <a:solidFill>
                <a:srgbClr val="333399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0246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OK04</a:t>
            </a:r>
          </a:p>
        </p:txBody>
      </p:sp>
      <p:sp>
        <p:nvSpPr>
          <p:cNvPr id="10247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Arribas J, JAIDS 2009;51:147-52</a:t>
            </a:r>
          </a:p>
        </p:txBody>
      </p:sp>
      <p:grpSp>
        <p:nvGrpSpPr>
          <p:cNvPr id="10248" name="Groupe 169"/>
          <p:cNvGrpSpPr>
            <a:grpSpLocks/>
          </p:cNvGrpSpPr>
          <p:nvPr/>
        </p:nvGrpSpPr>
        <p:grpSpPr bwMode="auto">
          <a:xfrm>
            <a:off x="5688013" y="2024063"/>
            <a:ext cx="3384550" cy="3879850"/>
            <a:chOff x="5688013" y="2024063"/>
            <a:chExt cx="3384550" cy="3880366"/>
          </a:xfrm>
        </p:grpSpPr>
        <p:sp>
          <p:nvSpPr>
            <p:cNvPr id="10337" name="Freeform 19"/>
            <p:cNvSpPr>
              <a:spLocks/>
            </p:cNvSpPr>
            <p:nvPr/>
          </p:nvSpPr>
          <p:spPr bwMode="auto">
            <a:xfrm>
              <a:off x="6053138" y="2439988"/>
              <a:ext cx="2943225" cy="2935287"/>
            </a:xfrm>
            <a:custGeom>
              <a:avLst/>
              <a:gdLst>
                <a:gd name="T0" fmla="*/ 2147483647 w 7417"/>
                <a:gd name="T1" fmla="*/ 2147483647 h 7397"/>
                <a:gd name="T2" fmla="*/ 2147483647 w 7417"/>
                <a:gd name="T3" fmla="*/ 2147483647 h 7397"/>
                <a:gd name="T4" fmla="*/ 2147483647 w 7417"/>
                <a:gd name="T5" fmla="*/ 2147483647 h 7397"/>
                <a:gd name="T6" fmla="*/ 2147483647 w 7417"/>
                <a:gd name="T7" fmla="*/ 2147483647 h 7397"/>
                <a:gd name="T8" fmla="*/ 2147483647 w 7417"/>
                <a:gd name="T9" fmla="*/ 2147483647 h 7397"/>
                <a:gd name="T10" fmla="*/ 2147483647 w 7417"/>
                <a:gd name="T11" fmla="*/ 2147483647 h 7397"/>
                <a:gd name="T12" fmla="*/ 2147483647 w 7417"/>
                <a:gd name="T13" fmla="*/ 2147483647 h 7397"/>
                <a:gd name="T14" fmla="*/ 2147483647 w 7417"/>
                <a:gd name="T15" fmla="*/ 2147483647 h 7397"/>
                <a:gd name="T16" fmla="*/ 2147483647 w 7417"/>
                <a:gd name="T17" fmla="*/ 0 h 7397"/>
                <a:gd name="T18" fmla="*/ 2147483647 w 7417"/>
                <a:gd name="T19" fmla="*/ 2147483647 h 7397"/>
                <a:gd name="T20" fmla="*/ 0 w 7417"/>
                <a:gd name="T21" fmla="*/ 2147483647 h 7397"/>
                <a:gd name="T22" fmla="*/ 2147483647 w 7417"/>
                <a:gd name="T23" fmla="*/ 2147483647 h 7397"/>
                <a:gd name="T24" fmla="*/ 2147483647 w 7417"/>
                <a:gd name="T25" fmla="*/ 2147483647 h 7397"/>
                <a:gd name="T26" fmla="*/ 2147483647 w 7417"/>
                <a:gd name="T27" fmla="*/ 2147483647 h 7397"/>
                <a:gd name="T28" fmla="*/ 2147483647 w 7417"/>
                <a:gd name="T29" fmla="*/ 2147483647 h 7397"/>
                <a:gd name="T30" fmla="*/ 2147483647 w 7417"/>
                <a:gd name="T31" fmla="*/ 2147483647 h 7397"/>
                <a:gd name="T32" fmla="*/ 2147483647 w 7417"/>
                <a:gd name="T33" fmla="*/ 2147483647 h 7397"/>
                <a:gd name="T34" fmla="*/ 2147483647 w 7417"/>
                <a:gd name="T35" fmla="*/ 2147483647 h 7397"/>
                <a:gd name="T36" fmla="*/ 2147483647 w 7417"/>
                <a:gd name="T37" fmla="*/ 2147483647 h 7397"/>
                <a:gd name="T38" fmla="*/ 2147483647 w 7417"/>
                <a:gd name="T39" fmla="*/ 2147483647 h 7397"/>
                <a:gd name="T40" fmla="*/ 2147483647 w 7417"/>
                <a:gd name="T41" fmla="*/ 2147483647 h 7397"/>
                <a:gd name="T42" fmla="*/ 2147483647 w 7417"/>
                <a:gd name="T43" fmla="*/ 2147483647 h 7397"/>
                <a:gd name="T44" fmla="*/ 2147483647 w 7417"/>
                <a:gd name="T45" fmla="*/ 2147483647 h 7397"/>
                <a:gd name="T46" fmla="*/ 2147483647 w 7417"/>
                <a:gd name="T47" fmla="*/ 2147483647 h 7397"/>
                <a:gd name="T48" fmla="*/ 2147483647 w 7417"/>
                <a:gd name="T49" fmla="*/ 2147483647 h 7397"/>
                <a:gd name="T50" fmla="*/ 2147483647 w 7417"/>
                <a:gd name="T51" fmla="*/ 2147483647 h 7397"/>
                <a:gd name="T52" fmla="*/ 2147483647 w 7417"/>
                <a:gd name="T53" fmla="*/ 2147483647 h 7397"/>
                <a:gd name="T54" fmla="*/ 2147483647 w 7417"/>
                <a:gd name="T55" fmla="*/ 2147483647 h 7397"/>
                <a:gd name="T56" fmla="*/ 2147483647 w 7417"/>
                <a:gd name="T57" fmla="*/ 2147483647 h 7397"/>
                <a:gd name="T58" fmla="*/ 2147483647 w 7417"/>
                <a:gd name="T59" fmla="*/ 2147483647 h 7397"/>
                <a:gd name="T60" fmla="*/ 2147483647 w 7417"/>
                <a:gd name="T61" fmla="*/ 2147483647 h 7397"/>
                <a:gd name="T62" fmla="*/ 2147483647 w 7417"/>
                <a:gd name="T63" fmla="*/ 2147483647 h 7397"/>
                <a:gd name="T64" fmla="*/ 2147483647 w 7417"/>
                <a:gd name="T65" fmla="*/ 2147483647 h 7397"/>
                <a:gd name="T66" fmla="*/ 2147483647 w 7417"/>
                <a:gd name="T67" fmla="*/ 2147483647 h 7397"/>
                <a:gd name="T68" fmla="*/ 2147483647 w 7417"/>
                <a:gd name="T69" fmla="*/ 2147483647 h 7397"/>
                <a:gd name="T70" fmla="*/ 2147483647 w 7417"/>
                <a:gd name="T71" fmla="*/ 2147483647 h 7397"/>
                <a:gd name="T72" fmla="*/ 2147483647 w 7417"/>
                <a:gd name="T73" fmla="*/ 2147483647 h 7397"/>
                <a:gd name="T74" fmla="*/ 2147483647 w 7417"/>
                <a:gd name="T75" fmla="*/ 2147483647 h 7397"/>
                <a:gd name="T76" fmla="*/ 2147483647 w 7417"/>
                <a:gd name="T77" fmla="*/ 2147483647 h 7397"/>
                <a:gd name="T78" fmla="*/ 2147483647 w 7417"/>
                <a:gd name="T79" fmla="*/ 2147483647 h 7397"/>
                <a:gd name="T80" fmla="*/ 2147483647 w 7417"/>
                <a:gd name="T81" fmla="*/ 2147483647 h 7397"/>
                <a:gd name="T82" fmla="*/ 2147483647 w 7417"/>
                <a:gd name="T83" fmla="*/ 2147483647 h 7397"/>
                <a:gd name="T84" fmla="*/ 2147483647 w 7417"/>
                <a:gd name="T85" fmla="*/ 2147483647 h 7397"/>
                <a:gd name="T86" fmla="*/ 2147483647 w 7417"/>
                <a:gd name="T87" fmla="*/ 2147483647 h 7397"/>
                <a:gd name="T88" fmla="*/ 2147483647 w 7417"/>
                <a:gd name="T89" fmla="*/ 2147483647 h 7397"/>
                <a:gd name="T90" fmla="*/ 2147483647 w 7417"/>
                <a:gd name="T91" fmla="*/ 2147483647 h 7397"/>
                <a:gd name="T92" fmla="*/ 2147483647 w 7417"/>
                <a:gd name="T93" fmla="*/ 2147483647 h 7397"/>
                <a:gd name="T94" fmla="*/ 2147483647 w 7417"/>
                <a:gd name="T95" fmla="*/ 2147483647 h 7397"/>
                <a:gd name="T96" fmla="*/ 2147483647 w 7417"/>
                <a:gd name="T97" fmla="*/ 2147483647 h 7397"/>
                <a:gd name="T98" fmla="*/ 2147483647 w 7417"/>
                <a:gd name="T99" fmla="*/ 2147483647 h 739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7417"/>
                <a:gd name="T151" fmla="*/ 0 h 7397"/>
                <a:gd name="T152" fmla="*/ 7417 w 7417"/>
                <a:gd name="T153" fmla="*/ 7397 h 739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7417" h="7397">
                  <a:moveTo>
                    <a:pt x="847" y="156"/>
                  </a:moveTo>
                  <a:lnTo>
                    <a:pt x="769" y="156"/>
                  </a:lnTo>
                  <a:lnTo>
                    <a:pt x="707" y="89"/>
                  </a:lnTo>
                  <a:lnTo>
                    <a:pt x="611" y="89"/>
                  </a:lnTo>
                  <a:lnTo>
                    <a:pt x="579" y="112"/>
                  </a:lnTo>
                  <a:lnTo>
                    <a:pt x="552" y="140"/>
                  </a:lnTo>
                  <a:lnTo>
                    <a:pt x="527" y="173"/>
                  </a:lnTo>
                  <a:lnTo>
                    <a:pt x="516" y="192"/>
                  </a:lnTo>
                  <a:lnTo>
                    <a:pt x="506" y="213"/>
                  </a:lnTo>
                  <a:lnTo>
                    <a:pt x="493" y="234"/>
                  </a:lnTo>
                  <a:lnTo>
                    <a:pt x="482" y="256"/>
                  </a:lnTo>
                  <a:lnTo>
                    <a:pt x="468" y="277"/>
                  </a:lnTo>
                  <a:lnTo>
                    <a:pt x="454" y="299"/>
                  </a:lnTo>
                  <a:lnTo>
                    <a:pt x="421" y="339"/>
                  </a:lnTo>
                  <a:lnTo>
                    <a:pt x="402" y="357"/>
                  </a:lnTo>
                  <a:lnTo>
                    <a:pt x="383" y="377"/>
                  </a:lnTo>
                  <a:lnTo>
                    <a:pt x="321" y="182"/>
                  </a:lnTo>
                  <a:lnTo>
                    <a:pt x="228" y="0"/>
                  </a:lnTo>
                  <a:lnTo>
                    <a:pt x="156" y="151"/>
                  </a:lnTo>
                  <a:lnTo>
                    <a:pt x="83" y="151"/>
                  </a:lnTo>
                  <a:lnTo>
                    <a:pt x="0" y="228"/>
                  </a:lnTo>
                  <a:lnTo>
                    <a:pt x="0" y="7397"/>
                  </a:lnTo>
                  <a:lnTo>
                    <a:pt x="7417" y="7397"/>
                  </a:lnTo>
                  <a:lnTo>
                    <a:pt x="7417" y="974"/>
                  </a:lnTo>
                  <a:lnTo>
                    <a:pt x="7339" y="891"/>
                  </a:lnTo>
                  <a:lnTo>
                    <a:pt x="7200" y="891"/>
                  </a:lnTo>
                  <a:lnTo>
                    <a:pt x="6869" y="1195"/>
                  </a:lnTo>
                  <a:lnTo>
                    <a:pt x="6709" y="1195"/>
                  </a:lnTo>
                  <a:lnTo>
                    <a:pt x="6653" y="1266"/>
                  </a:lnTo>
                  <a:lnTo>
                    <a:pt x="6550" y="1266"/>
                  </a:lnTo>
                  <a:lnTo>
                    <a:pt x="6482" y="1201"/>
                  </a:lnTo>
                  <a:lnTo>
                    <a:pt x="6161" y="1201"/>
                  </a:lnTo>
                  <a:lnTo>
                    <a:pt x="6109" y="1266"/>
                  </a:lnTo>
                  <a:lnTo>
                    <a:pt x="6026" y="1266"/>
                  </a:lnTo>
                  <a:lnTo>
                    <a:pt x="5944" y="1427"/>
                  </a:lnTo>
                  <a:lnTo>
                    <a:pt x="5712" y="1427"/>
                  </a:lnTo>
                  <a:lnTo>
                    <a:pt x="5552" y="1122"/>
                  </a:lnTo>
                  <a:lnTo>
                    <a:pt x="5479" y="1050"/>
                  </a:lnTo>
                  <a:lnTo>
                    <a:pt x="5407" y="1128"/>
                  </a:lnTo>
                  <a:lnTo>
                    <a:pt x="5320" y="978"/>
                  </a:lnTo>
                  <a:lnTo>
                    <a:pt x="5011" y="978"/>
                  </a:lnTo>
                  <a:lnTo>
                    <a:pt x="4949" y="1047"/>
                  </a:lnTo>
                  <a:lnTo>
                    <a:pt x="4870" y="974"/>
                  </a:lnTo>
                  <a:lnTo>
                    <a:pt x="4793" y="1276"/>
                  </a:lnTo>
                  <a:lnTo>
                    <a:pt x="4768" y="1232"/>
                  </a:lnTo>
                  <a:lnTo>
                    <a:pt x="4746" y="1188"/>
                  </a:lnTo>
                  <a:lnTo>
                    <a:pt x="4725" y="1142"/>
                  </a:lnTo>
                  <a:lnTo>
                    <a:pt x="4706" y="1096"/>
                  </a:lnTo>
                  <a:lnTo>
                    <a:pt x="4686" y="1047"/>
                  </a:lnTo>
                  <a:lnTo>
                    <a:pt x="4669" y="998"/>
                  </a:lnTo>
                  <a:lnTo>
                    <a:pt x="4652" y="947"/>
                  </a:lnTo>
                  <a:lnTo>
                    <a:pt x="4638" y="896"/>
                  </a:lnTo>
                  <a:lnTo>
                    <a:pt x="4560" y="820"/>
                  </a:lnTo>
                  <a:lnTo>
                    <a:pt x="4473" y="902"/>
                  </a:lnTo>
                  <a:lnTo>
                    <a:pt x="4343" y="902"/>
                  </a:lnTo>
                  <a:lnTo>
                    <a:pt x="4260" y="824"/>
                  </a:lnTo>
                  <a:lnTo>
                    <a:pt x="4167" y="968"/>
                  </a:lnTo>
                  <a:lnTo>
                    <a:pt x="4091" y="907"/>
                  </a:lnTo>
                  <a:lnTo>
                    <a:pt x="3940" y="907"/>
                  </a:lnTo>
                  <a:lnTo>
                    <a:pt x="3791" y="1040"/>
                  </a:lnTo>
                  <a:lnTo>
                    <a:pt x="3780" y="1028"/>
                  </a:lnTo>
                  <a:lnTo>
                    <a:pt x="3770" y="1015"/>
                  </a:lnTo>
                  <a:lnTo>
                    <a:pt x="3759" y="1000"/>
                  </a:lnTo>
                  <a:lnTo>
                    <a:pt x="3749" y="982"/>
                  </a:lnTo>
                  <a:lnTo>
                    <a:pt x="3738" y="963"/>
                  </a:lnTo>
                  <a:lnTo>
                    <a:pt x="3728" y="940"/>
                  </a:lnTo>
                  <a:lnTo>
                    <a:pt x="3718" y="916"/>
                  </a:lnTo>
                  <a:lnTo>
                    <a:pt x="3708" y="891"/>
                  </a:lnTo>
                  <a:lnTo>
                    <a:pt x="3697" y="862"/>
                  </a:lnTo>
                  <a:lnTo>
                    <a:pt x="3687" y="832"/>
                  </a:lnTo>
                  <a:lnTo>
                    <a:pt x="3676" y="798"/>
                  </a:lnTo>
                  <a:lnTo>
                    <a:pt x="3666" y="764"/>
                  </a:lnTo>
                  <a:lnTo>
                    <a:pt x="3654" y="726"/>
                  </a:lnTo>
                  <a:lnTo>
                    <a:pt x="3645" y="687"/>
                  </a:lnTo>
                  <a:lnTo>
                    <a:pt x="3636" y="647"/>
                  </a:lnTo>
                  <a:lnTo>
                    <a:pt x="3626" y="603"/>
                  </a:lnTo>
                  <a:lnTo>
                    <a:pt x="3237" y="603"/>
                  </a:lnTo>
                  <a:lnTo>
                    <a:pt x="3099" y="742"/>
                  </a:lnTo>
                  <a:lnTo>
                    <a:pt x="3016" y="742"/>
                  </a:lnTo>
                  <a:lnTo>
                    <a:pt x="2938" y="670"/>
                  </a:lnTo>
                  <a:lnTo>
                    <a:pt x="2851" y="824"/>
                  </a:lnTo>
                  <a:lnTo>
                    <a:pt x="2826" y="788"/>
                  </a:lnTo>
                  <a:lnTo>
                    <a:pt x="2804" y="749"/>
                  </a:lnTo>
                  <a:lnTo>
                    <a:pt x="2782" y="707"/>
                  </a:lnTo>
                  <a:lnTo>
                    <a:pt x="2763" y="664"/>
                  </a:lnTo>
                  <a:lnTo>
                    <a:pt x="2743" y="615"/>
                  </a:lnTo>
                  <a:lnTo>
                    <a:pt x="2727" y="565"/>
                  </a:lnTo>
                  <a:lnTo>
                    <a:pt x="2710" y="510"/>
                  </a:lnTo>
                  <a:lnTo>
                    <a:pt x="2696" y="454"/>
                  </a:lnTo>
                  <a:lnTo>
                    <a:pt x="2164" y="454"/>
                  </a:lnTo>
                  <a:lnTo>
                    <a:pt x="2080" y="670"/>
                  </a:lnTo>
                  <a:lnTo>
                    <a:pt x="2009" y="670"/>
                  </a:lnTo>
                  <a:lnTo>
                    <a:pt x="1844" y="515"/>
                  </a:lnTo>
                  <a:lnTo>
                    <a:pt x="1782" y="598"/>
                  </a:lnTo>
                  <a:lnTo>
                    <a:pt x="1626" y="598"/>
                  </a:lnTo>
                  <a:lnTo>
                    <a:pt x="1550" y="676"/>
                  </a:lnTo>
                  <a:lnTo>
                    <a:pt x="1317" y="676"/>
                  </a:lnTo>
                  <a:lnTo>
                    <a:pt x="1261" y="742"/>
                  </a:lnTo>
                  <a:lnTo>
                    <a:pt x="1079" y="742"/>
                  </a:lnTo>
                  <a:lnTo>
                    <a:pt x="909" y="285"/>
                  </a:lnTo>
                  <a:lnTo>
                    <a:pt x="847" y="156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38" name="Freeform 20"/>
            <p:cNvSpPr>
              <a:spLocks/>
            </p:cNvSpPr>
            <p:nvPr/>
          </p:nvSpPr>
          <p:spPr bwMode="auto">
            <a:xfrm>
              <a:off x="6053138" y="2405063"/>
              <a:ext cx="2855912" cy="600075"/>
            </a:xfrm>
            <a:custGeom>
              <a:avLst/>
              <a:gdLst>
                <a:gd name="T0" fmla="*/ 2147483647 w 7200"/>
                <a:gd name="T1" fmla="*/ 2147483647 h 1513"/>
                <a:gd name="T2" fmla="*/ 2147483647 w 7200"/>
                <a:gd name="T3" fmla="*/ 2147483647 h 1513"/>
                <a:gd name="T4" fmla="*/ 2147483647 w 7200"/>
                <a:gd name="T5" fmla="*/ 2147483647 h 1513"/>
                <a:gd name="T6" fmla="*/ 2147483647 w 7200"/>
                <a:gd name="T7" fmla="*/ 2147483647 h 1513"/>
                <a:gd name="T8" fmla="*/ 2147483647 w 7200"/>
                <a:gd name="T9" fmla="*/ 2147483647 h 1513"/>
                <a:gd name="T10" fmla="*/ 2147483647 w 7200"/>
                <a:gd name="T11" fmla="*/ 2147483647 h 1513"/>
                <a:gd name="T12" fmla="*/ 2147483647 w 7200"/>
                <a:gd name="T13" fmla="*/ 2147483647 h 1513"/>
                <a:gd name="T14" fmla="*/ 2147483647 w 7200"/>
                <a:gd name="T15" fmla="*/ 2147483647 h 1513"/>
                <a:gd name="T16" fmla="*/ 2147483647 w 7200"/>
                <a:gd name="T17" fmla="*/ 2147483647 h 1513"/>
                <a:gd name="T18" fmla="*/ 2147483647 w 7200"/>
                <a:gd name="T19" fmla="*/ 2147483647 h 1513"/>
                <a:gd name="T20" fmla="*/ 2147483647 w 7200"/>
                <a:gd name="T21" fmla="*/ 2147483647 h 1513"/>
                <a:gd name="T22" fmla="*/ 2147483647 w 7200"/>
                <a:gd name="T23" fmla="*/ 2147483647 h 1513"/>
                <a:gd name="T24" fmla="*/ 2147483647 w 7200"/>
                <a:gd name="T25" fmla="*/ 2147483647 h 1513"/>
                <a:gd name="T26" fmla="*/ 2147483647 w 7200"/>
                <a:gd name="T27" fmla="*/ 2147483647 h 1513"/>
                <a:gd name="T28" fmla="*/ 2147483647 w 7200"/>
                <a:gd name="T29" fmla="*/ 2147483647 h 1513"/>
                <a:gd name="T30" fmla="*/ 2147483647 w 7200"/>
                <a:gd name="T31" fmla="*/ 2147483647 h 1513"/>
                <a:gd name="T32" fmla="*/ 2147483647 w 7200"/>
                <a:gd name="T33" fmla="*/ 2147483647 h 1513"/>
                <a:gd name="T34" fmla="*/ 2147483647 w 7200"/>
                <a:gd name="T35" fmla="*/ 2147483647 h 1513"/>
                <a:gd name="T36" fmla="*/ 2147483647 w 7200"/>
                <a:gd name="T37" fmla="*/ 2147483647 h 1513"/>
                <a:gd name="T38" fmla="*/ 2147483647 w 7200"/>
                <a:gd name="T39" fmla="*/ 2147483647 h 1513"/>
                <a:gd name="T40" fmla="*/ 2147483647 w 7200"/>
                <a:gd name="T41" fmla="*/ 2147483647 h 1513"/>
                <a:gd name="T42" fmla="*/ 2147483647 w 7200"/>
                <a:gd name="T43" fmla="*/ 2147483647 h 1513"/>
                <a:gd name="T44" fmla="*/ 2147483647 w 7200"/>
                <a:gd name="T45" fmla="*/ 2147483647 h 1513"/>
                <a:gd name="T46" fmla="*/ 2147483647 w 7200"/>
                <a:gd name="T47" fmla="*/ 2147483647 h 1513"/>
                <a:gd name="T48" fmla="*/ 2147483647 w 7200"/>
                <a:gd name="T49" fmla="*/ 2147483647 h 1513"/>
                <a:gd name="T50" fmla="*/ 2147483647 w 7200"/>
                <a:gd name="T51" fmla="*/ 2147483647 h 1513"/>
                <a:gd name="T52" fmla="*/ 2147483647 w 7200"/>
                <a:gd name="T53" fmla="*/ 2147483647 h 1513"/>
                <a:gd name="T54" fmla="*/ 2147483647 w 7200"/>
                <a:gd name="T55" fmla="*/ 2147483647 h 1513"/>
                <a:gd name="T56" fmla="*/ 2147483647 w 7200"/>
                <a:gd name="T57" fmla="*/ 2147483647 h 1513"/>
                <a:gd name="T58" fmla="*/ 2147483647 w 7200"/>
                <a:gd name="T59" fmla="*/ 2147483647 h 1513"/>
                <a:gd name="T60" fmla="*/ 2147483647 w 7200"/>
                <a:gd name="T61" fmla="*/ 2147483647 h 1513"/>
                <a:gd name="T62" fmla="*/ 2147483647 w 7200"/>
                <a:gd name="T63" fmla="*/ 2147483647 h 1513"/>
                <a:gd name="T64" fmla="*/ 2147483647 w 7200"/>
                <a:gd name="T65" fmla="*/ 2147483647 h 1513"/>
                <a:gd name="T66" fmla="*/ 2147483647 w 7200"/>
                <a:gd name="T67" fmla="*/ 2147483647 h 1513"/>
                <a:gd name="T68" fmla="*/ 2147483647 w 7200"/>
                <a:gd name="T69" fmla="*/ 2147483647 h 1513"/>
                <a:gd name="T70" fmla="*/ 2147483647 w 7200"/>
                <a:gd name="T71" fmla="*/ 2147483647 h 1513"/>
                <a:gd name="T72" fmla="*/ 2147483647 w 7200"/>
                <a:gd name="T73" fmla="*/ 2147483647 h 1513"/>
                <a:gd name="T74" fmla="*/ 2147483647 w 7200"/>
                <a:gd name="T75" fmla="*/ 2147483647 h 1513"/>
                <a:gd name="T76" fmla="*/ 2147483647 w 7200"/>
                <a:gd name="T77" fmla="*/ 2147483647 h 1513"/>
                <a:gd name="T78" fmla="*/ 2147483647 w 7200"/>
                <a:gd name="T79" fmla="*/ 2147483647 h 1513"/>
                <a:gd name="T80" fmla="*/ 2147483647 w 7200"/>
                <a:gd name="T81" fmla="*/ 2147483647 h 1513"/>
                <a:gd name="T82" fmla="*/ 2147483647 w 7200"/>
                <a:gd name="T83" fmla="*/ 2147483647 h 1513"/>
                <a:gd name="T84" fmla="*/ 2147483647 w 7200"/>
                <a:gd name="T85" fmla="*/ 2147483647 h 1513"/>
                <a:gd name="T86" fmla="*/ 2147483647 w 7200"/>
                <a:gd name="T87" fmla="*/ 2147483647 h 1513"/>
                <a:gd name="T88" fmla="*/ 2147483647 w 7200"/>
                <a:gd name="T89" fmla="*/ 2147483647 h 1513"/>
                <a:gd name="T90" fmla="*/ 2147483647 w 7200"/>
                <a:gd name="T91" fmla="*/ 2147483647 h 1513"/>
                <a:gd name="T92" fmla="*/ 2147483647 w 7200"/>
                <a:gd name="T93" fmla="*/ 2147483647 h 1513"/>
                <a:gd name="T94" fmla="*/ 2147483647 w 7200"/>
                <a:gd name="T95" fmla="*/ 2147483647 h 1513"/>
                <a:gd name="T96" fmla="*/ 2147483647 w 7200"/>
                <a:gd name="T97" fmla="*/ 2147483647 h 1513"/>
                <a:gd name="T98" fmla="*/ 0 w 7200"/>
                <a:gd name="T99" fmla="*/ 2147483647 h 1513"/>
                <a:gd name="T100" fmla="*/ 2147483647 w 7200"/>
                <a:gd name="T101" fmla="*/ 2147483647 h 1513"/>
                <a:gd name="T102" fmla="*/ 2147483647 w 7200"/>
                <a:gd name="T103" fmla="*/ 2147483647 h 1513"/>
                <a:gd name="T104" fmla="*/ 2147483647 w 7200"/>
                <a:gd name="T105" fmla="*/ 2147483647 h 1513"/>
                <a:gd name="T106" fmla="*/ 2147483647 w 7200"/>
                <a:gd name="T107" fmla="*/ 2147483647 h 1513"/>
                <a:gd name="T108" fmla="*/ 2147483647 w 7200"/>
                <a:gd name="T109" fmla="*/ 2147483647 h 1513"/>
                <a:gd name="T110" fmla="*/ 2147483647 w 7200"/>
                <a:gd name="T111" fmla="*/ 2147483647 h 1513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200"/>
                <a:gd name="T169" fmla="*/ 0 h 1513"/>
                <a:gd name="T170" fmla="*/ 7200 w 7200"/>
                <a:gd name="T171" fmla="*/ 1513 h 1513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200" h="1513">
                  <a:moveTo>
                    <a:pt x="769" y="242"/>
                  </a:moveTo>
                  <a:lnTo>
                    <a:pt x="847" y="242"/>
                  </a:lnTo>
                  <a:lnTo>
                    <a:pt x="909" y="371"/>
                  </a:lnTo>
                  <a:lnTo>
                    <a:pt x="1079" y="828"/>
                  </a:lnTo>
                  <a:lnTo>
                    <a:pt x="1261" y="828"/>
                  </a:lnTo>
                  <a:lnTo>
                    <a:pt x="1317" y="762"/>
                  </a:lnTo>
                  <a:lnTo>
                    <a:pt x="1550" y="762"/>
                  </a:lnTo>
                  <a:lnTo>
                    <a:pt x="1626" y="684"/>
                  </a:lnTo>
                  <a:lnTo>
                    <a:pt x="1782" y="684"/>
                  </a:lnTo>
                  <a:lnTo>
                    <a:pt x="1844" y="601"/>
                  </a:lnTo>
                  <a:lnTo>
                    <a:pt x="2009" y="756"/>
                  </a:lnTo>
                  <a:lnTo>
                    <a:pt x="2080" y="756"/>
                  </a:lnTo>
                  <a:lnTo>
                    <a:pt x="2164" y="540"/>
                  </a:lnTo>
                  <a:lnTo>
                    <a:pt x="2696" y="540"/>
                  </a:lnTo>
                  <a:lnTo>
                    <a:pt x="2710" y="596"/>
                  </a:lnTo>
                  <a:lnTo>
                    <a:pt x="2727" y="651"/>
                  </a:lnTo>
                  <a:lnTo>
                    <a:pt x="2743" y="701"/>
                  </a:lnTo>
                  <a:lnTo>
                    <a:pt x="2763" y="750"/>
                  </a:lnTo>
                  <a:lnTo>
                    <a:pt x="2782" y="793"/>
                  </a:lnTo>
                  <a:lnTo>
                    <a:pt x="2804" y="835"/>
                  </a:lnTo>
                  <a:lnTo>
                    <a:pt x="2826" y="874"/>
                  </a:lnTo>
                  <a:lnTo>
                    <a:pt x="2851" y="910"/>
                  </a:lnTo>
                  <a:lnTo>
                    <a:pt x="2938" y="756"/>
                  </a:lnTo>
                  <a:lnTo>
                    <a:pt x="3016" y="828"/>
                  </a:lnTo>
                  <a:lnTo>
                    <a:pt x="3099" y="828"/>
                  </a:lnTo>
                  <a:lnTo>
                    <a:pt x="3237" y="689"/>
                  </a:lnTo>
                  <a:lnTo>
                    <a:pt x="3626" y="689"/>
                  </a:lnTo>
                  <a:lnTo>
                    <a:pt x="3636" y="733"/>
                  </a:lnTo>
                  <a:lnTo>
                    <a:pt x="3645" y="773"/>
                  </a:lnTo>
                  <a:lnTo>
                    <a:pt x="3654" y="812"/>
                  </a:lnTo>
                  <a:lnTo>
                    <a:pt x="3666" y="850"/>
                  </a:lnTo>
                  <a:lnTo>
                    <a:pt x="3676" y="884"/>
                  </a:lnTo>
                  <a:lnTo>
                    <a:pt x="3687" y="918"/>
                  </a:lnTo>
                  <a:lnTo>
                    <a:pt x="3697" y="948"/>
                  </a:lnTo>
                  <a:lnTo>
                    <a:pt x="3708" y="977"/>
                  </a:lnTo>
                  <a:lnTo>
                    <a:pt x="3718" y="1002"/>
                  </a:lnTo>
                  <a:lnTo>
                    <a:pt x="3728" y="1026"/>
                  </a:lnTo>
                  <a:lnTo>
                    <a:pt x="3738" y="1049"/>
                  </a:lnTo>
                  <a:lnTo>
                    <a:pt x="3749" y="1068"/>
                  </a:lnTo>
                  <a:lnTo>
                    <a:pt x="3759" y="1086"/>
                  </a:lnTo>
                  <a:lnTo>
                    <a:pt x="3770" y="1101"/>
                  </a:lnTo>
                  <a:lnTo>
                    <a:pt x="3780" y="1114"/>
                  </a:lnTo>
                  <a:lnTo>
                    <a:pt x="3791" y="1126"/>
                  </a:lnTo>
                  <a:lnTo>
                    <a:pt x="3940" y="993"/>
                  </a:lnTo>
                  <a:lnTo>
                    <a:pt x="4091" y="993"/>
                  </a:lnTo>
                  <a:lnTo>
                    <a:pt x="4167" y="1054"/>
                  </a:lnTo>
                  <a:lnTo>
                    <a:pt x="4260" y="910"/>
                  </a:lnTo>
                  <a:lnTo>
                    <a:pt x="4343" y="988"/>
                  </a:lnTo>
                  <a:lnTo>
                    <a:pt x="4473" y="988"/>
                  </a:lnTo>
                  <a:lnTo>
                    <a:pt x="4560" y="906"/>
                  </a:lnTo>
                  <a:lnTo>
                    <a:pt x="4638" y="982"/>
                  </a:lnTo>
                  <a:lnTo>
                    <a:pt x="4652" y="1033"/>
                  </a:lnTo>
                  <a:lnTo>
                    <a:pt x="4669" y="1084"/>
                  </a:lnTo>
                  <a:lnTo>
                    <a:pt x="4686" y="1133"/>
                  </a:lnTo>
                  <a:lnTo>
                    <a:pt x="4706" y="1182"/>
                  </a:lnTo>
                  <a:lnTo>
                    <a:pt x="4725" y="1228"/>
                  </a:lnTo>
                  <a:lnTo>
                    <a:pt x="4746" y="1274"/>
                  </a:lnTo>
                  <a:lnTo>
                    <a:pt x="4768" y="1318"/>
                  </a:lnTo>
                  <a:lnTo>
                    <a:pt x="4793" y="1362"/>
                  </a:lnTo>
                  <a:lnTo>
                    <a:pt x="4870" y="1060"/>
                  </a:lnTo>
                  <a:lnTo>
                    <a:pt x="4949" y="1133"/>
                  </a:lnTo>
                  <a:lnTo>
                    <a:pt x="5011" y="1064"/>
                  </a:lnTo>
                  <a:lnTo>
                    <a:pt x="5320" y="1064"/>
                  </a:lnTo>
                  <a:lnTo>
                    <a:pt x="5407" y="1214"/>
                  </a:lnTo>
                  <a:lnTo>
                    <a:pt x="5479" y="1136"/>
                  </a:lnTo>
                  <a:lnTo>
                    <a:pt x="5552" y="1208"/>
                  </a:lnTo>
                  <a:lnTo>
                    <a:pt x="5712" y="1513"/>
                  </a:lnTo>
                  <a:lnTo>
                    <a:pt x="5944" y="1513"/>
                  </a:lnTo>
                  <a:lnTo>
                    <a:pt x="6026" y="1352"/>
                  </a:lnTo>
                  <a:lnTo>
                    <a:pt x="6109" y="1352"/>
                  </a:lnTo>
                  <a:lnTo>
                    <a:pt x="6161" y="1287"/>
                  </a:lnTo>
                  <a:lnTo>
                    <a:pt x="6482" y="1287"/>
                  </a:lnTo>
                  <a:lnTo>
                    <a:pt x="6550" y="1352"/>
                  </a:lnTo>
                  <a:lnTo>
                    <a:pt x="6653" y="1352"/>
                  </a:lnTo>
                  <a:lnTo>
                    <a:pt x="6709" y="1281"/>
                  </a:lnTo>
                  <a:lnTo>
                    <a:pt x="6869" y="1281"/>
                  </a:lnTo>
                  <a:lnTo>
                    <a:pt x="7200" y="977"/>
                  </a:lnTo>
                  <a:lnTo>
                    <a:pt x="6953" y="977"/>
                  </a:lnTo>
                  <a:lnTo>
                    <a:pt x="6874" y="1050"/>
                  </a:lnTo>
                  <a:lnTo>
                    <a:pt x="6636" y="1050"/>
                  </a:lnTo>
                  <a:lnTo>
                    <a:pt x="6409" y="824"/>
                  </a:lnTo>
                  <a:lnTo>
                    <a:pt x="5801" y="824"/>
                  </a:lnTo>
                  <a:lnTo>
                    <a:pt x="5711" y="912"/>
                  </a:lnTo>
                  <a:lnTo>
                    <a:pt x="5647" y="756"/>
                  </a:lnTo>
                  <a:lnTo>
                    <a:pt x="5409" y="756"/>
                  </a:lnTo>
                  <a:lnTo>
                    <a:pt x="5333" y="684"/>
                  </a:lnTo>
                  <a:lnTo>
                    <a:pt x="5312" y="684"/>
                  </a:lnTo>
                  <a:lnTo>
                    <a:pt x="5252" y="754"/>
                  </a:lnTo>
                  <a:lnTo>
                    <a:pt x="5090" y="754"/>
                  </a:lnTo>
                  <a:lnTo>
                    <a:pt x="5029" y="684"/>
                  </a:lnTo>
                  <a:lnTo>
                    <a:pt x="4860" y="684"/>
                  </a:lnTo>
                  <a:lnTo>
                    <a:pt x="4789" y="902"/>
                  </a:lnTo>
                  <a:lnTo>
                    <a:pt x="4706" y="902"/>
                  </a:lnTo>
                  <a:lnTo>
                    <a:pt x="4549" y="749"/>
                  </a:lnTo>
                  <a:lnTo>
                    <a:pt x="4478" y="749"/>
                  </a:lnTo>
                  <a:lnTo>
                    <a:pt x="4408" y="678"/>
                  </a:lnTo>
                  <a:lnTo>
                    <a:pt x="4324" y="678"/>
                  </a:lnTo>
                  <a:lnTo>
                    <a:pt x="4262" y="605"/>
                  </a:lnTo>
                  <a:lnTo>
                    <a:pt x="4157" y="605"/>
                  </a:lnTo>
                  <a:lnTo>
                    <a:pt x="4097" y="605"/>
                  </a:lnTo>
                  <a:lnTo>
                    <a:pt x="4085" y="600"/>
                  </a:lnTo>
                  <a:lnTo>
                    <a:pt x="4076" y="593"/>
                  </a:lnTo>
                  <a:lnTo>
                    <a:pt x="4059" y="576"/>
                  </a:lnTo>
                  <a:lnTo>
                    <a:pt x="4043" y="553"/>
                  </a:lnTo>
                  <a:lnTo>
                    <a:pt x="4033" y="527"/>
                  </a:lnTo>
                  <a:lnTo>
                    <a:pt x="4000" y="527"/>
                  </a:lnTo>
                  <a:lnTo>
                    <a:pt x="3989" y="545"/>
                  </a:lnTo>
                  <a:lnTo>
                    <a:pt x="3980" y="561"/>
                  </a:lnTo>
                  <a:lnTo>
                    <a:pt x="3971" y="574"/>
                  </a:lnTo>
                  <a:lnTo>
                    <a:pt x="3962" y="587"/>
                  </a:lnTo>
                  <a:lnTo>
                    <a:pt x="3953" y="595"/>
                  </a:lnTo>
                  <a:lnTo>
                    <a:pt x="3945" y="603"/>
                  </a:lnTo>
                  <a:lnTo>
                    <a:pt x="3937" y="607"/>
                  </a:lnTo>
                  <a:lnTo>
                    <a:pt x="3930" y="610"/>
                  </a:lnTo>
                  <a:lnTo>
                    <a:pt x="3789" y="610"/>
                  </a:lnTo>
                  <a:lnTo>
                    <a:pt x="3691" y="377"/>
                  </a:lnTo>
                  <a:lnTo>
                    <a:pt x="2929" y="377"/>
                  </a:lnTo>
                  <a:lnTo>
                    <a:pt x="2878" y="443"/>
                  </a:lnTo>
                  <a:lnTo>
                    <a:pt x="2845" y="443"/>
                  </a:lnTo>
                  <a:lnTo>
                    <a:pt x="2773" y="305"/>
                  </a:lnTo>
                  <a:lnTo>
                    <a:pt x="2466" y="305"/>
                  </a:lnTo>
                  <a:lnTo>
                    <a:pt x="2404" y="235"/>
                  </a:lnTo>
                  <a:lnTo>
                    <a:pt x="2155" y="235"/>
                  </a:lnTo>
                  <a:lnTo>
                    <a:pt x="2083" y="377"/>
                  </a:lnTo>
                  <a:lnTo>
                    <a:pt x="1998" y="377"/>
                  </a:lnTo>
                  <a:lnTo>
                    <a:pt x="1920" y="312"/>
                  </a:lnTo>
                  <a:lnTo>
                    <a:pt x="1709" y="514"/>
                  </a:lnTo>
                  <a:lnTo>
                    <a:pt x="1693" y="533"/>
                  </a:lnTo>
                  <a:lnTo>
                    <a:pt x="1610" y="533"/>
                  </a:lnTo>
                  <a:lnTo>
                    <a:pt x="1544" y="608"/>
                  </a:lnTo>
                  <a:lnTo>
                    <a:pt x="1087" y="608"/>
                  </a:lnTo>
                  <a:lnTo>
                    <a:pt x="912" y="155"/>
                  </a:lnTo>
                  <a:lnTo>
                    <a:pt x="839" y="89"/>
                  </a:lnTo>
                  <a:lnTo>
                    <a:pt x="447" y="89"/>
                  </a:lnTo>
                  <a:lnTo>
                    <a:pt x="381" y="163"/>
                  </a:lnTo>
                  <a:lnTo>
                    <a:pt x="216" y="0"/>
                  </a:lnTo>
                  <a:lnTo>
                    <a:pt x="213" y="2"/>
                  </a:lnTo>
                  <a:lnTo>
                    <a:pt x="212" y="2"/>
                  </a:lnTo>
                  <a:lnTo>
                    <a:pt x="212" y="4"/>
                  </a:lnTo>
                  <a:lnTo>
                    <a:pt x="212" y="6"/>
                  </a:lnTo>
                  <a:lnTo>
                    <a:pt x="210" y="13"/>
                  </a:lnTo>
                  <a:lnTo>
                    <a:pt x="205" y="27"/>
                  </a:lnTo>
                  <a:lnTo>
                    <a:pt x="198" y="39"/>
                  </a:lnTo>
                  <a:lnTo>
                    <a:pt x="191" y="51"/>
                  </a:lnTo>
                  <a:lnTo>
                    <a:pt x="181" y="61"/>
                  </a:lnTo>
                  <a:lnTo>
                    <a:pt x="171" y="71"/>
                  </a:lnTo>
                  <a:lnTo>
                    <a:pt x="160" y="79"/>
                  </a:lnTo>
                  <a:lnTo>
                    <a:pt x="149" y="89"/>
                  </a:lnTo>
                  <a:lnTo>
                    <a:pt x="71" y="89"/>
                  </a:lnTo>
                  <a:lnTo>
                    <a:pt x="0" y="156"/>
                  </a:lnTo>
                  <a:lnTo>
                    <a:pt x="0" y="314"/>
                  </a:lnTo>
                  <a:lnTo>
                    <a:pt x="83" y="237"/>
                  </a:lnTo>
                  <a:lnTo>
                    <a:pt x="156" y="237"/>
                  </a:lnTo>
                  <a:lnTo>
                    <a:pt x="228" y="86"/>
                  </a:lnTo>
                  <a:lnTo>
                    <a:pt x="321" y="268"/>
                  </a:lnTo>
                  <a:lnTo>
                    <a:pt x="383" y="463"/>
                  </a:lnTo>
                  <a:lnTo>
                    <a:pt x="402" y="443"/>
                  </a:lnTo>
                  <a:lnTo>
                    <a:pt x="421" y="425"/>
                  </a:lnTo>
                  <a:lnTo>
                    <a:pt x="454" y="385"/>
                  </a:lnTo>
                  <a:lnTo>
                    <a:pt x="468" y="363"/>
                  </a:lnTo>
                  <a:lnTo>
                    <a:pt x="482" y="342"/>
                  </a:lnTo>
                  <a:lnTo>
                    <a:pt x="493" y="320"/>
                  </a:lnTo>
                  <a:lnTo>
                    <a:pt x="506" y="299"/>
                  </a:lnTo>
                  <a:lnTo>
                    <a:pt x="516" y="278"/>
                  </a:lnTo>
                  <a:lnTo>
                    <a:pt x="527" y="259"/>
                  </a:lnTo>
                  <a:lnTo>
                    <a:pt x="552" y="226"/>
                  </a:lnTo>
                  <a:lnTo>
                    <a:pt x="579" y="198"/>
                  </a:lnTo>
                  <a:lnTo>
                    <a:pt x="611" y="175"/>
                  </a:lnTo>
                  <a:lnTo>
                    <a:pt x="707" y="175"/>
                  </a:lnTo>
                  <a:lnTo>
                    <a:pt x="769" y="242"/>
                  </a:lnTo>
                  <a:close/>
                </a:path>
              </a:pathLst>
            </a:custGeom>
            <a:solidFill>
              <a:srgbClr val="0000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39" name="Freeform 21"/>
            <p:cNvSpPr>
              <a:spLocks/>
            </p:cNvSpPr>
            <p:nvPr/>
          </p:nvSpPr>
          <p:spPr bwMode="auto">
            <a:xfrm>
              <a:off x="6384925" y="2439988"/>
              <a:ext cx="522288" cy="206375"/>
            </a:xfrm>
            <a:custGeom>
              <a:avLst/>
              <a:gdLst>
                <a:gd name="T0" fmla="*/ 0 w 1316"/>
                <a:gd name="T1" fmla="*/ 0 h 519"/>
                <a:gd name="T2" fmla="*/ 2147483647 w 1316"/>
                <a:gd name="T3" fmla="*/ 2147483647 h 519"/>
                <a:gd name="T4" fmla="*/ 2147483647 w 1316"/>
                <a:gd name="T5" fmla="*/ 2147483647 h 519"/>
                <a:gd name="T6" fmla="*/ 2147483647 w 1316"/>
                <a:gd name="T7" fmla="*/ 2147483647 h 519"/>
                <a:gd name="T8" fmla="*/ 2147483647 w 1316"/>
                <a:gd name="T9" fmla="*/ 2147483647 h 519"/>
                <a:gd name="T10" fmla="*/ 2147483647 w 1316"/>
                <a:gd name="T11" fmla="*/ 2147483647 h 519"/>
                <a:gd name="T12" fmla="*/ 2147483647 w 1316"/>
                <a:gd name="T13" fmla="*/ 2147483647 h 519"/>
                <a:gd name="T14" fmla="*/ 2147483647 w 1316"/>
                <a:gd name="T15" fmla="*/ 2147483647 h 519"/>
                <a:gd name="T16" fmla="*/ 2147483647 w 1316"/>
                <a:gd name="T17" fmla="*/ 2147483647 h 519"/>
                <a:gd name="T18" fmla="*/ 2147483647 w 1316"/>
                <a:gd name="T19" fmla="*/ 2147483647 h 519"/>
                <a:gd name="T20" fmla="*/ 2147483647 w 1316"/>
                <a:gd name="T21" fmla="*/ 2147483647 h 519"/>
                <a:gd name="T22" fmla="*/ 2147483647 w 1316"/>
                <a:gd name="T23" fmla="*/ 2147483647 h 519"/>
                <a:gd name="T24" fmla="*/ 2147483647 w 1316"/>
                <a:gd name="T25" fmla="*/ 0 h 519"/>
                <a:gd name="T26" fmla="*/ 0 w 1316"/>
                <a:gd name="T27" fmla="*/ 0 h 51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316"/>
                <a:gd name="T43" fmla="*/ 0 h 519"/>
                <a:gd name="T44" fmla="*/ 1316 w 1316"/>
                <a:gd name="T45" fmla="*/ 519 h 51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316" h="519">
                  <a:moveTo>
                    <a:pt x="0" y="0"/>
                  </a:moveTo>
                  <a:lnTo>
                    <a:pt x="73" y="66"/>
                  </a:lnTo>
                  <a:lnTo>
                    <a:pt x="248" y="519"/>
                  </a:lnTo>
                  <a:lnTo>
                    <a:pt x="705" y="519"/>
                  </a:lnTo>
                  <a:lnTo>
                    <a:pt x="771" y="444"/>
                  </a:lnTo>
                  <a:lnTo>
                    <a:pt x="854" y="444"/>
                  </a:lnTo>
                  <a:lnTo>
                    <a:pt x="870" y="425"/>
                  </a:lnTo>
                  <a:lnTo>
                    <a:pt x="1081" y="223"/>
                  </a:lnTo>
                  <a:lnTo>
                    <a:pt x="1159" y="288"/>
                  </a:lnTo>
                  <a:lnTo>
                    <a:pt x="1244" y="288"/>
                  </a:lnTo>
                  <a:lnTo>
                    <a:pt x="1316" y="146"/>
                  </a:lnTo>
                  <a:lnTo>
                    <a:pt x="162" y="146"/>
                  </a:lnTo>
                  <a:lnTo>
                    <a:pt x="8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D08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40" name="Freeform 22"/>
            <p:cNvSpPr>
              <a:spLocks/>
            </p:cNvSpPr>
            <p:nvPr/>
          </p:nvSpPr>
          <p:spPr bwMode="auto">
            <a:xfrm>
              <a:off x="6165850" y="2405063"/>
              <a:ext cx="2830513" cy="420687"/>
            </a:xfrm>
            <a:custGeom>
              <a:avLst/>
              <a:gdLst>
                <a:gd name="T0" fmla="*/ 2147483647 w 7130"/>
                <a:gd name="T1" fmla="*/ 2147483647 h 1060"/>
                <a:gd name="T2" fmla="*/ 2147483647 w 7130"/>
                <a:gd name="T3" fmla="*/ 2147483647 h 1060"/>
                <a:gd name="T4" fmla="*/ 2147483647 w 7130"/>
                <a:gd name="T5" fmla="*/ 2147483647 h 1060"/>
                <a:gd name="T6" fmla="*/ 2147483647 w 7130"/>
                <a:gd name="T7" fmla="*/ 2147483647 h 1060"/>
                <a:gd name="T8" fmla="*/ 2147483647 w 7130"/>
                <a:gd name="T9" fmla="*/ 2147483647 h 1060"/>
                <a:gd name="T10" fmla="*/ 2147483647 w 7130"/>
                <a:gd name="T11" fmla="*/ 2147483647 h 1060"/>
                <a:gd name="T12" fmla="*/ 2147483647 w 7130"/>
                <a:gd name="T13" fmla="*/ 2147483647 h 1060"/>
                <a:gd name="T14" fmla="*/ 2147483647 w 7130"/>
                <a:gd name="T15" fmla="*/ 2147483647 h 1060"/>
                <a:gd name="T16" fmla="*/ 2147483647 w 7130"/>
                <a:gd name="T17" fmla="*/ 2147483647 h 1060"/>
                <a:gd name="T18" fmla="*/ 2147483647 w 7130"/>
                <a:gd name="T19" fmla="*/ 2147483647 h 1060"/>
                <a:gd name="T20" fmla="*/ 2147483647 w 7130"/>
                <a:gd name="T21" fmla="*/ 2147483647 h 1060"/>
                <a:gd name="T22" fmla="*/ 2147483647 w 7130"/>
                <a:gd name="T23" fmla="*/ 2147483647 h 1060"/>
                <a:gd name="T24" fmla="*/ 2147483647 w 7130"/>
                <a:gd name="T25" fmla="*/ 2147483647 h 1060"/>
                <a:gd name="T26" fmla="*/ 2147483647 w 7130"/>
                <a:gd name="T27" fmla="*/ 2147483647 h 1060"/>
                <a:gd name="T28" fmla="*/ 2147483647 w 7130"/>
                <a:gd name="T29" fmla="*/ 2147483647 h 1060"/>
                <a:gd name="T30" fmla="*/ 2147483647 w 7130"/>
                <a:gd name="T31" fmla="*/ 2147483647 h 1060"/>
                <a:gd name="T32" fmla="*/ 2147483647 w 7130"/>
                <a:gd name="T33" fmla="*/ 2147483647 h 1060"/>
                <a:gd name="T34" fmla="*/ 2147483647 w 7130"/>
                <a:gd name="T35" fmla="*/ 2147483647 h 1060"/>
                <a:gd name="T36" fmla="*/ 2147483647 w 7130"/>
                <a:gd name="T37" fmla="*/ 2147483647 h 1060"/>
                <a:gd name="T38" fmla="*/ 2147483647 w 7130"/>
                <a:gd name="T39" fmla="*/ 2147483647 h 1060"/>
                <a:gd name="T40" fmla="*/ 2147483647 w 7130"/>
                <a:gd name="T41" fmla="*/ 2147483647 h 1060"/>
                <a:gd name="T42" fmla="*/ 2147483647 w 7130"/>
                <a:gd name="T43" fmla="*/ 2147483647 h 1060"/>
                <a:gd name="T44" fmla="*/ 2147483647 w 7130"/>
                <a:gd name="T45" fmla="*/ 2147483647 h 1060"/>
                <a:gd name="T46" fmla="*/ 2147483647 w 7130"/>
                <a:gd name="T47" fmla="*/ 2147483647 h 1060"/>
                <a:gd name="T48" fmla="*/ 2147483647 w 7130"/>
                <a:gd name="T49" fmla="*/ 2147483647 h 1060"/>
                <a:gd name="T50" fmla="*/ 2147483647 w 7130"/>
                <a:gd name="T51" fmla="*/ 2147483647 h 1060"/>
                <a:gd name="T52" fmla="*/ 2147483647 w 7130"/>
                <a:gd name="T53" fmla="*/ 2147483647 h 1060"/>
                <a:gd name="T54" fmla="*/ 2147483647 w 7130"/>
                <a:gd name="T55" fmla="*/ 2147483647 h 1060"/>
                <a:gd name="T56" fmla="*/ 2147483647 w 7130"/>
                <a:gd name="T57" fmla="*/ 2147483647 h 1060"/>
                <a:gd name="T58" fmla="*/ 2147483647 w 7130"/>
                <a:gd name="T59" fmla="*/ 2147483647 h 1060"/>
                <a:gd name="T60" fmla="*/ 2147483647 w 7130"/>
                <a:gd name="T61" fmla="*/ 0 h 1060"/>
                <a:gd name="T62" fmla="*/ 0 w 7130"/>
                <a:gd name="T63" fmla="*/ 0 h 1060"/>
                <a:gd name="T64" fmla="*/ 2147483647 w 7130"/>
                <a:gd name="T65" fmla="*/ 2147483647 h 1060"/>
                <a:gd name="T66" fmla="*/ 2147483647 w 7130"/>
                <a:gd name="T67" fmla="*/ 2147483647 h 1060"/>
                <a:gd name="T68" fmla="*/ 2147483647 w 7130"/>
                <a:gd name="T69" fmla="*/ 2147483647 h 1060"/>
                <a:gd name="T70" fmla="*/ 2147483647 w 7130"/>
                <a:gd name="T71" fmla="*/ 2147483647 h 106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130"/>
                <a:gd name="T109" fmla="*/ 0 h 1060"/>
                <a:gd name="T110" fmla="*/ 7130 w 7130"/>
                <a:gd name="T111" fmla="*/ 1060 h 106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130" h="1060">
                  <a:moveTo>
                    <a:pt x="639" y="89"/>
                  </a:moveTo>
                  <a:lnTo>
                    <a:pt x="714" y="235"/>
                  </a:lnTo>
                  <a:lnTo>
                    <a:pt x="1868" y="235"/>
                  </a:lnTo>
                  <a:lnTo>
                    <a:pt x="2117" y="235"/>
                  </a:lnTo>
                  <a:lnTo>
                    <a:pt x="2490" y="235"/>
                  </a:lnTo>
                  <a:lnTo>
                    <a:pt x="2558" y="305"/>
                  </a:lnTo>
                  <a:lnTo>
                    <a:pt x="3415" y="305"/>
                  </a:lnTo>
                  <a:lnTo>
                    <a:pt x="3499" y="527"/>
                  </a:lnTo>
                  <a:lnTo>
                    <a:pt x="3713" y="527"/>
                  </a:lnTo>
                  <a:lnTo>
                    <a:pt x="3746" y="527"/>
                  </a:lnTo>
                  <a:lnTo>
                    <a:pt x="3810" y="527"/>
                  </a:lnTo>
                  <a:lnTo>
                    <a:pt x="3870" y="605"/>
                  </a:lnTo>
                  <a:lnTo>
                    <a:pt x="3975" y="605"/>
                  </a:lnTo>
                  <a:lnTo>
                    <a:pt x="4270" y="605"/>
                  </a:lnTo>
                  <a:lnTo>
                    <a:pt x="4345" y="684"/>
                  </a:lnTo>
                  <a:lnTo>
                    <a:pt x="4573" y="684"/>
                  </a:lnTo>
                  <a:lnTo>
                    <a:pt x="4742" y="684"/>
                  </a:lnTo>
                  <a:lnTo>
                    <a:pt x="5025" y="684"/>
                  </a:lnTo>
                  <a:lnTo>
                    <a:pt x="5046" y="684"/>
                  </a:lnTo>
                  <a:lnTo>
                    <a:pt x="5122" y="756"/>
                  </a:lnTo>
                  <a:lnTo>
                    <a:pt x="5360" y="756"/>
                  </a:lnTo>
                  <a:lnTo>
                    <a:pt x="5417" y="824"/>
                  </a:lnTo>
                  <a:lnTo>
                    <a:pt x="5514" y="824"/>
                  </a:lnTo>
                  <a:lnTo>
                    <a:pt x="6122" y="824"/>
                  </a:lnTo>
                  <a:lnTo>
                    <a:pt x="6283" y="824"/>
                  </a:lnTo>
                  <a:lnTo>
                    <a:pt x="6431" y="977"/>
                  </a:lnTo>
                  <a:lnTo>
                    <a:pt x="6666" y="977"/>
                  </a:lnTo>
                  <a:lnTo>
                    <a:pt x="6913" y="977"/>
                  </a:lnTo>
                  <a:lnTo>
                    <a:pt x="7052" y="977"/>
                  </a:lnTo>
                  <a:lnTo>
                    <a:pt x="7130" y="1060"/>
                  </a:lnTo>
                  <a:lnTo>
                    <a:pt x="7130" y="0"/>
                  </a:lnTo>
                  <a:lnTo>
                    <a:pt x="0" y="0"/>
                  </a:lnTo>
                  <a:lnTo>
                    <a:pt x="92" y="89"/>
                  </a:lnTo>
                  <a:lnTo>
                    <a:pt x="160" y="89"/>
                  </a:lnTo>
                  <a:lnTo>
                    <a:pt x="552" y="89"/>
                  </a:lnTo>
                  <a:lnTo>
                    <a:pt x="639" y="89"/>
                  </a:lnTo>
                  <a:close/>
                </a:path>
              </a:pathLst>
            </a:custGeom>
            <a:solidFill>
              <a:srgbClr val="00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41" name="Freeform 23"/>
            <p:cNvSpPr>
              <a:spLocks/>
            </p:cNvSpPr>
            <p:nvPr/>
          </p:nvSpPr>
          <p:spPr bwMode="auto">
            <a:xfrm>
              <a:off x="7005638" y="2498725"/>
              <a:ext cx="633412" cy="149225"/>
            </a:xfrm>
            <a:custGeom>
              <a:avLst/>
              <a:gdLst>
                <a:gd name="T0" fmla="*/ 2147483647 w 1596"/>
                <a:gd name="T1" fmla="*/ 2147483647 h 375"/>
                <a:gd name="T2" fmla="*/ 2147483647 w 1596"/>
                <a:gd name="T3" fmla="*/ 2147483647 h 375"/>
                <a:gd name="T4" fmla="*/ 2147483647 w 1596"/>
                <a:gd name="T5" fmla="*/ 2147483647 h 375"/>
                <a:gd name="T6" fmla="*/ 2147483647 w 1596"/>
                <a:gd name="T7" fmla="*/ 2147483647 h 375"/>
                <a:gd name="T8" fmla="*/ 2147483647 w 1596"/>
                <a:gd name="T9" fmla="*/ 2147483647 h 375"/>
                <a:gd name="T10" fmla="*/ 2147483647 w 1596"/>
                <a:gd name="T11" fmla="*/ 2147483647 h 375"/>
                <a:gd name="T12" fmla="*/ 2147483647 w 1596"/>
                <a:gd name="T13" fmla="*/ 2147483647 h 375"/>
                <a:gd name="T14" fmla="*/ 2147483647 w 1596"/>
                <a:gd name="T15" fmla="*/ 2147483647 h 375"/>
                <a:gd name="T16" fmla="*/ 2147483647 w 1596"/>
                <a:gd name="T17" fmla="*/ 2147483647 h 375"/>
                <a:gd name="T18" fmla="*/ 2147483647 w 1596"/>
                <a:gd name="T19" fmla="*/ 2147483647 h 375"/>
                <a:gd name="T20" fmla="*/ 2147483647 w 1596"/>
                <a:gd name="T21" fmla="*/ 2147483647 h 375"/>
                <a:gd name="T22" fmla="*/ 2147483647 w 1596"/>
                <a:gd name="T23" fmla="*/ 2147483647 h 375"/>
                <a:gd name="T24" fmla="*/ 2147483647 w 1596"/>
                <a:gd name="T25" fmla="*/ 2147483647 h 375"/>
                <a:gd name="T26" fmla="*/ 2147483647 w 1596"/>
                <a:gd name="T27" fmla="*/ 2147483647 h 375"/>
                <a:gd name="T28" fmla="*/ 2147483647 w 1596"/>
                <a:gd name="T29" fmla="*/ 2147483647 h 375"/>
                <a:gd name="T30" fmla="*/ 2147483647 w 1596"/>
                <a:gd name="T31" fmla="*/ 2147483647 h 375"/>
                <a:gd name="T32" fmla="*/ 2147483647 w 1596"/>
                <a:gd name="T33" fmla="*/ 2147483647 h 375"/>
                <a:gd name="T34" fmla="*/ 2147483647 w 1596"/>
                <a:gd name="T35" fmla="*/ 2147483647 h 375"/>
                <a:gd name="T36" fmla="*/ 2147483647 w 1596"/>
                <a:gd name="T37" fmla="*/ 2147483647 h 375"/>
                <a:gd name="T38" fmla="*/ 2147483647 w 1596"/>
                <a:gd name="T39" fmla="*/ 0 h 375"/>
                <a:gd name="T40" fmla="*/ 0 w 1596"/>
                <a:gd name="T41" fmla="*/ 0 h 375"/>
                <a:gd name="T42" fmla="*/ 2147483647 w 1596"/>
                <a:gd name="T43" fmla="*/ 2147483647 h 37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596"/>
                <a:gd name="T67" fmla="*/ 0 h 375"/>
                <a:gd name="T68" fmla="*/ 1596 w 1596"/>
                <a:gd name="T69" fmla="*/ 375 h 37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596" h="375">
                  <a:moveTo>
                    <a:pt x="62" y="70"/>
                  </a:moveTo>
                  <a:lnTo>
                    <a:pt x="369" y="70"/>
                  </a:lnTo>
                  <a:lnTo>
                    <a:pt x="441" y="208"/>
                  </a:lnTo>
                  <a:lnTo>
                    <a:pt x="474" y="208"/>
                  </a:lnTo>
                  <a:lnTo>
                    <a:pt x="525" y="142"/>
                  </a:lnTo>
                  <a:lnTo>
                    <a:pt x="1287" y="142"/>
                  </a:lnTo>
                  <a:lnTo>
                    <a:pt x="1385" y="375"/>
                  </a:lnTo>
                  <a:lnTo>
                    <a:pt x="1526" y="375"/>
                  </a:lnTo>
                  <a:lnTo>
                    <a:pt x="1533" y="372"/>
                  </a:lnTo>
                  <a:lnTo>
                    <a:pt x="1541" y="368"/>
                  </a:lnTo>
                  <a:lnTo>
                    <a:pt x="1549" y="360"/>
                  </a:lnTo>
                  <a:lnTo>
                    <a:pt x="1558" y="352"/>
                  </a:lnTo>
                  <a:lnTo>
                    <a:pt x="1567" y="339"/>
                  </a:lnTo>
                  <a:lnTo>
                    <a:pt x="1576" y="326"/>
                  </a:lnTo>
                  <a:lnTo>
                    <a:pt x="1585" y="310"/>
                  </a:lnTo>
                  <a:lnTo>
                    <a:pt x="1596" y="292"/>
                  </a:lnTo>
                  <a:lnTo>
                    <a:pt x="1382" y="292"/>
                  </a:lnTo>
                  <a:lnTo>
                    <a:pt x="1298" y="70"/>
                  </a:lnTo>
                  <a:lnTo>
                    <a:pt x="441" y="70"/>
                  </a:lnTo>
                  <a:lnTo>
                    <a:pt x="373" y="0"/>
                  </a:lnTo>
                  <a:lnTo>
                    <a:pt x="0" y="0"/>
                  </a:lnTo>
                  <a:lnTo>
                    <a:pt x="62" y="70"/>
                  </a:lnTo>
                  <a:close/>
                </a:path>
              </a:pathLst>
            </a:custGeom>
            <a:solidFill>
              <a:srgbClr val="DD08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42" name="Freeform 24"/>
            <p:cNvSpPr>
              <a:spLocks/>
            </p:cNvSpPr>
            <p:nvPr/>
          </p:nvSpPr>
          <p:spPr bwMode="auto">
            <a:xfrm>
              <a:off x="7653338" y="2614613"/>
              <a:ext cx="49212" cy="30162"/>
            </a:xfrm>
            <a:custGeom>
              <a:avLst/>
              <a:gdLst>
                <a:gd name="T0" fmla="*/ 0 w 124"/>
                <a:gd name="T1" fmla="*/ 0 h 78"/>
                <a:gd name="T2" fmla="*/ 2147483647 w 124"/>
                <a:gd name="T3" fmla="*/ 2147483647 h 78"/>
                <a:gd name="T4" fmla="*/ 2147483647 w 124"/>
                <a:gd name="T5" fmla="*/ 2147483647 h 78"/>
                <a:gd name="T6" fmla="*/ 2147483647 w 124"/>
                <a:gd name="T7" fmla="*/ 2147483647 h 78"/>
                <a:gd name="T8" fmla="*/ 2147483647 w 124"/>
                <a:gd name="T9" fmla="*/ 2147483647 h 78"/>
                <a:gd name="T10" fmla="*/ 2147483647 w 124"/>
                <a:gd name="T11" fmla="*/ 2147483647 h 78"/>
                <a:gd name="T12" fmla="*/ 2147483647 w 124"/>
                <a:gd name="T13" fmla="*/ 2147483647 h 78"/>
                <a:gd name="T14" fmla="*/ 2147483647 w 124"/>
                <a:gd name="T15" fmla="*/ 0 h 78"/>
                <a:gd name="T16" fmla="*/ 0 w 124"/>
                <a:gd name="T17" fmla="*/ 0 h 7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4"/>
                <a:gd name="T28" fmla="*/ 0 h 78"/>
                <a:gd name="T29" fmla="*/ 124 w 124"/>
                <a:gd name="T30" fmla="*/ 78 h 7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4" h="78">
                  <a:moveTo>
                    <a:pt x="0" y="0"/>
                  </a:moveTo>
                  <a:lnTo>
                    <a:pt x="10" y="26"/>
                  </a:lnTo>
                  <a:lnTo>
                    <a:pt x="26" y="49"/>
                  </a:lnTo>
                  <a:lnTo>
                    <a:pt x="43" y="66"/>
                  </a:lnTo>
                  <a:lnTo>
                    <a:pt x="52" y="73"/>
                  </a:lnTo>
                  <a:lnTo>
                    <a:pt x="64" y="78"/>
                  </a:lnTo>
                  <a:lnTo>
                    <a:pt x="124" y="78"/>
                  </a:lnTo>
                  <a:lnTo>
                    <a:pt x="6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D08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43" name="Freeform 25"/>
            <p:cNvSpPr>
              <a:spLocks/>
            </p:cNvSpPr>
            <p:nvPr/>
          </p:nvSpPr>
          <p:spPr bwMode="auto">
            <a:xfrm>
              <a:off x="8596313" y="2732088"/>
              <a:ext cx="215900" cy="88900"/>
            </a:xfrm>
            <a:custGeom>
              <a:avLst/>
              <a:gdLst>
                <a:gd name="T0" fmla="*/ 2147483647 w 544"/>
                <a:gd name="T1" fmla="*/ 2147483647 h 226"/>
                <a:gd name="T2" fmla="*/ 2147483647 w 544"/>
                <a:gd name="T3" fmla="*/ 2147483647 h 226"/>
                <a:gd name="T4" fmla="*/ 2147483647 w 544"/>
                <a:gd name="T5" fmla="*/ 0 h 226"/>
                <a:gd name="T6" fmla="*/ 0 w 544"/>
                <a:gd name="T7" fmla="*/ 0 h 226"/>
                <a:gd name="T8" fmla="*/ 2147483647 w 544"/>
                <a:gd name="T9" fmla="*/ 2147483647 h 226"/>
                <a:gd name="T10" fmla="*/ 2147483647 w 544"/>
                <a:gd name="T11" fmla="*/ 2147483647 h 226"/>
                <a:gd name="T12" fmla="*/ 2147483647 w 544"/>
                <a:gd name="T13" fmla="*/ 2147483647 h 2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4"/>
                <a:gd name="T22" fmla="*/ 0 h 226"/>
                <a:gd name="T23" fmla="*/ 544 w 544"/>
                <a:gd name="T24" fmla="*/ 226 h 2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4" h="226">
                  <a:moveTo>
                    <a:pt x="544" y="153"/>
                  </a:moveTo>
                  <a:lnTo>
                    <a:pt x="309" y="153"/>
                  </a:lnTo>
                  <a:lnTo>
                    <a:pt x="161" y="0"/>
                  </a:lnTo>
                  <a:lnTo>
                    <a:pt x="0" y="0"/>
                  </a:lnTo>
                  <a:lnTo>
                    <a:pt x="227" y="226"/>
                  </a:lnTo>
                  <a:lnTo>
                    <a:pt x="465" y="226"/>
                  </a:lnTo>
                  <a:lnTo>
                    <a:pt x="544" y="153"/>
                  </a:lnTo>
                  <a:close/>
                </a:path>
              </a:pathLst>
            </a:custGeom>
            <a:solidFill>
              <a:srgbClr val="DD08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44" name="Freeform 26"/>
            <p:cNvSpPr>
              <a:spLocks/>
            </p:cNvSpPr>
            <p:nvPr/>
          </p:nvSpPr>
          <p:spPr bwMode="auto">
            <a:xfrm>
              <a:off x="8293100" y="2705100"/>
              <a:ext cx="61913" cy="61913"/>
            </a:xfrm>
            <a:custGeom>
              <a:avLst/>
              <a:gdLst>
                <a:gd name="T0" fmla="*/ 0 w 154"/>
                <a:gd name="T1" fmla="*/ 0 h 156"/>
                <a:gd name="T2" fmla="*/ 2147483647 w 154"/>
                <a:gd name="T3" fmla="*/ 2147483647 h 156"/>
                <a:gd name="T4" fmla="*/ 2147483647 w 154"/>
                <a:gd name="T5" fmla="*/ 2147483647 h 156"/>
                <a:gd name="T6" fmla="*/ 2147483647 w 154"/>
                <a:gd name="T7" fmla="*/ 2147483647 h 156"/>
                <a:gd name="T8" fmla="*/ 0 w 154"/>
                <a:gd name="T9" fmla="*/ 0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4"/>
                <a:gd name="T16" fmla="*/ 0 h 156"/>
                <a:gd name="T17" fmla="*/ 154 w 154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4" h="156">
                  <a:moveTo>
                    <a:pt x="0" y="0"/>
                  </a:moveTo>
                  <a:lnTo>
                    <a:pt x="64" y="156"/>
                  </a:lnTo>
                  <a:lnTo>
                    <a:pt x="154" y="68"/>
                  </a:lnTo>
                  <a:lnTo>
                    <a:pt x="57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D08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45" name="Freeform 27"/>
            <p:cNvSpPr>
              <a:spLocks/>
            </p:cNvSpPr>
            <p:nvPr/>
          </p:nvSpPr>
          <p:spPr bwMode="auto">
            <a:xfrm>
              <a:off x="8048625" y="2676525"/>
              <a:ext cx="111125" cy="26988"/>
            </a:xfrm>
            <a:custGeom>
              <a:avLst/>
              <a:gdLst>
                <a:gd name="T0" fmla="*/ 2147483647 w 283"/>
                <a:gd name="T1" fmla="*/ 2147483647 h 70"/>
                <a:gd name="T2" fmla="*/ 2147483647 w 283"/>
                <a:gd name="T3" fmla="*/ 0 h 70"/>
                <a:gd name="T4" fmla="*/ 0 w 283"/>
                <a:gd name="T5" fmla="*/ 0 h 70"/>
                <a:gd name="T6" fmla="*/ 2147483647 w 283"/>
                <a:gd name="T7" fmla="*/ 2147483647 h 70"/>
                <a:gd name="T8" fmla="*/ 2147483647 w 283"/>
                <a:gd name="T9" fmla="*/ 2147483647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3"/>
                <a:gd name="T16" fmla="*/ 0 h 70"/>
                <a:gd name="T17" fmla="*/ 283 w 283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3" h="70">
                  <a:moveTo>
                    <a:pt x="223" y="70"/>
                  </a:moveTo>
                  <a:lnTo>
                    <a:pt x="283" y="0"/>
                  </a:lnTo>
                  <a:lnTo>
                    <a:pt x="0" y="0"/>
                  </a:lnTo>
                  <a:lnTo>
                    <a:pt x="61" y="70"/>
                  </a:lnTo>
                  <a:lnTo>
                    <a:pt x="223" y="70"/>
                  </a:lnTo>
                  <a:close/>
                </a:path>
              </a:pathLst>
            </a:custGeom>
            <a:solidFill>
              <a:srgbClr val="DD08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46" name="Freeform 28"/>
            <p:cNvSpPr>
              <a:spLocks/>
            </p:cNvSpPr>
            <p:nvPr/>
          </p:nvSpPr>
          <p:spPr bwMode="auto">
            <a:xfrm>
              <a:off x="7743825" y="2644775"/>
              <a:ext cx="236538" cy="117475"/>
            </a:xfrm>
            <a:custGeom>
              <a:avLst/>
              <a:gdLst>
                <a:gd name="T0" fmla="*/ 2147483647 w 598"/>
                <a:gd name="T1" fmla="*/ 2147483647 h 297"/>
                <a:gd name="T2" fmla="*/ 2147483647 w 598"/>
                <a:gd name="T3" fmla="*/ 0 h 297"/>
                <a:gd name="T4" fmla="*/ 0 w 598"/>
                <a:gd name="T5" fmla="*/ 0 h 297"/>
                <a:gd name="T6" fmla="*/ 2147483647 w 598"/>
                <a:gd name="T7" fmla="*/ 2147483647 h 297"/>
                <a:gd name="T8" fmla="*/ 2147483647 w 598"/>
                <a:gd name="T9" fmla="*/ 2147483647 h 297"/>
                <a:gd name="T10" fmla="*/ 2147483647 w 598"/>
                <a:gd name="T11" fmla="*/ 2147483647 h 297"/>
                <a:gd name="T12" fmla="*/ 2147483647 w 598"/>
                <a:gd name="T13" fmla="*/ 2147483647 h 297"/>
                <a:gd name="T14" fmla="*/ 2147483647 w 598"/>
                <a:gd name="T15" fmla="*/ 2147483647 h 297"/>
                <a:gd name="T16" fmla="*/ 2147483647 w 598"/>
                <a:gd name="T17" fmla="*/ 2147483647 h 297"/>
                <a:gd name="T18" fmla="*/ 2147483647 w 598"/>
                <a:gd name="T19" fmla="*/ 2147483647 h 297"/>
                <a:gd name="T20" fmla="*/ 2147483647 w 598"/>
                <a:gd name="T21" fmla="*/ 2147483647 h 29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98"/>
                <a:gd name="T34" fmla="*/ 0 h 297"/>
                <a:gd name="T35" fmla="*/ 598 w 598"/>
                <a:gd name="T36" fmla="*/ 297 h 29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98" h="297">
                  <a:moveTo>
                    <a:pt x="370" y="79"/>
                  </a:moveTo>
                  <a:lnTo>
                    <a:pt x="295" y="0"/>
                  </a:lnTo>
                  <a:lnTo>
                    <a:pt x="0" y="0"/>
                  </a:lnTo>
                  <a:lnTo>
                    <a:pt x="62" y="73"/>
                  </a:lnTo>
                  <a:lnTo>
                    <a:pt x="146" y="73"/>
                  </a:lnTo>
                  <a:lnTo>
                    <a:pt x="216" y="144"/>
                  </a:lnTo>
                  <a:lnTo>
                    <a:pt x="287" y="144"/>
                  </a:lnTo>
                  <a:lnTo>
                    <a:pt x="444" y="297"/>
                  </a:lnTo>
                  <a:lnTo>
                    <a:pt x="527" y="297"/>
                  </a:lnTo>
                  <a:lnTo>
                    <a:pt x="598" y="79"/>
                  </a:lnTo>
                  <a:lnTo>
                    <a:pt x="370" y="79"/>
                  </a:lnTo>
                  <a:close/>
                </a:path>
              </a:pathLst>
            </a:custGeom>
            <a:solidFill>
              <a:srgbClr val="DD08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47" name="Freeform 29"/>
            <p:cNvSpPr>
              <a:spLocks/>
            </p:cNvSpPr>
            <p:nvPr/>
          </p:nvSpPr>
          <p:spPr bwMode="auto">
            <a:xfrm>
              <a:off x="6137275" y="2405063"/>
              <a:ext cx="92075" cy="65087"/>
            </a:xfrm>
            <a:custGeom>
              <a:avLst/>
              <a:gdLst>
                <a:gd name="T0" fmla="*/ 2147483647 w 231"/>
                <a:gd name="T1" fmla="*/ 0 h 163"/>
                <a:gd name="T2" fmla="*/ 0 w 231"/>
                <a:gd name="T3" fmla="*/ 0 h 163"/>
                <a:gd name="T4" fmla="*/ 2147483647 w 231"/>
                <a:gd name="T5" fmla="*/ 2147483647 h 163"/>
                <a:gd name="T6" fmla="*/ 2147483647 w 231"/>
                <a:gd name="T7" fmla="*/ 2147483647 h 163"/>
                <a:gd name="T8" fmla="*/ 2147483647 w 231"/>
                <a:gd name="T9" fmla="*/ 2147483647 h 163"/>
                <a:gd name="T10" fmla="*/ 2147483647 w 231"/>
                <a:gd name="T11" fmla="*/ 0 h 1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1"/>
                <a:gd name="T19" fmla="*/ 0 h 163"/>
                <a:gd name="T20" fmla="*/ 231 w 231"/>
                <a:gd name="T21" fmla="*/ 163 h 1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1" h="163">
                  <a:moveTo>
                    <a:pt x="71" y="0"/>
                  </a:moveTo>
                  <a:lnTo>
                    <a:pt x="0" y="0"/>
                  </a:lnTo>
                  <a:lnTo>
                    <a:pt x="165" y="163"/>
                  </a:lnTo>
                  <a:lnTo>
                    <a:pt x="231" y="89"/>
                  </a:lnTo>
                  <a:lnTo>
                    <a:pt x="163" y="89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DD08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48" name="Freeform 30"/>
            <p:cNvSpPr>
              <a:spLocks/>
            </p:cNvSpPr>
            <p:nvPr/>
          </p:nvSpPr>
          <p:spPr bwMode="auto">
            <a:xfrm>
              <a:off x="6053138" y="2405063"/>
              <a:ext cx="84137" cy="61912"/>
            </a:xfrm>
            <a:custGeom>
              <a:avLst/>
              <a:gdLst>
                <a:gd name="T0" fmla="*/ 2147483647 w 216"/>
                <a:gd name="T1" fmla="*/ 0 h 156"/>
                <a:gd name="T2" fmla="*/ 0 w 216"/>
                <a:gd name="T3" fmla="*/ 0 h 156"/>
                <a:gd name="T4" fmla="*/ 0 w 216"/>
                <a:gd name="T5" fmla="*/ 2147483647 h 156"/>
                <a:gd name="T6" fmla="*/ 2147483647 w 216"/>
                <a:gd name="T7" fmla="*/ 2147483647 h 156"/>
                <a:gd name="T8" fmla="*/ 2147483647 w 216"/>
                <a:gd name="T9" fmla="*/ 2147483647 h 156"/>
                <a:gd name="T10" fmla="*/ 2147483647 w 216"/>
                <a:gd name="T11" fmla="*/ 2147483647 h 156"/>
                <a:gd name="T12" fmla="*/ 2147483647 w 216"/>
                <a:gd name="T13" fmla="*/ 2147483647 h 156"/>
                <a:gd name="T14" fmla="*/ 2147483647 w 216"/>
                <a:gd name="T15" fmla="*/ 2147483647 h 156"/>
                <a:gd name="T16" fmla="*/ 2147483647 w 216"/>
                <a:gd name="T17" fmla="*/ 2147483647 h 156"/>
                <a:gd name="T18" fmla="*/ 2147483647 w 216"/>
                <a:gd name="T19" fmla="*/ 2147483647 h 156"/>
                <a:gd name="T20" fmla="*/ 2147483647 w 216"/>
                <a:gd name="T21" fmla="*/ 2147483647 h 156"/>
                <a:gd name="T22" fmla="*/ 2147483647 w 216"/>
                <a:gd name="T23" fmla="*/ 2147483647 h 156"/>
                <a:gd name="T24" fmla="*/ 2147483647 w 216"/>
                <a:gd name="T25" fmla="*/ 2147483647 h 156"/>
                <a:gd name="T26" fmla="*/ 2147483647 w 216"/>
                <a:gd name="T27" fmla="*/ 2147483647 h 156"/>
                <a:gd name="T28" fmla="*/ 2147483647 w 216"/>
                <a:gd name="T29" fmla="*/ 2147483647 h 156"/>
                <a:gd name="T30" fmla="*/ 2147483647 w 216"/>
                <a:gd name="T31" fmla="*/ 2147483647 h 156"/>
                <a:gd name="T32" fmla="*/ 2147483647 w 216"/>
                <a:gd name="T33" fmla="*/ 0 h 1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6"/>
                <a:gd name="T52" fmla="*/ 0 h 156"/>
                <a:gd name="T53" fmla="*/ 216 w 216"/>
                <a:gd name="T54" fmla="*/ 156 h 15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6" h="156">
                  <a:moveTo>
                    <a:pt x="216" y="0"/>
                  </a:moveTo>
                  <a:lnTo>
                    <a:pt x="0" y="0"/>
                  </a:lnTo>
                  <a:lnTo>
                    <a:pt x="0" y="156"/>
                  </a:lnTo>
                  <a:lnTo>
                    <a:pt x="71" y="89"/>
                  </a:lnTo>
                  <a:lnTo>
                    <a:pt x="149" y="89"/>
                  </a:lnTo>
                  <a:lnTo>
                    <a:pt x="160" y="79"/>
                  </a:lnTo>
                  <a:lnTo>
                    <a:pt x="171" y="71"/>
                  </a:lnTo>
                  <a:lnTo>
                    <a:pt x="181" y="61"/>
                  </a:lnTo>
                  <a:lnTo>
                    <a:pt x="191" y="51"/>
                  </a:lnTo>
                  <a:lnTo>
                    <a:pt x="198" y="39"/>
                  </a:lnTo>
                  <a:lnTo>
                    <a:pt x="205" y="27"/>
                  </a:lnTo>
                  <a:lnTo>
                    <a:pt x="210" y="13"/>
                  </a:lnTo>
                  <a:lnTo>
                    <a:pt x="212" y="6"/>
                  </a:lnTo>
                  <a:lnTo>
                    <a:pt x="212" y="4"/>
                  </a:lnTo>
                  <a:lnTo>
                    <a:pt x="212" y="2"/>
                  </a:lnTo>
                  <a:lnTo>
                    <a:pt x="213" y="2"/>
                  </a:lnTo>
                  <a:lnTo>
                    <a:pt x="216" y="0"/>
                  </a:lnTo>
                  <a:close/>
                </a:path>
              </a:pathLst>
            </a:custGeom>
            <a:solidFill>
              <a:srgbClr val="DD08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49" name="Freeform 44"/>
            <p:cNvSpPr>
              <a:spLocks/>
            </p:cNvSpPr>
            <p:nvPr/>
          </p:nvSpPr>
          <p:spPr bwMode="auto">
            <a:xfrm>
              <a:off x="6053138" y="2439988"/>
              <a:ext cx="2855912" cy="565150"/>
            </a:xfrm>
            <a:custGeom>
              <a:avLst/>
              <a:gdLst>
                <a:gd name="T0" fmla="*/ 2147483647 w 7200"/>
                <a:gd name="T1" fmla="*/ 2147483647 h 1427"/>
                <a:gd name="T2" fmla="*/ 2147483647 w 7200"/>
                <a:gd name="T3" fmla="*/ 0 h 1427"/>
                <a:gd name="T4" fmla="*/ 2147483647 w 7200"/>
                <a:gd name="T5" fmla="*/ 2147483647 h 1427"/>
                <a:gd name="T6" fmla="*/ 2147483647 w 7200"/>
                <a:gd name="T7" fmla="*/ 2147483647 h 1427"/>
                <a:gd name="T8" fmla="*/ 2147483647 w 7200"/>
                <a:gd name="T9" fmla="*/ 2147483647 h 1427"/>
                <a:gd name="T10" fmla="*/ 2147483647 w 7200"/>
                <a:gd name="T11" fmla="*/ 2147483647 h 1427"/>
                <a:gd name="T12" fmla="*/ 2147483647 w 7200"/>
                <a:gd name="T13" fmla="*/ 2147483647 h 1427"/>
                <a:gd name="T14" fmla="*/ 2147483647 w 7200"/>
                <a:gd name="T15" fmla="*/ 2147483647 h 1427"/>
                <a:gd name="T16" fmla="*/ 2147483647 w 7200"/>
                <a:gd name="T17" fmla="*/ 2147483647 h 1427"/>
                <a:gd name="T18" fmla="*/ 2147483647 w 7200"/>
                <a:gd name="T19" fmla="*/ 2147483647 h 1427"/>
                <a:gd name="T20" fmla="*/ 2147483647 w 7200"/>
                <a:gd name="T21" fmla="*/ 2147483647 h 1427"/>
                <a:gd name="T22" fmla="*/ 2147483647 w 7200"/>
                <a:gd name="T23" fmla="*/ 2147483647 h 1427"/>
                <a:gd name="T24" fmla="*/ 2147483647 w 7200"/>
                <a:gd name="T25" fmla="*/ 2147483647 h 1427"/>
                <a:gd name="T26" fmla="*/ 2147483647 w 7200"/>
                <a:gd name="T27" fmla="*/ 2147483647 h 1427"/>
                <a:gd name="T28" fmla="*/ 2147483647 w 7200"/>
                <a:gd name="T29" fmla="*/ 2147483647 h 1427"/>
                <a:gd name="T30" fmla="*/ 2147483647 w 7200"/>
                <a:gd name="T31" fmla="*/ 2147483647 h 1427"/>
                <a:gd name="T32" fmla="*/ 2147483647 w 7200"/>
                <a:gd name="T33" fmla="*/ 2147483647 h 1427"/>
                <a:gd name="T34" fmla="*/ 2147483647 w 7200"/>
                <a:gd name="T35" fmla="*/ 2147483647 h 1427"/>
                <a:gd name="T36" fmla="*/ 2147483647 w 7200"/>
                <a:gd name="T37" fmla="*/ 2147483647 h 1427"/>
                <a:gd name="T38" fmla="*/ 2147483647 w 7200"/>
                <a:gd name="T39" fmla="*/ 2147483647 h 1427"/>
                <a:gd name="T40" fmla="*/ 2147483647 w 7200"/>
                <a:gd name="T41" fmla="*/ 2147483647 h 1427"/>
                <a:gd name="T42" fmla="*/ 2147483647 w 7200"/>
                <a:gd name="T43" fmla="*/ 2147483647 h 1427"/>
                <a:gd name="T44" fmla="*/ 2147483647 w 7200"/>
                <a:gd name="T45" fmla="*/ 2147483647 h 1427"/>
                <a:gd name="T46" fmla="*/ 2147483647 w 7200"/>
                <a:gd name="T47" fmla="*/ 2147483647 h 1427"/>
                <a:gd name="T48" fmla="*/ 2147483647 w 7200"/>
                <a:gd name="T49" fmla="*/ 2147483647 h 1427"/>
                <a:gd name="T50" fmla="*/ 2147483647 w 7200"/>
                <a:gd name="T51" fmla="*/ 2147483647 h 1427"/>
                <a:gd name="T52" fmla="*/ 2147483647 w 7200"/>
                <a:gd name="T53" fmla="*/ 2147483647 h 1427"/>
                <a:gd name="T54" fmla="*/ 2147483647 w 7200"/>
                <a:gd name="T55" fmla="*/ 2147483647 h 1427"/>
                <a:gd name="T56" fmla="*/ 2147483647 w 7200"/>
                <a:gd name="T57" fmla="*/ 2147483647 h 1427"/>
                <a:gd name="T58" fmla="*/ 2147483647 w 7200"/>
                <a:gd name="T59" fmla="*/ 2147483647 h 1427"/>
                <a:gd name="T60" fmla="*/ 2147483647 w 7200"/>
                <a:gd name="T61" fmla="*/ 2147483647 h 1427"/>
                <a:gd name="T62" fmla="*/ 2147483647 w 7200"/>
                <a:gd name="T63" fmla="*/ 2147483647 h 1427"/>
                <a:gd name="T64" fmla="*/ 2147483647 w 7200"/>
                <a:gd name="T65" fmla="*/ 2147483647 h 1427"/>
                <a:gd name="T66" fmla="*/ 2147483647 w 7200"/>
                <a:gd name="T67" fmla="*/ 2147483647 h 1427"/>
                <a:gd name="T68" fmla="*/ 2147483647 w 7200"/>
                <a:gd name="T69" fmla="*/ 2147483647 h 1427"/>
                <a:gd name="T70" fmla="*/ 2147483647 w 7200"/>
                <a:gd name="T71" fmla="*/ 2147483647 h 1427"/>
                <a:gd name="T72" fmla="*/ 2147483647 w 7200"/>
                <a:gd name="T73" fmla="*/ 2147483647 h 1427"/>
                <a:gd name="T74" fmla="*/ 2147483647 w 7200"/>
                <a:gd name="T75" fmla="*/ 2147483647 h 1427"/>
                <a:gd name="T76" fmla="*/ 2147483647 w 7200"/>
                <a:gd name="T77" fmla="*/ 2147483647 h 1427"/>
                <a:gd name="T78" fmla="*/ 2147483647 w 7200"/>
                <a:gd name="T79" fmla="*/ 2147483647 h 1427"/>
                <a:gd name="T80" fmla="*/ 2147483647 w 7200"/>
                <a:gd name="T81" fmla="*/ 2147483647 h 1427"/>
                <a:gd name="T82" fmla="*/ 2147483647 w 7200"/>
                <a:gd name="T83" fmla="*/ 2147483647 h 1427"/>
                <a:gd name="T84" fmla="*/ 2147483647 w 7200"/>
                <a:gd name="T85" fmla="*/ 2147483647 h 1427"/>
                <a:gd name="T86" fmla="*/ 2147483647 w 7200"/>
                <a:gd name="T87" fmla="*/ 2147483647 h 1427"/>
                <a:gd name="T88" fmla="*/ 2147483647 w 7200"/>
                <a:gd name="T89" fmla="*/ 2147483647 h 1427"/>
                <a:gd name="T90" fmla="*/ 2147483647 w 7200"/>
                <a:gd name="T91" fmla="*/ 2147483647 h 1427"/>
                <a:gd name="T92" fmla="*/ 2147483647 w 7200"/>
                <a:gd name="T93" fmla="*/ 2147483647 h 1427"/>
                <a:gd name="T94" fmla="*/ 2147483647 w 7200"/>
                <a:gd name="T95" fmla="*/ 2147483647 h 142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7200"/>
                <a:gd name="T145" fmla="*/ 0 h 1427"/>
                <a:gd name="T146" fmla="*/ 7200 w 7200"/>
                <a:gd name="T147" fmla="*/ 1427 h 142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7200" h="1427">
                  <a:moveTo>
                    <a:pt x="0" y="228"/>
                  </a:moveTo>
                  <a:lnTo>
                    <a:pt x="83" y="151"/>
                  </a:lnTo>
                  <a:lnTo>
                    <a:pt x="156" y="151"/>
                  </a:lnTo>
                  <a:lnTo>
                    <a:pt x="228" y="0"/>
                  </a:lnTo>
                  <a:lnTo>
                    <a:pt x="321" y="182"/>
                  </a:lnTo>
                  <a:lnTo>
                    <a:pt x="383" y="377"/>
                  </a:lnTo>
                  <a:lnTo>
                    <a:pt x="402" y="357"/>
                  </a:lnTo>
                  <a:lnTo>
                    <a:pt x="421" y="339"/>
                  </a:lnTo>
                  <a:lnTo>
                    <a:pt x="454" y="299"/>
                  </a:lnTo>
                  <a:lnTo>
                    <a:pt x="468" y="277"/>
                  </a:lnTo>
                  <a:lnTo>
                    <a:pt x="482" y="256"/>
                  </a:lnTo>
                  <a:lnTo>
                    <a:pt x="493" y="234"/>
                  </a:lnTo>
                  <a:lnTo>
                    <a:pt x="506" y="213"/>
                  </a:lnTo>
                  <a:lnTo>
                    <a:pt x="516" y="192"/>
                  </a:lnTo>
                  <a:lnTo>
                    <a:pt x="527" y="173"/>
                  </a:lnTo>
                  <a:lnTo>
                    <a:pt x="552" y="140"/>
                  </a:lnTo>
                  <a:lnTo>
                    <a:pt x="579" y="112"/>
                  </a:lnTo>
                  <a:lnTo>
                    <a:pt x="611" y="89"/>
                  </a:lnTo>
                  <a:lnTo>
                    <a:pt x="707" y="89"/>
                  </a:lnTo>
                  <a:lnTo>
                    <a:pt x="769" y="156"/>
                  </a:lnTo>
                  <a:lnTo>
                    <a:pt x="847" y="156"/>
                  </a:lnTo>
                  <a:lnTo>
                    <a:pt x="909" y="285"/>
                  </a:lnTo>
                  <a:lnTo>
                    <a:pt x="1079" y="742"/>
                  </a:lnTo>
                  <a:lnTo>
                    <a:pt x="1261" y="742"/>
                  </a:lnTo>
                  <a:lnTo>
                    <a:pt x="1317" y="676"/>
                  </a:lnTo>
                  <a:lnTo>
                    <a:pt x="1550" y="676"/>
                  </a:lnTo>
                  <a:lnTo>
                    <a:pt x="1626" y="598"/>
                  </a:lnTo>
                  <a:lnTo>
                    <a:pt x="1782" y="598"/>
                  </a:lnTo>
                  <a:lnTo>
                    <a:pt x="1844" y="515"/>
                  </a:lnTo>
                  <a:lnTo>
                    <a:pt x="2009" y="670"/>
                  </a:lnTo>
                  <a:lnTo>
                    <a:pt x="2080" y="670"/>
                  </a:lnTo>
                  <a:lnTo>
                    <a:pt x="2164" y="454"/>
                  </a:lnTo>
                  <a:lnTo>
                    <a:pt x="2696" y="454"/>
                  </a:lnTo>
                  <a:lnTo>
                    <a:pt x="2710" y="510"/>
                  </a:lnTo>
                  <a:lnTo>
                    <a:pt x="2727" y="565"/>
                  </a:lnTo>
                  <a:lnTo>
                    <a:pt x="2743" y="615"/>
                  </a:lnTo>
                  <a:lnTo>
                    <a:pt x="2763" y="664"/>
                  </a:lnTo>
                  <a:lnTo>
                    <a:pt x="2782" y="707"/>
                  </a:lnTo>
                  <a:lnTo>
                    <a:pt x="2804" y="749"/>
                  </a:lnTo>
                  <a:lnTo>
                    <a:pt x="2826" y="788"/>
                  </a:lnTo>
                  <a:lnTo>
                    <a:pt x="2851" y="824"/>
                  </a:lnTo>
                  <a:lnTo>
                    <a:pt x="2938" y="670"/>
                  </a:lnTo>
                  <a:lnTo>
                    <a:pt x="3016" y="742"/>
                  </a:lnTo>
                  <a:lnTo>
                    <a:pt x="3099" y="742"/>
                  </a:lnTo>
                  <a:lnTo>
                    <a:pt x="3237" y="603"/>
                  </a:lnTo>
                  <a:lnTo>
                    <a:pt x="3626" y="603"/>
                  </a:lnTo>
                  <a:lnTo>
                    <a:pt x="3636" y="647"/>
                  </a:lnTo>
                  <a:lnTo>
                    <a:pt x="3645" y="687"/>
                  </a:lnTo>
                  <a:lnTo>
                    <a:pt x="3654" y="726"/>
                  </a:lnTo>
                  <a:lnTo>
                    <a:pt x="3666" y="764"/>
                  </a:lnTo>
                  <a:lnTo>
                    <a:pt x="3676" y="798"/>
                  </a:lnTo>
                  <a:lnTo>
                    <a:pt x="3687" y="832"/>
                  </a:lnTo>
                  <a:lnTo>
                    <a:pt x="3697" y="862"/>
                  </a:lnTo>
                  <a:lnTo>
                    <a:pt x="3708" y="891"/>
                  </a:lnTo>
                  <a:lnTo>
                    <a:pt x="3718" y="916"/>
                  </a:lnTo>
                  <a:lnTo>
                    <a:pt x="3728" y="940"/>
                  </a:lnTo>
                  <a:lnTo>
                    <a:pt x="3738" y="963"/>
                  </a:lnTo>
                  <a:lnTo>
                    <a:pt x="3749" y="982"/>
                  </a:lnTo>
                  <a:lnTo>
                    <a:pt x="3759" y="1000"/>
                  </a:lnTo>
                  <a:lnTo>
                    <a:pt x="3770" y="1015"/>
                  </a:lnTo>
                  <a:lnTo>
                    <a:pt x="3780" y="1028"/>
                  </a:lnTo>
                  <a:lnTo>
                    <a:pt x="3791" y="1040"/>
                  </a:lnTo>
                  <a:lnTo>
                    <a:pt x="3940" y="907"/>
                  </a:lnTo>
                  <a:lnTo>
                    <a:pt x="4091" y="907"/>
                  </a:lnTo>
                  <a:lnTo>
                    <a:pt x="4167" y="968"/>
                  </a:lnTo>
                  <a:lnTo>
                    <a:pt x="4260" y="824"/>
                  </a:lnTo>
                  <a:lnTo>
                    <a:pt x="4343" y="902"/>
                  </a:lnTo>
                  <a:lnTo>
                    <a:pt x="4473" y="902"/>
                  </a:lnTo>
                  <a:lnTo>
                    <a:pt x="4560" y="820"/>
                  </a:lnTo>
                  <a:lnTo>
                    <a:pt x="4638" y="896"/>
                  </a:lnTo>
                  <a:lnTo>
                    <a:pt x="4652" y="947"/>
                  </a:lnTo>
                  <a:lnTo>
                    <a:pt x="4669" y="998"/>
                  </a:lnTo>
                  <a:lnTo>
                    <a:pt x="4686" y="1047"/>
                  </a:lnTo>
                  <a:lnTo>
                    <a:pt x="4706" y="1096"/>
                  </a:lnTo>
                  <a:lnTo>
                    <a:pt x="4725" y="1142"/>
                  </a:lnTo>
                  <a:lnTo>
                    <a:pt x="4746" y="1188"/>
                  </a:lnTo>
                  <a:lnTo>
                    <a:pt x="4768" y="1232"/>
                  </a:lnTo>
                  <a:lnTo>
                    <a:pt x="4793" y="1276"/>
                  </a:lnTo>
                  <a:lnTo>
                    <a:pt x="4870" y="974"/>
                  </a:lnTo>
                  <a:lnTo>
                    <a:pt x="4949" y="1047"/>
                  </a:lnTo>
                  <a:lnTo>
                    <a:pt x="5011" y="978"/>
                  </a:lnTo>
                  <a:lnTo>
                    <a:pt x="5320" y="978"/>
                  </a:lnTo>
                  <a:lnTo>
                    <a:pt x="5407" y="1128"/>
                  </a:lnTo>
                  <a:lnTo>
                    <a:pt x="5479" y="1050"/>
                  </a:lnTo>
                  <a:lnTo>
                    <a:pt x="5552" y="1122"/>
                  </a:lnTo>
                  <a:lnTo>
                    <a:pt x="5712" y="1427"/>
                  </a:lnTo>
                  <a:lnTo>
                    <a:pt x="5944" y="1427"/>
                  </a:lnTo>
                  <a:lnTo>
                    <a:pt x="6026" y="1266"/>
                  </a:lnTo>
                  <a:lnTo>
                    <a:pt x="6109" y="1266"/>
                  </a:lnTo>
                  <a:lnTo>
                    <a:pt x="6161" y="1201"/>
                  </a:lnTo>
                  <a:lnTo>
                    <a:pt x="6482" y="1201"/>
                  </a:lnTo>
                  <a:lnTo>
                    <a:pt x="6550" y="1266"/>
                  </a:lnTo>
                  <a:lnTo>
                    <a:pt x="6653" y="1266"/>
                  </a:lnTo>
                  <a:lnTo>
                    <a:pt x="6709" y="1195"/>
                  </a:lnTo>
                  <a:lnTo>
                    <a:pt x="6869" y="1195"/>
                  </a:lnTo>
                  <a:lnTo>
                    <a:pt x="7200" y="89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50" name="Freeform 45"/>
            <p:cNvSpPr>
              <a:spLocks/>
            </p:cNvSpPr>
            <p:nvPr/>
          </p:nvSpPr>
          <p:spPr bwMode="auto">
            <a:xfrm>
              <a:off x="6384925" y="2439988"/>
              <a:ext cx="522288" cy="206375"/>
            </a:xfrm>
            <a:custGeom>
              <a:avLst/>
              <a:gdLst>
                <a:gd name="T0" fmla="*/ 0 w 1316"/>
                <a:gd name="T1" fmla="*/ 0 h 519"/>
                <a:gd name="T2" fmla="*/ 2147483647 w 1316"/>
                <a:gd name="T3" fmla="*/ 2147483647 h 519"/>
                <a:gd name="T4" fmla="*/ 2147483647 w 1316"/>
                <a:gd name="T5" fmla="*/ 2147483647 h 519"/>
                <a:gd name="T6" fmla="*/ 2147483647 w 1316"/>
                <a:gd name="T7" fmla="*/ 2147483647 h 519"/>
                <a:gd name="T8" fmla="*/ 2147483647 w 1316"/>
                <a:gd name="T9" fmla="*/ 2147483647 h 519"/>
                <a:gd name="T10" fmla="*/ 2147483647 w 1316"/>
                <a:gd name="T11" fmla="*/ 2147483647 h 519"/>
                <a:gd name="T12" fmla="*/ 2147483647 w 1316"/>
                <a:gd name="T13" fmla="*/ 2147483647 h 519"/>
                <a:gd name="T14" fmla="*/ 2147483647 w 1316"/>
                <a:gd name="T15" fmla="*/ 2147483647 h 519"/>
                <a:gd name="T16" fmla="*/ 2147483647 w 1316"/>
                <a:gd name="T17" fmla="*/ 2147483647 h 519"/>
                <a:gd name="T18" fmla="*/ 2147483647 w 1316"/>
                <a:gd name="T19" fmla="*/ 2147483647 h 519"/>
                <a:gd name="T20" fmla="*/ 2147483647 w 1316"/>
                <a:gd name="T21" fmla="*/ 2147483647 h 5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316"/>
                <a:gd name="T34" fmla="*/ 0 h 519"/>
                <a:gd name="T35" fmla="*/ 1316 w 1316"/>
                <a:gd name="T36" fmla="*/ 519 h 51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316" h="519">
                  <a:moveTo>
                    <a:pt x="0" y="0"/>
                  </a:moveTo>
                  <a:lnTo>
                    <a:pt x="73" y="66"/>
                  </a:lnTo>
                  <a:lnTo>
                    <a:pt x="248" y="519"/>
                  </a:lnTo>
                  <a:lnTo>
                    <a:pt x="705" y="519"/>
                  </a:lnTo>
                  <a:lnTo>
                    <a:pt x="771" y="444"/>
                  </a:lnTo>
                  <a:lnTo>
                    <a:pt x="854" y="444"/>
                  </a:lnTo>
                  <a:lnTo>
                    <a:pt x="870" y="425"/>
                  </a:lnTo>
                  <a:lnTo>
                    <a:pt x="1081" y="223"/>
                  </a:lnTo>
                  <a:lnTo>
                    <a:pt x="1159" y="288"/>
                  </a:lnTo>
                  <a:lnTo>
                    <a:pt x="1244" y="288"/>
                  </a:lnTo>
                  <a:lnTo>
                    <a:pt x="1316" y="146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51" name="Freeform 46"/>
            <p:cNvSpPr>
              <a:spLocks/>
            </p:cNvSpPr>
            <p:nvPr/>
          </p:nvSpPr>
          <p:spPr bwMode="auto">
            <a:xfrm>
              <a:off x="6384925" y="2439988"/>
              <a:ext cx="522288" cy="58737"/>
            </a:xfrm>
            <a:custGeom>
              <a:avLst/>
              <a:gdLst>
                <a:gd name="T0" fmla="*/ 2147483647 w 1316"/>
                <a:gd name="T1" fmla="*/ 2147483647 h 146"/>
                <a:gd name="T2" fmla="*/ 2147483647 w 1316"/>
                <a:gd name="T3" fmla="*/ 2147483647 h 146"/>
                <a:gd name="T4" fmla="*/ 2147483647 w 1316"/>
                <a:gd name="T5" fmla="*/ 0 h 146"/>
                <a:gd name="T6" fmla="*/ 0 w 1316"/>
                <a:gd name="T7" fmla="*/ 0 h 14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16"/>
                <a:gd name="T13" fmla="*/ 0 h 146"/>
                <a:gd name="T14" fmla="*/ 1316 w 1316"/>
                <a:gd name="T15" fmla="*/ 146 h 14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16" h="146">
                  <a:moveTo>
                    <a:pt x="1316" y="146"/>
                  </a:moveTo>
                  <a:lnTo>
                    <a:pt x="162" y="146"/>
                  </a:lnTo>
                  <a:lnTo>
                    <a:pt x="87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52" name="Line 47"/>
            <p:cNvSpPr>
              <a:spLocks noChangeShapeType="1"/>
            </p:cNvSpPr>
            <p:nvPr/>
          </p:nvSpPr>
          <p:spPr bwMode="auto">
            <a:xfrm flipH="1">
              <a:off x="6907213" y="2498725"/>
              <a:ext cx="9842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53" name="Freeform 48"/>
            <p:cNvSpPr>
              <a:spLocks/>
            </p:cNvSpPr>
            <p:nvPr/>
          </p:nvSpPr>
          <p:spPr bwMode="auto">
            <a:xfrm>
              <a:off x="7005638" y="2498725"/>
              <a:ext cx="633412" cy="149225"/>
            </a:xfrm>
            <a:custGeom>
              <a:avLst/>
              <a:gdLst>
                <a:gd name="T0" fmla="*/ 0 w 1596"/>
                <a:gd name="T1" fmla="*/ 0 h 375"/>
                <a:gd name="T2" fmla="*/ 2147483647 w 1596"/>
                <a:gd name="T3" fmla="*/ 2147483647 h 375"/>
                <a:gd name="T4" fmla="*/ 2147483647 w 1596"/>
                <a:gd name="T5" fmla="*/ 2147483647 h 375"/>
                <a:gd name="T6" fmla="*/ 2147483647 w 1596"/>
                <a:gd name="T7" fmla="*/ 2147483647 h 375"/>
                <a:gd name="T8" fmla="*/ 2147483647 w 1596"/>
                <a:gd name="T9" fmla="*/ 2147483647 h 375"/>
                <a:gd name="T10" fmla="*/ 2147483647 w 1596"/>
                <a:gd name="T11" fmla="*/ 2147483647 h 375"/>
                <a:gd name="T12" fmla="*/ 2147483647 w 1596"/>
                <a:gd name="T13" fmla="*/ 2147483647 h 375"/>
                <a:gd name="T14" fmla="*/ 2147483647 w 1596"/>
                <a:gd name="T15" fmla="*/ 2147483647 h 375"/>
                <a:gd name="T16" fmla="*/ 2147483647 w 1596"/>
                <a:gd name="T17" fmla="*/ 2147483647 h 375"/>
                <a:gd name="T18" fmla="*/ 2147483647 w 1596"/>
                <a:gd name="T19" fmla="*/ 2147483647 h 375"/>
                <a:gd name="T20" fmla="*/ 2147483647 w 1596"/>
                <a:gd name="T21" fmla="*/ 2147483647 h 375"/>
                <a:gd name="T22" fmla="*/ 2147483647 w 1596"/>
                <a:gd name="T23" fmla="*/ 2147483647 h 375"/>
                <a:gd name="T24" fmla="*/ 2147483647 w 1596"/>
                <a:gd name="T25" fmla="*/ 2147483647 h 375"/>
                <a:gd name="T26" fmla="*/ 2147483647 w 1596"/>
                <a:gd name="T27" fmla="*/ 2147483647 h 375"/>
                <a:gd name="T28" fmla="*/ 2147483647 w 1596"/>
                <a:gd name="T29" fmla="*/ 2147483647 h 375"/>
                <a:gd name="T30" fmla="*/ 2147483647 w 1596"/>
                <a:gd name="T31" fmla="*/ 2147483647 h 375"/>
                <a:gd name="T32" fmla="*/ 2147483647 w 1596"/>
                <a:gd name="T33" fmla="*/ 2147483647 h 37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96"/>
                <a:gd name="T52" fmla="*/ 0 h 375"/>
                <a:gd name="T53" fmla="*/ 1596 w 1596"/>
                <a:gd name="T54" fmla="*/ 375 h 37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96" h="375">
                  <a:moveTo>
                    <a:pt x="0" y="0"/>
                  </a:moveTo>
                  <a:lnTo>
                    <a:pt x="62" y="70"/>
                  </a:lnTo>
                  <a:lnTo>
                    <a:pt x="369" y="70"/>
                  </a:lnTo>
                  <a:lnTo>
                    <a:pt x="441" y="208"/>
                  </a:lnTo>
                  <a:lnTo>
                    <a:pt x="474" y="208"/>
                  </a:lnTo>
                  <a:lnTo>
                    <a:pt x="525" y="142"/>
                  </a:lnTo>
                  <a:lnTo>
                    <a:pt x="1287" y="142"/>
                  </a:lnTo>
                  <a:lnTo>
                    <a:pt x="1385" y="375"/>
                  </a:lnTo>
                  <a:lnTo>
                    <a:pt x="1526" y="375"/>
                  </a:lnTo>
                  <a:lnTo>
                    <a:pt x="1533" y="372"/>
                  </a:lnTo>
                  <a:lnTo>
                    <a:pt x="1541" y="368"/>
                  </a:lnTo>
                  <a:lnTo>
                    <a:pt x="1549" y="360"/>
                  </a:lnTo>
                  <a:lnTo>
                    <a:pt x="1558" y="352"/>
                  </a:lnTo>
                  <a:lnTo>
                    <a:pt x="1567" y="339"/>
                  </a:lnTo>
                  <a:lnTo>
                    <a:pt x="1576" y="326"/>
                  </a:lnTo>
                  <a:lnTo>
                    <a:pt x="1585" y="310"/>
                  </a:lnTo>
                  <a:lnTo>
                    <a:pt x="1596" y="292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54" name="Freeform 49"/>
            <p:cNvSpPr>
              <a:spLocks/>
            </p:cNvSpPr>
            <p:nvPr/>
          </p:nvSpPr>
          <p:spPr bwMode="auto">
            <a:xfrm>
              <a:off x="7005638" y="2498725"/>
              <a:ext cx="633412" cy="115888"/>
            </a:xfrm>
            <a:custGeom>
              <a:avLst/>
              <a:gdLst>
                <a:gd name="T0" fmla="*/ 2147483647 w 1596"/>
                <a:gd name="T1" fmla="*/ 2147483647 h 292"/>
                <a:gd name="T2" fmla="*/ 2147483647 w 1596"/>
                <a:gd name="T3" fmla="*/ 2147483647 h 292"/>
                <a:gd name="T4" fmla="*/ 2147483647 w 1596"/>
                <a:gd name="T5" fmla="*/ 2147483647 h 292"/>
                <a:gd name="T6" fmla="*/ 2147483647 w 1596"/>
                <a:gd name="T7" fmla="*/ 2147483647 h 292"/>
                <a:gd name="T8" fmla="*/ 2147483647 w 1596"/>
                <a:gd name="T9" fmla="*/ 0 h 292"/>
                <a:gd name="T10" fmla="*/ 0 w 1596"/>
                <a:gd name="T11" fmla="*/ 0 h 2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96"/>
                <a:gd name="T19" fmla="*/ 0 h 292"/>
                <a:gd name="T20" fmla="*/ 1596 w 1596"/>
                <a:gd name="T21" fmla="*/ 292 h 2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96" h="292">
                  <a:moveTo>
                    <a:pt x="1596" y="292"/>
                  </a:moveTo>
                  <a:lnTo>
                    <a:pt x="1382" y="292"/>
                  </a:lnTo>
                  <a:lnTo>
                    <a:pt x="1298" y="70"/>
                  </a:lnTo>
                  <a:lnTo>
                    <a:pt x="441" y="70"/>
                  </a:lnTo>
                  <a:lnTo>
                    <a:pt x="373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55" name="Line 50"/>
            <p:cNvSpPr>
              <a:spLocks noChangeShapeType="1"/>
            </p:cNvSpPr>
            <p:nvPr/>
          </p:nvSpPr>
          <p:spPr bwMode="auto">
            <a:xfrm>
              <a:off x="7639050" y="2614613"/>
              <a:ext cx="14288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56" name="Freeform 51"/>
            <p:cNvSpPr>
              <a:spLocks/>
            </p:cNvSpPr>
            <p:nvPr/>
          </p:nvSpPr>
          <p:spPr bwMode="auto">
            <a:xfrm>
              <a:off x="7653338" y="2614613"/>
              <a:ext cx="49212" cy="30162"/>
            </a:xfrm>
            <a:custGeom>
              <a:avLst/>
              <a:gdLst>
                <a:gd name="T0" fmla="*/ 0 w 124"/>
                <a:gd name="T1" fmla="*/ 0 h 78"/>
                <a:gd name="T2" fmla="*/ 2147483647 w 124"/>
                <a:gd name="T3" fmla="*/ 2147483647 h 78"/>
                <a:gd name="T4" fmla="*/ 2147483647 w 124"/>
                <a:gd name="T5" fmla="*/ 2147483647 h 78"/>
                <a:gd name="T6" fmla="*/ 2147483647 w 124"/>
                <a:gd name="T7" fmla="*/ 2147483647 h 78"/>
                <a:gd name="T8" fmla="*/ 2147483647 w 124"/>
                <a:gd name="T9" fmla="*/ 2147483647 h 78"/>
                <a:gd name="T10" fmla="*/ 2147483647 w 124"/>
                <a:gd name="T11" fmla="*/ 2147483647 h 78"/>
                <a:gd name="T12" fmla="*/ 2147483647 w 124"/>
                <a:gd name="T13" fmla="*/ 2147483647 h 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4"/>
                <a:gd name="T22" fmla="*/ 0 h 78"/>
                <a:gd name="T23" fmla="*/ 124 w 124"/>
                <a:gd name="T24" fmla="*/ 78 h 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4" h="78">
                  <a:moveTo>
                    <a:pt x="0" y="0"/>
                  </a:moveTo>
                  <a:lnTo>
                    <a:pt x="10" y="26"/>
                  </a:lnTo>
                  <a:lnTo>
                    <a:pt x="26" y="49"/>
                  </a:lnTo>
                  <a:lnTo>
                    <a:pt x="43" y="66"/>
                  </a:lnTo>
                  <a:lnTo>
                    <a:pt x="52" y="73"/>
                  </a:lnTo>
                  <a:lnTo>
                    <a:pt x="64" y="78"/>
                  </a:lnTo>
                  <a:lnTo>
                    <a:pt x="124" y="78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57" name="Freeform 52"/>
            <p:cNvSpPr>
              <a:spLocks/>
            </p:cNvSpPr>
            <p:nvPr/>
          </p:nvSpPr>
          <p:spPr bwMode="auto">
            <a:xfrm>
              <a:off x="7653338" y="2614613"/>
              <a:ext cx="49212" cy="30162"/>
            </a:xfrm>
            <a:custGeom>
              <a:avLst/>
              <a:gdLst>
                <a:gd name="T0" fmla="*/ 0 w 124"/>
                <a:gd name="T1" fmla="*/ 0 h 78"/>
                <a:gd name="T2" fmla="*/ 2147483647 w 124"/>
                <a:gd name="T3" fmla="*/ 0 h 78"/>
                <a:gd name="T4" fmla="*/ 2147483647 w 124"/>
                <a:gd name="T5" fmla="*/ 2147483647 h 78"/>
                <a:gd name="T6" fmla="*/ 0 60000 65536"/>
                <a:gd name="T7" fmla="*/ 0 60000 65536"/>
                <a:gd name="T8" fmla="*/ 0 60000 65536"/>
                <a:gd name="T9" fmla="*/ 0 w 124"/>
                <a:gd name="T10" fmla="*/ 0 h 78"/>
                <a:gd name="T11" fmla="*/ 124 w 124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4" h="78">
                  <a:moveTo>
                    <a:pt x="0" y="0"/>
                  </a:moveTo>
                  <a:lnTo>
                    <a:pt x="64" y="0"/>
                  </a:lnTo>
                  <a:lnTo>
                    <a:pt x="124" y="78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58" name="Freeform 53"/>
            <p:cNvSpPr>
              <a:spLocks/>
            </p:cNvSpPr>
            <p:nvPr/>
          </p:nvSpPr>
          <p:spPr bwMode="auto">
            <a:xfrm>
              <a:off x="8909050" y="2792413"/>
              <a:ext cx="87313" cy="33337"/>
            </a:xfrm>
            <a:custGeom>
              <a:avLst/>
              <a:gdLst>
                <a:gd name="T0" fmla="*/ 0 w 217"/>
                <a:gd name="T1" fmla="*/ 0 h 83"/>
                <a:gd name="T2" fmla="*/ 2147483647 w 217"/>
                <a:gd name="T3" fmla="*/ 0 h 83"/>
                <a:gd name="T4" fmla="*/ 2147483647 w 217"/>
                <a:gd name="T5" fmla="*/ 2147483647 h 83"/>
                <a:gd name="T6" fmla="*/ 0 60000 65536"/>
                <a:gd name="T7" fmla="*/ 0 60000 65536"/>
                <a:gd name="T8" fmla="*/ 0 60000 65536"/>
                <a:gd name="T9" fmla="*/ 0 w 217"/>
                <a:gd name="T10" fmla="*/ 0 h 83"/>
                <a:gd name="T11" fmla="*/ 217 w 217"/>
                <a:gd name="T12" fmla="*/ 83 h 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" h="83">
                  <a:moveTo>
                    <a:pt x="0" y="0"/>
                  </a:moveTo>
                  <a:lnTo>
                    <a:pt x="139" y="0"/>
                  </a:lnTo>
                  <a:lnTo>
                    <a:pt x="217" y="8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59" name="Freeform 54"/>
            <p:cNvSpPr>
              <a:spLocks/>
            </p:cNvSpPr>
            <p:nvPr/>
          </p:nvSpPr>
          <p:spPr bwMode="auto">
            <a:xfrm>
              <a:off x="8596313" y="2732088"/>
              <a:ext cx="215900" cy="60325"/>
            </a:xfrm>
            <a:custGeom>
              <a:avLst/>
              <a:gdLst>
                <a:gd name="T0" fmla="*/ 0 w 544"/>
                <a:gd name="T1" fmla="*/ 0 h 153"/>
                <a:gd name="T2" fmla="*/ 2147483647 w 544"/>
                <a:gd name="T3" fmla="*/ 0 h 153"/>
                <a:gd name="T4" fmla="*/ 2147483647 w 544"/>
                <a:gd name="T5" fmla="*/ 2147483647 h 153"/>
                <a:gd name="T6" fmla="*/ 2147483647 w 544"/>
                <a:gd name="T7" fmla="*/ 2147483647 h 15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4"/>
                <a:gd name="T13" fmla="*/ 0 h 153"/>
                <a:gd name="T14" fmla="*/ 544 w 544"/>
                <a:gd name="T15" fmla="*/ 153 h 15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4" h="153">
                  <a:moveTo>
                    <a:pt x="0" y="0"/>
                  </a:moveTo>
                  <a:lnTo>
                    <a:pt x="161" y="0"/>
                  </a:lnTo>
                  <a:lnTo>
                    <a:pt x="309" y="153"/>
                  </a:lnTo>
                  <a:lnTo>
                    <a:pt x="544" y="15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60" name="Freeform 55"/>
            <p:cNvSpPr>
              <a:spLocks/>
            </p:cNvSpPr>
            <p:nvPr/>
          </p:nvSpPr>
          <p:spPr bwMode="auto">
            <a:xfrm>
              <a:off x="8596313" y="2732088"/>
              <a:ext cx="215900" cy="88900"/>
            </a:xfrm>
            <a:custGeom>
              <a:avLst/>
              <a:gdLst>
                <a:gd name="T0" fmla="*/ 2147483647 w 544"/>
                <a:gd name="T1" fmla="*/ 2147483647 h 226"/>
                <a:gd name="T2" fmla="*/ 2147483647 w 544"/>
                <a:gd name="T3" fmla="*/ 2147483647 h 226"/>
                <a:gd name="T4" fmla="*/ 2147483647 w 544"/>
                <a:gd name="T5" fmla="*/ 2147483647 h 226"/>
                <a:gd name="T6" fmla="*/ 0 w 544"/>
                <a:gd name="T7" fmla="*/ 0 h 2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4"/>
                <a:gd name="T13" fmla="*/ 0 h 226"/>
                <a:gd name="T14" fmla="*/ 544 w 544"/>
                <a:gd name="T15" fmla="*/ 226 h 2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4" h="226">
                  <a:moveTo>
                    <a:pt x="544" y="153"/>
                  </a:moveTo>
                  <a:lnTo>
                    <a:pt x="465" y="226"/>
                  </a:lnTo>
                  <a:lnTo>
                    <a:pt x="227" y="226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61" name="Line 56"/>
            <p:cNvSpPr>
              <a:spLocks noChangeShapeType="1"/>
            </p:cNvSpPr>
            <p:nvPr/>
          </p:nvSpPr>
          <p:spPr bwMode="auto">
            <a:xfrm>
              <a:off x="8812213" y="2792413"/>
              <a:ext cx="96837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62" name="Line 57"/>
            <p:cNvSpPr>
              <a:spLocks noChangeShapeType="1"/>
            </p:cNvSpPr>
            <p:nvPr/>
          </p:nvSpPr>
          <p:spPr bwMode="auto">
            <a:xfrm>
              <a:off x="8355013" y="2732088"/>
              <a:ext cx="241300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63" name="Freeform 58"/>
            <p:cNvSpPr>
              <a:spLocks/>
            </p:cNvSpPr>
            <p:nvPr/>
          </p:nvSpPr>
          <p:spPr bwMode="auto">
            <a:xfrm>
              <a:off x="8159750" y="2676525"/>
              <a:ext cx="133350" cy="28575"/>
            </a:xfrm>
            <a:custGeom>
              <a:avLst/>
              <a:gdLst>
                <a:gd name="T0" fmla="*/ 2147483647 w 335"/>
                <a:gd name="T1" fmla="*/ 2147483647 h 72"/>
                <a:gd name="T2" fmla="*/ 2147483647 w 335"/>
                <a:gd name="T3" fmla="*/ 2147483647 h 72"/>
                <a:gd name="T4" fmla="*/ 2147483647 w 335"/>
                <a:gd name="T5" fmla="*/ 0 h 72"/>
                <a:gd name="T6" fmla="*/ 0 w 335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5"/>
                <a:gd name="T13" fmla="*/ 0 h 72"/>
                <a:gd name="T14" fmla="*/ 335 w 335"/>
                <a:gd name="T15" fmla="*/ 72 h 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5" h="72">
                  <a:moveTo>
                    <a:pt x="335" y="72"/>
                  </a:moveTo>
                  <a:lnTo>
                    <a:pt x="97" y="72"/>
                  </a:lnTo>
                  <a:lnTo>
                    <a:pt x="21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64" name="Freeform 59"/>
            <p:cNvSpPr>
              <a:spLocks/>
            </p:cNvSpPr>
            <p:nvPr/>
          </p:nvSpPr>
          <p:spPr bwMode="auto">
            <a:xfrm>
              <a:off x="8293100" y="2705100"/>
              <a:ext cx="61913" cy="61913"/>
            </a:xfrm>
            <a:custGeom>
              <a:avLst/>
              <a:gdLst>
                <a:gd name="T0" fmla="*/ 2147483647 w 154"/>
                <a:gd name="T1" fmla="*/ 2147483647 h 156"/>
                <a:gd name="T2" fmla="*/ 2147483647 w 154"/>
                <a:gd name="T3" fmla="*/ 2147483647 h 156"/>
                <a:gd name="T4" fmla="*/ 0 w 154"/>
                <a:gd name="T5" fmla="*/ 0 h 156"/>
                <a:gd name="T6" fmla="*/ 0 60000 65536"/>
                <a:gd name="T7" fmla="*/ 0 60000 65536"/>
                <a:gd name="T8" fmla="*/ 0 60000 65536"/>
                <a:gd name="T9" fmla="*/ 0 w 154"/>
                <a:gd name="T10" fmla="*/ 0 h 156"/>
                <a:gd name="T11" fmla="*/ 154 w 154"/>
                <a:gd name="T12" fmla="*/ 156 h 1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4" h="156">
                  <a:moveTo>
                    <a:pt x="154" y="68"/>
                  </a:moveTo>
                  <a:lnTo>
                    <a:pt x="64" y="156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65" name="Freeform 60"/>
            <p:cNvSpPr>
              <a:spLocks/>
            </p:cNvSpPr>
            <p:nvPr/>
          </p:nvSpPr>
          <p:spPr bwMode="auto">
            <a:xfrm>
              <a:off x="8293100" y="2705100"/>
              <a:ext cx="61913" cy="26988"/>
            </a:xfrm>
            <a:custGeom>
              <a:avLst/>
              <a:gdLst>
                <a:gd name="T0" fmla="*/ 0 w 154"/>
                <a:gd name="T1" fmla="*/ 0 h 68"/>
                <a:gd name="T2" fmla="*/ 2147483647 w 154"/>
                <a:gd name="T3" fmla="*/ 2147483647 h 68"/>
                <a:gd name="T4" fmla="*/ 2147483647 w 154"/>
                <a:gd name="T5" fmla="*/ 2147483647 h 68"/>
                <a:gd name="T6" fmla="*/ 0 60000 65536"/>
                <a:gd name="T7" fmla="*/ 0 60000 65536"/>
                <a:gd name="T8" fmla="*/ 0 60000 65536"/>
                <a:gd name="T9" fmla="*/ 0 w 154"/>
                <a:gd name="T10" fmla="*/ 0 h 68"/>
                <a:gd name="T11" fmla="*/ 154 w 154"/>
                <a:gd name="T12" fmla="*/ 68 h 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4" h="68">
                  <a:moveTo>
                    <a:pt x="0" y="0"/>
                  </a:moveTo>
                  <a:lnTo>
                    <a:pt x="57" y="68"/>
                  </a:lnTo>
                  <a:lnTo>
                    <a:pt x="154" y="68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66" name="Freeform 61"/>
            <p:cNvSpPr>
              <a:spLocks/>
            </p:cNvSpPr>
            <p:nvPr/>
          </p:nvSpPr>
          <p:spPr bwMode="auto">
            <a:xfrm>
              <a:off x="8048625" y="2676525"/>
              <a:ext cx="111125" cy="26988"/>
            </a:xfrm>
            <a:custGeom>
              <a:avLst/>
              <a:gdLst>
                <a:gd name="T0" fmla="*/ 2147483647 w 283"/>
                <a:gd name="T1" fmla="*/ 0 h 70"/>
                <a:gd name="T2" fmla="*/ 2147483647 w 283"/>
                <a:gd name="T3" fmla="*/ 2147483647 h 70"/>
                <a:gd name="T4" fmla="*/ 2147483647 w 283"/>
                <a:gd name="T5" fmla="*/ 2147483647 h 70"/>
                <a:gd name="T6" fmla="*/ 0 w 283"/>
                <a:gd name="T7" fmla="*/ 0 h 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3"/>
                <a:gd name="T13" fmla="*/ 0 h 70"/>
                <a:gd name="T14" fmla="*/ 283 w 283"/>
                <a:gd name="T15" fmla="*/ 70 h 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3" h="70">
                  <a:moveTo>
                    <a:pt x="283" y="0"/>
                  </a:moveTo>
                  <a:lnTo>
                    <a:pt x="223" y="70"/>
                  </a:lnTo>
                  <a:lnTo>
                    <a:pt x="61" y="7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67" name="Line 62"/>
            <p:cNvSpPr>
              <a:spLocks noChangeShapeType="1"/>
            </p:cNvSpPr>
            <p:nvPr/>
          </p:nvSpPr>
          <p:spPr bwMode="auto">
            <a:xfrm flipH="1">
              <a:off x="8048625" y="2676525"/>
              <a:ext cx="11112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68" name="Freeform 63"/>
            <p:cNvSpPr>
              <a:spLocks/>
            </p:cNvSpPr>
            <p:nvPr/>
          </p:nvSpPr>
          <p:spPr bwMode="auto">
            <a:xfrm>
              <a:off x="7743825" y="2644775"/>
              <a:ext cx="236538" cy="31750"/>
            </a:xfrm>
            <a:custGeom>
              <a:avLst/>
              <a:gdLst>
                <a:gd name="T0" fmla="*/ 2147483647 w 598"/>
                <a:gd name="T1" fmla="*/ 2147483647 h 79"/>
                <a:gd name="T2" fmla="*/ 2147483647 w 598"/>
                <a:gd name="T3" fmla="*/ 2147483647 h 79"/>
                <a:gd name="T4" fmla="*/ 2147483647 w 598"/>
                <a:gd name="T5" fmla="*/ 0 h 79"/>
                <a:gd name="T6" fmla="*/ 0 w 598"/>
                <a:gd name="T7" fmla="*/ 0 h 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98"/>
                <a:gd name="T13" fmla="*/ 0 h 79"/>
                <a:gd name="T14" fmla="*/ 598 w 598"/>
                <a:gd name="T15" fmla="*/ 79 h 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98" h="79">
                  <a:moveTo>
                    <a:pt x="598" y="79"/>
                  </a:moveTo>
                  <a:lnTo>
                    <a:pt x="370" y="79"/>
                  </a:lnTo>
                  <a:lnTo>
                    <a:pt x="295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69" name="Freeform 64"/>
            <p:cNvSpPr>
              <a:spLocks/>
            </p:cNvSpPr>
            <p:nvPr/>
          </p:nvSpPr>
          <p:spPr bwMode="auto">
            <a:xfrm>
              <a:off x="7743825" y="2644775"/>
              <a:ext cx="236538" cy="117475"/>
            </a:xfrm>
            <a:custGeom>
              <a:avLst/>
              <a:gdLst>
                <a:gd name="T0" fmla="*/ 0 w 598"/>
                <a:gd name="T1" fmla="*/ 0 h 297"/>
                <a:gd name="T2" fmla="*/ 2147483647 w 598"/>
                <a:gd name="T3" fmla="*/ 2147483647 h 297"/>
                <a:gd name="T4" fmla="*/ 2147483647 w 598"/>
                <a:gd name="T5" fmla="*/ 2147483647 h 297"/>
                <a:gd name="T6" fmla="*/ 2147483647 w 598"/>
                <a:gd name="T7" fmla="*/ 2147483647 h 297"/>
                <a:gd name="T8" fmla="*/ 2147483647 w 598"/>
                <a:gd name="T9" fmla="*/ 2147483647 h 297"/>
                <a:gd name="T10" fmla="*/ 2147483647 w 598"/>
                <a:gd name="T11" fmla="*/ 2147483647 h 297"/>
                <a:gd name="T12" fmla="*/ 2147483647 w 598"/>
                <a:gd name="T13" fmla="*/ 2147483647 h 297"/>
                <a:gd name="T14" fmla="*/ 2147483647 w 598"/>
                <a:gd name="T15" fmla="*/ 2147483647 h 2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98"/>
                <a:gd name="T25" fmla="*/ 0 h 297"/>
                <a:gd name="T26" fmla="*/ 598 w 598"/>
                <a:gd name="T27" fmla="*/ 297 h 29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98" h="297">
                  <a:moveTo>
                    <a:pt x="0" y="0"/>
                  </a:moveTo>
                  <a:lnTo>
                    <a:pt x="62" y="73"/>
                  </a:lnTo>
                  <a:lnTo>
                    <a:pt x="146" y="73"/>
                  </a:lnTo>
                  <a:lnTo>
                    <a:pt x="216" y="144"/>
                  </a:lnTo>
                  <a:lnTo>
                    <a:pt x="287" y="144"/>
                  </a:lnTo>
                  <a:lnTo>
                    <a:pt x="444" y="297"/>
                  </a:lnTo>
                  <a:lnTo>
                    <a:pt x="527" y="297"/>
                  </a:lnTo>
                  <a:lnTo>
                    <a:pt x="598" y="7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70" name="Line 65"/>
            <p:cNvSpPr>
              <a:spLocks noChangeShapeType="1"/>
            </p:cNvSpPr>
            <p:nvPr/>
          </p:nvSpPr>
          <p:spPr bwMode="auto">
            <a:xfrm flipH="1">
              <a:off x="7702550" y="2644775"/>
              <a:ext cx="4127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71" name="Line 66"/>
            <p:cNvSpPr>
              <a:spLocks noChangeShapeType="1"/>
            </p:cNvSpPr>
            <p:nvPr/>
          </p:nvSpPr>
          <p:spPr bwMode="auto">
            <a:xfrm flipH="1">
              <a:off x="7980363" y="2676525"/>
              <a:ext cx="68262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72" name="Freeform 67"/>
            <p:cNvSpPr>
              <a:spLocks/>
            </p:cNvSpPr>
            <p:nvPr/>
          </p:nvSpPr>
          <p:spPr bwMode="auto">
            <a:xfrm>
              <a:off x="6165850" y="2405063"/>
              <a:ext cx="2830513" cy="420687"/>
            </a:xfrm>
            <a:custGeom>
              <a:avLst/>
              <a:gdLst>
                <a:gd name="T0" fmla="*/ 2147483647 w 7130"/>
                <a:gd name="T1" fmla="*/ 2147483647 h 1060"/>
                <a:gd name="T2" fmla="*/ 2147483647 w 7130"/>
                <a:gd name="T3" fmla="*/ 0 h 1060"/>
                <a:gd name="T4" fmla="*/ 0 w 7130"/>
                <a:gd name="T5" fmla="*/ 0 h 1060"/>
                <a:gd name="T6" fmla="*/ 0 60000 65536"/>
                <a:gd name="T7" fmla="*/ 0 60000 65536"/>
                <a:gd name="T8" fmla="*/ 0 60000 65536"/>
                <a:gd name="T9" fmla="*/ 0 w 7130"/>
                <a:gd name="T10" fmla="*/ 0 h 1060"/>
                <a:gd name="T11" fmla="*/ 7130 w 7130"/>
                <a:gd name="T12" fmla="*/ 1060 h 10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130" h="1060">
                  <a:moveTo>
                    <a:pt x="7130" y="1060"/>
                  </a:moveTo>
                  <a:lnTo>
                    <a:pt x="7130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73" name="Freeform 68"/>
            <p:cNvSpPr>
              <a:spLocks/>
            </p:cNvSpPr>
            <p:nvPr/>
          </p:nvSpPr>
          <p:spPr bwMode="auto">
            <a:xfrm>
              <a:off x="6053138" y="2528888"/>
              <a:ext cx="2943225" cy="2846387"/>
            </a:xfrm>
            <a:custGeom>
              <a:avLst/>
              <a:gdLst>
                <a:gd name="T0" fmla="*/ 0 w 7417"/>
                <a:gd name="T1" fmla="*/ 0 h 7169"/>
                <a:gd name="T2" fmla="*/ 0 w 7417"/>
                <a:gd name="T3" fmla="*/ 2147483647 h 7169"/>
                <a:gd name="T4" fmla="*/ 2147483647 w 7417"/>
                <a:gd name="T5" fmla="*/ 2147483647 h 7169"/>
                <a:gd name="T6" fmla="*/ 2147483647 w 7417"/>
                <a:gd name="T7" fmla="*/ 2147483647 h 71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417"/>
                <a:gd name="T13" fmla="*/ 0 h 7169"/>
                <a:gd name="T14" fmla="*/ 7417 w 7417"/>
                <a:gd name="T15" fmla="*/ 7169 h 71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417" h="7169">
                  <a:moveTo>
                    <a:pt x="0" y="0"/>
                  </a:moveTo>
                  <a:lnTo>
                    <a:pt x="0" y="7169"/>
                  </a:lnTo>
                  <a:lnTo>
                    <a:pt x="7417" y="7169"/>
                  </a:lnTo>
                  <a:lnTo>
                    <a:pt x="7417" y="746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74" name="Line 69"/>
            <p:cNvSpPr>
              <a:spLocks noChangeShapeType="1"/>
            </p:cNvSpPr>
            <p:nvPr/>
          </p:nvSpPr>
          <p:spPr bwMode="auto">
            <a:xfrm flipH="1">
              <a:off x="6137275" y="2405063"/>
              <a:ext cx="2857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75" name="Freeform 70"/>
            <p:cNvSpPr>
              <a:spLocks/>
            </p:cNvSpPr>
            <p:nvPr/>
          </p:nvSpPr>
          <p:spPr bwMode="auto">
            <a:xfrm>
              <a:off x="6053138" y="2405063"/>
              <a:ext cx="84137" cy="61912"/>
            </a:xfrm>
            <a:custGeom>
              <a:avLst/>
              <a:gdLst>
                <a:gd name="T0" fmla="*/ 2147483647 w 216"/>
                <a:gd name="T1" fmla="*/ 0 h 156"/>
                <a:gd name="T2" fmla="*/ 0 w 216"/>
                <a:gd name="T3" fmla="*/ 0 h 156"/>
                <a:gd name="T4" fmla="*/ 0 w 216"/>
                <a:gd name="T5" fmla="*/ 2147483647 h 156"/>
                <a:gd name="T6" fmla="*/ 0 60000 65536"/>
                <a:gd name="T7" fmla="*/ 0 60000 65536"/>
                <a:gd name="T8" fmla="*/ 0 60000 65536"/>
                <a:gd name="T9" fmla="*/ 0 w 216"/>
                <a:gd name="T10" fmla="*/ 0 h 156"/>
                <a:gd name="T11" fmla="*/ 216 w 216"/>
                <a:gd name="T12" fmla="*/ 156 h 1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" h="156">
                  <a:moveTo>
                    <a:pt x="216" y="0"/>
                  </a:moveTo>
                  <a:lnTo>
                    <a:pt x="0" y="0"/>
                  </a:lnTo>
                  <a:lnTo>
                    <a:pt x="0" y="156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76" name="Freeform 71"/>
            <p:cNvSpPr>
              <a:spLocks/>
            </p:cNvSpPr>
            <p:nvPr/>
          </p:nvSpPr>
          <p:spPr bwMode="auto">
            <a:xfrm>
              <a:off x="6053138" y="2405063"/>
              <a:ext cx="84137" cy="61912"/>
            </a:xfrm>
            <a:custGeom>
              <a:avLst/>
              <a:gdLst>
                <a:gd name="T0" fmla="*/ 0 w 216"/>
                <a:gd name="T1" fmla="*/ 2147483647 h 156"/>
                <a:gd name="T2" fmla="*/ 2147483647 w 216"/>
                <a:gd name="T3" fmla="*/ 2147483647 h 156"/>
                <a:gd name="T4" fmla="*/ 2147483647 w 216"/>
                <a:gd name="T5" fmla="*/ 2147483647 h 156"/>
                <a:gd name="T6" fmla="*/ 2147483647 w 216"/>
                <a:gd name="T7" fmla="*/ 2147483647 h 156"/>
                <a:gd name="T8" fmla="*/ 2147483647 w 216"/>
                <a:gd name="T9" fmla="*/ 2147483647 h 156"/>
                <a:gd name="T10" fmla="*/ 2147483647 w 216"/>
                <a:gd name="T11" fmla="*/ 2147483647 h 156"/>
                <a:gd name="T12" fmla="*/ 2147483647 w 216"/>
                <a:gd name="T13" fmla="*/ 2147483647 h 156"/>
                <a:gd name="T14" fmla="*/ 2147483647 w 216"/>
                <a:gd name="T15" fmla="*/ 2147483647 h 156"/>
                <a:gd name="T16" fmla="*/ 2147483647 w 216"/>
                <a:gd name="T17" fmla="*/ 2147483647 h 156"/>
                <a:gd name="T18" fmla="*/ 2147483647 w 216"/>
                <a:gd name="T19" fmla="*/ 2147483647 h 156"/>
                <a:gd name="T20" fmla="*/ 2147483647 w 216"/>
                <a:gd name="T21" fmla="*/ 2147483647 h 156"/>
                <a:gd name="T22" fmla="*/ 2147483647 w 216"/>
                <a:gd name="T23" fmla="*/ 2147483647 h 156"/>
                <a:gd name="T24" fmla="*/ 2147483647 w 216"/>
                <a:gd name="T25" fmla="*/ 2147483647 h 156"/>
                <a:gd name="T26" fmla="*/ 2147483647 w 216"/>
                <a:gd name="T27" fmla="*/ 2147483647 h 156"/>
                <a:gd name="T28" fmla="*/ 2147483647 w 216"/>
                <a:gd name="T29" fmla="*/ 0 h 1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16"/>
                <a:gd name="T46" fmla="*/ 0 h 156"/>
                <a:gd name="T47" fmla="*/ 216 w 216"/>
                <a:gd name="T48" fmla="*/ 156 h 15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16" h="156">
                  <a:moveTo>
                    <a:pt x="0" y="156"/>
                  </a:moveTo>
                  <a:lnTo>
                    <a:pt x="71" y="89"/>
                  </a:lnTo>
                  <a:lnTo>
                    <a:pt x="149" y="89"/>
                  </a:lnTo>
                  <a:lnTo>
                    <a:pt x="160" y="79"/>
                  </a:lnTo>
                  <a:lnTo>
                    <a:pt x="171" y="71"/>
                  </a:lnTo>
                  <a:lnTo>
                    <a:pt x="181" y="61"/>
                  </a:lnTo>
                  <a:lnTo>
                    <a:pt x="191" y="51"/>
                  </a:lnTo>
                  <a:lnTo>
                    <a:pt x="198" y="39"/>
                  </a:lnTo>
                  <a:lnTo>
                    <a:pt x="205" y="27"/>
                  </a:lnTo>
                  <a:lnTo>
                    <a:pt x="210" y="13"/>
                  </a:lnTo>
                  <a:lnTo>
                    <a:pt x="212" y="6"/>
                  </a:lnTo>
                  <a:lnTo>
                    <a:pt x="212" y="4"/>
                  </a:lnTo>
                  <a:lnTo>
                    <a:pt x="212" y="2"/>
                  </a:lnTo>
                  <a:lnTo>
                    <a:pt x="213" y="2"/>
                  </a:lnTo>
                  <a:lnTo>
                    <a:pt x="216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77" name="Line 72"/>
            <p:cNvSpPr>
              <a:spLocks noChangeShapeType="1"/>
            </p:cNvSpPr>
            <p:nvPr/>
          </p:nvSpPr>
          <p:spPr bwMode="auto">
            <a:xfrm>
              <a:off x="6053138" y="2466975"/>
              <a:ext cx="0" cy="6191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78" name="Freeform 73"/>
            <p:cNvSpPr>
              <a:spLocks/>
            </p:cNvSpPr>
            <p:nvPr/>
          </p:nvSpPr>
          <p:spPr bwMode="auto">
            <a:xfrm>
              <a:off x="6165850" y="2405063"/>
              <a:ext cx="63500" cy="34925"/>
            </a:xfrm>
            <a:custGeom>
              <a:avLst/>
              <a:gdLst>
                <a:gd name="T0" fmla="*/ 2147483647 w 160"/>
                <a:gd name="T1" fmla="*/ 2147483647 h 89"/>
                <a:gd name="T2" fmla="*/ 2147483647 w 160"/>
                <a:gd name="T3" fmla="*/ 2147483647 h 89"/>
                <a:gd name="T4" fmla="*/ 0 w 160"/>
                <a:gd name="T5" fmla="*/ 0 h 89"/>
                <a:gd name="T6" fmla="*/ 0 60000 65536"/>
                <a:gd name="T7" fmla="*/ 0 60000 65536"/>
                <a:gd name="T8" fmla="*/ 0 60000 65536"/>
                <a:gd name="T9" fmla="*/ 0 w 160"/>
                <a:gd name="T10" fmla="*/ 0 h 89"/>
                <a:gd name="T11" fmla="*/ 160 w 160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0" h="89">
                  <a:moveTo>
                    <a:pt x="160" y="89"/>
                  </a:moveTo>
                  <a:lnTo>
                    <a:pt x="92" y="89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79" name="Freeform 74"/>
            <p:cNvSpPr>
              <a:spLocks/>
            </p:cNvSpPr>
            <p:nvPr/>
          </p:nvSpPr>
          <p:spPr bwMode="auto">
            <a:xfrm>
              <a:off x="6137275" y="2405063"/>
              <a:ext cx="92075" cy="65087"/>
            </a:xfrm>
            <a:custGeom>
              <a:avLst/>
              <a:gdLst>
                <a:gd name="T0" fmla="*/ 0 w 231"/>
                <a:gd name="T1" fmla="*/ 0 h 163"/>
                <a:gd name="T2" fmla="*/ 2147483647 w 231"/>
                <a:gd name="T3" fmla="*/ 2147483647 h 163"/>
                <a:gd name="T4" fmla="*/ 2147483647 w 231"/>
                <a:gd name="T5" fmla="*/ 2147483647 h 163"/>
                <a:gd name="T6" fmla="*/ 0 60000 65536"/>
                <a:gd name="T7" fmla="*/ 0 60000 65536"/>
                <a:gd name="T8" fmla="*/ 0 60000 65536"/>
                <a:gd name="T9" fmla="*/ 0 w 231"/>
                <a:gd name="T10" fmla="*/ 0 h 163"/>
                <a:gd name="T11" fmla="*/ 231 w 231"/>
                <a:gd name="T12" fmla="*/ 163 h 1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1" h="163">
                  <a:moveTo>
                    <a:pt x="0" y="0"/>
                  </a:moveTo>
                  <a:lnTo>
                    <a:pt x="165" y="163"/>
                  </a:lnTo>
                  <a:lnTo>
                    <a:pt x="231" y="8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80" name="Line 108"/>
            <p:cNvSpPr>
              <a:spLocks noChangeShapeType="1"/>
            </p:cNvSpPr>
            <p:nvPr/>
          </p:nvSpPr>
          <p:spPr bwMode="auto">
            <a:xfrm flipH="1">
              <a:off x="6229350" y="2439988"/>
              <a:ext cx="15557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81" name="Text Box 76"/>
            <p:cNvSpPr txBox="1">
              <a:spLocks noChangeArrowheads="1"/>
            </p:cNvSpPr>
            <p:nvPr/>
          </p:nvSpPr>
          <p:spPr bwMode="auto">
            <a:xfrm>
              <a:off x="5791200" y="2024063"/>
              <a:ext cx="533400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 sz="16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0382" name="Line 141"/>
            <p:cNvSpPr>
              <a:spLocks noChangeShapeType="1"/>
            </p:cNvSpPr>
            <p:nvPr/>
          </p:nvSpPr>
          <p:spPr bwMode="auto">
            <a:xfrm>
              <a:off x="6056313" y="2405063"/>
              <a:ext cx="0" cy="2989262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83" name="Line 143"/>
            <p:cNvSpPr>
              <a:spLocks noChangeShapeType="1"/>
            </p:cNvSpPr>
            <p:nvPr/>
          </p:nvSpPr>
          <p:spPr bwMode="auto">
            <a:xfrm>
              <a:off x="5989638" y="4795838"/>
              <a:ext cx="666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84" name="Line 144"/>
            <p:cNvSpPr>
              <a:spLocks noChangeShapeType="1"/>
            </p:cNvSpPr>
            <p:nvPr/>
          </p:nvSpPr>
          <p:spPr bwMode="auto">
            <a:xfrm>
              <a:off x="5989638" y="4195763"/>
              <a:ext cx="666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85" name="Line 145"/>
            <p:cNvSpPr>
              <a:spLocks noChangeShapeType="1"/>
            </p:cNvSpPr>
            <p:nvPr/>
          </p:nvSpPr>
          <p:spPr bwMode="auto">
            <a:xfrm>
              <a:off x="5989638" y="3605213"/>
              <a:ext cx="666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86" name="Line 146"/>
            <p:cNvSpPr>
              <a:spLocks noChangeShapeType="1"/>
            </p:cNvSpPr>
            <p:nvPr/>
          </p:nvSpPr>
          <p:spPr bwMode="auto">
            <a:xfrm>
              <a:off x="5989638" y="3005138"/>
              <a:ext cx="666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87" name="Line 147"/>
            <p:cNvSpPr>
              <a:spLocks noChangeShapeType="1"/>
            </p:cNvSpPr>
            <p:nvPr/>
          </p:nvSpPr>
          <p:spPr bwMode="auto">
            <a:xfrm>
              <a:off x="5989638" y="2405063"/>
              <a:ext cx="666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88" name="Line 149"/>
            <p:cNvSpPr>
              <a:spLocks noChangeShapeType="1"/>
            </p:cNvSpPr>
            <p:nvPr/>
          </p:nvSpPr>
          <p:spPr bwMode="auto">
            <a:xfrm flipV="1">
              <a:off x="6056313" y="5381625"/>
              <a:ext cx="0" cy="587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89" name="Rectangle 159"/>
            <p:cNvSpPr>
              <a:spLocks noChangeArrowheads="1"/>
            </p:cNvSpPr>
            <p:nvPr/>
          </p:nvSpPr>
          <p:spPr bwMode="auto">
            <a:xfrm>
              <a:off x="5856288" y="5297488"/>
              <a:ext cx="84137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390" name="Rectangle 160"/>
            <p:cNvSpPr>
              <a:spLocks noChangeArrowheads="1"/>
            </p:cNvSpPr>
            <p:nvPr/>
          </p:nvSpPr>
          <p:spPr bwMode="auto">
            <a:xfrm>
              <a:off x="5772150" y="4694238"/>
              <a:ext cx="16827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20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391" name="Rectangle 161"/>
            <p:cNvSpPr>
              <a:spLocks noChangeArrowheads="1"/>
            </p:cNvSpPr>
            <p:nvPr/>
          </p:nvSpPr>
          <p:spPr bwMode="auto">
            <a:xfrm>
              <a:off x="5772150" y="4097338"/>
              <a:ext cx="16827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40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392" name="Rectangle 162"/>
            <p:cNvSpPr>
              <a:spLocks noChangeArrowheads="1"/>
            </p:cNvSpPr>
            <p:nvPr/>
          </p:nvSpPr>
          <p:spPr bwMode="auto">
            <a:xfrm>
              <a:off x="5772150" y="3506788"/>
              <a:ext cx="16827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60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393" name="Rectangle 163"/>
            <p:cNvSpPr>
              <a:spLocks noChangeArrowheads="1"/>
            </p:cNvSpPr>
            <p:nvPr/>
          </p:nvSpPr>
          <p:spPr bwMode="auto">
            <a:xfrm>
              <a:off x="5772150" y="2906713"/>
              <a:ext cx="16827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80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394" name="Rectangle 164"/>
            <p:cNvSpPr>
              <a:spLocks noChangeArrowheads="1"/>
            </p:cNvSpPr>
            <p:nvPr/>
          </p:nvSpPr>
          <p:spPr bwMode="auto">
            <a:xfrm>
              <a:off x="5688013" y="2306638"/>
              <a:ext cx="252412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100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395" name="Rectangle 162"/>
            <p:cNvSpPr>
              <a:spLocks noChangeArrowheads="1"/>
            </p:cNvSpPr>
            <p:nvPr/>
          </p:nvSpPr>
          <p:spPr bwMode="auto">
            <a:xfrm>
              <a:off x="7319963" y="5719763"/>
              <a:ext cx="46692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Weeks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396" name="Line 158"/>
            <p:cNvSpPr>
              <a:spLocks noChangeShapeType="1"/>
            </p:cNvSpPr>
            <p:nvPr/>
          </p:nvSpPr>
          <p:spPr bwMode="auto">
            <a:xfrm>
              <a:off x="7523163" y="5380038"/>
              <a:ext cx="0" cy="61912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97" name="Line 159"/>
            <p:cNvSpPr>
              <a:spLocks noChangeShapeType="1"/>
            </p:cNvSpPr>
            <p:nvPr/>
          </p:nvSpPr>
          <p:spPr bwMode="auto">
            <a:xfrm>
              <a:off x="8004175" y="5380038"/>
              <a:ext cx="0" cy="61912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98" name="Line 160"/>
            <p:cNvSpPr>
              <a:spLocks noChangeShapeType="1"/>
            </p:cNvSpPr>
            <p:nvPr/>
          </p:nvSpPr>
          <p:spPr bwMode="auto">
            <a:xfrm>
              <a:off x="6538913" y="5380038"/>
              <a:ext cx="0" cy="61912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99" name="Line 161"/>
            <p:cNvSpPr>
              <a:spLocks noChangeShapeType="1"/>
            </p:cNvSpPr>
            <p:nvPr/>
          </p:nvSpPr>
          <p:spPr bwMode="auto">
            <a:xfrm>
              <a:off x="7040563" y="5380038"/>
              <a:ext cx="0" cy="61912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00" name="Line 162"/>
            <p:cNvSpPr>
              <a:spLocks noChangeShapeType="1"/>
            </p:cNvSpPr>
            <p:nvPr/>
          </p:nvSpPr>
          <p:spPr bwMode="auto">
            <a:xfrm>
              <a:off x="8502650" y="5380038"/>
              <a:ext cx="0" cy="61912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01" name="Line 163"/>
            <p:cNvSpPr>
              <a:spLocks noChangeShapeType="1"/>
            </p:cNvSpPr>
            <p:nvPr/>
          </p:nvSpPr>
          <p:spPr bwMode="auto">
            <a:xfrm>
              <a:off x="8991600" y="5380038"/>
              <a:ext cx="0" cy="61912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02" name="Rectangle 159"/>
            <p:cNvSpPr>
              <a:spLocks noChangeArrowheads="1"/>
            </p:cNvSpPr>
            <p:nvPr/>
          </p:nvSpPr>
          <p:spPr bwMode="auto">
            <a:xfrm>
              <a:off x="5989638" y="5472113"/>
              <a:ext cx="84137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403" name="Rectangle 159"/>
            <p:cNvSpPr>
              <a:spLocks noChangeArrowheads="1"/>
            </p:cNvSpPr>
            <p:nvPr/>
          </p:nvSpPr>
          <p:spPr bwMode="auto">
            <a:xfrm>
              <a:off x="6464300" y="5472113"/>
              <a:ext cx="16827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16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404" name="Rectangle 159"/>
            <p:cNvSpPr>
              <a:spLocks noChangeArrowheads="1"/>
            </p:cNvSpPr>
            <p:nvPr/>
          </p:nvSpPr>
          <p:spPr bwMode="auto">
            <a:xfrm>
              <a:off x="6946900" y="5472113"/>
              <a:ext cx="16827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32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405" name="Rectangle 159"/>
            <p:cNvSpPr>
              <a:spLocks noChangeArrowheads="1"/>
            </p:cNvSpPr>
            <p:nvPr/>
          </p:nvSpPr>
          <p:spPr bwMode="auto">
            <a:xfrm>
              <a:off x="7432675" y="5472113"/>
              <a:ext cx="16827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48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406" name="Rectangle 159"/>
            <p:cNvSpPr>
              <a:spLocks noChangeArrowheads="1"/>
            </p:cNvSpPr>
            <p:nvPr/>
          </p:nvSpPr>
          <p:spPr bwMode="auto">
            <a:xfrm>
              <a:off x="7929563" y="5472113"/>
              <a:ext cx="16827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64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407" name="Rectangle 159"/>
            <p:cNvSpPr>
              <a:spLocks noChangeArrowheads="1"/>
            </p:cNvSpPr>
            <p:nvPr/>
          </p:nvSpPr>
          <p:spPr bwMode="auto">
            <a:xfrm>
              <a:off x="8428038" y="5472113"/>
              <a:ext cx="16827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80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408" name="Rectangle 159"/>
            <p:cNvSpPr>
              <a:spLocks noChangeArrowheads="1"/>
            </p:cNvSpPr>
            <p:nvPr/>
          </p:nvSpPr>
          <p:spPr bwMode="auto">
            <a:xfrm>
              <a:off x="8904288" y="5472113"/>
              <a:ext cx="16827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96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409" name="Line 178"/>
            <p:cNvSpPr>
              <a:spLocks noChangeShapeType="1"/>
            </p:cNvSpPr>
            <p:nvPr/>
          </p:nvSpPr>
          <p:spPr bwMode="auto">
            <a:xfrm flipH="1">
              <a:off x="6000750" y="5372100"/>
              <a:ext cx="52388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0249" name="Groupe 168"/>
          <p:cNvGrpSpPr>
            <a:grpSpLocks/>
          </p:cNvGrpSpPr>
          <p:nvPr/>
        </p:nvGrpSpPr>
        <p:grpSpPr bwMode="auto">
          <a:xfrm>
            <a:off x="142875" y="2024063"/>
            <a:ext cx="3382963" cy="3879850"/>
            <a:chOff x="142875" y="2024063"/>
            <a:chExt cx="3382963" cy="3880366"/>
          </a:xfrm>
        </p:grpSpPr>
        <p:sp>
          <p:nvSpPr>
            <p:cNvPr id="10261" name="Rectangle 198"/>
            <p:cNvSpPr>
              <a:spLocks noChangeArrowheads="1"/>
            </p:cNvSpPr>
            <p:nvPr/>
          </p:nvSpPr>
          <p:spPr bwMode="auto">
            <a:xfrm>
              <a:off x="854075" y="2430463"/>
              <a:ext cx="92075" cy="8255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262" name="Freeform 31"/>
            <p:cNvSpPr>
              <a:spLocks/>
            </p:cNvSpPr>
            <p:nvPr/>
          </p:nvSpPr>
          <p:spPr bwMode="auto">
            <a:xfrm>
              <a:off x="523875" y="2462213"/>
              <a:ext cx="2924175" cy="2908300"/>
            </a:xfrm>
            <a:custGeom>
              <a:avLst/>
              <a:gdLst>
                <a:gd name="T0" fmla="*/ 2147483647 w 7366"/>
                <a:gd name="T1" fmla="*/ 2147483647 h 7329"/>
                <a:gd name="T2" fmla="*/ 2147483647 w 7366"/>
                <a:gd name="T3" fmla="*/ 2147483647 h 7329"/>
                <a:gd name="T4" fmla="*/ 2147483647 w 7366"/>
                <a:gd name="T5" fmla="*/ 2147483647 h 7329"/>
                <a:gd name="T6" fmla="*/ 2147483647 w 7366"/>
                <a:gd name="T7" fmla="*/ 2147483647 h 7329"/>
                <a:gd name="T8" fmla="*/ 2147483647 w 7366"/>
                <a:gd name="T9" fmla="*/ 2147483647 h 7329"/>
                <a:gd name="T10" fmla="*/ 2147483647 w 7366"/>
                <a:gd name="T11" fmla="*/ 2147483647 h 7329"/>
                <a:gd name="T12" fmla="*/ 2147483647 w 7366"/>
                <a:gd name="T13" fmla="*/ 2147483647 h 7329"/>
                <a:gd name="T14" fmla="*/ 2147483647 w 7366"/>
                <a:gd name="T15" fmla="*/ 2147483647 h 7329"/>
                <a:gd name="T16" fmla="*/ 2147483647 w 7366"/>
                <a:gd name="T17" fmla="*/ 2147483647 h 7329"/>
                <a:gd name="T18" fmla="*/ 2147483647 w 7366"/>
                <a:gd name="T19" fmla="*/ 2147483647 h 7329"/>
                <a:gd name="T20" fmla="*/ 2147483647 w 7366"/>
                <a:gd name="T21" fmla="*/ 2147483647 h 7329"/>
                <a:gd name="T22" fmla="*/ 2147483647 w 7366"/>
                <a:gd name="T23" fmla="*/ 2147483647 h 7329"/>
                <a:gd name="T24" fmla="*/ 2147483647 w 7366"/>
                <a:gd name="T25" fmla="*/ 2147483647 h 7329"/>
                <a:gd name="T26" fmla="*/ 2147483647 w 7366"/>
                <a:gd name="T27" fmla="*/ 2147483647 h 7329"/>
                <a:gd name="T28" fmla="*/ 2147483647 w 7366"/>
                <a:gd name="T29" fmla="*/ 2147483647 h 7329"/>
                <a:gd name="T30" fmla="*/ 2147483647 w 7366"/>
                <a:gd name="T31" fmla="*/ 2147483647 h 7329"/>
                <a:gd name="T32" fmla="*/ 2147483647 w 7366"/>
                <a:gd name="T33" fmla="*/ 2147483647 h 7329"/>
                <a:gd name="T34" fmla="*/ 2147483647 w 7366"/>
                <a:gd name="T35" fmla="*/ 2147483647 h 7329"/>
                <a:gd name="T36" fmla="*/ 2147483647 w 7366"/>
                <a:gd name="T37" fmla="*/ 2147483647 h 7329"/>
                <a:gd name="T38" fmla="*/ 2147483647 w 7366"/>
                <a:gd name="T39" fmla="*/ 2147483647 h 7329"/>
                <a:gd name="T40" fmla="*/ 2147483647 w 7366"/>
                <a:gd name="T41" fmla="*/ 2147483647 h 7329"/>
                <a:gd name="T42" fmla="*/ 2147483647 w 7366"/>
                <a:gd name="T43" fmla="*/ 2147483647 h 7329"/>
                <a:gd name="T44" fmla="*/ 2147483647 w 7366"/>
                <a:gd name="T45" fmla="*/ 2147483647 h 7329"/>
                <a:gd name="T46" fmla="*/ 2147483647 w 7366"/>
                <a:gd name="T47" fmla="*/ 2147483647 h 7329"/>
                <a:gd name="T48" fmla="*/ 2147483647 w 7366"/>
                <a:gd name="T49" fmla="*/ 2147483647 h 7329"/>
                <a:gd name="T50" fmla="*/ 2147483647 w 7366"/>
                <a:gd name="T51" fmla="*/ 2147483647 h 7329"/>
                <a:gd name="T52" fmla="*/ 2147483647 w 7366"/>
                <a:gd name="T53" fmla="*/ 0 h 7329"/>
                <a:gd name="T54" fmla="*/ 2147483647 w 7366"/>
                <a:gd name="T55" fmla="*/ 2147483647 h 7329"/>
                <a:gd name="T56" fmla="*/ 2147483647 w 7366"/>
                <a:gd name="T57" fmla="*/ 2147483647 h 7329"/>
                <a:gd name="T58" fmla="*/ 2147483647 w 7366"/>
                <a:gd name="T59" fmla="*/ 2147483647 h 7329"/>
                <a:gd name="T60" fmla="*/ 2147483647 w 7366"/>
                <a:gd name="T61" fmla="*/ 2147483647 h 7329"/>
                <a:gd name="T62" fmla="*/ 0 w 7366"/>
                <a:gd name="T63" fmla="*/ 2147483647 h 7329"/>
                <a:gd name="T64" fmla="*/ 2147483647 w 7366"/>
                <a:gd name="T65" fmla="*/ 2147483647 h 7329"/>
                <a:gd name="T66" fmla="*/ 2147483647 w 7366"/>
                <a:gd name="T67" fmla="*/ 2147483647 h 7329"/>
                <a:gd name="T68" fmla="*/ 2147483647 w 7366"/>
                <a:gd name="T69" fmla="*/ 2147483647 h 732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7366"/>
                <a:gd name="T106" fmla="*/ 0 h 7329"/>
                <a:gd name="T107" fmla="*/ 7366 w 7366"/>
                <a:gd name="T108" fmla="*/ 7329 h 732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7366" h="7329">
                  <a:moveTo>
                    <a:pt x="6627" y="1106"/>
                  </a:moveTo>
                  <a:lnTo>
                    <a:pt x="6561" y="1009"/>
                  </a:lnTo>
                  <a:lnTo>
                    <a:pt x="6441" y="1009"/>
                  </a:lnTo>
                  <a:lnTo>
                    <a:pt x="6379" y="1095"/>
                  </a:lnTo>
                  <a:lnTo>
                    <a:pt x="6179" y="1095"/>
                  </a:lnTo>
                  <a:lnTo>
                    <a:pt x="6100" y="1009"/>
                  </a:lnTo>
                  <a:lnTo>
                    <a:pt x="6059" y="1009"/>
                  </a:lnTo>
                  <a:lnTo>
                    <a:pt x="5997" y="1091"/>
                  </a:lnTo>
                  <a:lnTo>
                    <a:pt x="5925" y="1091"/>
                  </a:lnTo>
                  <a:lnTo>
                    <a:pt x="5848" y="1168"/>
                  </a:lnTo>
                  <a:lnTo>
                    <a:pt x="5759" y="1080"/>
                  </a:lnTo>
                  <a:lnTo>
                    <a:pt x="5694" y="1163"/>
                  </a:lnTo>
                  <a:lnTo>
                    <a:pt x="5460" y="931"/>
                  </a:lnTo>
                  <a:lnTo>
                    <a:pt x="5311" y="931"/>
                  </a:lnTo>
                  <a:lnTo>
                    <a:pt x="5243" y="1002"/>
                  </a:lnTo>
                  <a:lnTo>
                    <a:pt x="5140" y="1002"/>
                  </a:lnTo>
                  <a:lnTo>
                    <a:pt x="5064" y="920"/>
                  </a:lnTo>
                  <a:lnTo>
                    <a:pt x="5002" y="1152"/>
                  </a:lnTo>
                  <a:lnTo>
                    <a:pt x="4685" y="1152"/>
                  </a:lnTo>
                  <a:lnTo>
                    <a:pt x="4505" y="848"/>
                  </a:lnTo>
                  <a:lnTo>
                    <a:pt x="4242" y="848"/>
                  </a:lnTo>
                  <a:lnTo>
                    <a:pt x="4158" y="931"/>
                  </a:lnTo>
                  <a:lnTo>
                    <a:pt x="3979" y="931"/>
                  </a:lnTo>
                  <a:lnTo>
                    <a:pt x="3910" y="854"/>
                  </a:lnTo>
                  <a:lnTo>
                    <a:pt x="3839" y="854"/>
                  </a:lnTo>
                  <a:lnTo>
                    <a:pt x="3761" y="710"/>
                  </a:lnTo>
                  <a:lnTo>
                    <a:pt x="3693" y="802"/>
                  </a:lnTo>
                  <a:lnTo>
                    <a:pt x="3671" y="731"/>
                  </a:lnTo>
                  <a:lnTo>
                    <a:pt x="3617" y="560"/>
                  </a:lnTo>
                  <a:lnTo>
                    <a:pt x="3498" y="560"/>
                  </a:lnTo>
                  <a:lnTo>
                    <a:pt x="3445" y="560"/>
                  </a:lnTo>
                  <a:lnTo>
                    <a:pt x="3374" y="484"/>
                  </a:lnTo>
                  <a:lnTo>
                    <a:pt x="3301" y="560"/>
                  </a:lnTo>
                  <a:lnTo>
                    <a:pt x="3080" y="560"/>
                  </a:lnTo>
                  <a:lnTo>
                    <a:pt x="2991" y="416"/>
                  </a:lnTo>
                  <a:lnTo>
                    <a:pt x="2909" y="560"/>
                  </a:lnTo>
                  <a:lnTo>
                    <a:pt x="2847" y="560"/>
                  </a:lnTo>
                  <a:lnTo>
                    <a:pt x="2760" y="323"/>
                  </a:lnTo>
                  <a:lnTo>
                    <a:pt x="2667" y="237"/>
                  </a:lnTo>
                  <a:lnTo>
                    <a:pt x="2527" y="237"/>
                  </a:lnTo>
                  <a:lnTo>
                    <a:pt x="2057" y="237"/>
                  </a:lnTo>
                  <a:lnTo>
                    <a:pt x="1995" y="309"/>
                  </a:lnTo>
                  <a:lnTo>
                    <a:pt x="1906" y="309"/>
                  </a:lnTo>
                  <a:lnTo>
                    <a:pt x="1746" y="151"/>
                  </a:lnTo>
                  <a:lnTo>
                    <a:pt x="1670" y="77"/>
                  </a:lnTo>
                  <a:lnTo>
                    <a:pt x="1535" y="77"/>
                  </a:lnTo>
                  <a:lnTo>
                    <a:pt x="1473" y="148"/>
                  </a:lnTo>
                  <a:lnTo>
                    <a:pt x="1370" y="148"/>
                  </a:lnTo>
                  <a:lnTo>
                    <a:pt x="1232" y="303"/>
                  </a:lnTo>
                  <a:lnTo>
                    <a:pt x="1148" y="303"/>
                  </a:lnTo>
                  <a:lnTo>
                    <a:pt x="1066" y="159"/>
                  </a:lnTo>
                  <a:lnTo>
                    <a:pt x="967" y="159"/>
                  </a:lnTo>
                  <a:lnTo>
                    <a:pt x="946" y="86"/>
                  </a:lnTo>
                  <a:lnTo>
                    <a:pt x="921" y="0"/>
                  </a:lnTo>
                  <a:lnTo>
                    <a:pt x="838" y="86"/>
                  </a:lnTo>
                  <a:lnTo>
                    <a:pt x="678" y="86"/>
                  </a:lnTo>
                  <a:lnTo>
                    <a:pt x="594" y="169"/>
                  </a:lnTo>
                  <a:lnTo>
                    <a:pt x="523" y="169"/>
                  </a:lnTo>
                  <a:lnTo>
                    <a:pt x="440" y="83"/>
                  </a:lnTo>
                  <a:lnTo>
                    <a:pt x="384" y="231"/>
                  </a:lnTo>
                  <a:lnTo>
                    <a:pt x="291" y="231"/>
                  </a:lnTo>
                  <a:lnTo>
                    <a:pt x="209" y="15"/>
                  </a:lnTo>
                  <a:lnTo>
                    <a:pt x="120" y="15"/>
                  </a:lnTo>
                  <a:lnTo>
                    <a:pt x="0" y="457"/>
                  </a:lnTo>
                  <a:lnTo>
                    <a:pt x="0" y="7329"/>
                  </a:lnTo>
                  <a:lnTo>
                    <a:pt x="7366" y="7329"/>
                  </a:lnTo>
                  <a:lnTo>
                    <a:pt x="7366" y="1152"/>
                  </a:lnTo>
                  <a:lnTo>
                    <a:pt x="6865" y="1152"/>
                  </a:lnTo>
                  <a:lnTo>
                    <a:pt x="6768" y="1300"/>
                  </a:lnTo>
                  <a:lnTo>
                    <a:pt x="6695" y="1300"/>
                  </a:lnTo>
                  <a:lnTo>
                    <a:pt x="6627" y="1106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63" name="Freeform 32"/>
            <p:cNvSpPr>
              <a:spLocks/>
            </p:cNvSpPr>
            <p:nvPr/>
          </p:nvSpPr>
          <p:spPr bwMode="auto">
            <a:xfrm>
              <a:off x="3154363" y="2894013"/>
              <a:ext cx="95250" cy="84137"/>
            </a:xfrm>
            <a:custGeom>
              <a:avLst/>
              <a:gdLst>
                <a:gd name="T0" fmla="*/ 2147483647 w 238"/>
                <a:gd name="T1" fmla="*/ 2147483647 h 213"/>
                <a:gd name="T2" fmla="*/ 2147483647 w 238"/>
                <a:gd name="T3" fmla="*/ 0 h 213"/>
                <a:gd name="T4" fmla="*/ 0 w 238"/>
                <a:gd name="T5" fmla="*/ 2147483647 h 213"/>
                <a:gd name="T6" fmla="*/ 2147483647 w 238"/>
                <a:gd name="T7" fmla="*/ 2147483647 h 213"/>
                <a:gd name="T8" fmla="*/ 2147483647 w 238"/>
                <a:gd name="T9" fmla="*/ 2147483647 h 213"/>
                <a:gd name="T10" fmla="*/ 2147483647 w 238"/>
                <a:gd name="T11" fmla="*/ 2147483647 h 213"/>
                <a:gd name="T12" fmla="*/ 2147483647 w 238"/>
                <a:gd name="T13" fmla="*/ 2147483647 h 2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8"/>
                <a:gd name="T22" fmla="*/ 0 h 213"/>
                <a:gd name="T23" fmla="*/ 238 w 238"/>
                <a:gd name="T24" fmla="*/ 213 h 21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8" h="213">
                  <a:moveTo>
                    <a:pt x="89" y="65"/>
                  </a:moveTo>
                  <a:lnTo>
                    <a:pt x="19" y="0"/>
                  </a:lnTo>
                  <a:lnTo>
                    <a:pt x="0" y="19"/>
                  </a:lnTo>
                  <a:lnTo>
                    <a:pt x="68" y="213"/>
                  </a:lnTo>
                  <a:lnTo>
                    <a:pt x="141" y="213"/>
                  </a:lnTo>
                  <a:lnTo>
                    <a:pt x="238" y="65"/>
                  </a:lnTo>
                  <a:lnTo>
                    <a:pt x="89" y="65"/>
                  </a:lnTo>
                  <a:close/>
                </a:path>
              </a:pathLst>
            </a:custGeom>
            <a:solidFill>
              <a:srgbClr val="1714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64" name="Freeform 33"/>
            <p:cNvSpPr>
              <a:spLocks/>
            </p:cNvSpPr>
            <p:nvPr/>
          </p:nvSpPr>
          <p:spPr bwMode="auto">
            <a:xfrm>
              <a:off x="647700" y="2401888"/>
              <a:ext cx="2800350" cy="517525"/>
            </a:xfrm>
            <a:custGeom>
              <a:avLst/>
              <a:gdLst>
                <a:gd name="T0" fmla="*/ 2147483647 w 7054"/>
                <a:gd name="T1" fmla="*/ 2147483647 h 1301"/>
                <a:gd name="T2" fmla="*/ 2147483647 w 7054"/>
                <a:gd name="T3" fmla="*/ 2147483647 h 1301"/>
                <a:gd name="T4" fmla="*/ 2147483647 w 7054"/>
                <a:gd name="T5" fmla="*/ 2147483647 h 1301"/>
                <a:gd name="T6" fmla="*/ 2147483647 w 7054"/>
                <a:gd name="T7" fmla="*/ 2147483647 h 1301"/>
                <a:gd name="T8" fmla="*/ 2147483647 w 7054"/>
                <a:gd name="T9" fmla="*/ 0 h 1301"/>
                <a:gd name="T10" fmla="*/ 0 w 7054"/>
                <a:gd name="T11" fmla="*/ 0 h 1301"/>
                <a:gd name="T12" fmla="*/ 2147483647 w 7054"/>
                <a:gd name="T13" fmla="*/ 2147483647 h 1301"/>
                <a:gd name="T14" fmla="*/ 2147483647 w 7054"/>
                <a:gd name="T15" fmla="*/ 2147483647 h 1301"/>
                <a:gd name="T16" fmla="*/ 2147483647 w 7054"/>
                <a:gd name="T17" fmla="*/ 2147483647 h 1301"/>
                <a:gd name="T18" fmla="*/ 2147483647 w 7054"/>
                <a:gd name="T19" fmla="*/ 2147483647 h 1301"/>
                <a:gd name="T20" fmla="*/ 2147483647 w 7054"/>
                <a:gd name="T21" fmla="*/ 2147483647 h 1301"/>
                <a:gd name="T22" fmla="*/ 2147483647 w 7054"/>
                <a:gd name="T23" fmla="*/ 2147483647 h 1301"/>
                <a:gd name="T24" fmla="*/ 2147483647 w 7054"/>
                <a:gd name="T25" fmla="*/ 2147483647 h 1301"/>
                <a:gd name="T26" fmla="*/ 2147483647 w 7054"/>
                <a:gd name="T27" fmla="*/ 2147483647 h 1301"/>
                <a:gd name="T28" fmla="*/ 2147483647 w 7054"/>
                <a:gd name="T29" fmla="*/ 2147483647 h 1301"/>
                <a:gd name="T30" fmla="*/ 2147483647 w 7054"/>
                <a:gd name="T31" fmla="*/ 2147483647 h 1301"/>
                <a:gd name="T32" fmla="*/ 2147483647 w 7054"/>
                <a:gd name="T33" fmla="*/ 2147483647 h 1301"/>
                <a:gd name="T34" fmla="*/ 2147483647 w 7054"/>
                <a:gd name="T35" fmla="*/ 2147483647 h 1301"/>
                <a:gd name="T36" fmla="*/ 2147483647 w 7054"/>
                <a:gd name="T37" fmla="*/ 2147483647 h 1301"/>
                <a:gd name="T38" fmla="*/ 2147483647 w 7054"/>
                <a:gd name="T39" fmla="*/ 2147483647 h 1301"/>
                <a:gd name="T40" fmla="*/ 2147483647 w 7054"/>
                <a:gd name="T41" fmla="*/ 2147483647 h 1301"/>
                <a:gd name="T42" fmla="*/ 2147483647 w 7054"/>
                <a:gd name="T43" fmla="*/ 2147483647 h 1301"/>
                <a:gd name="T44" fmla="*/ 2147483647 w 7054"/>
                <a:gd name="T45" fmla="*/ 2147483647 h 1301"/>
                <a:gd name="T46" fmla="*/ 2147483647 w 7054"/>
                <a:gd name="T47" fmla="*/ 2147483647 h 1301"/>
                <a:gd name="T48" fmla="*/ 2147483647 w 7054"/>
                <a:gd name="T49" fmla="*/ 2147483647 h 1301"/>
                <a:gd name="T50" fmla="*/ 2147483647 w 7054"/>
                <a:gd name="T51" fmla="*/ 2147483647 h 1301"/>
                <a:gd name="T52" fmla="*/ 2147483647 w 7054"/>
                <a:gd name="T53" fmla="*/ 2147483647 h 1301"/>
                <a:gd name="T54" fmla="*/ 2147483647 w 7054"/>
                <a:gd name="T55" fmla="*/ 2147483647 h 1301"/>
                <a:gd name="T56" fmla="*/ 2147483647 w 7054"/>
                <a:gd name="T57" fmla="*/ 2147483647 h 1301"/>
                <a:gd name="T58" fmla="*/ 2147483647 w 7054"/>
                <a:gd name="T59" fmla="*/ 2147483647 h 1301"/>
                <a:gd name="T60" fmla="*/ 2147483647 w 7054"/>
                <a:gd name="T61" fmla="*/ 2147483647 h 1301"/>
                <a:gd name="T62" fmla="*/ 2147483647 w 7054"/>
                <a:gd name="T63" fmla="*/ 2147483647 h 1301"/>
                <a:gd name="T64" fmla="*/ 2147483647 w 7054"/>
                <a:gd name="T65" fmla="*/ 2147483647 h 1301"/>
                <a:gd name="T66" fmla="*/ 2147483647 w 7054"/>
                <a:gd name="T67" fmla="*/ 2147483647 h 1301"/>
                <a:gd name="T68" fmla="*/ 2147483647 w 7054"/>
                <a:gd name="T69" fmla="*/ 2147483647 h 1301"/>
                <a:gd name="T70" fmla="*/ 2147483647 w 7054"/>
                <a:gd name="T71" fmla="*/ 2147483647 h 1301"/>
                <a:gd name="T72" fmla="*/ 2147483647 w 7054"/>
                <a:gd name="T73" fmla="*/ 2147483647 h 130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054"/>
                <a:gd name="T112" fmla="*/ 0 h 1301"/>
                <a:gd name="T113" fmla="*/ 7054 w 7054"/>
                <a:gd name="T114" fmla="*/ 1301 h 130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054" h="1301">
                  <a:moveTo>
                    <a:pt x="6334" y="1236"/>
                  </a:moveTo>
                  <a:lnTo>
                    <a:pt x="6404" y="1301"/>
                  </a:lnTo>
                  <a:lnTo>
                    <a:pt x="6553" y="1301"/>
                  </a:lnTo>
                  <a:lnTo>
                    <a:pt x="7054" y="1301"/>
                  </a:lnTo>
                  <a:lnTo>
                    <a:pt x="7054" y="0"/>
                  </a:lnTo>
                  <a:lnTo>
                    <a:pt x="0" y="0"/>
                  </a:lnTo>
                  <a:lnTo>
                    <a:pt x="72" y="87"/>
                  </a:lnTo>
                  <a:lnTo>
                    <a:pt x="623" y="87"/>
                  </a:lnTo>
                  <a:lnTo>
                    <a:pt x="642" y="140"/>
                  </a:lnTo>
                  <a:lnTo>
                    <a:pt x="671" y="226"/>
                  </a:lnTo>
                  <a:lnTo>
                    <a:pt x="1223" y="226"/>
                  </a:lnTo>
                  <a:lnTo>
                    <a:pt x="1358" y="226"/>
                  </a:lnTo>
                  <a:lnTo>
                    <a:pt x="1523" y="226"/>
                  </a:lnTo>
                  <a:lnTo>
                    <a:pt x="1605" y="304"/>
                  </a:lnTo>
                  <a:lnTo>
                    <a:pt x="2148" y="304"/>
                  </a:lnTo>
                  <a:lnTo>
                    <a:pt x="2215" y="386"/>
                  </a:lnTo>
                  <a:lnTo>
                    <a:pt x="2355" y="386"/>
                  </a:lnTo>
                  <a:lnTo>
                    <a:pt x="2483" y="386"/>
                  </a:lnTo>
                  <a:lnTo>
                    <a:pt x="2541" y="452"/>
                  </a:lnTo>
                  <a:lnTo>
                    <a:pt x="2689" y="452"/>
                  </a:lnTo>
                  <a:lnTo>
                    <a:pt x="2768" y="540"/>
                  </a:lnTo>
                  <a:lnTo>
                    <a:pt x="3078" y="540"/>
                  </a:lnTo>
                  <a:lnTo>
                    <a:pt x="3132" y="625"/>
                  </a:lnTo>
                  <a:lnTo>
                    <a:pt x="3398" y="625"/>
                  </a:lnTo>
                  <a:lnTo>
                    <a:pt x="3446" y="693"/>
                  </a:lnTo>
                  <a:lnTo>
                    <a:pt x="3533" y="843"/>
                  </a:lnTo>
                  <a:lnTo>
                    <a:pt x="4766" y="843"/>
                  </a:lnTo>
                  <a:lnTo>
                    <a:pt x="4828" y="921"/>
                  </a:lnTo>
                  <a:lnTo>
                    <a:pt x="5241" y="921"/>
                  </a:lnTo>
                  <a:lnTo>
                    <a:pt x="5303" y="1080"/>
                  </a:lnTo>
                  <a:lnTo>
                    <a:pt x="5478" y="1080"/>
                  </a:lnTo>
                  <a:lnTo>
                    <a:pt x="5513" y="1156"/>
                  </a:lnTo>
                  <a:lnTo>
                    <a:pt x="5747" y="1158"/>
                  </a:lnTo>
                  <a:lnTo>
                    <a:pt x="5788" y="1158"/>
                  </a:lnTo>
                  <a:lnTo>
                    <a:pt x="6129" y="1158"/>
                  </a:lnTo>
                  <a:lnTo>
                    <a:pt x="6249" y="1158"/>
                  </a:lnTo>
                  <a:lnTo>
                    <a:pt x="6334" y="1236"/>
                  </a:lnTo>
                  <a:close/>
                </a:path>
              </a:pathLst>
            </a:custGeom>
            <a:solidFill>
              <a:srgbClr val="00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65" name="Freeform 34"/>
            <p:cNvSpPr>
              <a:spLocks/>
            </p:cNvSpPr>
            <p:nvPr/>
          </p:nvSpPr>
          <p:spPr bwMode="auto">
            <a:xfrm>
              <a:off x="2836863" y="2860675"/>
              <a:ext cx="92075" cy="33338"/>
            </a:xfrm>
            <a:custGeom>
              <a:avLst/>
              <a:gdLst>
                <a:gd name="T0" fmla="*/ 2147483647 w 234"/>
                <a:gd name="T1" fmla="*/ 2147483647 h 84"/>
                <a:gd name="T2" fmla="*/ 2147483647 w 234"/>
                <a:gd name="T3" fmla="*/ 2147483647 h 84"/>
                <a:gd name="T4" fmla="*/ 2147483647 w 234"/>
                <a:gd name="T5" fmla="*/ 2147483647 h 84"/>
                <a:gd name="T6" fmla="*/ 0 w 234"/>
                <a:gd name="T7" fmla="*/ 0 h 84"/>
                <a:gd name="T8" fmla="*/ 2147483647 w 234"/>
                <a:gd name="T9" fmla="*/ 2147483647 h 84"/>
                <a:gd name="T10" fmla="*/ 2147483647 w 234"/>
                <a:gd name="T11" fmla="*/ 2147483647 h 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4"/>
                <a:gd name="T19" fmla="*/ 0 h 84"/>
                <a:gd name="T20" fmla="*/ 234 w 234"/>
                <a:gd name="T21" fmla="*/ 84 h 8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4" h="84">
                  <a:moveTo>
                    <a:pt x="100" y="84"/>
                  </a:moveTo>
                  <a:lnTo>
                    <a:pt x="172" y="84"/>
                  </a:lnTo>
                  <a:lnTo>
                    <a:pt x="234" y="2"/>
                  </a:lnTo>
                  <a:lnTo>
                    <a:pt x="0" y="0"/>
                  </a:lnTo>
                  <a:lnTo>
                    <a:pt x="34" y="78"/>
                  </a:lnTo>
                  <a:lnTo>
                    <a:pt x="100" y="84"/>
                  </a:lnTo>
                  <a:close/>
                </a:path>
              </a:pathLst>
            </a:custGeom>
            <a:solidFill>
              <a:srgbClr val="E11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66" name="Freeform 35"/>
            <p:cNvSpPr>
              <a:spLocks/>
            </p:cNvSpPr>
            <p:nvPr/>
          </p:nvSpPr>
          <p:spPr bwMode="auto">
            <a:xfrm>
              <a:off x="1981200" y="2678113"/>
              <a:ext cx="893763" cy="247650"/>
            </a:xfrm>
            <a:custGeom>
              <a:avLst/>
              <a:gdLst>
                <a:gd name="T0" fmla="*/ 2147483647 w 2254"/>
                <a:gd name="T1" fmla="*/ 2147483647 h 624"/>
                <a:gd name="T2" fmla="*/ 2147483647 w 2254"/>
                <a:gd name="T3" fmla="*/ 2147483647 h 624"/>
                <a:gd name="T4" fmla="*/ 2147483647 w 2254"/>
                <a:gd name="T5" fmla="*/ 2147483647 h 624"/>
                <a:gd name="T6" fmla="*/ 2147483647 w 2254"/>
                <a:gd name="T7" fmla="*/ 2147483647 h 624"/>
                <a:gd name="T8" fmla="*/ 2147483647 w 2254"/>
                <a:gd name="T9" fmla="*/ 2147483647 h 624"/>
                <a:gd name="T10" fmla="*/ 2147483647 w 2254"/>
                <a:gd name="T11" fmla="*/ 2147483647 h 624"/>
                <a:gd name="T12" fmla="*/ 2147483647 w 2254"/>
                <a:gd name="T13" fmla="*/ 2147483647 h 624"/>
                <a:gd name="T14" fmla="*/ 2147483647 w 2254"/>
                <a:gd name="T15" fmla="*/ 2147483647 h 624"/>
                <a:gd name="T16" fmla="*/ 2147483647 w 2254"/>
                <a:gd name="T17" fmla="*/ 2147483647 h 624"/>
                <a:gd name="T18" fmla="*/ 2147483647 w 2254"/>
                <a:gd name="T19" fmla="*/ 0 h 624"/>
                <a:gd name="T20" fmla="*/ 0 w 2254"/>
                <a:gd name="T21" fmla="*/ 2147483647 h 624"/>
                <a:gd name="T22" fmla="*/ 2147483647 w 2254"/>
                <a:gd name="T23" fmla="*/ 2147483647 h 624"/>
                <a:gd name="T24" fmla="*/ 2147483647 w 2254"/>
                <a:gd name="T25" fmla="*/ 2147483647 h 624"/>
                <a:gd name="T26" fmla="*/ 2147483647 w 2254"/>
                <a:gd name="T27" fmla="*/ 2147483647 h 624"/>
                <a:gd name="T28" fmla="*/ 2147483647 w 2254"/>
                <a:gd name="T29" fmla="*/ 2147483647 h 624"/>
                <a:gd name="T30" fmla="*/ 2147483647 w 2254"/>
                <a:gd name="T31" fmla="*/ 2147483647 h 624"/>
                <a:gd name="T32" fmla="*/ 2147483647 w 2254"/>
                <a:gd name="T33" fmla="*/ 2147483647 h 624"/>
                <a:gd name="T34" fmla="*/ 2147483647 w 2254"/>
                <a:gd name="T35" fmla="*/ 2147483647 h 624"/>
                <a:gd name="T36" fmla="*/ 2147483647 w 2254"/>
                <a:gd name="T37" fmla="*/ 2147483647 h 624"/>
                <a:gd name="T38" fmla="*/ 2147483647 w 2254"/>
                <a:gd name="T39" fmla="*/ 2147483647 h 624"/>
                <a:gd name="T40" fmla="*/ 2147483647 w 2254"/>
                <a:gd name="T41" fmla="*/ 2147483647 h 624"/>
                <a:gd name="T42" fmla="*/ 2147483647 w 2254"/>
                <a:gd name="T43" fmla="*/ 2147483647 h 624"/>
                <a:gd name="T44" fmla="*/ 2147483647 w 2254"/>
                <a:gd name="T45" fmla="*/ 2147483647 h 624"/>
                <a:gd name="T46" fmla="*/ 2147483647 w 2254"/>
                <a:gd name="T47" fmla="*/ 2147483647 h 624"/>
                <a:gd name="T48" fmla="*/ 2147483647 w 2254"/>
                <a:gd name="T49" fmla="*/ 2147483647 h 624"/>
                <a:gd name="T50" fmla="*/ 2147483647 w 2254"/>
                <a:gd name="T51" fmla="*/ 2147483647 h 624"/>
                <a:gd name="T52" fmla="*/ 2147483647 w 2254"/>
                <a:gd name="T53" fmla="*/ 2147483647 h 624"/>
                <a:gd name="T54" fmla="*/ 2147483647 w 2254"/>
                <a:gd name="T55" fmla="*/ 2147483647 h 624"/>
                <a:gd name="T56" fmla="*/ 2147483647 w 2254"/>
                <a:gd name="T57" fmla="*/ 2147483647 h 624"/>
                <a:gd name="T58" fmla="*/ 2147483647 w 2254"/>
                <a:gd name="T59" fmla="*/ 2147483647 h 624"/>
                <a:gd name="T60" fmla="*/ 2147483647 w 2254"/>
                <a:gd name="T61" fmla="*/ 2147483647 h 624"/>
                <a:gd name="T62" fmla="*/ 2147483647 w 2254"/>
                <a:gd name="T63" fmla="*/ 2147483647 h 62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254"/>
                <a:gd name="T97" fmla="*/ 0 h 624"/>
                <a:gd name="T98" fmla="*/ 2254 w 2254"/>
                <a:gd name="T99" fmla="*/ 624 h 62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254" h="624">
                  <a:moveTo>
                    <a:pt x="2154" y="463"/>
                  </a:moveTo>
                  <a:lnTo>
                    <a:pt x="2119" y="387"/>
                  </a:lnTo>
                  <a:lnTo>
                    <a:pt x="1944" y="387"/>
                  </a:lnTo>
                  <a:lnTo>
                    <a:pt x="1882" y="228"/>
                  </a:lnTo>
                  <a:lnTo>
                    <a:pt x="1469" y="228"/>
                  </a:lnTo>
                  <a:lnTo>
                    <a:pt x="1407" y="150"/>
                  </a:lnTo>
                  <a:lnTo>
                    <a:pt x="1331" y="228"/>
                  </a:lnTo>
                  <a:lnTo>
                    <a:pt x="174" y="228"/>
                  </a:lnTo>
                  <a:lnTo>
                    <a:pt x="174" y="150"/>
                  </a:lnTo>
                  <a:lnTo>
                    <a:pt x="87" y="0"/>
                  </a:lnTo>
                  <a:lnTo>
                    <a:pt x="0" y="187"/>
                  </a:lnTo>
                  <a:lnTo>
                    <a:pt x="22" y="258"/>
                  </a:lnTo>
                  <a:lnTo>
                    <a:pt x="90" y="166"/>
                  </a:lnTo>
                  <a:lnTo>
                    <a:pt x="168" y="310"/>
                  </a:lnTo>
                  <a:lnTo>
                    <a:pt x="239" y="310"/>
                  </a:lnTo>
                  <a:lnTo>
                    <a:pt x="308" y="387"/>
                  </a:lnTo>
                  <a:lnTo>
                    <a:pt x="487" y="387"/>
                  </a:lnTo>
                  <a:lnTo>
                    <a:pt x="571" y="304"/>
                  </a:lnTo>
                  <a:lnTo>
                    <a:pt x="834" y="304"/>
                  </a:lnTo>
                  <a:lnTo>
                    <a:pt x="1014" y="608"/>
                  </a:lnTo>
                  <a:lnTo>
                    <a:pt x="1331" y="608"/>
                  </a:lnTo>
                  <a:lnTo>
                    <a:pt x="1393" y="376"/>
                  </a:lnTo>
                  <a:lnTo>
                    <a:pt x="1469" y="458"/>
                  </a:lnTo>
                  <a:lnTo>
                    <a:pt x="1572" y="458"/>
                  </a:lnTo>
                  <a:lnTo>
                    <a:pt x="1640" y="387"/>
                  </a:lnTo>
                  <a:lnTo>
                    <a:pt x="1789" y="387"/>
                  </a:lnTo>
                  <a:lnTo>
                    <a:pt x="2023" y="619"/>
                  </a:lnTo>
                  <a:lnTo>
                    <a:pt x="2088" y="536"/>
                  </a:lnTo>
                  <a:lnTo>
                    <a:pt x="2177" y="624"/>
                  </a:lnTo>
                  <a:lnTo>
                    <a:pt x="2254" y="547"/>
                  </a:lnTo>
                  <a:lnTo>
                    <a:pt x="2188" y="541"/>
                  </a:lnTo>
                  <a:lnTo>
                    <a:pt x="2154" y="463"/>
                  </a:lnTo>
                  <a:close/>
                </a:path>
              </a:pathLst>
            </a:custGeom>
            <a:solidFill>
              <a:srgbClr val="1714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67" name="Freeform 36"/>
            <p:cNvSpPr>
              <a:spLocks/>
            </p:cNvSpPr>
            <p:nvPr/>
          </p:nvSpPr>
          <p:spPr bwMode="auto">
            <a:xfrm>
              <a:off x="2944813" y="2862263"/>
              <a:ext cx="136525" cy="34925"/>
            </a:xfrm>
            <a:custGeom>
              <a:avLst/>
              <a:gdLst>
                <a:gd name="T0" fmla="*/ 0 w 341"/>
                <a:gd name="T1" fmla="*/ 0 h 86"/>
                <a:gd name="T2" fmla="*/ 2147483647 w 341"/>
                <a:gd name="T3" fmla="*/ 2147483647 h 86"/>
                <a:gd name="T4" fmla="*/ 2147483647 w 341"/>
                <a:gd name="T5" fmla="*/ 2147483647 h 86"/>
                <a:gd name="T6" fmla="*/ 2147483647 w 341"/>
                <a:gd name="T7" fmla="*/ 0 h 86"/>
                <a:gd name="T8" fmla="*/ 0 w 341"/>
                <a:gd name="T9" fmla="*/ 0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1"/>
                <a:gd name="T16" fmla="*/ 0 h 86"/>
                <a:gd name="T17" fmla="*/ 341 w 341"/>
                <a:gd name="T18" fmla="*/ 86 h 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1" h="86">
                  <a:moveTo>
                    <a:pt x="0" y="0"/>
                  </a:moveTo>
                  <a:lnTo>
                    <a:pt x="79" y="86"/>
                  </a:lnTo>
                  <a:lnTo>
                    <a:pt x="279" y="86"/>
                  </a:lnTo>
                  <a:lnTo>
                    <a:pt x="34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14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68" name="Freeform 37"/>
            <p:cNvSpPr>
              <a:spLocks/>
            </p:cNvSpPr>
            <p:nvPr/>
          </p:nvSpPr>
          <p:spPr bwMode="auto">
            <a:xfrm>
              <a:off x="1582738" y="2555875"/>
              <a:ext cx="330200" cy="128588"/>
            </a:xfrm>
            <a:custGeom>
              <a:avLst/>
              <a:gdLst>
                <a:gd name="T0" fmla="*/ 0 w 831"/>
                <a:gd name="T1" fmla="*/ 0 h 323"/>
                <a:gd name="T2" fmla="*/ 2147483647 w 831"/>
                <a:gd name="T3" fmla="*/ 2147483647 h 323"/>
                <a:gd name="T4" fmla="*/ 2147483647 w 831"/>
                <a:gd name="T5" fmla="*/ 2147483647 h 323"/>
                <a:gd name="T6" fmla="*/ 2147483647 w 831"/>
                <a:gd name="T7" fmla="*/ 2147483647 h 323"/>
                <a:gd name="T8" fmla="*/ 2147483647 w 831"/>
                <a:gd name="T9" fmla="*/ 2147483647 h 323"/>
                <a:gd name="T10" fmla="*/ 2147483647 w 831"/>
                <a:gd name="T11" fmla="*/ 2147483647 h 323"/>
                <a:gd name="T12" fmla="*/ 2147483647 w 831"/>
                <a:gd name="T13" fmla="*/ 2147483647 h 323"/>
                <a:gd name="T14" fmla="*/ 2147483647 w 831"/>
                <a:gd name="T15" fmla="*/ 2147483647 h 323"/>
                <a:gd name="T16" fmla="*/ 2147483647 w 831"/>
                <a:gd name="T17" fmla="*/ 2147483647 h 323"/>
                <a:gd name="T18" fmla="*/ 2147483647 w 831"/>
                <a:gd name="T19" fmla="*/ 2147483647 h 323"/>
                <a:gd name="T20" fmla="*/ 2147483647 w 831"/>
                <a:gd name="T21" fmla="*/ 2147483647 h 323"/>
                <a:gd name="T22" fmla="*/ 2147483647 w 831"/>
                <a:gd name="T23" fmla="*/ 2147483647 h 323"/>
                <a:gd name="T24" fmla="*/ 2147483647 w 831"/>
                <a:gd name="T25" fmla="*/ 2147483647 h 323"/>
                <a:gd name="T26" fmla="*/ 2147483647 w 831"/>
                <a:gd name="T27" fmla="*/ 2147483647 h 323"/>
                <a:gd name="T28" fmla="*/ 2147483647 w 831"/>
                <a:gd name="T29" fmla="*/ 2147483647 h 323"/>
                <a:gd name="T30" fmla="*/ 2147483647 w 831"/>
                <a:gd name="T31" fmla="*/ 0 h 323"/>
                <a:gd name="T32" fmla="*/ 0 w 831"/>
                <a:gd name="T33" fmla="*/ 0 h 3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31"/>
                <a:gd name="T52" fmla="*/ 0 h 323"/>
                <a:gd name="T53" fmla="*/ 831 w 831"/>
                <a:gd name="T54" fmla="*/ 323 h 32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31" h="323">
                  <a:moveTo>
                    <a:pt x="0" y="0"/>
                  </a:moveTo>
                  <a:lnTo>
                    <a:pt x="93" y="86"/>
                  </a:lnTo>
                  <a:lnTo>
                    <a:pt x="180" y="323"/>
                  </a:lnTo>
                  <a:lnTo>
                    <a:pt x="242" y="323"/>
                  </a:lnTo>
                  <a:lnTo>
                    <a:pt x="324" y="179"/>
                  </a:lnTo>
                  <a:lnTo>
                    <a:pt x="413" y="323"/>
                  </a:lnTo>
                  <a:lnTo>
                    <a:pt x="634" y="323"/>
                  </a:lnTo>
                  <a:lnTo>
                    <a:pt x="707" y="247"/>
                  </a:lnTo>
                  <a:lnTo>
                    <a:pt x="778" y="323"/>
                  </a:lnTo>
                  <a:lnTo>
                    <a:pt x="831" y="323"/>
                  </a:lnTo>
                  <a:lnTo>
                    <a:pt x="777" y="239"/>
                  </a:lnTo>
                  <a:lnTo>
                    <a:pt x="723" y="154"/>
                  </a:lnTo>
                  <a:lnTo>
                    <a:pt x="413" y="154"/>
                  </a:lnTo>
                  <a:lnTo>
                    <a:pt x="334" y="66"/>
                  </a:lnTo>
                  <a:lnTo>
                    <a:pt x="186" y="66"/>
                  </a:lnTo>
                  <a:lnTo>
                    <a:pt x="1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14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69" name="Freeform 38"/>
            <p:cNvSpPr>
              <a:spLocks/>
            </p:cNvSpPr>
            <p:nvPr/>
          </p:nvSpPr>
          <p:spPr bwMode="auto">
            <a:xfrm>
              <a:off x="1187450" y="2492375"/>
              <a:ext cx="339725" cy="92075"/>
            </a:xfrm>
            <a:custGeom>
              <a:avLst/>
              <a:gdLst>
                <a:gd name="T0" fmla="*/ 2147483647 w 857"/>
                <a:gd name="T1" fmla="*/ 2147483647 h 232"/>
                <a:gd name="T2" fmla="*/ 2147483647 w 857"/>
                <a:gd name="T3" fmla="*/ 2147483647 h 232"/>
                <a:gd name="T4" fmla="*/ 2147483647 w 857"/>
                <a:gd name="T5" fmla="*/ 2147483647 h 232"/>
                <a:gd name="T6" fmla="*/ 2147483647 w 857"/>
                <a:gd name="T7" fmla="*/ 0 h 232"/>
                <a:gd name="T8" fmla="*/ 0 w 857"/>
                <a:gd name="T9" fmla="*/ 0 h 232"/>
                <a:gd name="T10" fmla="*/ 2147483647 w 857"/>
                <a:gd name="T11" fmla="*/ 2147483647 h 232"/>
                <a:gd name="T12" fmla="*/ 2147483647 w 857"/>
                <a:gd name="T13" fmla="*/ 2147483647 h 232"/>
                <a:gd name="T14" fmla="*/ 2147483647 w 857"/>
                <a:gd name="T15" fmla="*/ 2147483647 h 232"/>
                <a:gd name="T16" fmla="*/ 2147483647 w 857"/>
                <a:gd name="T17" fmla="*/ 2147483647 h 232"/>
                <a:gd name="T18" fmla="*/ 2147483647 w 857"/>
                <a:gd name="T19" fmla="*/ 2147483647 h 232"/>
                <a:gd name="T20" fmla="*/ 2147483647 w 857"/>
                <a:gd name="T21" fmla="*/ 2147483647 h 2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57"/>
                <a:gd name="T34" fmla="*/ 0 h 232"/>
                <a:gd name="T35" fmla="*/ 857 w 857"/>
                <a:gd name="T36" fmla="*/ 232 h 23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57" h="232">
                  <a:moveTo>
                    <a:pt x="857" y="160"/>
                  </a:moveTo>
                  <a:lnTo>
                    <a:pt x="790" y="78"/>
                  </a:lnTo>
                  <a:lnTo>
                    <a:pt x="247" y="78"/>
                  </a:lnTo>
                  <a:lnTo>
                    <a:pt x="165" y="0"/>
                  </a:lnTo>
                  <a:lnTo>
                    <a:pt x="0" y="0"/>
                  </a:lnTo>
                  <a:lnTo>
                    <a:pt x="76" y="74"/>
                  </a:lnTo>
                  <a:lnTo>
                    <a:pt x="174" y="74"/>
                  </a:lnTo>
                  <a:lnTo>
                    <a:pt x="236" y="232"/>
                  </a:lnTo>
                  <a:lnTo>
                    <a:pt x="325" y="232"/>
                  </a:lnTo>
                  <a:lnTo>
                    <a:pt x="387" y="160"/>
                  </a:lnTo>
                  <a:lnTo>
                    <a:pt x="857" y="160"/>
                  </a:lnTo>
                  <a:close/>
                </a:path>
              </a:pathLst>
            </a:custGeom>
            <a:solidFill>
              <a:srgbClr val="E11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70" name="Freeform 40"/>
            <p:cNvSpPr>
              <a:spLocks/>
            </p:cNvSpPr>
            <p:nvPr/>
          </p:nvSpPr>
          <p:spPr bwMode="auto">
            <a:xfrm>
              <a:off x="900113" y="2492375"/>
              <a:ext cx="233362" cy="90488"/>
            </a:xfrm>
            <a:custGeom>
              <a:avLst/>
              <a:gdLst>
                <a:gd name="T0" fmla="*/ 2147483647 w 589"/>
                <a:gd name="T1" fmla="*/ 0 h 226"/>
                <a:gd name="T2" fmla="*/ 0 w 589"/>
                <a:gd name="T3" fmla="*/ 2147483647 h 226"/>
                <a:gd name="T4" fmla="*/ 2147483647 w 589"/>
                <a:gd name="T5" fmla="*/ 2147483647 h 226"/>
                <a:gd name="T6" fmla="*/ 2147483647 w 589"/>
                <a:gd name="T7" fmla="*/ 2147483647 h 226"/>
                <a:gd name="T8" fmla="*/ 2147483647 w 589"/>
                <a:gd name="T9" fmla="*/ 2147483647 h 226"/>
                <a:gd name="T10" fmla="*/ 2147483647 w 589"/>
                <a:gd name="T11" fmla="*/ 2147483647 h 226"/>
                <a:gd name="T12" fmla="*/ 2147483647 w 589"/>
                <a:gd name="T13" fmla="*/ 2147483647 h 226"/>
                <a:gd name="T14" fmla="*/ 2147483647 w 589"/>
                <a:gd name="T15" fmla="*/ 2147483647 h 226"/>
                <a:gd name="T16" fmla="*/ 2147483647 w 589"/>
                <a:gd name="T17" fmla="*/ 0 h 226"/>
                <a:gd name="T18" fmla="*/ 2147483647 w 589"/>
                <a:gd name="T19" fmla="*/ 0 h 22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89"/>
                <a:gd name="T31" fmla="*/ 0 h 226"/>
                <a:gd name="T32" fmla="*/ 589 w 589"/>
                <a:gd name="T33" fmla="*/ 226 h 22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89" h="226">
                  <a:moveTo>
                    <a:pt x="37" y="0"/>
                  </a:moveTo>
                  <a:lnTo>
                    <a:pt x="0" y="9"/>
                  </a:lnTo>
                  <a:lnTo>
                    <a:pt x="21" y="82"/>
                  </a:lnTo>
                  <a:lnTo>
                    <a:pt x="120" y="82"/>
                  </a:lnTo>
                  <a:lnTo>
                    <a:pt x="202" y="226"/>
                  </a:lnTo>
                  <a:lnTo>
                    <a:pt x="286" y="226"/>
                  </a:lnTo>
                  <a:lnTo>
                    <a:pt x="424" y="71"/>
                  </a:lnTo>
                  <a:lnTo>
                    <a:pt x="527" y="71"/>
                  </a:lnTo>
                  <a:lnTo>
                    <a:pt x="589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1714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71" name="Freeform 41"/>
            <p:cNvSpPr>
              <a:spLocks/>
            </p:cNvSpPr>
            <p:nvPr/>
          </p:nvSpPr>
          <p:spPr bwMode="auto">
            <a:xfrm>
              <a:off x="1217613" y="2520950"/>
              <a:ext cx="63500" cy="63500"/>
            </a:xfrm>
            <a:custGeom>
              <a:avLst/>
              <a:gdLst>
                <a:gd name="T0" fmla="*/ 0 w 160"/>
                <a:gd name="T1" fmla="*/ 0 h 158"/>
                <a:gd name="T2" fmla="*/ 2147483647 w 160"/>
                <a:gd name="T3" fmla="*/ 2147483647 h 158"/>
                <a:gd name="T4" fmla="*/ 2147483647 w 160"/>
                <a:gd name="T5" fmla="*/ 0 h 158"/>
                <a:gd name="T6" fmla="*/ 0 w 160"/>
                <a:gd name="T7" fmla="*/ 0 h 1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0"/>
                <a:gd name="T13" fmla="*/ 0 h 158"/>
                <a:gd name="T14" fmla="*/ 160 w 160"/>
                <a:gd name="T15" fmla="*/ 158 h 1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0" h="158">
                  <a:moveTo>
                    <a:pt x="0" y="0"/>
                  </a:moveTo>
                  <a:lnTo>
                    <a:pt x="160" y="158"/>
                  </a:lnTo>
                  <a:lnTo>
                    <a:pt x="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14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72" name="Freeform 42"/>
            <p:cNvSpPr>
              <a:spLocks/>
            </p:cNvSpPr>
            <p:nvPr/>
          </p:nvSpPr>
          <p:spPr bwMode="auto">
            <a:xfrm>
              <a:off x="2049463" y="2736850"/>
              <a:ext cx="490537" cy="31750"/>
            </a:xfrm>
            <a:custGeom>
              <a:avLst/>
              <a:gdLst>
                <a:gd name="T0" fmla="*/ 2147483647 w 1233"/>
                <a:gd name="T1" fmla="*/ 2147483647 h 78"/>
                <a:gd name="T2" fmla="*/ 2147483647 w 1233"/>
                <a:gd name="T3" fmla="*/ 0 h 78"/>
                <a:gd name="T4" fmla="*/ 0 w 1233"/>
                <a:gd name="T5" fmla="*/ 0 h 78"/>
                <a:gd name="T6" fmla="*/ 0 w 1233"/>
                <a:gd name="T7" fmla="*/ 2147483647 h 78"/>
                <a:gd name="T8" fmla="*/ 2147483647 w 1233"/>
                <a:gd name="T9" fmla="*/ 2147483647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33"/>
                <a:gd name="T16" fmla="*/ 0 h 78"/>
                <a:gd name="T17" fmla="*/ 1233 w 1233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33" h="78">
                  <a:moveTo>
                    <a:pt x="1157" y="78"/>
                  </a:moveTo>
                  <a:lnTo>
                    <a:pt x="1233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1157" y="78"/>
                  </a:lnTo>
                  <a:close/>
                </a:path>
              </a:pathLst>
            </a:custGeom>
            <a:solidFill>
              <a:srgbClr val="E11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73" name="Freeform 43"/>
            <p:cNvSpPr>
              <a:spLocks/>
            </p:cNvSpPr>
            <p:nvPr/>
          </p:nvSpPr>
          <p:spPr bwMode="auto">
            <a:xfrm>
              <a:off x="1890713" y="2651125"/>
              <a:ext cx="125412" cy="101600"/>
            </a:xfrm>
            <a:custGeom>
              <a:avLst/>
              <a:gdLst>
                <a:gd name="T0" fmla="*/ 2147483647 w 314"/>
                <a:gd name="T1" fmla="*/ 2147483647 h 255"/>
                <a:gd name="T2" fmla="*/ 2147483647 w 314"/>
                <a:gd name="T3" fmla="*/ 0 h 255"/>
                <a:gd name="T4" fmla="*/ 0 w 314"/>
                <a:gd name="T5" fmla="*/ 0 h 255"/>
                <a:gd name="T6" fmla="*/ 2147483647 w 314"/>
                <a:gd name="T7" fmla="*/ 2147483647 h 255"/>
                <a:gd name="T8" fmla="*/ 2147483647 w 314"/>
                <a:gd name="T9" fmla="*/ 2147483647 h 255"/>
                <a:gd name="T10" fmla="*/ 2147483647 w 314"/>
                <a:gd name="T11" fmla="*/ 2147483647 h 255"/>
                <a:gd name="T12" fmla="*/ 2147483647 w 314"/>
                <a:gd name="T13" fmla="*/ 2147483647 h 25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4"/>
                <a:gd name="T22" fmla="*/ 0 h 255"/>
                <a:gd name="T23" fmla="*/ 314 w 314"/>
                <a:gd name="T24" fmla="*/ 255 h 25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4" h="255">
                  <a:moveTo>
                    <a:pt x="314" y="68"/>
                  </a:moveTo>
                  <a:lnTo>
                    <a:pt x="266" y="0"/>
                  </a:lnTo>
                  <a:lnTo>
                    <a:pt x="0" y="0"/>
                  </a:lnTo>
                  <a:lnTo>
                    <a:pt x="54" y="84"/>
                  </a:lnTo>
                  <a:lnTo>
                    <a:pt x="173" y="84"/>
                  </a:lnTo>
                  <a:lnTo>
                    <a:pt x="227" y="255"/>
                  </a:lnTo>
                  <a:lnTo>
                    <a:pt x="314" y="68"/>
                  </a:lnTo>
                  <a:close/>
                </a:path>
              </a:pathLst>
            </a:custGeom>
            <a:solidFill>
              <a:srgbClr val="E11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74" name="Freeform 75"/>
            <p:cNvSpPr>
              <a:spLocks/>
            </p:cNvSpPr>
            <p:nvPr/>
          </p:nvSpPr>
          <p:spPr bwMode="auto">
            <a:xfrm>
              <a:off x="3127375" y="2862263"/>
              <a:ext cx="122238" cy="115887"/>
            </a:xfrm>
            <a:custGeom>
              <a:avLst/>
              <a:gdLst>
                <a:gd name="T0" fmla="*/ 2147483647 w 304"/>
                <a:gd name="T1" fmla="*/ 2147483647 h 291"/>
                <a:gd name="T2" fmla="*/ 2147483647 w 304"/>
                <a:gd name="T3" fmla="*/ 2147483647 h 291"/>
                <a:gd name="T4" fmla="*/ 2147483647 w 304"/>
                <a:gd name="T5" fmla="*/ 2147483647 h 291"/>
                <a:gd name="T6" fmla="*/ 2147483647 w 304"/>
                <a:gd name="T7" fmla="*/ 2147483647 h 291"/>
                <a:gd name="T8" fmla="*/ 0 w 304"/>
                <a:gd name="T9" fmla="*/ 0 h 2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91"/>
                <a:gd name="T17" fmla="*/ 304 w 304"/>
                <a:gd name="T18" fmla="*/ 291 h 2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91">
                  <a:moveTo>
                    <a:pt x="304" y="143"/>
                  </a:moveTo>
                  <a:lnTo>
                    <a:pt x="207" y="291"/>
                  </a:lnTo>
                  <a:lnTo>
                    <a:pt x="134" y="291"/>
                  </a:lnTo>
                  <a:lnTo>
                    <a:pt x="66" y="97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75" name="Freeform 76"/>
            <p:cNvSpPr>
              <a:spLocks/>
            </p:cNvSpPr>
            <p:nvPr/>
          </p:nvSpPr>
          <p:spPr bwMode="auto">
            <a:xfrm>
              <a:off x="3127375" y="2862263"/>
              <a:ext cx="122238" cy="57150"/>
            </a:xfrm>
            <a:custGeom>
              <a:avLst/>
              <a:gdLst>
                <a:gd name="T0" fmla="*/ 0 w 304"/>
                <a:gd name="T1" fmla="*/ 0 h 143"/>
                <a:gd name="T2" fmla="*/ 2147483647 w 304"/>
                <a:gd name="T3" fmla="*/ 2147483647 h 143"/>
                <a:gd name="T4" fmla="*/ 2147483647 w 304"/>
                <a:gd name="T5" fmla="*/ 2147483647 h 143"/>
                <a:gd name="T6" fmla="*/ 2147483647 w 304"/>
                <a:gd name="T7" fmla="*/ 2147483647 h 1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4"/>
                <a:gd name="T13" fmla="*/ 0 h 143"/>
                <a:gd name="T14" fmla="*/ 304 w 304"/>
                <a:gd name="T15" fmla="*/ 143 h 1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4" h="143">
                  <a:moveTo>
                    <a:pt x="0" y="0"/>
                  </a:moveTo>
                  <a:lnTo>
                    <a:pt x="85" y="78"/>
                  </a:lnTo>
                  <a:lnTo>
                    <a:pt x="155" y="143"/>
                  </a:lnTo>
                  <a:lnTo>
                    <a:pt x="304" y="14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76" name="Freeform 77"/>
            <p:cNvSpPr>
              <a:spLocks/>
            </p:cNvSpPr>
            <p:nvPr/>
          </p:nvSpPr>
          <p:spPr bwMode="auto">
            <a:xfrm>
              <a:off x="2874963" y="2862263"/>
              <a:ext cx="53975" cy="31750"/>
            </a:xfrm>
            <a:custGeom>
              <a:avLst/>
              <a:gdLst>
                <a:gd name="T0" fmla="*/ 2147483647 w 134"/>
                <a:gd name="T1" fmla="*/ 0 h 82"/>
                <a:gd name="T2" fmla="*/ 2147483647 w 134"/>
                <a:gd name="T3" fmla="*/ 2147483647 h 82"/>
                <a:gd name="T4" fmla="*/ 0 w 134"/>
                <a:gd name="T5" fmla="*/ 2147483647 h 82"/>
                <a:gd name="T6" fmla="*/ 0 60000 65536"/>
                <a:gd name="T7" fmla="*/ 0 60000 65536"/>
                <a:gd name="T8" fmla="*/ 0 60000 65536"/>
                <a:gd name="T9" fmla="*/ 0 w 134"/>
                <a:gd name="T10" fmla="*/ 0 h 82"/>
                <a:gd name="T11" fmla="*/ 134 w 134"/>
                <a:gd name="T12" fmla="*/ 82 h 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4" h="82">
                  <a:moveTo>
                    <a:pt x="134" y="0"/>
                  </a:moveTo>
                  <a:lnTo>
                    <a:pt x="72" y="82"/>
                  </a:lnTo>
                  <a:lnTo>
                    <a:pt x="0" y="82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77" name="Freeform 78"/>
            <p:cNvSpPr>
              <a:spLocks/>
            </p:cNvSpPr>
            <p:nvPr/>
          </p:nvSpPr>
          <p:spPr bwMode="auto">
            <a:xfrm>
              <a:off x="2540000" y="2736850"/>
              <a:ext cx="296863" cy="123825"/>
            </a:xfrm>
            <a:custGeom>
              <a:avLst/>
              <a:gdLst>
                <a:gd name="T0" fmla="*/ 2147483647 w 747"/>
                <a:gd name="T1" fmla="*/ 2147483647 h 313"/>
                <a:gd name="T2" fmla="*/ 2147483647 w 747"/>
                <a:gd name="T3" fmla="*/ 2147483647 h 313"/>
                <a:gd name="T4" fmla="*/ 2147483647 w 747"/>
                <a:gd name="T5" fmla="*/ 2147483647 h 313"/>
                <a:gd name="T6" fmla="*/ 2147483647 w 747"/>
                <a:gd name="T7" fmla="*/ 2147483647 h 313"/>
                <a:gd name="T8" fmla="*/ 2147483647 w 747"/>
                <a:gd name="T9" fmla="*/ 2147483647 h 313"/>
                <a:gd name="T10" fmla="*/ 0 w 747"/>
                <a:gd name="T11" fmla="*/ 0 h 3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47"/>
                <a:gd name="T19" fmla="*/ 0 h 313"/>
                <a:gd name="T20" fmla="*/ 747 w 747"/>
                <a:gd name="T21" fmla="*/ 313 h 31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47" h="313">
                  <a:moveTo>
                    <a:pt x="747" y="313"/>
                  </a:moveTo>
                  <a:lnTo>
                    <a:pt x="712" y="237"/>
                  </a:lnTo>
                  <a:lnTo>
                    <a:pt x="537" y="237"/>
                  </a:lnTo>
                  <a:lnTo>
                    <a:pt x="475" y="78"/>
                  </a:lnTo>
                  <a:lnTo>
                    <a:pt x="62" y="78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78" name="Freeform 79"/>
            <p:cNvSpPr>
              <a:spLocks/>
            </p:cNvSpPr>
            <p:nvPr/>
          </p:nvSpPr>
          <p:spPr bwMode="auto">
            <a:xfrm>
              <a:off x="2836863" y="2860675"/>
              <a:ext cx="38100" cy="33338"/>
            </a:xfrm>
            <a:custGeom>
              <a:avLst/>
              <a:gdLst>
                <a:gd name="T0" fmla="*/ 2147483647 w 100"/>
                <a:gd name="T1" fmla="*/ 2147483647 h 84"/>
                <a:gd name="T2" fmla="*/ 2147483647 w 100"/>
                <a:gd name="T3" fmla="*/ 2147483647 h 84"/>
                <a:gd name="T4" fmla="*/ 0 w 100"/>
                <a:gd name="T5" fmla="*/ 0 h 84"/>
                <a:gd name="T6" fmla="*/ 0 60000 65536"/>
                <a:gd name="T7" fmla="*/ 0 60000 65536"/>
                <a:gd name="T8" fmla="*/ 0 60000 65536"/>
                <a:gd name="T9" fmla="*/ 0 w 100"/>
                <a:gd name="T10" fmla="*/ 0 h 84"/>
                <a:gd name="T11" fmla="*/ 100 w 100"/>
                <a:gd name="T12" fmla="*/ 84 h 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0" h="84">
                  <a:moveTo>
                    <a:pt x="100" y="84"/>
                  </a:moveTo>
                  <a:lnTo>
                    <a:pt x="34" y="78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79" name="Freeform 80"/>
            <p:cNvSpPr>
              <a:spLocks/>
            </p:cNvSpPr>
            <p:nvPr/>
          </p:nvSpPr>
          <p:spPr bwMode="auto">
            <a:xfrm>
              <a:off x="1981200" y="2743200"/>
              <a:ext cx="893763" cy="182563"/>
            </a:xfrm>
            <a:custGeom>
              <a:avLst/>
              <a:gdLst>
                <a:gd name="T0" fmla="*/ 2147483647 w 2254"/>
                <a:gd name="T1" fmla="*/ 2147483647 h 458"/>
                <a:gd name="T2" fmla="*/ 2147483647 w 2254"/>
                <a:gd name="T3" fmla="*/ 2147483647 h 458"/>
                <a:gd name="T4" fmla="*/ 2147483647 w 2254"/>
                <a:gd name="T5" fmla="*/ 2147483647 h 458"/>
                <a:gd name="T6" fmla="*/ 2147483647 w 2254"/>
                <a:gd name="T7" fmla="*/ 2147483647 h 458"/>
                <a:gd name="T8" fmla="*/ 2147483647 w 2254"/>
                <a:gd name="T9" fmla="*/ 2147483647 h 458"/>
                <a:gd name="T10" fmla="*/ 2147483647 w 2254"/>
                <a:gd name="T11" fmla="*/ 2147483647 h 458"/>
                <a:gd name="T12" fmla="*/ 2147483647 w 2254"/>
                <a:gd name="T13" fmla="*/ 2147483647 h 458"/>
                <a:gd name="T14" fmla="*/ 2147483647 w 2254"/>
                <a:gd name="T15" fmla="*/ 2147483647 h 458"/>
                <a:gd name="T16" fmla="*/ 2147483647 w 2254"/>
                <a:gd name="T17" fmla="*/ 2147483647 h 458"/>
                <a:gd name="T18" fmla="*/ 2147483647 w 2254"/>
                <a:gd name="T19" fmla="*/ 2147483647 h 458"/>
                <a:gd name="T20" fmla="*/ 2147483647 w 2254"/>
                <a:gd name="T21" fmla="*/ 2147483647 h 458"/>
                <a:gd name="T22" fmla="*/ 2147483647 w 2254"/>
                <a:gd name="T23" fmla="*/ 2147483647 h 458"/>
                <a:gd name="T24" fmla="*/ 2147483647 w 2254"/>
                <a:gd name="T25" fmla="*/ 2147483647 h 458"/>
                <a:gd name="T26" fmla="*/ 2147483647 w 2254"/>
                <a:gd name="T27" fmla="*/ 2147483647 h 458"/>
                <a:gd name="T28" fmla="*/ 2147483647 w 2254"/>
                <a:gd name="T29" fmla="*/ 2147483647 h 458"/>
                <a:gd name="T30" fmla="*/ 2147483647 w 2254"/>
                <a:gd name="T31" fmla="*/ 2147483647 h 458"/>
                <a:gd name="T32" fmla="*/ 2147483647 w 2254"/>
                <a:gd name="T33" fmla="*/ 2147483647 h 458"/>
                <a:gd name="T34" fmla="*/ 2147483647 w 2254"/>
                <a:gd name="T35" fmla="*/ 0 h 458"/>
                <a:gd name="T36" fmla="*/ 2147483647 w 2254"/>
                <a:gd name="T37" fmla="*/ 2147483647 h 458"/>
                <a:gd name="T38" fmla="*/ 0 w 2254"/>
                <a:gd name="T39" fmla="*/ 2147483647 h 45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254"/>
                <a:gd name="T61" fmla="*/ 0 h 458"/>
                <a:gd name="T62" fmla="*/ 2254 w 2254"/>
                <a:gd name="T63" fmla="*/ 458 h 45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254" h="458">
                  <a:moveTo>
                    <a:pt x="2254" y="381"/>
                  </a:moveTo>
                  <a:lnTo>
                    <a:pt x="2177" y="458"/>
                  </a:lnTo>
                  <a:lnTo>
                    <a:pt x="2088" y="370"/>
                  </a:lnTo>
                  <a:lnTo>
                    <a:pt x="2023" y="453"/>
                  </a:lnTo>
                  <a:lnTo>
                    <a:pt x="1789" y="221"/>
                  </a:lnTo>
                  <a:lnTo>
                    <a:pt x="1640" y="221"/>
                  </a:lnTo>
                  <a:lnTo>
                    <a:pt x="1572" y="292"/>
                  </a:lnTo>
                  <a:lnTo>
                    <a:pt x="1469" y="292"/>
                  </a:lnTo>
                  <a:lnTo>
                    <a:pt x="1393" y="210"/>
                  </a:lnTo>
                  <a:lnTo>
                    <a:pt x="1331" y="442"/>
                  </a:lnTo>
                  <a:lnTo>
                    <a:pt x="1014" y="442"/>
                  </a:lnTo>
                  <a:lnTo>
                    <a:pt x="834" y="138"/>
                  </a:lnTo>
                  <a:lnTo>
                    <a:pt x="571" y="138"/>
                  </a:lnTo>
                  <a:lnTo>
                    <a:pt x="487" y="221"/>
                  </a:lnTo>
                  <a:lnTo>
                    <a:pt x="308" y="221"/>
                  </a:lnTo>
                  <a:lnTo>
                    <a:pt x="239" y="144"/>
                  </a:lnTo>
                  <a:lnTo>
                    <a:pt x="168" y="144"/>
                  </a:lnTo>
                  <a:lnTo>
                    <a:pt x="90" y="0"/>
                  </a:lnTo>
                  <a:lnTo>
                    <a:pt x="22" y="92"/>
                  </a:lnTo>
                  <a:lnTo>
                    <a:pt x="0" y="2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80" name="Line 81"/>
            <p:cNvSpPr>
              <a:spLocks noChangeShapeType="1"/>
            </p:cNvSpPr>
            <p:nvPr/>
          </p:nvSpPr>
          <p:spPr bwMode="auto">
            <a:xfrm flipH="1" flipV="1">
              <a:off x="2836863" y="2860675"/>
              <a:ext cx="92075" cy="158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81" name="Freeform 82"/>
            <p:cNvSpPr>
              <a:spLocks/>
            </p:cNvSpPr>
            <p:nvPr/>
          </p:nvSpPr>
          <p:spPr bwMode="auto">
            <a:xfrm>
              <a:off x="2944813" y="2862263"/>
              <a:ext cx="136525" cy="34925"/>
            </a:xfrm>
            <a:custGeom>
              <a:avLst/>
              <a:gdLst>
                <a:gd name="T0" fmla="*/ 2147483647 w 341"/>
                <a:gd name="T1" fmla="*/ 0 h 86"/>
                <a:gd name="T2" fmla="*/ 2147483647 w 341"/>
                <a:gd name="T3" fmla="*/ 2147483647 h 86"/>
                <a:gd name="T4" fmla="*/ 2147483647 w 341"/>
                <a:gd name="T5" fmla="*/ 2147483647 h 86"/>
                <a:gd name="T6" fmla="*/ 0 w 341"/>
                <a:gd name="T7" fmla="*/ 0 h 8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41"/>
                <a:gd name="T13" fmla="*/ 0 h 86"/>
                <a:gd name="T14" fmla="*/ 341 w 341"/>
                <a:gd name="T15" fmla="*/ 86 h 8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41" h="86">
                  <a:moveTo>
                    <a:pt x="341" y="0"/>
                  </a:moveTo>
                  <a:lnTo>
                    <a:pt x="279" y="86"/>
                  </a:lnTo>
                  <a:lnTo>
                    <a:pt x="79" y="86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82" name="Line 83"/>
            <p:cNvSpPr>
              <a:spLocks noChangeShapeType="1"/>
            </p:cNvSpPr>
            <p:nvPr/>
          </p:nvSpPr>
          <p:spPr bwMode="auto">
            <a:xfrm flipH="1">
              <a:off x="2944813" y="2862263"/>
              <a:ext cx="13652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83" name="Line 84"/>
            <p:cNvSpPr>
              <a:spLocks noChangeShapeType="1"/>
            </p:cNvSpPr>
            <p:nvPr/>
          </p:nvSpPr>
          <p:spPr bwMode="auto">
            <a:xfrm flipH="1">
              <a:off x="2928938" y="2862263"/>
              <a:ext cx="1587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84" name="Line 85"/>
            <p:cNvSpPr>
              <a:spLocks noChangeShapeType="1"/>
            </p:cNvSpPr>
            <p:nvPr/>
          </p:nvSpPr>
          <p:spPr bwMode="auto">
            <a:xfrm flipH="1">
              <a:off x="3081338" y="2862263"/>
              <a:ext cx="46037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85" name="Line 86"/>
            <p:cNvSpPr>
              <a:spLocks noChangeShapeType="1"/>
            </p:cNvSpPr>
            <p:nvPr/>
          </p:nvSpPr>
          <p:spPr bwMode="auto">
            <a:xfrm flipH="1">
              <a:off x="3249613" y="2919413"/>
              <a:ext cx="198437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86" name="Freeform 87"/>
            <p:cNvSpPr>
              <a:spLocks/>
            </p:cNvSpPr>
            <p:nvPr/>
          </p:nvSpPr>
          <p:spPr bwMode="auto">
            <a:xfrm>
              <a:off x="647700" y="2401888"/>
              <a:ext cx="2800350" cy="517525"/>
            </a:xfrm>
            <a:custGeom>
              <a:avLst/>
              <a:gdLst>
                <a:gd name="T0" fmla="*/ 0 w 7054"/>
                <a:gd name="T1" fmla="*/ 0 h 1301"/>
                <a:gd name="T2" fmla="*/ 2147483647 w 7054"/>
                <a:gd name="T3" fmla="*/ 0 h 1301"/>
                <a:gd name="T4" fmla="*/ 2147483647 w 7054"/>
                <a:gd name="T5" fmla="*/ 2147483647 h 1301"/>
                <a:gd name="T6" fmla="*/ 0 60000 65536"/>
                <a:gd name="T7" fmla="*/ 0 60000 65536"/>
                <a:gd name="T8" fmla="*/ 0 60000 65536"/>
                <a:gd name="T9" fmla="*/ 0 w 7054"/>
                <a:gd name="T10" fmla="*/ 0 h 1301"/>
                <a:gd name="T11" fmla="*/ 7054 w 7054"/>
                <a:gd name="T12" fmla="*/ 1301 h 13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054" h="1301">
                  <a:moveTo>
                    <a:pt x="0" y="0"/>
                  </a:moveTo>
                  <a:lnTo>
                    <a:pt x="7054" y="0"/>
                  </a:lnTo>
                  <a:lnTo>
                    <a:pt x="7054" y="130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87" name="Line 88"/>
            <p:cNvSpPr>
              <a:spLocks noChangeShapeType="1"/>
            </p:cNvSpPr>
            <p:nvPr/>
          </p:nvSpPr>
          <p:spPr bwMode="auto">
            <a:xfrm>
              <a:off x="1527175" y="2555875"/>
              <a:ext cx="5556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88" name="Freeform 89"/>
            <p:cNvSpPr>
              <a:spLocks/>
            </p:cNvSpPr>
            <p:nvPr/>
          </p:nvSpPr>
          <p:spPr bwMode="auto">
            <a:xfrm>
              <a:off x="1582738" y="2555875"/>
              <a:ext cx="330200" cy="128588"/>
            </a:xfrm>
            <a:custGeom>
              <a:avLst/>
              <a:gdLst>
                <a:gd name="T0" fmla="*/ 2147483647 w 831"/>
                <a:gd name="T1" fmla="*/ 2147483647 h 323"/>
                <a:gd name="T2" fmla="*/ 2147483647 w 831"/>
                <a:gd name="T3" fmla="*/ 2147483647 h 323"/>
                <a:gd name="T4" fmla="*/ 2147483647 w 831"/>
                <a:gd name="T5" fmla="*/ 2147483647 h 323"/>
                <a:gd name="T6" fmla="*/ 2147483647 w 831"/>
                <a:gd name="T7" fmla="*/ 2147483647 h 323"/>
                <a:gd name="T8" fmla="*/ 2147483647 w 831"/>
                <a:gd name="T9" fmla="*/ 2147483647 h 323"/>
                <a:gd name="T10" fmla="*/ 2147483647 w 831"/>
                <a:gd name="T11" fmla="*/ 2147483647 h 323"/>
                <a:gd name="T12" fmla="*/ 2147483647 w 831"/>
                <a:gd name="T13" fmla="*/ 2147483647 h 323"/>
                <a:gd name="T14" fmla="*/ 2147483647 w 831"/>
                <a:gd name="T15" fmla="*/ 2147483647 h 323"/>
                <a:gd name="T16" fmla="*/ 2147483647 w 831"/>
                <a:gd name="T17" fmla="*/ 2147483647 h 323"/>
                <a:gd name="T18" fmla="*/ 0 w 831"/>
                <a:gd name="T19" fmla="*/ 0 h 32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31"/>
                <a:gd name="T31" fmla="*/ 0 h 323"/>
                <a:gd name="T32" fmla="*/ 831 w 831"/>
                <a:gd name="T33" fmla="*/ 323 h 32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31" h="323">
                  <a:moveTo>
                    <a:pt x="831" y="323"/>
                  </a:moveTo>
                  <a:lnTo>
                    <a:pt x="778" y="323"/>
                  </a:lnTo>
                  <a:lnTo>
                    <a:pt x="707" y="247"/>
                  </a:lnTo>
                  <a:lnTo>
                    <a:pt x="634" y="323"/>
                  </a:lnTo>
                  <a:lnTo>
                    <a:pt x="413" y="323"/>
                  </a:lnTo>
                  <a:lnTo>
                    <a:pt x="324" y="179"/>
                  </a:lnTo>
                  <a:lnTo>
                    <a:pt x="242" y="323"/>
                  </a:lnTo>
                  <a:lnTo>
                    <a:pt x="180" y="323"/>
                  </a:lnTo>
                  <a:lnTo>
                    <a:pt x="93" y="86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89" name="Freeform 90"/>
            <p:cNvSpPr>
              <a:spLocks/>
            </p:cNvSpPr>
            <p:nvPr/>
          </p:nvSpPr>
          <p:spPr bwMode="auto">
            <a:xfrm>
              <a:off x="1187450" y="2492375"/>
              <a:ext cx="339725" cy="63500"/>
            </a:xfrm>
            <a:custGeom>
              <a:avLst/>
              <a:gdLst>
                <a:gd name="T0" fmla="*/ 2147483647 w 857"/>
                <a:gd name="T1" fmla="*/ 2147483647 h 160"/>
                <a:gd name="T2" fmla="*/ 2147483647 w 857"/>
                <a:gd name="T3" fmla="*/ 2147483647 h 160"/>
                <a:gd name="T4" fmla="*/ 2147483647 w 857"/>
                <a:gd name="T5" fmla="*/ 2147483647 h 160"/>
                <a:gd name="T6" fmla="*/ 2147483647 w 857"/>
                <a:gd name="T7" fmla="*/ 0 h 160"/>
                <a:gd name="T8" fmla="*/ 0 w 857"/>
                <a:gd name="T9" fmla="*/ 0 h 1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7"/>
                <a:gd name="T16" fmla="*/ 0 h 160"/>
                <a:gd name="T17" fmla="*/ 857 w 857"/>
                <a:gd name="T18" fmla="*/ 160 h 1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7" h="160">
                  <a:moveTo>
                    <a:pt x="857" y="160"/>
                  </a:moveTo>
                  <a:lnTo>
                    <a:pt x="790" y="78"/>
                  </a:lnTo>
                  <a:lnTo>
                    <a:pt x="247" y="78"/>
                  </a:lnTo>
                  <a:lnTo>
                    <a:pt x="165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90" name="Freeform 91"/>
            <p:cNvSpPr>
              <a:spLocks/>
            </p:cNvSpPr>
            <p:nvPr/>
          </p:nvSpPr>
          <p:spPr bwMode="auto">
            <a:xfrm>
              <a:off x="1582738" y="2555875"/>
              <a:ext cx="307975" cy="95250"/>
            </a:xfrm>
            <a:custGeom>
              <a:avLst/>
              <a:gdLst>
                <a:gd name="T0" fmla="*/ 2147483647 w 777"/>
                <a:gd name="T1" fmla="*/ 2147483647 h 239"/>
                <a:gd name="T2" fmla="*/ 2147483647 w 777"/>
                <a:gd name="T3" fmla="*/ 2147483647 h 239"/>
                <a:gd name="T4" fmla="*/ 2147483647 w 777"/>
                <a:gd name="T5" fmla="*/ 2147483647 h 239"/>
                <a:gd name="T6" fmla="*/ 2147483647 w 777"/>
                <a:gd name="T7" fmla="*/ 2147483647 h 239"/>
                <a:gd name="T8" fmla="*/ 2147483647 w 777"/>
                <a:gd name="T9" fmla="*/ 2147483647 h 239"/>
                <a:gd name="T10" fmla="*/ 2147483647 w 777"/>
                <a:gd name="T11" fmla="*/ 0 h 239"/>
                <a:gd name="T12" fmla="*/ 0 w 777"/>
                <a:gd name="T13" fmla="*/ 0 h 2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7"/>
                <a:gd name="T22" fmla="*/ 0 h 239"/>
                <a:gd name="T23" fmla="*/ 777 w 777"/>
                <a:gd name="T24" fmla="*/ 239 h 23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7" h="239">
                  <a:moveTo>
                    <a:pt x="777" y="239"/>
                  </a:moveTo>
                  <a:lnTo>
                    <a:pt x="723" y="154"/>
                  </a:lnTo>
                  <a:lnTo>
                    <a:pt x="413" y="154"/>
                  </a:lnTo>
                  <a:lnTo>
                    <a:pt x="334" y="66"/>
                  </a:lnTo>
                  <a:lnTo>
                    <a:pt x="186" y="66"/>
                  </a:lnTo>
                  <a:lnTo>
                    <a:pt x="128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91" name="Freeform 93"/>
            <p:cNvSpPr>
              <a:spLocks/>
            </p:cNvSpPr>
            <p:nvPr/>
          </p:nvSpPr>
          <p:spPr bwMode="auto">
            <a:xfrm>
              <a:off x="523875" y="2401888"/>
              <a:ext cx="123825" cy="241300"/>
            </a:xfrm>
            <a:custGeom>
              <a:avLst/>
              <a:gdLst>
                <a:gd name="T0" fmla="*/ 0 w 312"/>
                <a:gd name="T1" fmla="*/ 2147483647 h 606"/>
                <a:gd name="T2" fmla="*/ 0 w 312"/>
                <a:gd name="T3" fmla="*/ 0 h 606"/>
                <a:gd name="T4" fmla="*/ 2147483647 w 312"/>
                <a:gd name="T5" fmla="*/ 0 h 606"/>
                <a:gd name="T6" fmla="*/ 0 60000 65536"/>
                <a:gd name="T7" fmla="*/ 0 60000 65536"/>
                <a:gd name="T8" fmla="*/ 0 60000 65536"/>
                <a:gd name="T9" fmla="*/ 0 w 312"/>
                <a:gd name="T10" fmla="*/ 0 h 606"/>
                <a:gd name="T11" fmla="*/ 312 w 312"/>
                <a:gd name="T12" fmla="*/ 606 h 60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2" h="606">
                  <a:moveTo>
                    <a:pt x="0" y="606"/>
                  </a:moveTo>
                  <a:lnTo>
                    <a:pt x="0" y="0"/>
                  </a:lnTo>
                  <a:lnTo>
                    <a:pt x="312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92" name="Freeform 94"/>
            <p:cNvSpPr>
              <a:spLocks/>
            </p:cNvSpPr>
            <p:nvPr/>
          </p:nvSpPr>
          <p:spPr bwMode="auto">
            <a:xfrm>
              <a:off x="647700" y="2401888"/>
              <a:ext cx="485775" cy="90487"/>
            </a:xfrm>
            <a:custGeom>
              <a:avLst/>
              <a:gdLst>
                <a:gd name="T0" fmla="*/ 2147483647 w 1223"/>
                <a:gd name="T1" fmla="*/ 2147483647 h 226"/>
                <a:gd name="T2" fmla="*/ 2147483647 w 1223"/>
                <a:gd name="T3" fmla="*/ 2147483647 h 226"/>
                <a:gd name="T4" fmla="*/ 2147483647 w 1223"/>
                <a:gd name="T5" fmla="*/ 2147483647 h 226"/>
                <a:gd name="T6" fmla="*/ 2147483647 w 1223"/>
                <a:gd name="T7" fmla="*/ 2147483647 h 226"/>
                <a:gd name="T8" fmla="*/ 2147483647 w 1223"/>
                <a:gd name="T9" fmla="*/ 2147483647 h 226"/>
                <a:gd name="T10" fmla="*/ 0 w 1223"/>
                <a:gd name="T11" fmla="*/ 0 h 2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23"/>
                <a:gd name="T19" fmla="*/ 0 h 226"/>
                <a:gd name="T20" fmla="*/ 1223 w 1223"/>
                <a:gd name="T21" fmla="*/ 226 h 2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23" h="226">
                  <a:moveTo>
                    <a:pt x="1223" y="226"/>
                  </a:moveTo>
                  <a:lnTo>
                    <a:pt x="671" y="226"/>
                  </a:lnTo>
                  <a:lnTo>
                    <a:pt x="642" y="140"/>
                  </a:lnTo>
                  <a:lnTo>
                    <a:pt x="623" y="87"/>
                  </a:lnTo>
                  <a:lnTo>
                    <a:pt x="72" y="87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93" name="Line 95"/>
            <p:cNvSpPr>
              <a:spLocks noChangeShapeType="1"/>
            </p:cNvSpPr>
            <p:nvPr/>
          </p:nvSpPr>
          <p:spPr bwMode="auto">
            <a:xfrm flipH="1">
              <a:off x="1133475" y="2492375"/>
              <a:ext cx="5397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94" name="Line 96"/>
            <p:cNvSpPr>
              <a:spLocks noChangeShapeType="1"/>
            </p:cNvSpPr>
            <p:nvPr/>
          </p:nvSpPr>
          <p:spPr bwMode="auto">
            <a:xfrm flipH="1" flipV="1">
              <a:off x="1217613" y="2520950"/>
              <a:ext cx="63500" cy="6350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95" name="Freeform 97"/>
            <p:cNvSpPr>
              <a:spLocks/>
            </p:cNvSpPr>
            <p:nvPr/>
          </p:nvSpPr>
          <p:spPr bwMode="auto">
            <a:xfrm>
              <a:off x="1217613" y="2520950"/>
              <a:ext cx="63500" cy="63500"/>
            </a:xfrm>
            <a:custGeom>
              <a:avLst/>
              <a:gdLst>
                <a:gd name="T0" fmla="*/ 2147483647 w 160"/>
                <a:gd name="T1" fmla="*/ 2147483647 h 158"/>
                <a:gd name="T2" fmla="*/ 2147483647 w 160"/>
                <a:gd name="T3" fmla="*/ 0 h 158"/>
                <a:gd name="T4" fmla="*/ 0 w 160"/>
                <a:gd name="T5" fmla="*/ 0 h 158"/>
                <a:gd name="T6" fmla="*/ 0 60000 65536"/>
                <a:gd name="T7" fmla="*/ 0 60000 65536"/>
                <a:gd name="T8" fmla="*/ 0 60000 65536"/>
                <a:gd name="T9" fmla="*/ 0 w 160"/>
                <a:gd name="T10" fmla="*/ 0 h 158"/>
                <a:gd name="T11" fmla="*/ 160 w 160"/>
                <a:gd name="T12" fmla="*/ 158 h 1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0" h="158">
                  <a:moveTo>
                    <a:pt x="160" y="158"/>
                  </a:moveTo>
                  <a:lnTo>
                    <a:pt x="98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96" name="Line 98"/>
            <p:cNvSpPr>
              <a:spLocks noChangeShapeType="1"/>
            </p:cNvSpPr>
            <p:nvPr/>
          </p:nvSpPr>
          <p:spPr bwMode="auto">
            <a:xfrm flipH="1" flipV="1">
              <a:off x="1187450" y="2492375"/>
              <a:ext cx="30163" cy="2857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97" name="Freeform 99"/>
            <p:cNvSpPr>
              <a:spLocks/>
            </p:cNvSpPr>
            <p:nvPr/>
          </p:nvSpPr>
          <p:spPr bwMode="auto">
            <a:xfrm>
              <a:off x="1281113" y="2555875"/>
              <a:ext cx="246062" cy="28575"/>
            </a:xfrm>
            <a:custGeom>
              <a:avLst/>
              <a:gdLst>
                <a:gd name="T0" fmla="*/ 2147483647 w 621"/>
                <a:gd name="T1" fmla="*/ 0 h 72"/>
                <a:gd name="T2" fmla="*/ 2147483647 w 621"/>
                <a:gd name="T3" fmla="*/ 0 h 72"/>
                <a:gd name="T4" fmla="*/ 2147483647 w 621"/>
                <a:gd name="T5" fmla="*/ 2147483647 h 72"/>
                <a:gd name="T6" fmla="*/ 0 w 621"/>
                <a:gd name="T7" fmla="*/ 2147483647 h 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1"/>
                <a:gd name="T13" fmla="*/ 0 h 72"/>
                <a:gd name="T14" fmla="*/ 621 w 621"/>
                <a:gd name="T15" fmla="*/ 72 h 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1" h="72">
                  <a:moveTo>
                    <a:pt x="621" y="0"/>
                  </a:moveTo>
                  <a:lnTo>
                    <a:pt x="151" y="0"/>
                  </a:lnTo>
                  <a:lnTo>
                    <a:pt x="89" y="72"/>
                  </a:lnTo>
                  <a:lnTo>
                    <a:pt x="0" y="72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98" name="Freeform 100"/>
            <p:cNvSpPr>
              <a:spLocks/>
            </p:cNvSpPr>
            <p:nvPr/>
          </p:nvSpPr>
          <p:spPr bwMode="auto">
            <a:xfrm>
              <a:off x="2049463" y="2736850"/>
              <a:ext cx="490537" cy="31750"/>
            </a:xfrm>
            <a:custGeom>
              <a:avLst/>
              <a:gdLst>
                <a:gd name="T0" fmla="*/ 0 w 1233"/>
                <a:gd name="T1" fmla="*/ 0 h 78"/>
                <a:gd name="T2" fmla="*/ 0 w 1233"/>
                <a:gd name="T3" fmla="*/ 2147483647 h 78"/>
                <a:gd name="T4" fmla="*/ 2147483647 w 1233"/>
                <a:gd name="T5" fmla="*/ 2147483647 h 78"/>
                <a:gd name="T6" fmla="*/ 2147483647 w 1233"/>
                <a:gd name="T7" fmla="*/ 0 h 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33"/>
                <a:gd name="T13" fmla="*/ 0 h 78"/>
                <a:gd name="T14" fmla="*/ 1233 w 1233"/>
                <a:gd name="T15" fmla="*/ 78 h 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33" h="78">
                  <a:moveTo>
                    <a:pt x="0" y="0"/>
                  </a:moveTo>
                  <a:lnTo>
                    <a:pt x="0" y="78"/>
                  </a:lnTo>
                  <a:lnTo>
                    <a:pt x="1157" y="78"/>
                  </a:lnTo>
                  <a:lnTo>
                    <a:pt x="1233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299" name="Freeform 101"/>
            <p:cNvSpPr>
              <a:spLocks/>
            </p:cNvSpPr>
            <p:nvPr/>
          </p:nvSpPr>
          <p:spPr bwMode="auto">
            <a:xfrm>
              <a:off x="1890713" y="2651125"/>
              <a:ext cx="125412" cy="26988"/>
            </a:xfrm>
            <a:custGeom>
              <a:avLst/>
              <a:gdLst>
                <a:gd name="T0" fmla="*/ 2147483647 w 314"/>
                <a:gd name="T1" fmla="*/ 2147483647 h 68"/>
                <a:gd name="T2" fmla="*/ 2147483647 w 314"/>
                <a:gd name="T3" fmla="*/ 0 h 68"/>
                <a:gd name="T4" fmla="*/ 0 w 314"/>
                <a:gd name="T5" fmla="*/ 0 h 68"/>
                <a:gd name="T6" fmla="*/ 0 60000 65536"/>
                <a:gd name="T7" fmla="*/ 0 60000 65536"/>
                <a:gd name="T8" fmla="*/ 0 60000 65536"/>
                <a:gd name="T9" fmla="*/ 0 w 314"/>
                <a:gd name="T10" fmla="*/ 0 h 68"/>
                <a:gd name="T11" fmla="*/ 314 w 314"/>
                <a:gd name="T12" fmla="*/ 68 h 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4" h="68">
                  <a:moveTo>
                    <a:pt x="314" y="68"/>
                  </a:moveTo>
                  <a:lnTo>
                    <a:pt x="266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00" name="Freeform 102"/>
            <p:cNvSpPr>
              <a:spLocks/>
            </p:cNvSpPr>
            <p:nvPr/>
          </p:nvSpPr>
          <p:spPr bwMode="auto">
            <a:xfrm>
              <a:off x="1912938" y="2684463"/>
              <a:ext cx="68262" cy="68262"/>
            </a:xfrm>
            <a:custGeom>
              <a:avLst/>
              <a:gdLst>
                <a:gd name="T0" fmla="*/ 2147483647 w 173"/>
                <a:gd name="T1" fmla="*/ 2147483647 h 171"/>
                <a:gd name="T2" fmla="*/ 2147483647 w 173"/>
                <a:gd name="T3" fmla="*/ 0 h 171"/>
                <a:gd name="T4" fmla="*/ 0 w 173"/>
                <a:gd name="T5" fmla="*/ 0 h 171"/>
                <a:gd name="T6" fmla="*/ 0 60000 65536"/>
                <a:gd name="T7" fmla="*/ 0 60000 65536"/>
                <a:gd name="T8" fmla="*/ 0 60000 65536"/>
                <a:gd name="T9" fmla="*/ 0 w 173"/>
                <a:gd name="T10" fmla="*/ 0 h 171"/>
                <a:gd name="T11" fmla="*/ 173 w 173"/>
                <a:gd name="T12" fmla="*/ 171 h 1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71">
                  <a:moveTo>
                    <a:pt x="173" y="171"/>
                  </a:moveTo>
                  <a:lnTo>
                    <a:pt x="119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01" name="Line 103"/>
            <p:cNvSpPr>
              <a:spLocks noChangeShapeType="1"/>
            </p:cNvSpPr>
            <p:nvPr/>
          </p:nvSpPr>
          <p:spPr bwMode="auto">
            <a:xfrm flipH="1">
              <a:off x="1981200" y="2678113"/>
              <a:ext cx="34925" cy="7461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02" name="Line 104"/>
            <p:cNvSpPr>
              <a:spLocks noChangeShapeType="1"/>
            </p:cNvSpPr>
            <p:nvPr/>
          </p:nvSpPr>
          <p:spPr bwMode="auto">
            <a:xfrm flipH="1" flipV="1">
              <a:off x="2016125" y="2678113"/>
              <a:ext cx="33338" cy="58737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03" name="Line 105"/>
            <p:cNvSpPr>
              <a:spLocks noChangeShapeType="1"/>
            </p:cNvSpPr>
            <p:nvPr/>
          </p:nvSpPr>
          <p:spPr bwMode="auto">
            <a:xfrm flipH="1" flipV="1">
              <a:off x="1890713" y="2651125"/>
              <a:ext cx="22225" cy="3333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04" name="Line 106"/>
            <p:cNvSpPr>
              <a:spLocks noChangeShapeType="1"/>
            </p:cNvSpPr>
            <p:nvPr/>
          </p:nvSpPr>
          <p:spPr bwMode="auto">
            <a:xfrm flipH="1">
              <a:off x="2049463" y="2736850"/>
              <a:ext cx="490537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05" name="Freeform 107"/>
            <p:cNvSpPr>
              <a:spLocks/>
            </p:cNvSpPr>
            <p:nvPr/>
          </p:nvSpPr>
          <p:spPr bwMode="auto">
            <a:xfrm>
              <a:off x="523875" y="2643188"/>
              <a:ext cx="2924175" cy="2727325"/>
            </a:xfrm>
            <a:custGeom>
              <a:avLst/>
              <a:gdLst>
                <a:gd name="T0" fmla="*/ 2147483647 w 7366"/>
                <a:gd name="T1" fmla="*/ 2147483647 h 6872"/>
                <a:gd name="T2" fmla="*/ 2147483647 w 7366"/>
                <a:gd name="T3" fmla="*/ 2147483647 h 6872"/>
                <a:gd name="T4" fmla="*/ 0 w 7366"/>
                <a:gd name="T5" fmla="*/ 2147483647 h 6872"/>
                <a:gd name="T6" fmla="*/ 0 w 7366"/>
                <a:gd name="T7" fmla="*/ 0 h 68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66"/>
                <a:gd name="T13" fmla="*/ 0 h 6872"/>
                <a:gd name="T14" fmla="*/ 7366 w 7366"/>
                <a:gd name="T15" fmla="*/ 6872 h 68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66" h="6872">
                  <a:moveTo>
                    <a:pt x="7366" y="695"/>
                  </a:moveTo>
                  <a:lnTo>
                    <a:pt x="7366" y="6872"/>
                  </a:lnTo>
                  <a:lnTo>
                    <a:pt x="0" y="6872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06" name="Text Box 76"/>
            <p:cNvSpPr txBox="1">
              <a:spLocks noChangeArrowheads="1"/>
            </p:cNvSpPr>
            <p:nvPr/>
          </p:nvSpPr>
          <p:spPr bwMode="auto">
            <a:xfrm>
              <a:off x="228600" y="2024063"/>
              <a:ext cx="533400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 sz="16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0307" name="Line 141"/>
            <p:cNvSpPr>
              <a:spLocks noChangeShapeType="1"/>
            </p:cNvSpPr>
            <p:nvPr/>
          </p:nvSpPr>
          <p:spPr bwMode="auto">
            <a:xfrm>
              <a:off x="517525" y="2392363"/>
              <a:ext cx="0" cy="2989262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08" name="Line 143"/>
            <p:cNvSpPr>
              <a:spLocks noChangeShapeType="1"/>
            </p:cNvSpPr>
            <p:nvPr/>
          </p:nvSpPr>
          <p:spPr bwMode="auto">
            <a:xfrm>
              <a:off x="450850" y="4783138"/>
              <a:ext cx="666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09" name="Line 144"/>
            <p:cNvSpPr>
              <a:spLocks noChangeShapeType="1"/>
            </p:cNvSpPr>
            <p:nvPr/>
          </p:nvSpPr>
          <p:spPr bwMode="auto">
            <a:xfrm>
              <a:off x="450850" y="4183063"/>
              <a:ext cx="666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10" name="Line 145"/>
            <p:cNvSpPr>
              <a:spLocks noChangeShapeType="1"/>
            </p:cNvSpPr>
            <p:nvPr/>
          </p:nvSpPr>
          <p:spPr bwMode="auto">
            <a:xfrm>
              <a:off x="450850" y="3592513"/>
              <a:ext cx="666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11" name="Line 146"/>
            <p:cNvSpPr>
              <a:spLocks noChangeShapeType="1"/>
            </p:cNvSpPr>
            <p:nvPr/>
          </p:nvSpPr>
          <p:spPr bwMode="auto">
            <a:xfrm>
              <a:off x="450850" y="2992438"/>
              <a:ext cx="666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12" name="Line 147"/>
            <p:cNvSpPr>
              <a:spLocks noChangeShapeType="1"/>
            </p:cNvSpPr>
            <p:nvPr/>
          </p:nvSpPr>
          <p:spPr bwMode="auto">
            <a:xfrm>
              <a:off x="450850" y="2397125"/>
              <a:ext cx="666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13" name="Line 149"/>
            <p:cNvSpPr>
              <a:spLocks noChangeShapeType="1"/>
            </p:cNvSpPr>
            <p:nvPr/>
          </p:nvSpPr>
          <p:spPr bwMode="auto">
            <a:xfrm flipV="1">
              <a:off x="517525" y="5381625"/>
              <a:ext cx="0" cy="587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14" name="Rectangle 159"/>
            <p:cNvSpPr>
              <a:spLocks noChangeArrowheads="1"/>
            </p:cNvSpPr>
            <p:nvPr/>
          </p:nvSpPr>
          <p:spPr bwMode="auto">
            <a:xfrm>
              <a:off x="311150" y="5284788"/>
              <a:ext cx="84138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315" name="Rectangle 160"/>
            <p:cNvSpPr>
              <a:spLocks noChangeArrowheads="1"/>
            </p:cNvSpPr>
            <p:nvPr/>
          </p:nvSpPr>
          <p:spPr bwMode="auto">
            <a:xfrm>
              <a:off x="227013" y="4681538"/>
              <a:ext cx="16827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20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316" name="Rectangle 161"/>
            <p:cNvSpPr>
              <a:spLocks noChangeArrowheads="1"/>
            </p:cNvSpPr>
            <p:nvPr/>
          </p:nvSpPr>
          <p:spPr bwMode="auto">
            <a:xfrm>
              <a:off x="227013" y="4084638"/>
              <a:ext cx="16827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40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317" name="Rectangle 162"/>
            <p:cNvSpPr>
              <a:spLocks noChangeArrowheads="1"/>
            </p:cNvSpPr>
            <p:nvPr/>
          </p:nvSpPr>
          <p:spPr bwMode="auto">
            <a:xfrm>
              <a:off x="227013" y="3494088"/>
              <a:ext cx="16827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60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318" name="Rectangle 163"/>
            <p:cNvSpPr>
              <a:spLocks noChangeArrowheads="1"/>
            </p:cNvSpPr>
            <p:nvPr/>
          </p:nvSpPr>
          <p:spPr bwMode="auto">
            <a:xfrm>
              <a:off x="227013" y="2894013"/>
              <a:ext cx="16827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80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319" name="Rectangle 164"/>
            <p:cNvSpPr>
              <a:spLocks noChangeArrowheads="1"/>
            </p:cNvSpPr>
            <p:nvPr/>
          </p:nvSpPr>
          <p:spPr bwMode="auto">
            <a:xfrm>
              <a:off x="142875" y="2293938"/>
              <a:ext cx="252413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100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320" name="Rectangle 162"/>
            <p:cNvSpPr>
              <a:spLocks noChangeArrowheads="1"/>
            </p:cNvSpPr>
            <p:nvPr/>
          </p:nvSpPr>
          <p:spPr bwMode="auto">
            <a:xfrm>
              <a:off x="1793875" y="5719763"/>
              <a:ext cx="46692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Weeks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321" name="Line 181"/>
            <p:cNvSpPr>
              <a:spLocks noChangeShapeType="1"/>
            </p:cNvSpPr>
            <p:nvPr/>
          </p:nvSpPr>
          <p:spPr bwMode="auto">
            <a:xfrm>
              <a:off x="1976438" y="5380038"/>
              <a:ext cx="0" cy="61912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22" name="Line 182"/>
            <p:cNvSpPr>
              <a:spLocks noChangeShapeType="1"/>
            </p:cNvSpPr>
            <p:nvPr/>
          </p:nvSpPr>
          <p:spPr bwMode="auto">
            <a:xfrm>
              <a:off x="2457450" y="5380038"/>
              <a:ext cx="0" cy="61912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23" name="Line 183"/>
            <p:cNvSpPr>
              <a:spLocks noChangeShapeType="1"/>
            </p:cNvSpPr>
            <p:nvPr/>
          </p:nvSpPr>
          <p:spPr bwMode="auto">
            <a:xfrm>
              <a:off x="992188" y="5380038"/>
              <a:ext cx="0" cy="61912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24" name="Line 184"/>
            <p:cNvSpPr>
              <a:spLocks noChangeShapeType="1"/>
            </p:cNvSpPr>
            <p:nvPr/>
          </p:nvSpPr>
          <p:spPr bwMode="auto">
            <a:xfrm>
              <a:off x="1493838" y="5380038"/>
              <a:ext cx="0" cy="61912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25" name="Line 185"/>
            <p:cNvSpPr>
              <a:spLocks noChangeShapeType="1"/>
            </p:cNvSpPr>
            <p:nvPr/>
          </p:nvSpPr>
          <p:spPr bwMode="auto">
            <a:xfrm>
              <a:off x="2955925" y="5380038"/>
              <a:ext cx="0" cy="61912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26" name="Line 186"/>
            <p:cNvSpPr>
              <a:spLocks noChangeShapeType="1"/>
            </p:cNvSpPr>
            <p:nvPr/>
          </p:nvSpPr>
          <p:spPr bwMode="auto">
            <a:xfrm>
              <a:off x="3444875" y="5380038"/>
              <a:ext cx="0" cy="61912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27" name="Rectangle 159"/>
            <p:cNvSpPr>
              <a:spLocks noChangeArrowheads="1"/>
            </p:cNvSpPr>
            <p:nvPr/>
          </p:nvSpPr>
          <p:spPr bwMode="auto">
            <a:xfrm>
              <a:off x="474663" y="5472113"/>
              <a:ext cx="84137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328" name="Rectangle 159"/>
            <p:cNvSpPr>
              <a:spLocks noChangeArrowheads="1"/>
            </p:cNvSpPr>
            <p:nvPr/>
          </p:nvSpPr>
          <p:spPr bwMode="auto">
            <a:xfrm>
              <a:off x="917575" y="5472113"/>
              <a:ext cx="16827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16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329" name="Rectangle 159"/>
            <p:cNvSpPr>
              <a:spLocks noChangeArrowheads="1"/>
            </p:cNvSpPr>
            <p:nvPr/>
          </p:nvSpPr>
          <p:spPr bwMode="auto">
            <a:xfrm>
              <a:off x="1400175" y="5472113"/>
              <a:ext cx="16827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32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330" name="Rectangle 159"/>
            <p:cNvSpPr>
              <a:spLocks noChangeArrowheads="1"/>
            </p:cNvSpPr>
            <p:nvPr/>
          </p:nvSpPr>
          <p:spPr bwMode="auto">
            <a:xfrm>
              <a:off x="1885950" y="5472113"/>
              <a:ext cx="16827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48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331" name="Rectangle 159"/>
            <p:cNvSpPr>
              <a:spLocks noChangeArrowheads="1"/>
            </p:cNvSpPr>
            <p:nvPr/>
          </p:nvSpPr>
          <p:spPr bwMode="auto">
            <a:xfrm>
              <a:off x="2382838" y="5472113"/>
              <a:ext cx="16827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64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332" name="Rectangle 159"/>
            <p:cNvSpPr>
              <a:spLocks noChangeArrowheads="1"/>
            </p:cNvSpPr>
            <p:nvPr/>
          </p:nvSpPr>
          <p:spPr bwMode="auto">
            <a:xfrm>
              <a:off x="2881313" y="5472113"/>
              <a:ext cx="16827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80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333" name="Rectangle 159"/>
            <p:cNvSpPr>
              <a:spLocks noChangeArrowheads="1"/>
            </p:cNvSpPr>
            <p:nvPr/>
          </p:nvSpPr>
          <p:spPr bwMode="auto">
            <a:xfrm>
              <a:off x="3357563" y="5472113"/>
              <a:ext cx="168275" cy="182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96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334" name="Line 195"/>
            <p:cNvSpPr>
              <a:spLocks noChangeShapeType="1"/>
            </p:cNvSpPr>
            <p:nvPr/>
          </p:nvSpPr>
          <p:spPr bwMode="auto">
            <a:xfrm flipH="1">
              <a:off x="454025" y="5372100"/>
              <a:ext cx="52388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35" name="Freeform 196"/>
            <p:cNvSpPr>
              <a:spLocks/>
            </p:cNvSpPr>
            <p:nvPr/>
          </p:nvSpPr>
          <p:spPr bwMode="auto">
            <a:xfrm>
              <a:off x="523875" y="2401888"/>
              <a:ext cx="379413" cy="241300"/>
            </a:xfrm>
            <a:custGeom>
              <a:avLst/>
              <a:gdLst>
                <a:gd name="T0" fmla="*/ 2147483647 w 954"/>
                <a:gd name="T1" fmla="*/ 2147483647 h 606"/>
                <a:gd name="T2" fmla="*/ 2147483647 w 954"/>
                <a:gd name="T3" fmla="*/ 2147483647 h 606"/>
                <a:gd name="T4" fmla="*/ 2147483647 w 954"/>
                <a:gd name="T5" fmla="*/ 2147483647 h 606"/>
                <a:gd name="T6" fmla="*/ 2147483647 w 954"/>
                <a:gd name="T7" fmla="*/ 2147483647 h 606"/>
                <a:gd name="T8" fmla="*/ 2147483647 w 954"/>
                <a:gd name="T9" fmla="*/ 2147483647 h 606"/>
                <a:gd name="T10" fmla="*/ 2147483647 w 954"/>
                <a:gd name="T11" fmla="*/ 2147483647 h 606"/>
                <a:gd name="T12" fmla="*/ 2147483647 w 954"/>
                <a:gd name="T13" fmla="*/ 2147483647 h 606"/>
                <a:gd name="T14" fmla="*/ 2147483647 w 954"/>
                <a:gd name="T15" fmla="*/ 2147483647 h 606"/>
                <a:gd name="T16" fmla="*/ 2147483647 w 954"/>
                <a:gd name="T17" fmla="*/ 2147483647 h 606"/>
                <a:gd name="T18" fmla="*/ 2147483647 w 954"/>
                <a:gd name="T19" fmla="*/ 2147483647 h 606"/>
                <a:gd name="T20" fmla="*/ 2147483647 w 954"/>
                <a:gd name="T21" fmla="*/ 2147483647 h 606"/>
                <a:gd name="T22" fmla="*/ 2147483647 w 954"/>
                <a:gd name="T23" fmla="*/ 2147483647 h 606"/>
                <a:gd name="T24" fmla="*/ 2147483647 w 954"/>
                <a:gd name="T25" fmla="*/ 2147483647 h 606"/>
                <a:gd name="T26" fmla="*/ 2147483647 w 954"/>
                <a:gd name="T27" fmla="*/ 0 h 606"/>
                <a:gd name="T28" fmla="*/ 0 w 954"/>
                <a:gd name="T29" fmla="*/ 0 h 606"/>
                <a:gd name="T30" fmla="*/ 0 w 954"/>
                <a:gd name="T31" fmla="*/ 2147483647 h 606"/>
                <a:gd name="T32" fmla="*/ 2147483647 w 954"/>
                <a:gd name="T33" fmla="*/ 2147483647 h 60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954"/>
                <a:gd name="T52" fmla="*/ 0 h 606"/>
                <a:gd name="T53" fmla="*/ 954 w 954"/>
                <a:gd name="T54" fmla="*/ 606 h 60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954" h="606">
                  <a:moveTo>
                    <a:pt x="120" y="164"/>
                  </a:moveTo>
                  <a:lnTo>
                    <a:pt x="209" y="164"/>
                  </a:lnTo>
                  <a:lnTo>
                    <a:pt x="291" y="380"/>
                  </a:lnTo>
                  <a:lnTo>
                    <a:pt x="384" y="380"/>
                  </a:lnTo>
                  <a:lnTo>
                    <a:pt x="440" y="232"/>
                  </a:lnTo>
                  <a:lnTo>
                    <a:pt x="523" y="318"/>
                  </a:lnTo>
                  <a:lnTo>
                    <a:pt x="594" y="318"/>
                  </a:lnTo>
                  <a:lnTo>
                    <a:pt x="678" y="235"/>
                  </a:lnTo>
                  <a:lnTo>
                    <a:pt x="838" y="235"/>
                  </a:lnTo>
                  <a:lnTo>
                    <a:pt x="921" y="149"/>
                  </a:lnTo>
                  <a:lnTo>
                    <a:pt x="954" y="140"/>
                  </a:lnTo>
                  <a:lnTo>
                    <a:pt x="935" y="87"/>
                  </a:lnTo>
                  <a:lnTo>
                    <a:pt x="384" y="87"/>
                  </a:lnTo>
                  <a:lnTo>
                    <a:pt x="312" y="0"/>
                  </a:lnTo>
                  <a:lnTo>
                    <a:pt x="0" y="0"/>
                  </a:lnTo>
                  <a:lnTo>
                    <a:pt x="0" y="606"/>
                  </a:lnTo>
                  <a:lnTo>
                    <a:pt x="120" y="164"/>
                  </a:lnTo>
                  <a:close/>
                </a:path>
              </a:pathLst>
            </a:custGeom>
            <a:solidFill>
              <a:srgbClr val="1714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36" name="Freeform 92"/>
            <p:cNvSpPr>
              <a:spLocks/>
            </p:cNvSpPr>
            <p:nvPr/>
          </p:nvSpPr>
          <p:spPr bwMode="auto">
            <a:xfrm>
              <a:off x="523875" y="2462213"/>
              <a:ext cx="609600" cy="180975"/>
            </a:xfrm>
            <a:custGeom>
              <a:avLst/>
              <a:gdLst>
                <a:gd name="T0" fmla="*/ 2147483647 w 1535"/>
                <a:gd name="T1" fmla="*/ 2147483647 h 457"/>
                <a:gd name="T2" fmla="*/ 2147483647 w 1535"/>
                <a:gd name="T3" fmla="*/ 2147483647 h 457"/>
                <a:gd name="T4" fmla="*/ 2147483647 w 1535"/>
                <a:gd name="T5" fmla="*/ 2147483647 h 457"/>
                <a:gd name="T6" fmla="*/ 2147483647 w 1535"/>
                <a:gd name="T7" fmla="*/ 2147483647 h 457"/>
                <a:gd name="T8" fmla="*/ 2147483647 w 1535"/>
                <a:gd name="T9" fmla="*/ 2147483647 h 457"/>
                <a:gd name="T10" fmla="*/ 2147483647 w 1535"/>
                <a:gd name="T11" fmla="*/ 2147483647 h 457"/>
                <a:gd name="T12" fmla="*/ 2147483647 w 1535"/>
                <a:gd name="T13" fmla="*/ 2147483647 h 457"/>
                <a:gd name="T14" fmla="*/ 2147483647 w 1535"/>
                <a:gd name="T15" fmla="*/ 2147483647 h 457"/>
                <a:gd name="T16" fmla="*/ 2147483647 w 1535"/>
                <a:gd name="T17" fmla="*/ 0 h 457"/>
                <a:gd name="T18" fmla="*/ 2147483647 w 1535"/>
                <a:gd name="T19" fmla="*/ 2147483647 h 457"/>
                <a:gd name="T20" fmla="*/ 2147483647 w 1535"/>
                <a:gd name="T21" fmla="*/ 2147483647 h 457"/>
                <a:gd name="T22" fmla="*/ 2147483647 w 1535"/>
                <a:gd name="T23" fmla="*/ 2147483647 h 457"/>
                <a:gd name="T24" fmla="*/ 2147483647 w 1535"/>
                <a:gd name="T25" fmla="*/ 2147483647 h 457"/>
                <a:gd name="T26" fmla="*/ 2147483647 w 1535"/>
                <a:gd name="T27" fmla="*/ 2147483647 h 457"/>
                <a:gd name="T28" fmla="*/ 2147483647 w 1535"/>
                <a:gd name="T29" fmla="*/ 2147483647 h 457"/>
                <a:gd name="T30" fmla="*/ 2147483647 w 1535"/>
                <a:gd name="T31" fmla="*/ 2147483647 h 457"/>
                <a:gd name="T32" fmla="*/ 2147483647 w 1535"/>
                <a:gd name="T33" fmla="*/ 2147483647 h 457"/>
                <a:gd name="T34" fmla="*/ 2147483647 w 1535"/>
                <a:gd name="T35" fmla="*/ 2147483647 h 457"/>
                <a:gd name="T36" fmla="*/ 0 w 1535"/>
                <a:gd name="T37" fmla="*/ 2147483647 h 4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35"/>
                <a:gd name="T58" fmla="*/ 0 h 457"/>
                <a:gd name="T59" fmla="*/ 1535 w 1535"/>
                <a:gd name="T60" fmla="*/ 457 h 45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35" h="457">
                  <a:moveTo>
                    <a:pt x="1535" y="77"/>
                  </a:moveTo>
                  <a:lnTo>
                    <a:pt x="1473" y="148"/>
                  </a:lnTo>
                  <a:lnTo>
                    <a:pt x="1370" y="148"/>
                  </a:lnTo>
                  <a:lnTo>
                    <a:pt x="1232" y="303"/>
                  </a:lnTo>
                  <a:lnTo>
                    <a:pt x="1148" y="303"/>
                  </a:lnTo>
                  <a:lnTo>
                    <a:pt x="1066" y="159"/>
                  </a:lnTo>
                  <a:lnTo>
                    <a:pt x="967" y="159"/>
                  </a:lnTo>
                  <a:lnTo>
                    <a:pt x="946" y="86"/>
                  </a:lnTo>
                  <a:lnTo>
                    <a:pt x="921" y="0"/>
                  </a:lnTo>
                  <a:lnTo>
                    <a:pt x="838" y="86"/>
                  </a:lnTo>
                  <a:lnTo>
                    <a:pt x="678" y="86"/>
                  </a:lnTo>
                  <a:lnTo>
                    <a:pt x="594" y="169"/>
                  </a:lnTo>
                  <a:lnTo>
                    <a:pt x="523" y="169"/>
                  </a:lnTo>
                  <a:lnTo>
                    <a:pt x="440" y="83"/>
                  </a:lnTo>
                  <a:lnTo>
                    <a:pt x="384" y="231"/>
                  </a:lnTo>
                  <a:lnTo>
                    <a:pt x="291" y="231"/>
                  </a:lnTo>
                  <a:lnTo>
                    <a:pt x="209" y="15"/>
                  </a:lnTo>
                  <a:lnTo>
                    <a:pt x="120" y="15"/>
                  </a:lnTo>
                  <a:lnTo>
                    <a:pt x="0" y="457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0250" name="Groupe 171"/>
          <p:cNvGrpSpPr>
            <a:grpSpLocks/>
          </p:cNvGrpSpPr>
          <p:nvPr/>
        </p:nvGrpSpPr>
        <p:grpSpPr bwMode="auto">
          <a:xfrm>
            <a:off x="3571875" y="3929063"/>
            <a:ext cx="2046288" cy="1300162"/>
            <a:chOff x="3571875" y="3929066"/>
            <a:chExt cx="2046288" cy="1300162"/>
          </a:xfrm>
        </p:grpSpPr>
        <p:sp>
          <p:nvSpPr>
            <p:cNvPr id="10252" name="AutoShape 165"/>
            <p:cNvSpPr>
              <a:spLocks noChangeArrowheads="1"/>
            </p:cNvSpPr>
            <p:nvPr/>
          </p:nvSpPr>
          <p:spPr bwMode="auto">
            <a:xfrm>
              <a:off x="3571875" y="3929066"/>
              <a:ext cx="2001838" cy="130016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0253" name="ZoneTexte 85"/>
            <p:cNvSpPr txBox="1">
              <a:spLocks noChangeArrowheads="1"/>
            </p:cNvSpPr>
            <p:nvPr/>
          </p:nvSpPr>
          <p:spPr bwMode="auto">
            <a:xfrm>
              <a:off x="3778250" y="4559300"/>
              <a:ext cx="1839913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 sz="1200" b="1">
                  <a:solidFill>
                    <a:srgbClr val="000066"/>
                  </a:solidFill>
                  <a:latin typeface="Calibri" pitchFamily="34" charset="0"/>
                </a:rPr>
                <a:t>On study, HIV RNA 50-500</a:t>
              </a:r>
            </a:p>
          </p:txBody>
        </p:sp>
        <p:sp>
          <p:nvSpPr>
            <p:cNvPr id="10254" name="Rectangle 3"/>
            <p:cNvSpPr>
              <a:spLocks noChangeArrowheads="1"/>
            </p:cNvSpPr>
            <p:nvPr/>
          </p:nvSpPr>
          <p:spPr bwMode="auto">
            <a:xfrm>
              <a:off x="3673475" y="4321175"/>
              <a:ext cx="177800" cy="144463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/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255" name="Rectangle 4"/>
            <p:cNvSpPr>
              <a:spLocks noChangeArrowheads="1"/>
            </p:cNvSpPr>
            <p:nvPr/>
          </p:nvSpPr>
          <p:spPr bwMode="auto">
            <a:xfrm>
              <a:off x="3673475" y="4624388"/>
              <a:ext cx="177800" cy="144462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/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256" name="ZoneTexte 84"/>
            <p:cNvSpPr txBox="1">
              <a:spLocks noChangeArrowheads="1"/>
            </p:cNvSpPr>
            <p:nvPr/>
          </p:nvSpPr>
          <p:spPr bwMode="auto">
            <a:xfrm>
              <a:off x="3778250" y="4256088"/>
              <a:ext cx="1749425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 sz="1200" b="1">
                  <a:solidFill>
                    <a:srgbClr val="000066"/>
                  </a:solidFill>
                  <a:latin typeface="Calibri" pitchFamily="34" charset="0"/>
                </a:rPr>
                <a:t>On study, HIV RNA &gt; 500</a:t>
              </a:r>
            </a:p>
          </p:txBody>
        </p:sp>
        <p:sp>
          <p:nvSpPr>
            <p:cNvPr id="10257" name="Rectangle 4"/>
            <p:cNvSpPr>
              <a:spLocks noChangeArrowheads="1"/>
            </p:cNvSpPr>
            <p:nvPr/>
          </p:nvSpPr>
          <p:spPr bwMode="auto">
            <a:xfrm>
              <a:off x="3673475" y="4929188"/>
              <a:ext cx="177800" cy="144462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/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258" name="ZoneTexte 85"/>
            <p:cNvSpPr txBox="1">
              <a:spLocks noChangeArrowheads="1"/>
            </p:cNvSpPr>
            <p:nvPr/>
          </p:nvSpPr>
          <p:spPr bwMode="auto">
            <a:xfrm>
              <a:off x="3778250" y="4864100"/>
              <a:ext cx="1671638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 sz="1200" b="1">
                  <a:solidFill>
                    <a:srgbClr val="000066"/>
                  </a:solidFill>
                  <a:latin typeface="Calibri" pitchFamily="34" charset="0"/>
                </a:rPr>
                <a:t>On study, HIV RNA &lt; 50</a:t>
              </a:r>
            </a:p>
          </p:txBody>
        </p:sp>
        <p:sp>
          <p:nvSpPr>
            <p:cNvPr id="10259" name="Rectangle 4"/>
            <p:cNvSpPr>
              <a:spLocks noChangeArrowheads="1"/>
            </p:cNvSpPr>
            <p:nvPr/>
          </p:nvSpPr>
          <p:spPr bwMode="auto">
            <a:xfrm>
              <a:off x="3673475" y="4017963"/>
              <a:ext cx="177800" cy="144462"/>
            </a:xfrm>
            <a:prstGeom prst="rect">
              <a:avLst/>
            </a:prstGeom>
            <a:solidFill>
              <a:srgbClr val="00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/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0260" name="ZoneTexte 85"/>
            <p:cNvSpPr txBox="1">
              <a:spLocks noChangeArrowheads="1"/>
            </p:cNvSpPr>
            <p:nvPr/>
          </p:nvSpPr>
          <p:spPr bwMode="auto">
            <a:xfrm>
              <a:off x="3778250" y="3952875"/>
              <a:ext cx="102235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fr-FR" sz="1200" b="1">
                  <a:solidFill>
                    <a:srgbClr val="000066"/>
                  </a:solidFill>
                  <a:latin typeface="Calibri" pitchFamily="34" charset="0"/>
                </a:rPr>
                <a:t>Discontinued</a:t>
              </a:r>
              <a:endParaRPr lang="en-GB" sz="1200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</p:grpSp>
      <p:sp>
        <p:nvSpPr>
          <p:cNvPr id="10251" name="Rectangle 208"/>
          <p:cNvSpPr>
            <a:spLocks noChangeArrowheads="1"/>
          </p:cNvSpPr>
          <p:nvPr/>
        </p:nvSpPr>
        <p:spPr bwMode="auto">
          <a:xfrm>
            <a:off x="50800" y="5954713"/>
            <a:ext cx="90249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 eaLnBrk="0" hangingPunct="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1600">
                <a:solidFill>
                  <a:srgbClr val="000066"/>
                </a:solidFill>
              </a:rPr>
              <a:t>After 2 years of follow-up, proportion of patients rebounding with isolates containing major PI mutations was 2% in each group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1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7900</TotalTime>
  <Words>836</Words>
  <Application>Microsoft Office PowerPoint</Application>
  <PresentationFormat>Affichage à l'écran (4:3)</PresentationFormat>
  <Paragraphs>276</Paragraphs>
  <Slides>10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Arial</vt:lpstr>
      <vt:lpstr>ＭＳ Ｐゴシック</vt:lpstr>
      <vt:lpstr>Calibri</vt:lpstr>
      <vt:lpstr>Wingdings</vt:lpstr>
      <vt:lpstr>Trebuchet MS</vt:lpstr>
      <vt:lpstr>Cambria</vt:lpstr>
      <vt:lpstr>Symbol</vt:lpstr>
      <vt:lpstr>ARV_trials_2011</vt:lpstr>
      <vt:lpstr>Switch to LPV/r monotherapy</vt:lpstr>
      <vt:lpstr>OK04 Study: Switch LPV/r + 2NRTIs to LPV/r monotherapy</vt:lpstr>
      <vt:lpstr>OK04 Study: Switch LPV/r + 2NRTIs to LPV/r monotherapy</vt:lpstr>
      <vt:lpstr>OK04 Study: Switch LPV/r + 2NRTIs to LPV/r monotherapy</vt:lpstr>
      <vt:lpstr>OK04 Study: Switch LPV/r + 2NRTIs to LPV/r monotherapy</vt:lpstr>
      <vt:lpstr>OK04 Study: Switch LPV/r + 2NRTIs to LPV/r monotherapy</vt:lpstr>
      <vt:lpstr>OK04 Study: Switch LPV/r + 2NRTIs to LPV/r monotherapy</vt:lpstr>
      <vt:lpstr>OK04 Study: Switch LPV/r + 2NRTIs to LPV/r monotherapy</vt:lpstr>
      <vt:lpstr>Point prevalence of discontinuations and virologic response through 96 weeks</vt:lpstr>
      <vt:lpstr>OK04 Study: Switch LPV/r + 2NRTIs to LPV/r monotherapy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251</cp:revision>
  <dcterms:created xsi:type="dcterms:W3CDTF">2011-03-08T09:11:08Z</dcterms:created>
  <dcterms:modified xsi:type="dcterms:W3CDTF">2018-03-22T13:29:30Z</dcterms:modified>
  <cp:category>www.aei.fr</cp:category>
</cp:coreProperties>
</file>