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910" r:id="rId2"/>
    <p:sldId id="869" r:id="rId3"/>
    <p:sldId id="870" r:id="rId4"/>
    <p:sldId id="918" r:id="rId5"/>
    <p:sldId id="921" r:id="rId6"/>
    <p:sldId id="919" r:id="rId7"/>
    <p:sldId id="922" r:id="rId8"/>
    <p:sldId id="920" r:id="rId9"/>
    <p:sldId id="875" r:id="rId10"/>
  </p:sldIdLst>
  <p:sldSz cx="9144000" cy="6858000" type="screen4x3"/>
  <p:notesSz cx="7099300" cy="10234613"/>
  <p:custDataLst>
    <p:tags r:id="rId13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" clrIdx="0"/>
  <p:cmAuthor id="1" name="Mélanie HUET" initials="MH" lastIdx="2" clrIdx="1">
    <p:extLst/>
  </p:cmAuthor>
  <p:cmAuthor id="2" name="Pozniak, Anton" initials="PA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333399"/>
    <a:srgbClr val="000066"/>
    <a:srgbClr val="DDDDDD"/>
    <a:srgbClr val="FFFFFF"/>
    <a:srgbClr val="660066"/>
    <a:srgbClr val="6666FF"/>
    <a:srgbClr val="C0C0C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74"/>
  </p:normalViewPr>
  <p:slideViewPr>
    <p:cSldViewPr snapToGrid="0" snapToObjects="1" showGuides="1">
      <p:cViewPr varScale="1">
        <p:scale>
          <a:sx n="102" d="100"/>
          <a:sy n="102" d="100"/>
        </p:scale>
        <p:origin x="11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6496"/>
    </p:cViewPr>
  </p:sorterViewPr>
  <p:notesViewPr>
    <p:cSldViewPr snapToGrid="0" snapToObjects="1" showGuides="1">
      <p:cViewPr>
        <p:scale>
          <a:sx n="66" d="100"/>
          <a:sy n="66" d="100"/>
        </p:scale>
        <p:origin x="3444" y="31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trohmai\Documents\HIV\MK-1439\PN007\IA%20%234%20(1+2%20wk%2048)\1439-007%20IA4%20Figures%20with%20CI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312967823466506E-2"/>
          <c:y val="1.77381993917427E-2"/>
          <c:w val="0.89136495090891399"/>
          <c:h val="0.77886440362328901"/>
        </c:manualLayout>
      </c:layout>
      <c:lineChart>
        <c:grouping val="standard"/>
        <c:varyColors val="0"/>
        <c:ser>
          <c:idx val="0"/>
          <c:order val="0"/>
          <c:tx>
            <c:strRef>
              <c:f>'vRNA&lt;50'!$B$1</c:f>
              <c:strCache>
                <c:ptCount val="1"/>
                <c:pt idx="0">
                  <c:v>RAL 1200mg QD +TDF/FTC</c:v>
                </c:pt>
              </c:strCache>
            </c:strRef>
          </c:tx>
          <c:spPr>
            <a:ln>
              <a:solidFill>
                <a:srgbClr val="6666FF"/>
              </a:solidFill>
            </a:ln>
          </c:spPr>
          <c:marker>
            <c:symbol val="diamond"/>
            <c:size val="12"/>
            <c:spPr>
              <a:solidFill>
                <a:srgbClr val="6666FF"/>
              </a:solidFill>
              <a:ln>
                <a:solidFill>
                  <a:srgbClr val="6666FF"/>
                </a:solidFill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33-447F-ADB0-72369BD88968}"/>
                </c:ext>
              </c:extLst>
            </c:dLbl>
            <c:dLbl>
              <c:idx val="1"/>
              <c:layout>
                <c:manualLayout>
                  <c:x val="-6.8861913094196606E-2"/>
                  <c:y val="-3.58465608465608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rgbClr val="333399"/>
                        </a:solidFill>
                        <a:latin typeface="+mj-lt"/>
                      </a:rPr>
                      <a:t>53.5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33-447F-ADB0-72369BD88968}"/>
                </c:ext>
              </c:extLst>
            </c:dLbl>
            <c:dLbl>
              <c:idx val="2"/>
              <c:layout>
                <c:manualLayout>
                  <c:x val="-3.7828083989501299E-2"/>
                  <c:y val="-7.6838520184976902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333399"/>
                        </a:solidFill>
                        <a:latin typeface="+mj-lt"/>
                      </a:rPr>
                      <a:t>78.2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33-447F-ADB0-72369BD88968}"/>
                </c:ext>
              </c:extLst>
            </c:dLbl>
            <c:dLbl>
              <c:idx val="3"/>
              <c:layout>
                <c:manualLayout>
                  <c:x val="-3.7827962476912599E-2"/>
                  <c:y val="-6.3611006957463703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333399"/>
                        </a:solidFill>
                        <a:latin typeface="+mj-lt"/>
                      </a:rPr>
                      <a:t>83.5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33-447F-ADB0-72369BD8896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>
                        <a:solidFill>
                          <a:srgbClr val="333399"/>
                        </a:solidFill>
                        <a:latin typeface="+mj-lt"/>
                      </a:rPr>
                      <a:t>87.4</a:t>
                    </a:r>
                    <a:endParaRPr lang="en-US">
                      <a:solidFill>
                        <a:srgbClr val="333399"/>
                      </a:solidFill>
                    </a:endParaRP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33-447F-ADB0-72369BD88968}"/>
                </c:ext>
              </c:extLst>
            </c:dLbl>
            <c:dLbl>
              <c:idx val="5"/>
              <c:layout>
                <c:manualLayout>
                  <c:x val="-3.7827962476912599E-2"/>
                  <c:y val="-6.890201224846889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333399"/>
                        </a:solidFill>
                        <a:latin typeface="+mj-lt"/>
                      </a:rPr>
                      <a:t>88.7</a:t>
                    </a:r>
                    <a:endParaRPr lang="en-US" b="1" dirty="0">
                      <a:solidFill>
                        <a:srgbClr val="333399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33-447F-ADB0-72369BD88968}"/>
                </c:ext>
              </c:extLst>
            </c:dLbl>
            <c:dLbl>
              <c:idx val="6"/>
              <c:layout>
                <c:manualLayout>
                  <c:x val="-2.1686716243802698E-2"/>
                  <c:y val="-6.8902012248468897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rgbClr val="333399"/>
                        </a:solidFill>
                        <a:latin typeface="+mj-lt"/>
                      </a:rPr>
                      <a:t>88.9</a:t>
                    </a:r>
                    <a:endParaRPr lang="en-US">
                      <a:solidFill>
                        <a:srgbClr val="333399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C33-447F-ADB0-72369BD889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fr-FR" sz="1400" b="1" i="0" baseline="0">
                    <a:solidFill>
                      <a:srgbClr val="333399"/>
                    </a:solidFill>
                    <a:latin typeface="+mj-lt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'vRNA&lt;50'!$M$2:$M$8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4.2999999999999972</c:v>
                  </c:pt>
                  <c:pt idx="2">
                    <c:v>3.5</c:v>
                  </c:pt>
                  <c:pt idx="3">
                    <c:v>3.2000000000000042</c:v>
                  </c:pt>
                  <c:pt idx="4">
                    <c:v>2.6999999999999882</c:v>
                  </c:pt>
                  <c:pt idx="5">
                    <c:v>2.7000000000000042</c:v>
                  </c:pt>
                  <c:pt idx="6">
                    <c:v>2.5</c:v>
                  </c:pt>
                </c:numCache>
              </c:numRef>
            </c:plus>
            <c:minus>
              <c:numRef>
                <c:f>'vRNA&lt;50'!$L$2:$L$8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4.3999999999999986</c:v>
                  </c:pt>
                  <c:pt idx="2">
                    <c:v>3.8999999999999901</c:v>
                  </c:pt>
                  <c:pt idx="3">
                    <c:v>3.5</c:v>
                  </c:pt>
                  <c:pt idx="4">
                    <c:v>3.100000000000009</c:v>
                  </c:pt>
                  <c:pt idx="5">
                    <c:v>3.2000000000000042</c:v>
                  </c:pt>
                  <c:pt idx="6">
                    <c:v>3</c:v>
                  </c:pt>
                </c:numCache>
              </c:numRef>
            </c:minus>
            <c:spPr>
              <a:ln w="25400">
                <a:solidFill>
                  <a:srgbClr val="6666FF"/>
                </a:solidFill>
              </a:ln>
            </c:spPr>
          </c:errBars>
          <c:cat>
            <c:numRef>
              <c:f>'vRNA&lt;50'!$A$2:$A$8</c:f>
              <c:numCache>
                <c:formatCode>0</c:formatCode>
                <c:ptCount val="7"/>
                <c:pt idx="0" formatCode="General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</c:numCache>
            </c:numRef>
          </c:cat>
          <c:val>
            <c:numRef>
              <c:f>'vRNA&lt;50'!$B$2:$B$8</c:f>
              <c:numCache>
                <c:formatCode>General</c:formatCode>
                <c:ptCount val="7"/>
                <c:pt idx="0">
                  <c:v>0</c:v>
                </c:pt>
                <c:pt idx="1">
                  <c:v>53.5</c:v>
                </c:pt>
                <c:pt idx="2">
                  <c:v>76.3</c:v>
                </c:pt>
                <c:pt idx="3" formatCode="0.0">
                  <c:v>82.1</c:v>
                </c:pt>
                <c:pt idx="4">
                  <c:v>87.4</c:v>
                </c:pt>
                <c:pt idx="5">
                  <c:v>87.2</c:v>
                </c:pt>
                <c:pt idx="6">
                  <c:v>88.9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C33-447F-ADB0-72369BD88968}"/>
            </c:ext>
          </c:extLst>
        </c:ser>
        <c:ser>
          <c:idx val="1"/>
          <c:order val="1"/>
          <c:tx>
            <c:strRef>
              <c:f>'vRNA&lt;50'!$C$1</c:f>
              <c:strCache>
                <c:ptCount val="1"/>
                <c:pt idx="0">
                  <c:v>RAL 400mg BID +TDF/FTC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pPr>
              <a:solidFill>
                <a:srgbClr val="660066"/>
              </a:solidFill>
              <a:ln>
                <a:solidFill>
                  <a:srgbClr val="660066"/>
                </a:solidFill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33-447F-ADB0-72369BD88968}"/>
                </c:ext>
              </c:extLst>
            </c:dLbl>
            <c:dLbl>
              <c:idx val="1"/>
              <c:layout>
                <c:manualLayout>
                  <c:x val="-4.8187032176533803E-3"/>
                  <c:y val="3.4523809523809602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 b="1">
                        <a:solidFill>
                          <a:srgbClr val="333399"/>
                        </a:solidFill>
                        <a:latin typeface="+mj-lt"/>
                      </a:rPr>
                      <a:t>51.9</a:t>
                    </a:r>
                    <a:endParaRPr lang="en-US" b="1" dirty="0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33-447F-ADB0-72369BD88968}"/>
                </c:ext>
              </c:extLst>
            </c:dLbl>
            <c:dLbl>
              <c:idx val="2"/>
              <c:layout>
                <c:manualLayout>
                  <c:x val="-9.4483328472829801E-3"/>
                  <c:y val="4.7751322751322697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 dirty="0">
                        <a:solidFill>
                          <a:srgbClr val="333399"/>
                        </a:solidFill>
                        <a:latin typeface="+mj-lt"/>
                      </a:rPr>
                      <a:t>76.3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33-447F-ADB0-72369BD88968}"/>
                </c:ext>
              </c:extLst>
            </c:dLbl>
            <c:dLbl>
              <c:idx val="3"/>
              <c:layout>
                <c:manualLayout>
                  <c:x val="-3.3969937785554599E-2"/>
                  <c:y val="6.4933966587509898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 dirty="0">
                        <a:solidFill>
                          <a:srgbClr val="333399"/>
                        </a:solidFill>
                        <a:latin typeface="+mj-lt"/>
                      </a:rPr>
                      <a:t>82.1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C33-447F-ADB0-72369BD88968}"/>
                </c:ext>
              </c:extLst>
            </c:dLbl>
            <c:dLbl>
              <c:idx val="4"/>
              <c:layout>
                <c:manualLayout>
                  <c:x val="-3.3969937785554599E-2"/>
                  <c:y val="5.96429612965046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>
                        <a:solidFill>
                          <a:srgbClr val="333399"/>
                        </a:solidFill>
                        <a:latin typeface="+mj-lt"/>
                      </a:rPr>
                      <a:t>86.5</a:t>
                    </a:r>
                    <a:endParaRPr lang="en-US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C33-447F-ADB0-72369BD88968}"/>
                </c:ext>
              </c:extLst>
            </c:dLbl>
            <c:dLbl>
              <c:idx val="5"/>
              <c:layout>
                <c:manualLayout>
                  <c:x val="-3.3969937785554599E-2"/>
                  <c:y val="6.2288463942007301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 dirty="0">
                        <a:solidFill>
                          <a:srgbClr val="333399"/>
                        </a:solidFill>
                        <a:latin typeface="+mj-lt"/>
                      </a:rPr>
                      <a:t>87.2</a:t>
                    </a:r>
                    <a:endParaRPr lang="en-US" dirty="0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C33-447F-ADB0-72369BD88968}"/>
                </c:ext>
              </c:extLst>
            </c:dLbl>
            <c:dLbl>
              <c:idx val="6"/>
              <c:layout>
                <c:manualLayout>
                  <c:x val="-1.8600174978127802E-2"/>
                  <c:y val="5.6997458651002003E-2"/>
                </c:manualLayout>
              </c:layout>
              <c:tx>
                <c:rich>
                  <a:bodyPr/>
                  <a:lstStyle/>
                  <a:p>
                    <a:pPr>
                      <a:defRPr lang="fr-FR" sz="1400" b="1" i="0" baseline="0">
                        <a:solidFill>
                          <a:srgbClr val="333399"/>
                        </a:solidFill>
                        <a:latin typeface="+mj-lt"/>
                      </a:defRPr>
                    </a:pPr>
                    <a:r>
                      <a:rPr lang="en-US">
                        <a:solidFill>
                          <a:srgbClr val="333399"/>
                        </a:solidFill>
                        <a:latin typeface="+mj-lt"/>
                      </a:rPr>
                      <a:t>88.3</a:t>
                    </a:r>
                    <a:endParaRPr lang="en-US">
                      <a:solidFill>
                        <a:srgbClr val="3333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C33-447F-ADB0-72369BD889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fr-FR" sz="1400" b="1" i="0" baseline="0">
                    <a:solidFill>
                      <a:srgbClr val="6666FF"/>
                    </a:solidFill>
                    <a:latin typeface="+mj-lt"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'vRNA&lt;50'!$P$2:$P$8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6.1000000000000014</c:v>
                  </c:pt>
                  <c:pt idx="2">
                    <c:v>4.7999999999999972</c:v>
                  </c:pt>
                  <c:pt idx="3">
                    <c:v>4.2000000000000028</c:v>
                  </c:pt>
                  <c:pt idx="4">
                    <c:v>3.7999999999999972</c:v>
                  </c:pt>
                  <c:pt idx="5">
                    <c:v>3.5999999999999939</c:v>
                  </c:pt>
                  <c:pt idx="6">
                    <c:v>3.6000000000000081</c:v>
                  </c:pt>
                </c:numCache>
              </c:numRef>
            </c:plus>
            <c:minus>
              <c:numRef>
                <c:f>'vRNA&lt;50'!$O$2:$O$8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6.1999999999999957</c:v>
                  </c:pt>
                  <c:pt idx="2">
                    <c:v>5.5</c:v>
                  </c:pt>
                  <c:pt idx="3">
                    <c:v>5.0999999999999943</c:v>
                  </c:pt>
                  <c:pt idx="4">
                    <c:v>4.7000000000000028</c:v>
                  </c:pt>
                  <c:pt idx="5">
                    <c:v>4.4000000000000066</c:v>
                  </c:pt>
                  <c:pt idx="6">
                    <c:v>4.3999999999999906</c:v>
                  </c:pt>
                </c:numCache>
              </c:numRef>
            </c:minus>
            <c:spPr>
              <a:ln w="19050">
                <a:solidFill>
                  <a:srgbClr val="660066"/>
                </a:solidFill>
              </a:ln>
            </c:spPr>
          </c:errBars>
          <c:cat>
            <c:numRef>
              <c:f>'vRNA&lt;50'!$A$2:$A$8</c:f>
              <c:numCache>
                <c:formatCode>0</c:formatCode>
                <c:ptCount val="7"/>
                <c:pt idx="0" formatCode="General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</c:numCache>
            </c:numRef>
          </c:cat>
          <c:val>
            <c:numRef>
              <c:f>'vRNA&lt;50'!$C$2:$C$8</c:f>
              <c:numCache>
                <c:formatCode>0.0</c:formatCode>
                <c:ptCount val="7"/>
                <c:pt idx="0" formatCode="General">
                  <c:v>0</c:v>
                </c:pt>
                <c:pt idx="1">
                  <c:v>51.9</c:v>
                </c:pt>
                <c:pt idx="2" formatCode="General">
                  <c:v>78.2</c:v>
                </c:pt>
                <c:pt idx="3" formatCode="General">
                  <c:v>83.5</c:v>
                </c:pt>
                <c:pt idx="4" formatCode="General">
                  <c:v>86.5</c:v>
                </c:pt>
                <c:pt idx="5" formatCode="General">
                  <c:v>88.7</c:v>
                </c:pt>
                <c:pt idx="6" formatCode="General">
                  <c:v>88.3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C33-447F-ADB0-72369BD889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6490280"/>
        <c:axId val="2053923480"/>
      </c:lineChart>
      <c:dateAx>
        <c:axId val="1696490280"/>
        <c:scaling>
          <c:orientation val="minMax"/>
          <c:max val="49"/>
        </c:scaling>
        <c:delete val="0"/>
        <c:axPos val="b"/>
        <c:title>
          <c:tx>
            <c:rich>
              <a:bodyPr/>
              <a:lstStyle/>
              <a:p>
                <a:pPr>
                  <a:defRPr lang="fr-FR" sz="1400" baseline="0">
                    <a:solidFill>
                      <a:srgbClr val="000066"/>
                    </a:solidFill>
                  </a:defRPr>
                </a:pPr>
                <a:r>
                  <a:rPr lang="en-US" sz="1400" baseline="0" dirty="0">
                    <a:solidFill>
                      <a:srgbClr val="000066"/>
                    </a:solidFill>
                  </a:rPr>
                  <a:t>Week</a:t>
                </a:r>
              </a:p>
            </c:rich>
          </c:tx>
          <c:layout>
            <c:manualLayout>
              <c:xMode val="edge"/>
              <c:yMode val="edge"/>
              <c:x val="0.48578314863419803"/>
              <c:y val="0.8654014081573140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lang="fr-FR" sz="1400">
                <a:solidFill>
                  <a:srgbClr val="000066"/>
                </a:solidFill>
              </a:defRPr>
            </a:pPr>
            <a:endParaRPr lang="fr-FR"/>
          </a:p>
        </c:txPr>
        <c:crossAx val="2053923480"/>
        <c:crosses val="autoZero"/>
        <c:auto val="0"/>
        <c:lblOffset val="100"/>
        <c:baseTimeUnit val="days"/>
        <c:majorUnit val="4"/>
        <c:majorTimeUnit val="days"/>
      </c:dateAx>
      <c:valAx>
        <c:axId val="2053923480"/>
        <c:scaling>
          <c:orientation val="minMax"/>
          <c:max val="1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lang="fr-FR" sz="1400" b="0">
                <a:solidFill>
                  <a:srgbClr val="000066"/>
                </a:solidFill>
              </a:defRPr>
            </a:pPr>
            <a:endParaRPr lang="fr-FR"/>
          </a:p>
        </c:txPr>
        <c:crossAx val="1696490280"/>
        <c:crosses val="autoZero"/>
        <c:crossBetween val="midCat"/>
        <c:majorUnit val="20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8CF28A9-FC59-407D-9FA2-09003567004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4230180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2B39FC4-4083-4CC3-954C-F12F96D2B44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024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428300759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DD0CD3-1CCF-4C78-A814-E855F9F9A91B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1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2047680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A2DFB8-0BB8-46E0-9738-C283BC657B9B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2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937963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89B0D98-896C-4E8C-A963-FF02D3DDE75D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476087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ea typeface="ＭＳ Ｐゴシック" pitchFamily="34" charset="-128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30D46-7AE5-4FD8-870E-A5E47293FC4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4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76695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7546B9F-8EBF-4DCA-A1F3-4A513E5EA66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5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061286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2440D8F-BA2D-4E30-A524-F48B5BD86C1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6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4230730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779DD92-922A-4E01-8AC6-ACD92623856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7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3036155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348DF8F-1A93-4FAD-8E4F-C57343FD74D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8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522811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08371D-26FE-422D-B32C-A00738AFA873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9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533179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270969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1084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2425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1802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4770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7859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9845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9764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40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9702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0020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Comparison of INSTI vs INSTI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QDMRK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SPRING-2</a:t>
            </a:r>
          </a:p>
          <a:p>
            <a:r>
              <a:rPr lang="fr-FR" altLang="fr-FR" sz="2800" b="1" dirty="0">
                <a:latin typeface="Calibri" pitchFamily="34" charset="0"/>
                <a:ea typeface="ＭＳ Ｐゴシック" pitchFamily="34" charset="-128"/>
              </a:rPr>
              <a:t>ONCEMRK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GS-US-380-1489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GS-US-380-1490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22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b="1" i="0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22225" y="5097463"/>
            <a:ext cx="8712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800100" indent="-3429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fr-FR" sz="2400" b="1" i="0">
                <a:latin typeface="Calibri" pitchFamily="34" charset="0"/>
              </a:rPr>
              <a:t>Objective</a:t>
            </a:r>
          </a:p>
          <a:p>
            <a:pPr lvl="1" eaLnBrk="1" hangingPunct="1"/>
            <a:r>
              <a:rPr lang="en-GB" altLang="fr-FR" sz="1800" i="0"/>
              <a:t>Non inferiority of RAL QD: % HIV RNA &lt; 40 c/mL by ITT, NC=F </a:t>
            </a:r>
            <a:br>
              <a:rPr lang="en-GB" altLang="fr-FR" sz="1800" i="0"/>
            </a:br>
            <a:r>
              <a:rPr lang="en-GB" altLang="fr-FR" sz="1800" i="0"/>
              <a:t>(lower margin of the 2-sided 95% CI for the difference =  - 10%, 90% power)</a:t>
            </a:r>
            <a:endParaRPr lang="en-GB" altLang="fr-FR" sz="1800" b="1" i="0"/>
          </a:p>
        </p:txBody>
      </p:sp>
      <p:graphicFrame>
        <p:nvGraphicFramePr>
          <p:cNvPr id="214022" name="Group 6"/>
          <p:cNvGraphicFramePr>
            <a:graphicFrameLocks noGrp="1"/>
          </p:cNvGraphicFramePr>
          <p:nvPr/>
        </p:nvGraphicFramePr>
        <p:xfrm>
          <a:off x="3905250" y="2173288"/>
          <a:ext cx="3262313" cy="995362"/>
        </p:xfrm>
        <a:graphic>
          <a:graphicData uri="http://schemas.openxmlformats.org/drawingml/2006/table">
            <a:tbl>
              <a:tblPr/>
              <a:tblGrid>
                <a:gridCol w="326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RAL 1200 mg ** QD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RAL  400 mg BID placebo</a:t>
                      </a:r>
                    </a:p>
                  </a:txBody>
                  <a:tcPr marT="45682" marB="456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TDF/FTC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fdc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 QD</a:t>
                      </a:r>
                    </a:p>
                  </a:txBody>
                  <a:tcPr marT="45682" marB="456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4030" name="Group 14"/>
          <p:cNvGraphicFramePr>
            <a:graphicFrameLocks noGrp="1"/>
          </p:cNvGraphicFramePr>
          <p:nvPr/>
        </p:nvGraphicFramePr>
        <p:xfrm>
          <a:off x="3905250" y="3306763"/>
          <a:ext cx="3259138" cy="950912"/>
        </p:xfrm>
        <a:graphic>
          <a:graphicData uri="http://schemas.openxmlformats.org/drawingml/2006/table">
            <a:tbl>
              <a:tblPr/>
              <a:tblGrid>
                <a:gridCol w="3259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RAL 400 mg BID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RAL  1200 mg ** QD placebo</a:t>
                      </a:r>
                    </a:p>
                  </a:txBody>
                  <a:tcPr marL="91418" marR="91418" marT="45769" marB="4576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fdc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QD</a:t>
                      </a:r>
                    </a:p>
                  </a:txBody>
                  <a:tcPr marL="91418" marR="91418" marT="45769" marB="4576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93" name="AutoShape 162"/>
          <p:cNvSpPr>
            <a:spLocks noChangeArrowheads="1"/>
          </p:cNvSpPr>
          <p:nvPr/>
        </p:nvSpPr>
        <p:spPr bwMode="auto">
          <a:xfrm>
            <a:off x="201613" y="2757488"/>
            <a:ext cx="2574925" cy="8413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 u="sng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18 years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ARV-naïve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HIV RNA </a:t>
            </a:r>
            <a:r>
              <a:rPr lang="en-GB" altLang="fr-FR" sz="1600" b="1" i="0" u="sng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altLang="fr-FR" sz="16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1000 c/mL</a:t>
            </a:r>
          </a:p>
        </p:txBody>
      </p:sp>
      <p:sp>
        <p:nvSpPr>
          <p:cNvPr id="3094" name="ZoneTexte 71"/>
          <p:cNvSpPr txBox="1">
            <a:spLocks noChangeArrowheads="1"/>
          </p:cNvSpPr>
          <p:nvPr/>
        </p:nvSpPr>
        <p:spPr bwMode="auto">
          <a:xfrm>
            <a:off x="371475" y="4262438"/>
            <a:ext cx="8551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0" dirty="0">
                <a:solidFill>
                  <a:srgbClr val="000066"/>
                </a:solidFill>
              </a:rPr>
              <a:t>* Randomisation was stratified by baseline HIV RNA (</a:t>
            </a:r>
            <a:r>
              <a:rPr lang="en-GB" altLang="fr-FR" sz="1200" i="0" u="sng" dirty="0">
                <a:solidFill>
                  <a:srgbClr val="000066"/>
                </a:solidFill>
              </a:rPr>
              <a:t>&lt;</a:t>
            </a:r>
            <a:r>
              <a:rPr lang="en-GB" altLang="fr-FR" sz="1200" i="0" dirty="0">
                <a:solidFill>
                  <a:srgbClr val="000066"/>
                </a:solidFill>
              </a:rPr>
              <a:t> or &gt; 100 000 c/mL) and viral hepatitis co-infection status</a:t>
            </a:r>
            <a:endParaRPr lang="en-GB" altLang="fr-FR" sz="1200" i="0" baseline="30000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0" baseline="30000" dirty="0">
                <a:solidFill>
                  <a:srgbClr val="000066"/>
                </a:solidFill>
              </a:rPr>
              <a:t>**</a:t>
            </a:r>
            <a:r>
              <a:rPr lang="en-GB" altLang="fr-FR" sz="1200" i="0" dirty="0">
                <a:solidFill>
                  <a:srgbClr val="000066"/>
                </a:solidFill>
              </a:rPr>
              <a:t> Reformulated RAL 600 mg tablet</a:t>
            </a:r>
          </a:p>
        </p:txBody>
      </p:sp>
      <p:sp>
        <p:nvSpPr>
          <p:cNvPr id="3095" name="Rectangle 24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</a:p>
        </p:txBody>
      </p:sp>
      <p:cxnSp>
        <p:nvCxnSpPr>
          <p:cNvPr id="3096" name="Connecteur droit 66"/>
          <p:cNvCxnSpPr>
            <a:cxnSpLocks noChangeShapeType="1"/>
          </p:cNvCxnSpPr>
          <p:nvPr/>
        </p:nvCxnSpPr>
        <p:spPr bwMode="auto">
          <a:xfrm rot="5400000">
            <a:off x="2790032" y="24709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97" name="Oval 170"/>
          <p:cNvSpPr>
            <a:spLocks noChangeArrowheads="1"/>
          </p:cNvSpPr>
          <p:nvPr/>
        </p:nvSpPr>
        <p:spPr bwMode="auto">
          <a:xfrm>
            <a:off x="2219325" y="12573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2 : 1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Double-blind</a:t>
            </a:r>
          </a:p>
        </p:txBody>
      </p:sp>
      <p:cxnSp>
        <p:nvCxnSpPr>
          <p:cNvPr id="3098" name="AutoShape 60"/>
          <p:cNvCxnSpPr>
            <a:cxnSpLocks noChangeShapeType="1"/>
          </p:cNvCxnSpPr>
          <p:nvPr/>
        </p:nvCxnSpPr>
        <p:spPr bwMode="auto">
          <a:xfrm rot="10800000" flipH="1" flipV="1">
            <a:off x="3905250" y="2679700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99" name="Line 63"/>
          <p:cNvSpPr>
            <a:spLocks noChangeShapeType="1"/>
          </p:cNvSpPr>
          <p:nvPr/>
        </p:nvSpPr>
        <p:spPr bwMode="auto">
          <a:xfrm>
            <a:off x="2809875" y="3170238"/>
            <a:ext cx="3190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0" name="Rectangle 9"/>
          <p:cNvSpPr>
            <a:spLocks noChangeArrowheads="1"/>
          </p:cNvSpPr>
          <p:nvPr/>
        </p:nvSpPr>
        <p:spPr bwMode="auto">
          <a:xfrm>
            <a:off x="3127375" y="3346450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266</a:t>
            </a:r>
          </a:p>
        </p:txBody>
      </p:sp>
      <p:sp>
        <p:nvSpPr>
          <p:cNvPr id="3101" name="Rectangle 8"/>
          <p:cNvSpPr>
            <a:spLocks noChangeArrowheads="1"/>
          </p:cNvSpPr>
          <p:nvPr/>
        </p:nvSpPr>
        <p:spPr bwMode="auto">
          <a:xfrm>
            <a:off x="3127375" y="235267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531</a:t>
            </a: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347075" y="13335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-84" charset="0"/>
                <a:ea typeface="ＭＳ Ｐゴシック" pitchFamily="-84" charset="-128"/>
              </a:rPr>
              <a:t>W96</a:t>
            </a:r>
            <a:endParaRPr lang="en-GB" sz="1600" i="0">
              <a:solidFill>
                <a:srgbClr val="0066FF"/>
              </a:solidFill>
              <a:latin typeface="Calibri" pitchFamily="-84" charset="0"/>
              <a:ea typeface="ＭＳ Ｐゴシック" pitchFamily="-84" charset="-128"/>
            </a:endParaRPr>
          </a:p>
        </p:txBody>
      </p:sp>
      <p:grpSp>
        <p:nvGrpSpPr>
          <p:cNvPr id="3103" name="Group 32"/>
          <p:cNvGrpSpPr>
            <a:grpSpLocks/>
          </p:cNvGrpSpPr>
          <p:nvPr/>
        </p:nvGrpSpPr>
        <p:grpSpPr bwMode="auto">
          <a:xfrm>
            <a:off x="7186613" y="2660650"/>
            <a:ext cx="1473200" cy="974725"/>
            <a:chOff x="4502" y="1764"/>
            <a:chExt cx="646" cy="614"/>
          </a:xfrm>
        </p:grpSpPr>
        <p:sp>
          <p:nvSpPr>
            <p:cNvPr id="3109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10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877050" y="13335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-84" charset="0"/>
                <a:ea typeface="ＭＳ Ｐゴシック" pitchFamily="-84" charset="-128"/>
              </a:rPr>
              <a:t>W48</a:t>
            </a:r>
            <a:endParaRPr lang="en-GB" sz="1600" i="0">
              <a:solidFill>
                <a:srgbClr val="0066FF"/>
              </a:solidFill>
              <a:latin typeface="Calibri" pitchFamily="-84" charset="0"/>
              <a:ea typeface="ＭＳ Ｐゴシック" pitchFamily="-84" charset="-128"/>
            </a:endParaRPr>
          </a:p>
        </p:txBody>
      </p:sp>
      <p:grpSp>
        <p:nvGrpSpPr>
          <p:cNvPr id="3105" name="Group 36"/>
          <p:cNvGrpSpPr>
            <a:grpSpLocks/>
          </p:cNvGrpSpPr>
          <p:nvPr/>
        </p:nvGrpSpPr>
        <p:grpSpPr bwMode="auto">
          <a:xfrm>
            <a:off x="7194550" y="1873250"/>
            <a:ext cx="1465263" cy="2385397"/>
            <a:chOff x="4471" y="1525"/>
            <a:chExt cx="1022" cy="1191"/>
          </a:xfrm>
        </p:grpSpPr>
        <p:sp>
          <p:nvSpPr>
            <p:cNvPr id="3107" name="Line 172"/>
            <p:cNvSpPr>
              <a:spLocks noChangeShapeType="1"/>
            </p:cNvSpPr>
            <p:nvPr/>
          </p:nvSpPr>
          <p:spPr bwMode="auto">
            <a:xfrm>
              <a:off x="5493" y="1525"/>
              <a:ext cx="0" cy="1191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108" name="Line 172"/>
            <p:cNvSpPr>
              <a:spLocks noChangeShapeType="1"/>
            </p:cNvSpPr>
            <p:nvPr/>
          </p:nvSpPr>
          <p:spPr bwMode="auto">
            <a:xfrm>
              <a:off x="4471" y="1525"/>
              <a:ext cx="0" cy="1191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106" name="ZoneTexte 69"/>
          <p:cNvSpPr txBox="1">
            <a:spLocks noChangeArrowheads="1"/>
          </p:cNvSpPr>
          <p:nvPr/>
        </p:nvSpPr>
        <p:spPr bwMode="auto">
          <a:xfrm>
            <a:off x="2383109" y="6583363"/>
            <a:ext cx="67545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HIV, 11 Sept 2017 (</a:t>
            </a:r>
            <a:r>
              <a:rPr lang="en-US" altLang="fr-FR" sz="1200" dirty="0" err="1"/>
              <a:t>ePub</a:t>
            </a:r>
            <a:r>
              <a:rPr lang="en-US" altLang="fr-FR" sz="1200" dirty="0"/>
              <a:t> ahead of print) </a:t>
            </a:r>
            <a:r>
              <a:rPr lang="de-DE" altLang="fr-FR" sz="1200" dirty="0"/>
              <a:t>; Cahn P, IAS 2017, Abs. TUPLBEB20 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79550" y="1128713"/>
            <a:ext cx="617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2400" b="1" i="0"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4099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4101" name="Titre 5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85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graphicFrame>
        <p:nvGraphicFramePr>
          <p:cNvPr id="12" name="Group 7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8891737"/>
              </p:ext>
            </p:extLst>
          </p:nvPr>
        </p:nvGraphicFramePr>
        <p:xfrm>
          <a:off x="295275" y="1631950"/>
          <a:ext cx="8447088" cy="4810128"/>
        </p:xfrm>
        <a:graphic>
          <a:graphicData uri="http://schemas.openxmlformats.org/drawingml/2006/table">
            <a:tbl>
              <a:tblPr/>
              <a:tblGrid>
                <a:gridCol w="449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4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8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RAL 1200 mg QD, N = 531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RAL 400 mg BID , N = 266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age, years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34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35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17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12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White,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56.7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64.7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History of AIDS,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14.9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10.5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Clade B viral subtype,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63.1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69.9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c/mL), median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100 000 c/mL,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28.1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28.9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380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416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200 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13.9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HBs Ag+ or HCV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Ab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+, %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2.8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by W96, N (%)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64 (12.1)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39 (14.7)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lack of efficacy</a:t>
                      </a:r>
                    </a:p>
                  </a:txBody>
                  <a:tcPr marL="54004" marR="54004" marT="53465" marB="53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3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adverse event</a:t>
                      </a:r>
                    </a:p>
                  </a:txBody>
                  <a:tcPr marL="54004" marR="54004" marT="53465" marB="53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7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Lost to follow-up / Withdrew consent</a:t>
                      </a:r>
                    </a:p>
                  </a:txBody>
                  <a:tcPr marL="54004" marR="54004" marT="53465" marB="53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14 / N = 18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13 / N = 11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Other reasons</a:t>
                      </a:r>
                    </a:p>
                  </a:txBody>
                  <a:tcPr marL="54004" marR="54004" marT="53465" marB="53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19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6</a:t>
                      </a:r>
                    </a:p>
                  </a:txBody>
                  <a:tcPr marL="54004" marR="54004" marT="53465" marB="53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2469671" y="6583363"/>
            <a:ext cx="66679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HIV, 11 Sept 2017 (</a:t>
            </a:r>
            <a:r>
              <a:rPr lang="en-US" altLang="fr-FR" sz="1200" dirty="0" err="1"/>
              <a:t>ePub</a:t>
            </a:r>
            <a:r>
              <a:rPr lang="en-US" altLang="fr-FR" sz="1200" dirty="0"/>
              <a:t> ahead of print) </a:t>
            </a:r>
            <a:r>
              <a:rPr lang="de-DE" altLang="fr-FR" sz="1200" dirty="0"/>
              <a:t>; Cahn P, IAS 2017, Abs. TUPLBEB20  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85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sp>
        <p:nvSpPr>
          <p:cNvPr id="5127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11" name="Espace réservé du contenu 8"/>
          <p:cNvSpPr txBox="1">
            <a:spLocks/>
          </p:cNvSpPr>
          <p:nvPr/>
        </p:nvSpPr>
        <p:spPr bwMode="auto">
          <a:xfrm>
            <a:off x="739876" y="6002635"/>
            <a:ext cx="8397774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defRPr/>
            </a:pPr>
            <a:r>
              <a:rPr lang="en-US" altLang="fr-FR" b="1" i="0" kern="0" dirty="0">
                <a:latin typeface="+mj-lt"/>
                <a:ea typeface="ＭＳ Ｐゴシック" pitchFamily="34" charset="-128"/>
              </a:rPr>
              <a:t>CD4/mm</a:t>
            </a:r>
            <a:r>
              <a:rPr lang="en-US" altLang="fr-FR" b="1" i="0" kern="0" baseline="30000" dirty="0">
                <a:latin typeface="+mj-lt"/>
                <a:ea typeface="ＭＳ Ｐゴシック" pitchFamily="34" charset="-128"/>
              </a:rPr>
              <a:t>3</a:t>
            </a:r>
            <a:r>
              <a:rPr lang="en-US" altLang="fr-FR" b="1" i="0" kern="0" dirty="0">
                <a:latin typeface="+mj-lt"/>
                <a:ea typeface="ＭＳ Ｐゴシック" pitchFamily="34" charset="-128"/>
              </a:rPr>
              <a:t> increase at W48 (observed failure): QD = + 232 vs BID = + 234 ; </a:t>
            </a:r>
            <a:br>
              <a:rPr lang="en-US" altLang="fr-FR" b="1" i="0" kern="0" dirty="0">
                <a:latin typeface="+mj-lt"/>
                <a:ea typeface="ＭＳ Ｐゴシック" pitchFamily="34" charset="-128"/>
              </a:rPr>
            </a:br>
            <a:r>
              <a:rPr lang="en-US" altLang="fr-FR" b="1" i="0" kern="0" dirty="0">
                <a:latin typeface="+mj-lt"/>
                <a:ea typeface="ＭＳ Ｐゴシック" pitchFamily="34" charset="-128"/>
              </a:rPr>
              <a:t>∆ -2 (- 31 ; 27)</a:t>
            </a:r>
          </a:p>
        </p:txBody>
      </p:sp>
      <p:sp>
        <p:nvSpPr>
          <p:cNvPr id="5130" name="Text Box 2"/>
          <p:cNvSpPr txBox="1">
            <a:spLocks noChangeArrowheads="1"/>
          </p:cNvSpPr>
          <p:nvPr/>
        </p:nvSpPr>
        <p:spPr bwMode="auto">
          <a:xfrm>
            <a:off x="808328" y="1128713"/>
            <a:ext cx="7514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fr-FR" sz="2400" b="1" i="0" dirty="0">
                <a:latin typeface="Calibri" pitchFamily="34" charset="0"/>
              </a:rPr>
              <a:t>HIV RNA &lt; 40 c/mL (NC = F ; snapshot), % (95% CI) at W48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98FD6AA-7FE5-4F21-A3B4-5CFD526F4AB2}"/>
              </a:ext>
            </a:extLst>
          </p:cNvPr>
          <p:cNvGrpSpPr/>
          <p:nvPr/>
        </p:nvGrpSpPr>
        <p:grpSpPr>
          <a:xfrm>
            <a:off x="381000" y="1487300"/>
            <a:ext cx="8612188" cy="4984307"/>
            <a:chOff x="381000" y="1487300"/>
            <a:chExt cx="8612188" cy="4984307"/>
          </a:xfrm>
        </p:grpSpPr>
        <p:graphicFrame>
          <p:nvGraphicFramePr>
            <p:cNvPr id="12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98403259"/>
                </p:ext>
              </p:extLst>
            </p:nvPr>
          </p:nvGraphicFramePr>
          <p:xfrm>
            <a:off x="381000" y="1671007"/>
            <a:ext cx="8229600" cy="4800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4" name="TextBox 5"/>
            <p:cNvSpPr txBox="1"/>
            <p:nvPr/>
          </p:nvSpPr>
          <p:spPr>
            <a:xfrm>
              <a:off x="5085708" y="3633227"/>
              <a:ext cx="3907480" cy="2677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ct val="40000"/>
                </a:spcBef>
                <a:spcAft>
                  <a:spcPct val="10000"/>
                </a:spcAft>
                <a:buClr>
                  <a:srgbClr val="00877C"/>
                </a:buClr>
                <a:tabLst>
                  <a:tab pos="114300" algn="l"/>
                </a:tabLst>
                <a:defRPr/>
              </a:pPr>
              <a:r>
                <a:rPr lang="en-US" sz="1200" i="0" kern="0" dirty="0">
                  <a:solidFill>
                    <a:srgbClr val="000066"/>
                  </a:solidFill>
                  <a:latin typeface="+mn-lt"/>
                  <a:ea typeface="ＭＳ Ｐゴシック" charset="0"/>
                  <a:cs typeface="Calibri" panose="020F0502020204030204" pitchFamily="34" charset="0"/>
                </a:rPr>
                <a:t>Difference QD vs BID = 0.5% (- 4.2 ; 5.2)</a:t>
              </a:r>
            </a:p>
          </p:txBody>
        </p:sp>
        <p:sp>
          <p:nvSpPr>
            <p:cNvPr id="5125" name="TextBox 4"/>
            <p:cNvSpPr txBox="1">
              <a:spLocks noChangeArrowheads="1"/>
            </p:cNvSpPr>
            <p:nvPr/>
          </p:nvSpPr>
          <p:spPr bwMode="auto">
            <a:xfrm>
              <a:off x="1739107" y="4421062"/>
              <a:ext cx="7062787" cy="90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buClrTx/>
                <a:buFontTx/>
                <a:buNone/>
              </a:pPr>
              <a:r>
                <a:rPr lang="en-US" altLang="fr-FR" sz="1600" i="0" dirty="0">
                  <a:solidFill>
                    <a:srgbClr val="000066"/>
                  </a:solidFill>
                  <a:latin typeface="+mn-lt"/>
                </a:rPr>
                <a:t> Patients with baseline HIV RNA &gt; 100 000 c/mL: % HIV RNA &lt; 40 c/mL (observed failure): </a:t>
              </a:r>
            </a:p>
            <a:p>
              <a:pPr eaLnBrk="1" hangingPunct="1">
                <a:spcBef>
                  <a:spcPts val="600"/>
                </a:spcBef>
                <a:buClrTx/>
                <a:buFontTx/>
                <a:buNone/>
              </a:pPr>
              <a:r>
                <a:rPr lang="en-US" altLang="fr-FR" sz="1600" i="0" dirty="0">
                  <a:solidFill>
                    <a:srgbClr val="000066"/>
                  </a:solidFill>
                  <a:latin typeface="+mn-lt"/>
                </a:rPr>
                <a:t> QD = 86.7% vs BID = 83.8% ; difference = 2.9% (- 6.5 ; 14.1)</a:t>
              </a:r>
            </a:p>
          </p:txBody>
        </p:sp>
        <p:sp>
          <p:nvSpPr>
            <p:cNvPr id="5126" name="ZoneTexte 15"/>
            <p:cNvSpPr txBox="1">
              <a:spLocks noChangeArrowheads="1"/>
            </p:cNvSpPr>
            <p:nvPr/>
          </p:nvSpPr>
          <p:spPr bwMode="auto">
            <a:xfrm>
              <a:off x="889000" y="1487300"/>
              <a:ext cx="36671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b="1" i="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5131" name="AutoShape 165"/>
            <p:cNvSpPr>
              <a:spLocks noChangeArrowheads="1"/>
            </p:cNvSpPr>
            <p:nvPr/>
          </p:nvSpPr>
          <p:spPr bwMode="auto">
            <a:xfrm>
              <a:off x="5456238" y="2896627"/>
              <a:ext cx="2773362" cy="6318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800" i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2" name="Rectangle 57"/>
            <p:cNvSpPr>
              <a:spLocks noChangeArrowheads="1"/>
            </p:cNvSpPr>
            <p:nvPr/>
          </p:nvSpPr>
          <p:spPr bwMode="auto">
            <a:xfrm>
              <a:off x="5815013" y="2953777"/>
              <a:ext cx="232236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0" dirty="0">
                  <a:solidFill>
                    <a:srgbClr val="333399"/>
                  </a:solidFill>
                  <a:latin typeface="+mj-lt"/>
                </a:rPr>
                <a:t>RAL 1200 mg QD + TDF/FTC</a:t>
              </a:r>
              <a:endParaRPr lang="en-GB" sz="1600" i="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3" name="Rectangle 60"/>
            <p:cNvSpPr>
              <a:spLocks noChangeArrowheads="1"/>
            </p:cNvSpPr>
            <p:nvPr/>
          </p:nvSpPr>
          <p:spPr bwMode="auto">
            <a:xfrm>
              <a:off x="5815013" y="3231589"/>
              <a:ext cx="22935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0" dirty="0">
                  <a:solidFill>
                    <a:srgbClr val="333399"/>
                  </a:solidFill>
                  <a:latin typeface="+mj-lt"/>
                </a:rPr>
                <a:t>RAL 400 mg BID + TDF/FTC </a:t>
              </a:r>
              <a:endParaRPr lang="en-GB" sz="1600" i="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134" name="Rectangle 21"/>
            <p:cNvSpPr>
              <a:spLocks noChangeArrowheads="1"/>
            </p:cNvSpPr>
            <p:nvPr/>
          </p:nvSpPr>
          <p:spPr bwMode="auto">
            <a:xfrm>
              <a:off x="5572125" y="3028389"/>
              <a:ext cx="125413" cy="115888"/>
            </a:xfrm>
            <a:prstGeom prst="rect">
              <a:avLst/>
            </a:prstGeom>
            <a:solidFill>
              <a:srgbClr val="6666FF"/>
            </a:solidFill>
            <a:ln w="0">
              <a:solidFill>
                <a:srgbClr val="66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 i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135" name="Rectangle 22"/>
            <p:cNvSpPr>
              <a:spLocks noChangeArrowheads="1"/>
            </p:cNvSpPr>
            <p:nvPr/>
          </p:nvSpPr>
          <p:spPr bwMode="auto">
            <a:xfrm>
              <a:off x="5572125" y="3296677"/>
              <a:ext cx="125413" cy="115887"/>
            </a:xfrm>
            <a:prstGeom prst="rect">
              <a:avLst/>
            </a:prstGeom>
            <a:solidFill>
              <a:srgbClr val="660066"/>
            </a:solidFill>
            <a:ln w="0">
              <a:solidFill>
                <a:srgbClr val="66006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 i="0">
                <a:solidFill>
                  <a:srgbClr val="000066"/>
                </a:solidFill>
                <a:latin typeface="+mn-lt"/>
              </a:endParaRPr>
            </a:p>
          </p:txBody>
        </p:sp>
      </p:grpSp>
      <p:sp>
        <p:nvSpPr>
          <p:cNvPr id="16" name="ZoneTexte 69"/>
          <p:cNvSpPr txBox="1">
            <a:spLocks noChangeArrowheads="1"/>
          </p:cNvSpPr>
          <p:nvPr/>
        </p:nvSpPr>
        <p:spPr bwMode="auto">
          <a:xfrm>
            <a:off x="5154828" y="6583363"/>
            <a:ext cx="39828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HIV, 11 Sept 2017 (</a:t>
            </a:r>
            <a:r>
              <a:rPr lang="en-US" altLang="fr-FR" sz="1200" dirty="0" err="1"/>
              <a:t>ePub</a:t>
            </a:r>
            <a:r>
              <a:rPr lang="en-US" altLang="fr-FR" sz="1200" dirty="0"/>
              <a:t> ahead of print)</a:t>
            </a:r>
            <a:endParaRPr lang="de-DE" altLang="fr-FR" sz="1200" dirty="0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AutoShape 165">
            <a:extLst>
              <a:ext uri="{FF2B5EF4-FFF2-40B4-BE49-F238E27FC236}">
                <a16:creationId xmlns:a16="http://schemas.microsoft.com/office/drawing/2014/main" id="{4504E030-8854-4D98-A2DA-74998220C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222" y="3145520"/>
            <a:ext cx="2609782" cy="5735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grpSp>
        <p:nvGrpSpPr>
          <p:cNvPr id="7" name="Grouper 6"/>
          <p:cNvGrpSpPr/>
          <p:nvPr/>
        </p:nvGrpSpPr>
        <p:grpSpPr>
          <a:xfrm>
            <a:off x="2060191" y="1630052"/>
            <a:ext cx="6177610" cy="2481002"/>
            <a:chOff x="2609915" y="1705868"/>
            <a:chExt cx="6177610" cy="2481002"/>
          </a:xfrm>
        </p:grpSpPr>
        <p:sp>
          <p:nvSpPr>
            <p:cNvPr id="14" name="TextBox 5"/>
            <p:cNvSpPr txBox="1"/>
            <p:nvPr/>
          </p:nvSpPr>
          <p:spPr>
            <a:xfrm>
              <a:off x="2750111" y="3919104"/>
              <a:ext cx="6037414" cy="26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95000"/>
                </a:lnSpc>
                <a:spcBef>
                  <a:spcPct val="40000"/>
                </a:spcBef>
                <a:spcAft>
                  <a:spcPct val="10000"/>
                </a:spcAft>
                <a:buClr>
                  <a:srgbClr val="00877C"/>
                </a:buClr>
                <a:tabLst>
                  <a:tab pos="114300" algn="l"/>
                </a:tabLst>
              </a:pPr>
              <a:r>
                <a:rPr lang="en-US" sz="1200" i="0" kern="0">
                  <a:solidFill>
                    <a:srgbClr val="000066"/>
                  </a:solidFill>
                  <a:cs typeface="Calibri" panose="020F0502020204030204" pitchFamily="34" charset="0"/>
                </a:rPr>
                <a:t>Difference QD versus BID = 1.4% (95% CI: - 4.4 to 7.3)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609915" y="1705868"/>
              <a:ext cx="2515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i="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4828129" y="3280245"/>
              <a:ext cx="22100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i="0" dirty="0">
                  <a:solidFill>
                    <a:srgbClr val="333399"/>
                  </a:solidFill>
                  <a:latin typeface="+mj-lt"/>
                </a:rPr>
                <a:t>RAL </a:t>
              </a:r>
              <a:r>
                <a:rPr lang="is-IS" sz="1400" b="1" i="0" dirty="0">
                  <a:solidFill>
                    <a:srgbClr val="333399"/>
                  </a:solidFill>
                  <a:latin typeface="+mj-lt"/>
                </a:rPr>
                <a:t>1200</a:t>
              </a:r>
              <a:r>
                <a:rPr lang="fr-FR" sz="1400" b="1" i="0" dirty="0">
                  <a:solidFill>
                    <a:srgbClr val="333399"/>
                  </a:solidFill>
                  <a:latin typeface="+mj-lt"/>
                </a:rPr>
                <a:t> mg QD + TDF/FTC</a:t>
              </a:r>
            </a:p>
            <a:p>
              <a:r>
                <a:rPr lang="fr-FR" sz="1400" b="1" i="0" dirty="0">
                  <a:solidFill>
                    <a:srgbClr val="333399"/>
                  </a:solidFill>
                  <a:latin typeface="+mj-lt"/>
                </a:rPr>
                <a:t>RAL 400 mg BID + TDF/FTC</a:t>
              </a:r>
            </a:p>
          </p:txBody>
        </p:sp>
        <p:cxnSp>
          <p:nvCxnSpPr>
            <p:cNvPr id="5" name="Connecteur droit 4"/>
            <p:cNvCxnSpPr/>
            <p:nvPr/>
          </p:nvCxnSpPr>
          <p:spPr bwMode="auto">
            <a:xfrm>
              <a:off x="4581893" y="3428086"/>
              <a:ext cx="23018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66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Connecteur droit 16"/>
            <p:cNvCxnSpPr/>
            <p:nvPr/>
          </p:nvCxnSpPr>
          <p:spPr bwMode="auto">
            <a:xfrm>
              <a:off x="4581893" y="3652678"/>
              <a:ext cx="23018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1" name="TextBox 4"/>
          <p:cNvSpPr txBox="1"/>
          <p:nvPr/>
        </p:nvSpPr>
        <p:spPr>
          <a:xfrm>
            <a:off x="96928" y="4865583"/>
            <a:ext cx="90009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i="0" dirty="0">
                <a:solidFill>
                  <a:srgbClr val="000066"/>
                </a:solidFill>
                <a:cs typeface="Calibri" panose="020F0502020204030204" pitchFamily="34" charset="0"/>
              </a:rPr>
              <a:t> </a:t>
            </a:r>
            <a:r>
              <a:rPr lang="en-US" sz="2000" b="1" i="0" dirty="0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% HIV RNA &lt; 40 c/mL (observed failure approach) </a:t>
            </a:r>
            <a:endParaRPr lang="en-US" sz="1600" b="1" i="0" dirty="0">
              <a:solidFill>
                <a:srgbClr val="CC3300"/>
              </a:solidFill>
              <a:latin typeface="+mj-lt"/>
              <a:cs typeface="Calibri" panose="020F050202020403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i="0" dirty="0">
                <a:solidFill>
                  <a:srgbClr val="000066"/>
                </a:solidFill>
                <a:cs typeface="Calibri" panose="020F0502020204030204" pitchFamily="34" charset="0"/>
              </a:rPr>
              <a:t>Baseline HIV RNA &gt; 100 000 c/mL: QD = 84.7% vs BID = 82.9% ; ≠ 1.8% (- 8.2 ; 13.6)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i="0" dirty="0">
                <a:solidFill>
                  <a:srgbClr val="000066"/>
                </a:solidFill>
                <a:cs typeface="Calibri" panose="020F0502020204030204" pitchFamily="34" charset="0"/>
              </a:rPr>
              <a:t>Baseline CD4 ≤ 200/mm</a:t>
            </a:r>
            <a:r>
              <a:rPr lang="en-US" sz="1600" i="0" baseline="30000" dirty="0">
                <a:solidFill>
                  <a:srgbClr val="000066"/>
                </a:solidFill>
                <a:cs typeface="Calibri" panose="020F0502020204030204" pitchFamily="34" charset="0"/>
              </a:rPr>
              <a:t>3</a:t>
            </a:r>
            <a:r>
              <a:rPr lang="en-US" sz="1600" i="0" dirty="0">
                <a:solidFill>
                  <a:srgbClr val="000066"/>
                </a:solidFill>
                <a:cs typeface="Calibri" panose="020F0502020204030204" pitchFamily="34" charset="0"/>
              </a:rPr>
              <a:t>: QD = 79.0% versus BID = 80.0% ; ≠ - 1.0% (- 17.2 ; 18.6)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2000" b="1" i="0" dirty="0">
                <a:solidFill>
                  <a:srgbClr val="CC3300"/>
                </a:solidFill>
                <a:latin typeface="+mj-lt"/>
              </a:rPr>
              <a:t>CD4/mm</a:t>
            </a:r>
            <a:r>
              <a:rPr lang="en-US" sz="2000" b="1" i="0" baseline="30000" dirty="0">
                <a:solidFill>
                  <a:srgbClr val="CC3300"/>
                </a:solidFill>
                <a:latin typeface="+mj-lt"/>
              </a:rPr>
              <a:t>3</a:t>
            </a:r>
            <a:r>
              <a:rPr lang="en-US" sz="2000" b="1" i="0" dirty="0">
                <a:solidFill>
                  <a:srgbClr val="CC3300"/>
                </a:solidFill>
                <a:latin typeface="+mj-lt"/>
              </a:rPr>
              <a:t> increase at W96 + 262 (QD) versus + 262 (BID)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Clr>
                <a:srgbClr val="CC3300"/>
              </a:buClr>
              <a:buFont typeface="Arial" panose="020B0604020202020204" pitchFamily="34" charset="0"/>
              <a:buChar char="‒"/>
            </a:pPr>
            <a:endParaRPr lang="en-US" sz="1600" i="0" dirty="0">
              <a:solidFill>
                <a:srgbClr val="000066"/>
              </a:solidFill>
              <a:cs typeface="Calibri" panose="020F0502020204030204" pitchFamily="34" charset="0"/>
            </a:endParaRP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72533C21-0B7E-47D1-B43F-20CEBC65D306}"/>
              </a:ext>
            </a:extLst>
          </p:cNvPr>
          <p:cNvCxnSpPr>
            <a:cxnSpLocks/>
          </p:cNvCxnSpPr>
          <p:nvPr/>
        </p:nvCxnSpPr>
        <p:spPr bwMode="auto">
          <a:xfrm>
            <a:off x="2648905" y="2383025"/>
            <a:ext cx="0" cy="2367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5BB9D884-8A68-4154-89FB-C84C8C10D6E7}"/>
              </a:ext>
            </a:extLst>
          </p:cNvPr>
          <p:cNvCxnSpPr>
            <a:cxnSpLocks/>
          </p:cNvCxnSpPr>
          <p:nvPr/>
        </p:nvCxnSpPr>
        <p:spPr bwMode="auto">
          <a:xfrm>
            <a:off x="2610806" y="2448105"/>
            <a:ext cx="0" cy="1907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75164402-5DB2-4508-AE1D-1EB84838116E}"/>
              </a:ext>
            </a:extLst>
          </p:cNvPr>
          <p:cNvCxnSpPr>
            <a:cxnSpLocks/>
          </p:cNvCxnSpPr>
          <p:nvPr/>
        </p:nvCxnSpPr>
        <p:spPr bwMode="auto">
          <a:xfrm>
            <a:off x="2407423" y="2973558"/>
            <a:ext cx="0" cy="1915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641666D9-0EFA-4C43-A2C7-2A875193336D}"/>
              </a:ext>
            </a:extLst>
          </p:cNvPr>
          <p:cNvCxnSpPr>
            <a:cxnSpLocks/>
          </p:cNvCxnSpPr>
          <p:nvPr/>
        </p:nvCxnSpPr>
        <p:spPr bwMode="auto">
          <a:xfrm>
            <a:off x="2442431" y="2973558"/>
            <a:ext cx="0" cy="291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1BD2F762-637D-4145-92BD-23EBAE0F7E5B}"/>
              </a:ext>
            </a:extLst>
          </p:cNvPr>
          <p:cNvCxnSpPr>
            <a:cxnSpLocks/>
            <a:stCxn id="76" idx="0"/>
          </p:cNvCxnSpPr>
          <p:nvPr/>
        </p:nvCxnSpPr>
        <p:spPr bwMode="auto">
          <a:xfrm>
            <a:off x="3453529" y="2196588"/>
            <a:ext cx="7010" cy="2173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98CC021E-1B2D-4A06-AAAE-BFC4A84E2184}"/>
              </a:ext>
            </a:extLst>
          </p:cNvPr>
          <p:cNvCxnSpPr>
            <a:cxnSpLocks/>
          </p:cNvCxnSpPr>
          <p:nvPr/>
        </p:nvCxnSpPr>
        <p:spPr bwMode="auto">
          <a:xfrm>
            <a:off x="4071986" y="2163498"/>
            <a:ext cx="0" cy="1847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77FFA622-85A7-4339-8456-0C77093EA8F8}"/>
              </a:ext>
            </a:extLst>
          </p:cNvPr>
          <p:cNvCxnSpPr>
            <a:cxnSpLocks/>
          </p:cNvCxnSpPr>
          <p:nvPr/>
        </p:nvCxnSpPr>
        <p:spPr bwMode="auto">
          <a:xfrm>
            <a:off x="4046742" y="2205265"/>
            <a:ext cx="0" cy="1017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6C1E2D21-8115-483E-A4DE-7BF0303B8B75}"/>
              </a:ext>
            </a:extLst>
          </p:cNvPr>
          <p:cNvCxnSpPr>
            <a:cxnSpLocks/>
          </p:cNvCxnSpPr>
          <p:nvPr/>
        </p:nvCxnSpPr>
        <p:spPr bwMode="auto">
          <a:xfrm>
            <a:off x="4691294" y="2163310"/>
            <a:ext cx="0" cy="1907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918D2248-20D9-471A-9CE2-7BF98DF941F6}"/>
              </a:ext>
            </a:extLst>
          </p:cNvPr>
          <p:cNvCxnSpPr/>
          <p:nvPr/>
        </p:nvCxnSpPr>
        <p:spPr bwMode="auto">
          <a:xfrm>
            <a:off x="2200387" y="1952088"/>
            <a:ext cx="0" cy="242610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1A6115A3-CC29-48D9-A66A-4B414C8BDBD9}"/>
              </a:ext>
            </a:extLst>
          </p:cNvPr>
          <p:cNvCxnSpPr/>
          <p:nvPr/>
        </p:nvCxnSpPr>
        <p:spPr bwMode="auto">
          <a:xfrm>
            <a:off x="2081385" y="1959463"/>
            <a:ext cx="12715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BA93F164-D03C-4CA3-825B-CF84D565F544}"/>
              </a:ext>
            </a:extLst>
          </p:cNvPr>
          <p:cNvCxnSpPr/>
          <p:nvPr/>
        </p:nvCxnSpPr>
        <p:spPr bwMode="auto">
          <a:xfrm>
            <a:off x="2081385" y="2428953"/>
            <a:ext cx="12715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C7DCF347-BC8A-41F8-8460-021E80CCB499}"/>
              </a:ext>
            </a:extLst>
          </p:cNvPr>
          <p:cNvCxnSpPr/>
          <p:nvPr/>
        </p:nvCxnSpPr>
        <p:spPr bwMode="auto">
          <a:xfrm>
            <a:off x="2081385" y="2923024"/>
            <a:ext cx="12715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FFDEDFF-12C1-4CAB-ABF9-A31E156EE14C}"/>
              </a:ext>
            </a:extLst>
          </p:cNvPr>
          <p:cNvCxnSpPr/>
          <p:nvPr/>
        </p:nvCxnSpPr>
        <p:spPr bwMode="auto">
          <a:xfrm>
            <a:off x="2081385" y="3394974"/>
            <a:ext cx="12715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C4187AF-50DF-495B-BAA9-5ACF098E403D}"/>
              </a:ext>
            </a:extLst>
          </p:cNvPr>
          <p:cNvCxnSpPr/>
          <p:nvPr/>
        </p:nvCxnSpPr>
        <p:spPr bwMode="auto">
          <a:xfrm>
            <a:off x="2081385" y="3874296"/>
            <a:ext cx="12715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037D684-43B6-4CB3-BE6F-FDF41164DA57}"/>
              </a:ext>
            </a:extLst>
          </p:cNvPr>
          <p:cNvCxnSpPr>
            <a:cxnSpLocks/>
          </p:cNvCxnSpPr>
          <p:nvPr/>
        </p:nvCxnSpPr>
        <p:spPr bwMode="auto">
          <a:xfrm>
            <a:off x="2060191" y="4316747"/>
            <a:ext cx="506014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4556D21A-2C1A-4F7B-A5A7-9434A96737F3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2359491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278C6A74-E8EB-4692-9CA4-0DA341ED9C64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2579568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1FCC57A0-7185-4724-8A8F-259CFDC8441F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2982228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3159E3C8-98AD-4561-812C-95508FAFFA88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3383257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C4A98D8B-83D5-4390-AEBF-CBD35C8E47DD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3989692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05F43EBD-F8C4-4E46-BF35-89A5017E6B06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4593079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AB517652-2AB8-4433-9B30-E39A56CD448D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5212345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BB70FBB0-7BF4-4C0A-A67A-CBA9A6557F0B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5838341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73B4CDB5-D707-4B51-9A1B-003CBF745A8A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6444776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7840E501-673A-4D7E-B80D-94586123D1A2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7072404" y="4359765"/>
            <a:ext cx="958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ZoneTexte 44">
            <a:extLst>
              <a:ext uri="{FF2B5EF4-FFF2-40B4-BE49-F238E27FC236}">
                <a16:creationId xmlns:a16="http://schemas.microsoft.com/office/drawing/2014/main" id="{AF2FC47D-0D7C-4CC2-9911-56483DC0AA8A}"/>
              </a:ext>
            </a:extLst>
          </p:cNvPr>
          <p:cNvSpPr txBox="1"/>
          <p:nvPr/>
        </p:nvSpPr>
        <p:spPr>
          <a:xfrm>
            <a:off x="1738634" y="181786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849AE845-8828-4660-B105-DF6B18FB9136}"/>
              </a:ext>
            </a:extLst>
          </p:cNvPr>
          <p:cNvSpPr txBox="1"/>
          <p:nvPr/>
        </p:nvSpPr>
        <p:spPr>
          <a:xfrm>
            <a:off x="1823594" y="227998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044ED3A7-8C73-438A-B5FB-800113D28FC1}"/>
              </a:ext>
            </a:extLst>
          </p:cNvPr>
          <p:cNvSpPr txBox="1"/>
          <p:nvPr/>
        </p:nvSpPr>
        <p:spPr>
          <a:xfrm>
            <a:off x="1823594" y="278048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95CD9C6D-965A-49EF-94EB-93DC556D9611}"/>
              </a:ext>
            </a:extLst>
          </p:cNvPr>
          <p:cNvSpPr txBox="1"/>
          <p:nvPr/>
        </p:nvSpPr>
        <p:spPr>
          <a:xfrm>
            <a:off x="1823594" y="321854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3AB7B648-D072-4D15-8FAC-9CAEE5CC5A10}"/>
              </a:ext>
            </a:extLst>
          </p:cNvPr>
          <p:cNvSpPr txBox="1"/>
          <p:nvPr/>
        </p:nvSpPr>
        <p:spPr>
          <a:xfrm>
            <a:off x="1823594" y="371303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F948E96A-C392-4A55-AAB4-7C12D940A975}"/>
              </a:ext>
            </a:extLst>
          </p:cNvPr>
          <p:cNvSpPr txBox="1"/>
          <p:nvPr/>
        </p:nvSpPr>
        <p:spPr>
          <a:xfrm>
            <a:off x="1908553" y="4181159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0D7E915E-BE30-4F5D-9BF1-BA77A0AE71BC}"/>
              </a:ext>
            </a:extLst>
          </p:cNvPr>
          <p:cNvSpPr txBox="1"/>
          <p:nvPr/>
        </p:nvSpPr>
        <p:spPr>
          <a:xfrm>
            <a:off x="1982120" y="4397145"/>
            <a:ext cx="406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30D07836-2CE3-4510-ADC1-4076440C501C}"/>
              </a:ext>
            </a:extLst>
          </p:cNvPr>
          <p:cNvSpPr txBox="1"/>
          <p:nvPr/>
        </p:nvSpPr>
        <p:spPr>
          <a:xfrm>
            <a:off x="2331530" y="4397145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0" dirty="0">
                <a:solidFill>
                  <a:srgbClr val="000066"/>
                </a:solidFill>
              </a:rPr>
              <a:t>4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ADA76576-482D-4103-A3E2-0911131A126D}"/>
              </a:ext>
            </a:extLst>
          </p:cNvPr>
          <p:cNvSpPr txBox="1"/>
          <p:nvPr/>
        </p:nvSpPr>
        <p:spPr>
          <a:xfrm>
            <a:off x="2425356" y="4397145"/>
            <a:ext cx="406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8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AFAC4A3B-8F08-4307-A950-AA8498DB0662}"/>
              </a:ext>
            </a:extLst>
          </p:cNvPr>
          <p:cNvSpPr txBox="1"/>
          <p:nvPr/>
        </p:nvSpPr>
        <p:spPr>
          <a:xfrm>
            <a:off x="2784193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16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EFE7FA68-25D8-461B-9928-DB7962F12156}"/>
              </a:ext>
            </a:extLst>
          </p:cNvPr>
          <p:cNvSpPr txBox="1"/>
          <p:nvPr/>
        </p:nvSpPr>
        <p:spPr>
          <a:xfrm>
            <a:off x="3180992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24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D75EF11E-473C-4D7C-BB85-28CCF154FBFE}"/>
              </a:ext>
            </a:extLst>
          </p:cNvPr>
          <p:cNvSpPr txBox="1"/>
          <p:nvPr/>
        </p:nvSpPr>
        <p:spPr>
          <a:xfrm>
            <a:off x="3770499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36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E23950DA-6D5B-43B9-93BA-A990ECB9DEE1}"/>
              </a:ext>
            </a:extLst>
          </p:cNvPr>
          <p:cNvSpPr txBox="1"/>
          <p:nvPr/>
        </p:nvSpPr>
        <p:spPr>
          <a:xfrm>
            <a:off x="4415796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8252C855-EC9B-4558-91B1-18EC219399F4}"/>
              </a:ext>
            </a:extLst>
          </p:cNvPr>
          <p:cNvSpPr txBox="1"/>
          <p:nvPr/>
        </p:nvSpPr>
        <p:spPr>
          <a:xfrm>
            <a:off x="5005977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D011FBEE-4D72-4BAE-9442-327DA7861ABF}"/>
              </a:ext>
            </a:extLst>
          </p:cNvPr>
          <p:cNvSpPr txBox="1"/>
          <p:nvPr/>
        </p:nvSpPr>
        <p:spPr>
          <a:xfrm>
            <a:off x="5665407" y="4397145"/>
            <a:ext cx="50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72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15DBC08F-AC98-4C68-90CA-3631B8251732}"/>
              </a:ext>
            </a:extLst>
          </p:cNvPr>
          <p:cNvSpPr txBox="1"/>
          <p:nvPr/>
        </p:nvSpPr>
        <p:spPr>
          <a:xfrm>
            <a:off x="6217347" y="4397145"/>
            <a:ext cx="549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84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EAD7C53F-D339-4A9F-AE70-9A391BE9A9AA}"/>
              </a:ext>
            </a:extLst>
          </p:cNvPr>
          <p:cNvSpPr txBox="1"/>
          <p:nvPr/>
        </p:nvSpPr>
        <p:spPr>
          <a:xfrm>
            <a:off x="6840084" y="4397145"/>
            <a:ext cx="549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B2152BBE-FA83-4726-8F86-85EE8F481619}"/>
              </a:ext>
            </a:extLst>
          </p:cNvPr>
          <p:cNvSpPr txBox="1"/>
          <p:nvPr/>
        </p:nvSpPr>
        <p:spPr>
          <a:xfrm>
            <a:off x="3463186" y="4664951"/>
            <a:ext cx="2402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0">
                <a:solidFill>
                  <a:srgbClr val="000066"/>
                </a:solidFill>
              </a:rPr>
              <a:t>Weeks</a:t>
            </a:r>
          </a:p>
        </p:txBody>
      </p:sp>
      <p:sp>
        <p:nvSpPr>
          <p:cNvPr id="65" name="Forme libre : forme 16">
            <a:extLst>
              <a:ext uri="{FF2B5EF4-FFF2-40B4-BE49-F238E27FC236}">
                <a16:creationId xmlns:a16="http://schemas.microsoft.com/office/drawing/2014/main" id="{C1589DB8-E296-4071-9F35-7E7385E63C9B}"/>
              </a:ext>
            </a:extLst>
          </p:cNvPr>
          <p:cNvSpPr/>
          <p:nvPr/>
        </p:nvSpPr>
        <p:spPr bwMode="auto">
          <a:xfrm>
            <a:off x="2200387" y="2239681"/>
            <a:ext cx="4939512" cy="2079522"/>
          </a:xfrm>
          <a:custGeom>
            <a:avLst/>
            <a:gdLst>
              <a:gd name="connsiteX0" fmla="*/ 0 w 3723968"/>
              <a:gd name="connsiteY0" fmla="*/ 2079522 h 2079522"/>
              <a:gd name="connsiteX1" fmla="*/ 169607 w 3723968"/>
              <a:gd name="connsiteY1" fmla="*/ 811161 h 2079522"/>
              <a:gd name="connsiteX2" fmla="*/ 324465 w 3723968"/>
              <a:gd name="connsiteY2" fmla="*/ 287593 h 2079522"/>
              <a:gd name="connsiteX3" fmla="*/ 634181 w 3723968"/>
              <a:gd name="connsiteY3" fmla="*/ 147484 h 2079522"/>
              <a:gd name="connsiteX4" fmla="*/ 936523 w 3723968"/>
              <a:gd name="connsiteY4" fmla="*/ 14748 h 2079522"/>
              <a:gd name="connsiteX5" fmla="*/ 1408471 w 3723968"/>
              <a:gd name="connsiteY5" fmla="*/ 44245 h 2079522"/>
              <a:gd name="connsiteX6" fmla="*/ 1895168 w 3723968"/>
              <a:gd name="connsiteY6" fmla="*/ 0 h 2079522"/>
              <a:gd name="connsiteX7" fmla="*/ 2330245 w 3723968"/>
              <a:gd name="connsiteY7" fmla="*/ 51619 h 2079522"/>
              <a:gd name="connsiteX8" fmla="*/ 2787445 w 3723968"/>
              <a:gd name="connsiteY8" fmla="*/ 81116 h 2079522"/>
              <a:gd name="connsiteX9" fmla="*/ 3274142 w 3723968"/>
              <a:gd name="connsiteY9" fmla="*/ 88490 h 2079522"/>
              <a:gd name="connsiteX10" fmla="*/ 3723968 w 3723968"/>
              <a:gd name="connsiteY10" fmla="*/ 176980 h 2079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23968" h="2079522">
                <a:moveTo>
                  <a:pt x="0" y="2079522"/>
                </a:moveTo>
                <a:lnTo>
                  <a:pt x="169607" y="811161"/>
                </a:lnTo>
                <a:lnTo>
                  <a:pt x="324465" y="287593"/>
                </a:lnTo>
                <a:lnTo>
                  <a:pt x="634181" y="147484"/>
                </a:lnTo>
                <a:lnTo>
                  <a:pt x="936523" y="14748"/>
                </a:lnTo>
                <a:lnTo>
                  <a:pt x="1408471" y="44245"/>
                </a:lnTo>
                <a:lnTo>
                  <a:pt x="1895168" y="0"/>
                </a:lnTo>
                <a:lnTo>
                  <a:pt x="2330245" y="51619"/>
                </a:lnTo>
                <a:lnTo>
                  <a:pt x="2787445" y="81116"/>
                </a:lnTo>
                <a:lnTo>
                  <a:pt x="3274142" y="88490"/>
                </a:lnTo>
                <a:lnTo>
                  <a:pt x="3723968" y="176980"/>
                </a:lnTo>
              </a:path>
            </a:pathLst>
          </a:custGeom>
          <a:noFill/>
          <a:ln w="19050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66" name="Forme libre : forme 27">
            <a:extLst>
              <a:ext uri="{FF2B5EF4-FFF2-40B4-BE49-F238E27FC236}">
                <a16:creationId xmlns:a16="http://schemas.microsoft.com/office/drawing/2014/main" id="{8E502B39-074D-4316-A22F-CA30D1706DF3}"/>
              </a:ext>
            </a:extLst>
          </p:cNvPr>
          <p:cNvSpPr/>
          <p:nvPr/>
        </p:nvSpPr>
        <p:spPr bwMode="auto">
          <a:xfrm>
            <a:off x="2210168" y="2224932"/>
            <a:ext cx="4949293" cy="2079523"/>
          </a:xfrm>
          <a:custGeom>
            <a:avLst/>
            <a:gdLst>
              <a:gd name="connsiteX0" fmla="*/ 0 w 3731342"/>
              <a:gd name="connsiteY0" fmla="*/ 2079523 h 2079523"/>
              <a:gd name="connsiteX1" fmla="*/ 184355 w 3731342"/>
              <a:gd name="connsiteY1" fmla="*/ 877529 h 2079523"/>
              <a:gd name="connsiteX2" fmla="*/ 331839 w 3731342"/>
              <a:gd name="connsiteY2" fmla="*/ 235975 h 2079523"/>
              <a:gd name="connsiteX3" fmla="*/ 648929 w 3731342"/>
              <a:gd name="connsiteY3" fmla="*/ 147484 h 2079523"/>
              <a:gd name="connsiteX4" fmla="*/ 951271 w 3731342"/>
              <a:gd name="connsiteY4" fmla="*/ 73742 h 2079523"/>
              <a:gd name="connsiteX5" fmla="*/ 1415845 w 3731342"/>
              <a:gd name="connsiteY5" fmla="*/ 0 h 2079523"/>
              <a:gd name="connsiteX6" fmla="*/ 1880420 w 3731342"/>
              <a:gd name="connsiteY6" fmla="*/ 36871 h 2079523"/>
              <a:gd name="connsiteX7" fmla="*/ 2344994 w 3731342"/>
              <a:gd name="connsiteY7" fmla="*/ 125362 h 2079523"/>
              <a:gd name="connsiteX8" fmla="*/ 2802194 w 3731342"/>
              <a:gd name="connsiteY8" fmla="*/ 132736 h 2079523"/>
              <a:gd name="connsiteX9" fmla="*/ 3266768 w 3731342"/>
              <a:gd name="connsiteY9" fmla="*/ 132736 h 2079523"/>
              <a:gd name="connsiteX10" fmla="*/ 3731342 w 3731342"/>
              <a:gd name="connsiteY10" fmla="*/ 221226 h 2079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31342" h="2079523">
                <a:moveTo>
                  <a:pt x="0" y="2079523"/>
                </a:moveTo>
                <a:lnTo>
                  <a:pt x="184355" y="877529"/>
                </a:lnTo>
                <a:lnTo>
                  <a:pt x="331839" y="235975"/>
                </a:lnTo>
                <a:lnTo>
                  <a:pt x="648929" y="147484"/>
                </a:lnTo>
                <a:lnTo>
                  <a:pt x="951271" y="73742"/>
                </a:lnTo>
                <a:lnTo>
                  <a:pt x="1415845" y="0"/>
                </a:lnTo>
                <a:lnTo>
                  <a:pt x="1880420" y="36871"/>
                </a:lnTo>
                <a:lnTo>
                  <a:pt x="2344994" y="125362"/>
                </a:lnTo>
                <a:lnTo>
                  <a:pt x="2802194" y="132736"/>
                </a:lnTo>
                <a:lnTo>
                  <a:pt x="3266768" y="132736"/>
                </a:lnTo>
                <a:lnTo>
                  <a:pt x="3731342" y="221226"/>
                </a:lnTo>
              </a:path>
            </a:pathLst>
          </a:custGeom>
          <a:noFill/>
          <a:ln w="127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DE6B88EB-3F25-49E6-881B-3C05757BB1A2}"/>
              </a:ext>
            </a:extLst>
          </p:cNvPr>
          <p:cNvSpPr/>
          <p:nvPr/>
        </p:nvSpPr>
        <p:spPr bwMode="auto">
          <a:xfrm>
            <a:off x="4649902" y="2227822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0EF26B80-03D1-4333-AA8D-FF1BF3F2741E}"/>
              </a:ext>
            </a:extLst>
          </p:cNvPr>
          <p:cNvSpPr/>
          <p:nvPr/>
        </p:nvSpPr>
        <p:spPr bwMode="auto">
          <a:xfrm>
            <a:off x="4037624" y="2205265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C24F6D67-1B9B-4A3F-ABD6-80A361FEA90C}"/>
              </a:ext>
            </a:extLst>
          </p:cNvPr>
          <p:cNvSpPr/>
          <p:nvPr/>
        </p:nvSpPr>
        <p:spPr bwMode="auto">
          <a:xfrm>
            <a:off x="3408843" y="2279982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A6E800E8-3DA9-46DD-8877-4BBB8281B6C8}"/>
              </a:ext>
            </a:extLst>
          </p:cNvPr>
          <p:cNvSpPr/>
          <p:nvPr/>
        </p:nvSpPr>
        <p:spPr bwMode="auto">
          <a:xfrm>
            <a:off x="2601155" y="2450778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A5EC4B4D-4FCE-4D79-9337-3FD6637CF91B}"/>
              </a:ext>
            </a:extLst>
          </p:cNvPr>
          <p:cNvSpPr/>
          <p:nvPr/>
        </p:nvSpPr>
        <p:spPr bwMode="auto">
          <a:xfrm>
            <a:off x="2412052" y="3068931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E2FF8B0D-C17A-4E3D-906C-C2372AEDE202}"/>
              </a:ext>
            </a:extLst>
          </p:cNvPr>
          <p:cNvSpPr/>
          <p:nvPr/>
        </p:nvSpPr>
        <p:spPr bwMode="auto">
          <a:xfrm>
            <a:off x="2359672" y="3039704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80EBA247-F100-4592-ADE9-CF347EBDD5CD}"/>
              </a:ext>
            </a:extLst>
          </p:cNvPr>
          <p:cNvSpPr/>
          <p:nvPr/>
        </p:nvSpPr>
        <p:spPr bwMode="auto">
          <a:xfrm>
            <a:off x="2575979" y="2493539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7FE400F6-5AAD-4393-BA82-C83F8CFF3F5E}"/>
              </a:ext>
            </a:extLst>
          </p:cNvPr>
          <p:cNvSpPr/>
          <p:nvPr/>
        </p:nvSpPr>
        <p:spPr bwMode="auto">
          <a:xfrm>
            <a:off x="3405778" y="2196588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7CB05493-E511-4F61-83ED-8205992FCABF}"/>
              </a:ext>
            </a:extLst>
          </p:cNvPr>
          <p:cNvSpPr/>
          <p:nvPr/>
        </p:nvSpPr>
        <p:spPr bwMode="auto">
          <a:xfrm>
            <a:off x="4027845" y="2241265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636063D1-D837-408B-80BE-F3190193CBC3}"/>
              </a:ext>
            </a:extLst>
          </p:cNvPr>
          <p:cNvSpPr/>
          <p:nvPr/>
        </p:nvSpPr>
        <p:spPr bwMode="auto">
          <a:xfrm>
            <a:off x="4645592" y="2167522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A8AB5668-C179-4351-A547-E5AEF6E34BDD}"/>
              </a:ext>
            </a:extLst>
          </p:cNvPr>
          <p:cNvSpPr txBox="1"/>
          <p:nvPr/>
        </p:nvSpPr>
        <p:spPr>
          <a:xfrm>
            <a:off x="6775281" y="2061170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0" dirty="0">
                <a:solidFill>
                  <a:srgbClr val="333399"/>
                </a:solidFill>
                <a:latin typeface="+mj-lt"/>
              </a:rPr>
              <a:t>81.5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D17FE6E0-D0CC-4819-A8DD-0803ABFAC1BE}"/>
              </a:ext>
            </a:extLst>
          </p:cNvPr>
          <p:cNvSpPr txBox="1"/>
          <p:nvPr/>
        </p:nvSpPr>
        <p:spPr>
          <a:xfrm>
            <a:off x="6839467" y="2580734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0" dirty="0">
                <a:solidFill>
                  <a:srgbClr val="333399"/>
                </a:solidFill>
                <a:latin typeface="+mj-lt"/>
              </a:rPr>
              <a:t>80.1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74FFB3AA-A298-4B60-AE93-BD1629F9A1EA}"/>
              </a:ext>
            </a:extLst>
          </p:cNvPr>
          <p:cNvSpPr txBox="1"/>
          <p:nvPr/>
        </p:nvSpPr>
        <p:spPr>
          <a:xfrm>
            <a:off x="4412748" y="189574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0" dirty="0">
                <a:solidFill>
                  <a:srgbClr val="333399"/>
                </a:solidFill>
                <a:latin typeface="+mj-lt"/>
              </a:rPr>
              <a:t>89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485994E7-E89E-4B16-8061-37D8CF50697F}"/>
              </a:ext>
            </a:extLst>
          </p:cNvPr>
          <p:cNvSpPr txBox="1"/>
          <p:nvPr/>
        </p:nvSpPr>
        <p:spPr>
          <a:xfrm>
            <a:off x="4336645" y="228798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0" dirty="0">
                <a:solidFill>
                  <a:srgbClr val="333399"/>
                </a:solidFill>
                <a:latin typeface="+mj-lt"/>
              </a:rPr>
              <a:t>88</a:t>
            </a:r>
          </a:p>
        </p:txBody>
      </p:sp>
      <p:cxnSp>
        <p:nvCxnSpPr>
          <p:cNvPr id="85" name="Connecteur droit 84">
            <a:extLst>
              <a:ext uri="{FF2B5EF4-FFF2-40B4-BE49-F238E27FC236}">
                <a16:creationId xmlns:a16="http://schemas.microsoft.com/office/drawing/2014/main" id="{92CB1158-95C9-490E-AC07-76912E20D8BC}"/>
              </a:ext>
            </a:extLst>
          </p:cNvPr>
          <p:cNvCxnSpPr>
            <a:cxnSpLocks/>
          </p:cNvCxnSpPr>
          <p:nvPr/>
        </p:nvCxnSpPr>
        <p:spPr bwMode="auto">
          <a:xfrm>
            <a:off x="7151559" y="2329575"/>
            <a:ext cx="0" cy="2424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023DF3C1-F9C8-4A6F-99D2-93F01DEF755B}"/>
              </a:ext>
            </a:extLst>
          </p:cNvPr>
          <p:cNvCxnSpPr>
            <a:cxnSpLocks/>
          </p:cNvCxnSpPr>
          <p:nvPr/>
        </p:nvCxnSpPr>
        <p:spPr bwMode="auto">
          <a:xfrm>
            <a:off x="6537513" y="2270424"/>
            <a:ext cx="0" cy="2231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62F8D345-226B-472A-BFEF-818E6D18E3F8}"/>
              </a:ext>
            </a:extLst>
          </p:cNvPr>
          <p:cNvCxnSpPr>
            <a:cxnSpLocks/>
          </p:cNvCxnSpPr>
          <p:nvPr/>
        </p:nvCxnSpPr>
        <p:spPr bwMode="auto">
          <a:xfrm>
            <a:off x="6512268" y="2270424"/>
            <a:ext cx="0" cy="143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2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Connecteur droit 87">
            <a:extLst>
              <a:ext uri="{FF2B5EF4-FFF2-40B4-BE49-F238E27FC236}">
                <a16:creationId xmlns:a16="http://schemas.microsoft.com/office/drawing/2014/main" id="{2447A63C-AFE3-438A-AFAE-0ECD13BF1931}"/>
              </a:ext>
            </a:extLst>
          </p:cNvPr>
          <p:cNvCxnSpPr>
            <a:cxnSpLocks/>
          </p:cNvCxnSpPr>
          <p:nvPr/>
        </p:nvCxnSpPr>
        <p:spPr bwMode="auto">
          <a:xfrm>
            <a:off x="5914613" y="2257819"/>
            <a:ext cx="0" cy="2231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2691D71A-EFF7-4F93-AEEF-8DA955DCB122}"/>
              </a:ext>
            </a:extLst>
          </p:cNvPr>
          <p:cNvCxnSpPr>
            <a:cxnSpLocks/>
          </p:cNvCxnSpPr>
          <p:nvPr/>
        </p:nvCxnSpPr>
        <p:spPr bwMode="auto">
          <a:xfrm>
            <a:off x="5889368" y="2257819"/>
            <a:ext cx="0" cy="143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id="{E0ED8912-D11D-4368-B819-45713437CE7A}"/>
              </a:ext>
            </a:extLst>
          </p:cNvPr>
          <p:cNvCxnSpPr>
            <a:cxnSpLocks/>
          </p:cNvCxnSpPr>
          <p:nvPr/>
        </p:nvCxnSpPr>
        <p:spPr bwMode="auto">
          <a:xfrm>
            <a:off x="5910600" y="2262809"/>
            <a:ext cx="0" cy="2231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A9988F11-08AB-4E4F-BF58-EA57307884F6}"/>
              </a:ext>
            </a:extLst>
          </p:cNvPr>
          <p:cNvCxnSpPr>
            <a:cxnSpLocks/>
          </p:cNvCxnSpPr>
          <p:nvPr/>
        </p:nvCxnSpPr>
        <p:spPr bwMode="auto">
          <a:xfrm>
            <a:off x="5885356" y="2262809"/>
            <a:ext cx="0" cy="143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Connecteur droit 91">
            <a:extLst>
              <a:ext uri="{FF2B5EF4-FFF2-40B4-BE49-F238E27FC236}">
                <a16:creationId xmlns:a16="http://schemas.microsoft.com/office/drawing/2014/main" id="{D3E2B711-0301-4F5E-84B1-3007E2CD999A}"/>
              </a:ext>
            </a:extLst>
          </p:cNvPr>
          <p:cNvCxnSpPr>
            <a:cxnSpLocks/>
          </p:cNvCxnSpPr>
          <p:nvPr/>
        </p:nvCxnSpPr>
        <p:spPr bwMode="auto">
          <a:xfrm>
            <a:off x="5306577" y="2236695"/>
            <a:ext cx="0" cy="2231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Connecteur droit 92">
            <a:extLst>
              <a:ext uri="{FF2B5EF4-FFF2-40B4-BE49-F238E27FC236}">
                <a16:creationId xmlns:a16="http://schemas.microsoft.com/office/drawing/2014/main" id="{097D126C-48EB-4B44-88B2-A776655A1ADE}"/>
              </a:ext>
            </a:extLst>
          </p:cNvPr>
          <p:cNvCxnSpPr>
            <a:cxnSpLocks/>
          </p:cNvCxnSpPr>
          <p:nvPr/>
        </p:nvCxnSpPr>
        <p:spPr bwMode="auto">
          <a:xfrm>
            <a:off x="3051950" y="2259441"/>
            <a:ext cx="0" cy="2273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Connecteur droit 93">
            <a:extLst>
              <a:ext uri="{FF2B5EF4-FFF2-40B4-BE49-F238E27FC236}">
                <a16:creationId xmlns:a16="http://schemas.microsoft.com/office/drawing/2014/main" id="{B02EB5E3-AAAB-4C3D-BA08-A52E52B9960C}"/>
              </a:ext>
            </a:extLst>
          </p:cNvPr>
          <p:cNvCxnSpPr>
            <a:cxnSpLocks/>
          </p:cNvCxnSpPr>
          <p:nvPr/>
        </p:nvCxnSpPr>
        <p:spPr bwMode="auto">
          <a:xfrm>
            <a:off x="3030160" y="2318563"/>
            <a:ext cx="0" cy="1749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50874290-45C2-486F-9BEE-B2778B679028}"/>
              </a:ext>
            </a:extLst>
          </p:cNvPr>
          <p:cNvCxnSpPr>
            <a:cxnSpLocks/>
          </p:cNvCxnSpPr>
          <p:nvPr/>
        </p:nvCxnSpPr>
        <p:spPr bwMode="auto">
          <a:xfrm>
            <a:off x="7126314" y="2329575"/>
            <a:ext cx="0" cy="1687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Ellipse 95">
            <a:extLst>
              <a:ext uri="{FF2B5EF4-FFF2-40B4-BE49-F238E27FC236}">
                <a16:creationId xmlns:a16="http://schemas.microsoft.com/office/drawing/2014/main" id="{1806B458-5A61-400A-A3C2-D10167CA9FF8}"/>
              </a:ext>
            </a:extLst>
          </p:cNvPr>
          <p:cNvSpPr/>
          <p:nvPr/>
        </p:nvSpPr>
        <p:spPr bwMode="auto">
          <a:xfrm>
            <a:off x="7082732" y="2414778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29970C69-429B-41FB-A858-C6F40AD98B0F}"/>
              </a:ext>
            </a:extLst>
          </p:cNvPr>
          <p:cNvSpPr/>
          <p:nvPr/>
        </p:nvSpPr>
        <p:spPr bwMode="auto">
          <a:xfrm>
            <a:off x="7078628" y="2354056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C3D097E5-59E0-468F-AC0F-D65E68A5F6FB}"/>
              </a:ext>
            </a:extLst>
          </p:cNvPr>
          <p:cNvSpPr/>
          <p:nvPr/>
        </p:nvSpPr>
        <p:spPr bwMode="auto">
          <a:xfrm>
            <a:off x="6469501" y="2335404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2CC753E2-D9EF-4A43-92A5-2C4677EBFED1}"/>
              </a:ext>
            </a:extLst>
          </p:cNvPr>
          <p:cNvSpPr/>
          <p:nvPr/>
        </p:nvSpPr>
        <p:spPr bwMode="auto">
          <a:xfrm>
            <a:off x="6464517" y="2304879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8AF5F202-78A1-456B-B30B-6EBE4C7D37DD}"/>
              </a:ext>
            </a:extLst>
          </p:cNvPr>
          <p:cNvSpPr/>
          <p:nvPr/>
        </p:nvSpPr>
        <p:spPr bwMode="auto">
          <a:xfrm>
            <a:off x="5874763" y="2335404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A1F4C559-4CA6-477F-95E7-6970B7594681}"/>
              </a:ext>
            </a:extLst>
          </p:cNvPr>
          <p:cNvSpPr/>
          <p:nvPr/>
        </p:nvSpPr>
        <p:spPr bwMode="auto">
          <a:xfrm>
            <a:off x="5874763" y="2276253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65298A5-0996-4044-9EA4-D15C4092B15F}"/>
              </a:ext>
            </a:extLst>
          </p:cNvPr>
          <p:cNvSpPr/>
          <p:nvPr/>
        </p:nvSpPr>
        <p:spPr bwMode="auto">
          <a:xfrm>
            <a:off x="5260277" y="2318056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E7C7D324-EC25-4F73-8276-5446F3FBB1B7}"/>
              </a:ext>
            </a:extLst>
          </p:cNvPr>
          <p:cNvSpPr/>
          <p:nvPr/>
        </p:nvSpPr>
        <p:spPr bwMode="auto">
          <a:xfrm>
            <a:off x="5258826" y="2231576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58F9E889-3267-4A88-BDDB-EF84CDAE3E96}"/>
              </a:ext>
            </a:extLst>
          </p:cNvPr>
          <p:cNvSpPr/>
          <p:nvPr/>
        </p:nvSpPr>
        <p:spPr bwMode="auto">
          <a:xfrm>
            <a:off x="3016942" y="2335505"/>
            <a:ext cx="95502" cy="720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D6246E39-6818-4317-9B22-3432238956A0}"/>
              </a:ext>
            </a:extLst>
          </p:cNvPr>
          <p:cNvSpPr/>
          <p:nvPr/>
        </p:nvSpPr>
        <p:spPr bwMode="auto">
          <a:xfrm>
            <a:off x="2129596" y="4265052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0F817DE1-6401-4EF6-8AA0-2CC4F882E471}"/>
              </a:ext>
            </a:extLst>
          </p:cNvPr>
          <p:cNvSpPr/>
          <p:nvPr/>
        </p:nvSpPr>
        <p:spPr bwMode="auto">
          <a:xfrm>
            <a:off x="2974356" y="2354056"/>
            <a:ext cx="95502" cy="72000"/>
          </a:xfrm>
          <a:prstGeom prst="ellipse">
            <a:avLst/>
          </a:prstGeom>
          <a:solidFill>
            <a:srgbClr val="6666FF"/>
          </a:solidFill>
          <a:ln w="9525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8" name="ZoneTexte 69"/>
          <p:cNvSpPr txBox="1">
            <a:spLocks noChangeArrowheads="1"/>
          </p:cNvSpPr>
          <p:nvPr/>
        </p:nvSpPr>
        <p:spPr bwMode="auto">
          <a:xfrm>
            <a:off x="6354388" y="6583363"/>
            <a:ext cx="27832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P, IAS 2017, Abs. TUPLBEB20  </a:t>
            </a:r>
          </a:p>
        </p:txBody>
      </p:sp>
      <p:sp>
        <p:nvSpPr>
          <p:cNvPr id="109" name="Text Box 2"/>
          <p:cNvSpPr txBox="1">
            <a:spLocks noChangeArrowheads="1"/>
          </p:cNvSpPr>
          <p:nvPr/>
        </p:nvSpPr>
        <p:spPr bwMode="auto">
          <a:xfrm>
            <a:off x="808328" y="1128713"/>
            <a:ext cx="7514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fr-FR" sz="2400" b="1" i="0" dirty="0">
                <a:latin typeface="Calibri" pitchFamily="34" charset="0"/>
              </a:rPr>
              <a:t>HIV RNA &lt; 40 c/mL (NC = F ; snapshot), % (95% CI) at W96</a:t>
            </a:r>
          </a:p>
        </p:txBody>
      </p:sp>
      <p:sp>
        <p:nvSpPr>
          <p:cNvPr id="111" name="Titre 1"/>
          <p:cNvSpPr txBox="1">
            <a:spLocks/>
          </p:cNvSpPr>
          <p:nvPr/>
        </p:nvSpPr>
        <p:spPr bwMode="auto">
          <a:xfrm>
            <a:off x="50800" y="44450"/>
            <a:ext cx="909320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en-GB" altLang="fr-FR" sz="3200" i="0" dirty="0">
                <a:ea typeface="ＭＳ Ｐゴシック" pitchFamily="34" charset="-128"/>
              </a:rPr>
              <a:t>ONCEMRK Study: </a:t>
            </a:r>
            <a:r>
              <a:rPr lang="en-GB" altLang="fr-FR" sz="3200" i="0" dirty="0" err="1">
                <a:ea typeface="ＭＳ Ｐゴシック" pitchFamily="34" charset="-128"/>
              </a:rPr>
              <a:t>raltegravir</a:t>
            </a:r>
            <a:r>
              <a:rPr lang="en-GB" altLang="fr-FR" sz="3200" i="0" dirty="0">
                <a:ea typeface="ＭＳ Ｐゴシック" pitchFamily="34" charset="-128"/>
              </a:rPr>
              <a:t> 1200 mg QD </a:t>
            </a:r>
            <a:br>
              <a:rPr lang="en-GB" altLang="fr-FR" sz="3200" i="0" dirty="0">
                <a:ea typeface="ＭＳ Ｐゴシック" pitchFamily="34" charset="-128"/>
              </a:rPr>
            </a:br>
            <a:r>
              <a:rPr lang="en-GB" altLang="fr-FR" sz="3200" i="0" dirty="0">
                <a:ea typeface="ＭＳ Ｐゴシック" pitchFamily="34" charset="-128"/>
              </a:rPr>
              <a:t>vs 400 mg BID, with TDF/FTC</a:t>
            </a:r>
            <a:endParaRPr lang="fr-FR" altLang="fr-FR" sz="3200" i="0" dirty="0">
              <a:ea typeface="ＭＳ Ｐゴシック" pitchFamily="34" charset="-128"/>
            </a:endParaRPr>
          </a:p>
        </p:txBody>
      </p:sp>
      <p:sp>
        <p:nvSpPr>
          <p:cNvPr id="112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8880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50800" y="1162050"/>
            <a:ext cx="9024938" cy="12573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altLang="fr-FR" sz="2400" b="1" dirty="0" err="1">
                <a:latin typeface="+mj-lt"/>
                <a:ea typeface="ＭＳ Ｐゴシック" pitchFamily="34" charset="-128"/>
              </a:rPr>
              <a:t>Virologic</a:t>
            </a:r>
            <a:r>
              <a:rPr lang="en-US" altLang="fr-FR" sz="2400" b="1" dirty="0">
                <a:latin typeface="+mj-lt"/>
                <a:ea typeface="ＭＳ Ｐゴシック" pitchFamily="34" charset="-128"/>
              </a:rPr>
              <a:t> failure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fr-FR" sz="1800" dirty="0">
                <a:ea typeface="ＭＳ Ｐゴシック" pitchFamily="34" charset="-128"/>
              </a:rPr>
              <a:t>Non response: did not achieve </a:t>
            </a:r>
            <a:r>
              <a:rPr lang="fr-FR" altLang="fr-FR" sz="1800" dirty="0">
                <a:ea typeface="ＭＳ Ｐゴシック" pitchFamily="34" charset="-128"/>
              </a:rPr>
              <a:t>HIV RNA &lt; 40 c/</a:t>
            </a:r>
            <a:r>
              <a:rPr lang="fr-FR" altLang="fr-FR" sz="1800" dirty="0" err="1">
                <a:ea typeface="ＭＳ Ｐゴシック" pitchFamily="34" charset="-128"/>
              </a:rPr>
              <a:t>mL</a:t>
            </a:r>
            <a:r>
              <a:rPr lang="fr-FR" altLang="fr-FR" sz="1800" dirty="0">
                <a:ea typeface="ＭＳ Ｐゴシック" pitchFamily="34" charset="-128"/>
              </a:rPr>
              <a:t> by W24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fr-FR" sz="1800" dirty="0">
                <a:ea typeface="ＭＳ Ｐゴシック" pitchFamily="34" charset="-128"/>
              </a:rPr>
              <a:t>Rebound:</a:t>
            </a:r>
            <a:r>
              <a:rPr lang="fr-FR" altLang="fr-FR" sz="1800" dirty="0">
                <a:ea typeface="ＭＳ Ｐゴシック" pitchFamily="34" charset="-128"/>
              </a:rPr>
              <a:t> </a:t>
            </a:r>
            <a:r>
              <a:rPr lang="en-US" altLang="fr-FR" sz="1800" dirty="0">
                <a:ea typeface="ＭＳ Ｐゴシック" pitchFamily="34" charset="-128"/>
              </a:rPr>
              <a:t>2 consecutive measurements of HIV-1 RNA ≥ 40 c/mL </a:t>
            </a:r>
            <a:br>
              <a:rPr lang="en-US" altLang="fr-FR" sz="1800" dirty="0">
                <a:ea typeface="ＭＳ Ｐゴシック" pitchFamily="34" charset="-128"/>
              </a:rPr>
            </a:br>
            <a:r>
              <a:rPr lang="en-US" altLang="fr-FR" sz="1800" dirty="0">
                <a:ea typeface="ＭＳ Ｐゴシック" pitchFamily="34" charset="-128"/>
              </a:rPr>
              <a:t>at least 1 week apart after initial response of HIV RNA</a:t>
            </a:r>
            <a:r>
              <a:rPr lang="fr-FR" altLang="fr-FR" sz="1800" dirty="0">
                <a:ea typeface="ＭＳ Ｐゴシック" pitchFamily="34" charset="-128"/>
              </a:rPr>
              <a:t> &lt; 40 c/</a:t>
            </a:r>
            <a:r>
              <a:rPr lang="fr-FR" altLang="fr-FR" sz="1800" dirty="0" err="1">
                <a:ea typeface="ＭＳ Ｐゴシック" pitchFamily="34" charset="-128"/>
              </a:rPr>
              <a:t>mL</a:t>
            </a:r>
            <a:endParaRPr lang="fr-FR" altLang="fr-FR" sz="1800" dirty="0">
              <a:ea typeface="ＭＳ Ｐゴシック" pitchFamily="34" charset="-128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45582"/>
              </p:ext>
            </p:extLst>
          </p:nvPr>
        </p:nvGraphicFramePr>
        <p:xfrm>
          <a:off x="185738" y="2539997"/>
          <a:ext cx="8755061" cy="3970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0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1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Treatment</a:t>
                      </a:r>
                      <a:r>
                        <a:rPr lang="en-US" sz="1400" baseline="0" noProof="0" dirty="0">
                          <a:solidFill>
                            <a:srgbClr val="333399"/>
                          </a:solidFill>
                          <a:latin typeface="+mj-lt"/>
                        </a:rPr>
                        <a:t> g</a:t>
                      </a: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roup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 err="1">
                          <a:solidFill>
                            <a:srgbClr val="333399"/>
                          </a:solidFill>
                          <a:latin typeface="+mj-lt"/>
                        </a:rPr>
                        <a:t>Virologic</a:t>
                      </a: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 failure at W48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Resistance testing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(if</a:t>
                      </a:r>
                      <a:r>
                        <a:rPr lang="en-US" sz="1400" baseline="0" noProof="0" dirty="0">
                          <a:solidFill>
                            <a:srgbClr val="333399"/>
                          </a:solidFill>
                          <a:latin typeface="+mj-lt"/>
                        </a:rPr>
                        <a:t> HIV RNA</a:t>
                      </a:r>
                      <a:r>
                        <a:rPr lang="en-US" sz="1400" noProof="0" dirty="0">
                          <a:solidFill>
                            <a:srgbClr val="333399"/>
                          </a:solidFill>
                          <a:latin typeface="+mj-lt"/>
                        </a:rPr>
                        <a:t> &gt; 500</a:t>
                      </a:r>
                      <a:r>
                        <a:rPr lang="en-US" sz="1400" baseline="0" noProof="0" dirty="0">
                          <a:solidFill>
                            <a:srgbClr val="333399"/>
                          </a:solidFill>
                          <a:latin typeface="+mj-lt"/>
                        </a:rPr>
                        <a:t> c/mL)</a:t>
                      </a:r>
                      <a:endParaRPr lang="en-US" sz="1400" noProof="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7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RAL 1200 mg QD, N = 531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 = 36 (6.8%)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14/36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700">
                <a:tc v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Non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res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ponse,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N = 18 / Rebound, N = 18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6/18 ; 8/18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7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RAL 400 mg BID, N = 266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 = 18 (6.8%)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 /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18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700">
                <a:tc v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Non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res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ponse,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N = 9 / Rebound, N = 9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 / 1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Patients with </a:t>
                      </a:r>
                      <a:r>
                        <a:rPr lang="en-US" sz="1400" b="1" baseline="0" noProof="0" dirty="0">
                          <a:solidFill>
                            <a:srgbClr val="333399"/>
                          </a:solidFill>
                          <a:latin typeface="+mj-lt"/>
                        </a:rPr>
                        <a:t>R emergence</a:t>
                      </a:r>
                      <a:endParaRPr lang="en-US" sz="1400" b="1" noProof="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Failure Type / Time </a:t>
                      </a:r>
                      <a:r>
                        <a:rPr lang="en-US" sz="1400" b="1" baseline="0" noProof="0" dirty="0">
                          <a:solidFill>
                            <a:srgbClr val="333399"/>
                          </a:solidFill>
                          <a:latin typeface="+mj-lt"/>
                        </a:rPr>
                        <a:t>/</a:t>
                      </a: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 Resistance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Comments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56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RAL 1200 mg QD, N = 5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Non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res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ponse/W24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V151I,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N155H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M184V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56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Non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res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ponse/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W24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N155H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M184M/I/V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BL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HIV RNA 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&gt; 10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CD4 &lt; 20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156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Non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res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ponse/W24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L74M, E92Q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M184V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BL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HIV RNA 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&gt; 10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CD4 &lt; 20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56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Rebound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/W16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N155H, I203M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M184V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3292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Rebound/W24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No INSTI mutation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V118I, M184M/I/V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  <a:latin typeface="+mn-lt"/>
                        </a:rPr>
                        <a:t>Resuppressed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&lt; 40 c/mL    on treatment</a:t>
                      </a:r>
                      <a:endParaRPr lang="en-US" sz="12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RAL 400 mg BID, N = 0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41" marR="91441" marT="45695" marB="45695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41" marR="91441" marT="45695" marB="45695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154828" y="6583363"/>
            <a:ext cx="39828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HIV, 11 Sept 2017 (</a:t>
            </a:r>
            <a:r>
              <a:rPr lang="en-US" altLang="fr-FR" sz="1200" dirty="0" err="1"/>
              <a:t>ePub</a:t>
            </a:r>
            <a:r>
              <a:rPr lang="en-US" altLang="fr-FR" sz="1200" dirty="0"/>
              <a:t> ahead of print)</a:t>
            </a:r>
            <a:endParaRPr lang="de-DE" altLang="fr-FR" sz="1200" dirty="0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91284"/>
              </p:ext>
            </p:extLst>
          </p:nvPr>
        </p:nvGraphicFramePr>
        <p:xfrm>
          <a:off x="299205" y="1634187"/>
          <a:ext cx="8755061" cy="344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6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90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noProof="0" dirty="0">
                          <a:solidFill>
                            <a:srgbClr val="FFFFFF"/>
                          </a:solidFill>
                          <a:latin typeface="+mj-lt"/>
                        </a:rPr>
                        <a:t>RAL </a:t>
                      </a:r>
                      <a:r>
                        <a:rPr lang="is-IS" sz="1600" noProof="0" dirty="0">
                          <a:solidFill>
                            <a:srgbClr val="FFFFFF"/>
                          </a:solidFill>
                          <a:latin typeface="+mj-lt"/>
                        </a:rPr>
                        <a:t>1200</a:t>
                      </a:r>
                      <a:r>
                        <a:rPr lang="fr-FR" sz="1600" noProof="0" dirty="0">
                          <a:solidFill>
                            <a:srgbClr val="FFFFFF"/>
                          </a:solidFill>
                          <a:latin typeface="+mj-lt"/>
                        </a:rPr>
                        <a:t> mg QD (N = 531)</a:t>
                      </a:r>
                      <a:endParaRPr lang="fr-FR" sz="1600" b="1" noProof="0" dirty="0">
                        <a:solidFill>
                          <a:srgbClr val="FFFFFF"/>
                        </a:solidFill>
                        <a:latin typeface="+mj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600" noProof="0" dirty="0">
                          <a:solidFill>
                            <a:schemeClr val="bg1"/>
                          </a:solidFill>
                          <a:latin typeface="+mj-lt"/>
                        </a:rPr>
                        <a:t>RAL 400 mg </a:t>
                      </a:r>
                      <a:r>
                        <a:rPr lang="fr-FR" sz="1600" noProof="0" dirty="0">
                          <a:solidFill>
                            <a:schemeClr val="bg1"/>
                          </a:solidFill>
                          <a:latin typeface="+mj-lt"/>
                        </a:rPr>
                        <a:t>BID</a:t>
                      </a:r>
                      <a:r>
                        <a:rPr lang="is-IS" sz="1600" noProof="0" dirty="0">
                          <a:solidFill>
                            <a:schemeClr val="bg1"/>
                          </a:solidFill>
                          <a:latin typeface="+mj-lt"/>
                        </a:rPr>
                        <a:t> (N = 266)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28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Protocol-defined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virologic failure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</a:rPr>
                        <a:t>N = 51 (9.6%)</a:t>
                      </a:r>
                      <a:endParaRPr lang="fr-FR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</a:rPr>
                        <a:t>N = 26 (9.8%)</a:t>
                      </a:r>
                      <a:endParaRPr lang="fr-FR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498">
                <a:tc v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Non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response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,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N = 18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Rebound, N = 33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Non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res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ponse,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N = 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Rebound, N = 17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4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Tested for resistance 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(genotype if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HIV RNA 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 &gt; 500 c/mL)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17/51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</a:rPr>
                        <a:t>8/26</a:t>
                      </a:r>
                      <a:endParaRPr lang="fr-FR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4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Patients with</a:t>
                      </a:r>
                      <a:r>
                        <a:rPr lang="en-US" sz="1400" b="1" baseline="0" noProof="0">
                          <a:solidFill>
                            <a:srgbClr val="000066"/>
                          </a:solidFill>
                        </a:rPr>
                        <a:t> resistance emergence</a:t>
                      </a: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 </a:t>
                      </a:r>
                      <a:endParaRPr lang="en-US" sz="1400" b="1" noProof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6/531 (1.1%)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3/266 (1.1%)</a:t>
                      </a: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528">
                <a:tc>
                  <a:txBody>
                    <a:bodyPr/>
                    <a:lstStyle/>
                    <a:p>
                      <a:pPr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R to INSTI + NRTI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4/531 * (0.75%)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2/266 ** (0.75%)</a:t>
                      </a: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528">
                <a:tc>
                  <a:txBody>
                    <a:bodyPr/>
                    <a:lstStyle/>
                    <a:p>
                      <a:pPr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R to NRTI only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695" marB="4569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2/531 *** (0.4%)</a:t>
                      </a:r>
                    </a:p>
                  </a:txBody>
                  <a:tcPr marL="91441" marR="91441" marT="45695" marB="45695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1/266 **** (0.4%)</a:t>
                      </a:r>
                    </a:p>
                  </a:txBody>
                  <a:tcPr marL="91441" marR="91441" marT="45695" marB="45695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99204" y="5198368"/>
            <a:ext cx="87550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0" dirty="0">
                <a:solidFill>
                  <a:srgbClr val="000066"/>
                </a:solidFill>
              </a:rPr>
              <a:t>* RAL 1200 mg QD: R to INSTI = N155H (N = 1), V151I + N155H (N = 1), L74M, + E92Q (N = 1), N155H + I203M (N = 1) ; R to NRTI = M184V (N = 3), M184M/I/V (N = 1) </a:t>
            </a:r>
          </a:p>
          <a:p>
            <a:r>
              <a:rPr lang="en-US" sz="1400" i="0" dirty="0">
                <a:solidFill>
                  <a:srgbClr val="000066"/>
                </a:solidFill>
              </a:rPr>
              <a:t>** RAL 400 mg BID: R to INSTI: T97A + I203M (N = 1) ; L74I + N155H + I203M (N = 1) ; R to NRTI: M184V (N = 1), M184V + K65R (N = 1)</a:t>
            </a:r>
          </a:p>
          <a:p>
            <a:r>
              <a:rPr lang="en-US" sz="1400" i="0" dirty="0">
                <a:solidFill>
                  <a:srgbClr val="000066"/>
                </a:solidFill>
              </a:rPr>
              <a:t>*** Resistance to FTC </a:t>
            </a:r>
          </a:p>
          <a:p>
            <a:r>
              <a:rPr lang="en-US" sz="1400" i="0" dirty="0">
                <a:solidFill>
                  <a:srgbClr val="000066"/>
                </a:solidFill>
              </a:rPr>
              <a:t>**** Resistance to FTC and TDF</a:t>
            </a:r>
          </a:p>
        </p:txBody>
      </p:sp>
      <p:sp>
        <p:nvSpPr>
          <p:cNvPr id="7" name="Rectangle 6"/>
          <p:cNvSpPr/>
          <p:nvPr/>
        </p:nvSpPr>
        <p:spPr>
          <a:xfrm>
            <a:off x="1052409" y="1161730"/>
            <a:ext cx="7039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rgbClr val="CC3300"/>
                </a:solidFill>
                <a:latin typeface="Calibri"/>
                <a:cs typeface="Calibri"/>
              </a:rPr>
              <a:t>Resistance data at W96</a:t>
            </a:r>
            <a:endParaRPr lang="en-US" b="1" i="0" dirty="0">
              <a:solidFill>
                <a:srgbClr val="CC3300"/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6354388" y="6583363"/>
            <a:ext cx="27832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P, IAS 2017, Abs. TUPLBEB20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4809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955994"/>
              </p:ext>
            </p:extLst>
          </p:nvPr>
        </p:nvGraphicFramePr>
        <p:xfrm>
          <a:off x="328613" y="1765300"/>
          <a:ext cx="8412162" cy="3443307"/>
        </p:xfrm>
        <a:graphic>
          <a:graphicData uri="http://schemas.openxmlformats.org/drawingml/2006/table">
            <a:tbl>
              <a:tblPr/>
              <a:tblGrid>
                <a:gridCol w="4214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6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1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1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RAL 1200 mg QD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531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RAL 400 mg BID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266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02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Drug-related adverse event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24.5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25.6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3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Serious adverse event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Drug-related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5.8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0.2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9.4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0.8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3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Discontinuation of study therapy for AE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Due to drug-related AE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0.8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32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Deaths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 lymphoma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 tuberculosis</a:t>
                      </a: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 AIDS (multiple OI)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5" marR="90015" marT="46789" marB="46789" anchor="ctr" horzOverflow="overflow">
                    <a:lnL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96" name="Rectangle 27"/>
          <p:cNvSpPr txBox="1">
            <a:spLocks noChangeArrowheads="1"/>
          </p:cNvSpPr>
          <p:nvPr/>
        </p:nvSpPr>
        <p:spPr bwMode="auto">
          <a:xfrm>
            <a:off x="1547813" y="115888"/>
            <a:ext cx="75231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fr-FR" altLang="fr-FR" sz="28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197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719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sp>
        <p:nvSpPr>
          <p:cNvPr id="7200" name="Text Box 2"/>
          <p:cNvSpPr txBox="1">
            <a:spLocks noChangeArrowheads="1"/>
          </p:cNvSpPr>
          <p:nvPr/>
        </p:nvSpPr>
        <p:spPr bwMode="auto">
          <a:xfrm>
            <a:off x="2339697" y="1128713"/>
            <a:ext cx="44519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i="0">
                <a:latin typeface="Calibri" pitchFamily="34" charset="0"/>
              </a:rPr>
              <a:t>Clinical adverse events at W48, %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8613" y="5397776"/>
            <a:ext cx="8248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i="0" dirty="0">
                <a:solidFill>
                  <a:srgbClr val="CC3300"/>
                </a:solidFill>
                <a:latin typeface="+mj-lt"/>
              </a:rPr>
              <a:t>Between W48 and W96, only 1 additional patient (in the QD group) discontinued study drug for adverse event (not drug-related)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2469671" y="6583363"/>
            <a:ext cx="66679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HIV, 11 Sept 2017 (</a:t>
            </a:r>
            <a:r>
              <a:rPr lang="en-US" altLang="fr-FR" sz="1200" dirty="0" err="1"/>
              <a:t>ePub</a:t>
            </a:r>
            <a:r>
              <a:rPr lang="en-US" altLang="fr-FR" sz="1200" dirty="0"/>
              <a:t> ahead of print) </a:t>
            </a:r>
            <a:r>
              <a:rPr lang="de-DE" altLang="fr-FR" sz="1200" dirty="0"/>
              <a:t>; Cahn P, IAS 2017, Abs. TUPLBEB20  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ONCEMRK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 1200 mg QD </a:t>
            </a:r>
            <a:br>
              <a:rPr lang="en-GB" altLang="fr-FR" sz="3200" dirty="0">
                <a:ea typeface="ＭＳ Ｐゴシック" pitchFamily="34" charset="-128"/>
              </a:rPr>
            </a:br>
            <a:r>
              <a:rPr lang="en-GB" altLang="fr-FR" sz="3200" dirty="0">
                <a:ea typeface="ＭＳ Ｐゴシック" pitchFamily="34" charset="-128"/>
              </a:rPr>
              <a:t>vs 400 mg BID, with TDF/FTC</a:t>
            </a:r>
            <a:endParaRPr lang="fr-FR" altLang="fr-FR" sz="3200" dirty="0">
              <a:ea typeface="ＭＳ Ｐゴシック" pitchFamily="34" charset="-128"/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50800" y="1162050"/>
            <a:ext cx="9024938" cy="5303838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altLang="fr-FR" sz="2800" b="1" dirty="0">
                <a:latin typeface="Calibri" pitchFamily="34" charset="0"/>
                <a:ea typeface="ＭＳ Ｐゴシック" pitchFamily="34" charset="-128"/>
              </a:rPr>
              <a:t>Conclusion</a:t>
            </a:r>
          </a:p>
          <a:p>
            <a:pPr lvl="1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In HIV-1 treatment-naive patients, RAL1200 mg (two 600 mg reformulated tablets) QD has potent and durable efficacy comparable</a:t>
            </a:r>
            <a:br>
              <a:rPr lang="en-GB" altLang="fr-FR" sz="2000" dirty="0">
                <a:ea typeface="ＭＳ Ｐゴシック" pitchFamily="34" charset="-128"/>
              </a:rPr>
            </a:br>
            <a:r>
              <a:rPr lang="en-GB" altLang="fr-FR" sz="2000" dirty="0">
                <a:ea typeface="ＭＳ Ｐゴシック" pitchFamily="34" charset="-128"/>
              </a:rPr>
              <a:t>to RAL 400 mg BID each in combination with TDF/FTC:   </a:t>
            </a:r>
          </a:p>
          <a:p>
            <a:pPr lvl="2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Statistically non-inferior antiretroviral activity of RAL 1200 mg QD compared to RAL 400 mg BID, with 88.9% achieving </a:t>
            </a:r>
            <a:br>
              <a:rPr lang="en-GB" altLang="fr-FR" sz="2000" dirty="0">
                <a:ea typeface="ＭＳ Ｐゴシック" pitchFamily="34" charset="-128"/>
              </a:rPr>
            </a:br>
            <a:r>
              <a:rPr lang="en-GB" altLang="fr-FR" sz="2000" dirty="0">
                <a:ea typeface="ＭＳ Ｐゴシック" pitchFamily="34" charset="-128"/>
              </a:rPr>
              <a:t>HIV RNA &lt; 40 c/mL at W48 and  81.5% at W96</a:t>
            </a:r>
          </a:p>
          <a:p>
            <a:pPr lvl="2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High and similar rates of </a:t>
            </a:r>
            <a:r>
              <a:rPr lang="en-GB" altLang="fr-FR" sz="2000" dirty="0" err="1">
                <a:ea typeface="ＭＳ Ｐゴシック" pitchFamily="34" charset="-128"/>
              </a:rPr>
              <a:t>virologic</a:t>
            </a:r>
            <a:r>
              <a:rPr lang="en-GB" altLang="fr-FR" sz="2000" dirty="0">
                <a:ea typeface="ＭＳ Ｐゴシック" pitchFamily="34" charset="-128"/>
              </a:rPr>
              <a:t> suppression, irrespective of baseline HIV RNA </a:t>
            </a:r>
          </a:p>
          <a:p>
            <a:pPr lvl="2">
              <a:spcBef>
                <a:spcPts val="300"/>
              </a:spcBef>
            </a:pPr>
            <a:r>
              <a:rPr lang="en-GB" sz="2000" dirty="0"/>
              <a:t>Low frequency of RAL resistance (0.75%) in both treatment groups</a:t>
            </a:r>
            <a:endParaRPr lang="en-GB" altLang="fr-FR" sz="2000" dirty="0">
              <a:ea typeface="ＭＳ Ｐゴシック" pitchFamily="34" charset="-128"/>
            </a:endParaRPr>
          </a:p>
          <a:p>
            <a:pPr lvl="2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Large increases in CD4 count (232 cells/mm</a:t>
            </a:r>
            <a:r>
              <a:rPr lang="en-GB" altLang="fr-FR" sz="2000" baseline="30000" dirty="0">
                <a:ea typeface="ＭＳ Ｐゴシック" pitchFamily="34" charset="-128"/>
              </a:rPr>
              <a:t>3</a:t>
            </a:r>
            <a:r>
              <a:rPr lang="en-GB" altLang="fr-FR" sz="2000" dirty="0">
                <a:ea typeface="ＭＳ Ｐゴシック" pitchFamily="34" charset="-128"/>
              </a:rPr>
              <a:t>) comparable to RAL 400 mg BID (234 cells/mm</a:t>
            </a:r>
            <a:r>
              <a:rPr lang="en-GB" altLang="fr-FR" sz="2000" baseline="30000" dirty="0">
                <a:ea typeface="ＭＳ Ｐゴシック" pitchFamily="34" charset="-128"/>
              </a:rPr>
              <a:t>3</a:t>
            </a:r>
            <a:r>
              <a:rPr lang="en-GB" altLang="fr-FR" sz="2000" dirty="0">
                <a:ea typeface="ＭＳ Ｐゴシック" pitchFamily="34" charset="-128"/>
              </a:rPr>
              <a:t>) at W48 (+ 262/mm</a:t>
            </a:r>
            <a:r>
              <a:rPr lang="en-GB" altLang="fr-FR" sz="2000" baseline="30000" dirty="0">
                <a:ea typeface="ＭＳ Ｐゴシック" pitchFamily="34" charset="-128"/>
              </a:rPr>
              <a:t>3</a:t>
            </a:r>
            <a:r>
              <a:rPr lang="en-GB" altLang="fr-FR" sz="2000" dirty="0">
                <a:ea typeface="ＭＳ Ｐゴシック" pitchFamily="34" charset="-128"/>
              </a:rPr>
              <a:t> at W96)</a:t>
            </a:r>
          </a:p>
          <a:p>
            <a:pPr lvl="1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RAL 1200 mg QD was generally well tolerated</a:t>
            </a:r>
          </a:p>
          <a:p>
            <a:pPr lvl="2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Overall safety profile similar to RAL 400 mg BID</a:t>
            </a:r>
          </a:p>
          <a:p>
            <a:pPr lvl="1">
              <a:spcBef>
                <a:spcPts val="300"/>
              </a:spcBef>
            </a:pPr>
            <a:r>
              <a:rPr lang="en-GB" altLang="fr-FR" sz="2000" dirty="0">
                <a:ea typeface="ＭＳ Ｐゴシック" pitchFamily="34" charset="-128"/>
              </a:rPr>
              <a:t>Reformulated once-daily </a:t>
            </a:r>
            <a:r>
              <a:rPr lang="en-GB" altLang="fr-FR" sz="2000" dirty="0" err="1">
                <a:ea typeface="ＭＳ Ｐゴシック" pitchFamily="34" charset="-128"/>
              </a:rPr>
              <a:t>raltegravir</a:t>
            </a:r>
            <a:r>
              <a:rPr lang="en-GB" altLang="fr-FR" sz="2000" dirty="0">
                <a:ea typeface="ＭＳ Ｐゴシック" pitchFamily="34" charset="-128"/>
              </a:rPr>
              <a:t> offers a new potent, well tolerated, and convenient option for initial treatment of HIV infection </a:t>
            </a:r>
          </a:p>
        </p:txBody>
      </p:sp>
      <p:sp>
        <p:nvSpPr>
          <p:cNvPr id="8196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ONCEMRK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2469671" y="6583363"/>
            <a:ext cx="66679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None/>
            </a:pPr>
            <a:r>
              <a:rPr lang="de-DE" altLang="fr-FR" sz="1200" dirty="0"/>
              <a:t>Cahn P. </a:t>
            </a:r>
            <a:r>
              <a:rPr lang="en-US" altLang="fr-FR" sz="1200" dirty="0"/>
              <a:t>Lancet HIV, 11 Sept 2017 (</a:t>
            </a:r>
            <a:r>
              <a:rPr lang="en-US" altLang="fr-FR" sz="1200" dirty="0" err="1"/>
              <a:t>ePub</a:t>
            </a:r>
            <a:r>
              <a:rPr lang="en-US" altLang="fr-FR" sz="1200" dirty="0"/>
              <a:t> ahead of print) </a:t>
            </a:r>
            <a:r>
              <a:rPr lang="de-DE" altLang="fr-FR" sz="1200" dirty="0"/>
              <a:t>; Cahn P, IAS 2017, Abs. TUPLBEB20  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SLIDE_COUNT" val="8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V_trials_2010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ARV_trials_2010">
    <a:majorFont>
      <a:latin typeface="Calibri"/>
      <a:ea typeface=""/>
      <a:cs typeface=""/>
    </a:majorFont>
    <a:minorFont>
      <a:latin typeface="Arial"/>
      <a:ea typeface=""/>
      <a:cs typeface=""/>
    </a:minorFont>
  </a:fontScheme>
  <a:fmtScheme name="Bureau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1330</Words>
  <Application>Microsoft Office PowerPoint</Application>
  <PresentationFormat>Affichage à l'écran (4:3)</PresentationFormat>
  <Paragraphs>265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Trebuchet MS</vt:lpstr>
      <vt:lpstr>Wingdings</vt:lpstr>
      <vt:lpstr>ARV_trials_2017</vt:lpstr>
      <vt:lpstr>Comparison of INSTI vs INSTI</vt:lpstr>
      <vt:lpstr>ONCEMRK Study: raltegravir 1200 mg QD  vs 400 mg BID, with TDF/FTC</vt:lpstr>
      <vt:lpstr>ONCEMRK Study: raltegravir 1200 mg QD  vs 400 mg BID, with TDF/FTC</vt:lpstr>
      <vt:lpstr>ONCEMRK Study: raltegravir 1200 mg QD  vs 400 mg BID, with TDF/FTC</vt:lpstr>
      <vt:lpstr>Présentation PowerPoint</vt:lpstr>
      <vt:lpstr>ONCEMRK Study: raltegravir 1200 mg QD  vs 400 mg BID, with TDF/FTC</vt:lpstr>
      <vt:lpstr>ONCEMRK Study: raltegravir 1200 mg QD  vs 400 mg BID, with TDF/FTC</vt:lpstr>
      <vt:lpstr>ONCEMRK Study: raltegravir 1200 mg QD  vs 400 mg BID, with TDF/FTC</vt:lpstr>
      <vt:lpstr>ONCEMRK Study: raltegravir 1200 mg QD  vs 400 mg BID, with TDF/FTC</vt:lpstr>
    </vt:vector>
  </TitlesOfParts>
  <Company>ARV-trials.com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Pilar</cp:lastModifiedBy>
  <cp:revision>1534</cp:revision>
  <cp:lastPrinted>2009-11-19T07:51:26Z</cp:lastPrinted>
  <dcterms:created xsi:type="dcterms:W3CDTF">2014-10-02T12:07:33Z</dcterms:created>
  <dcterms:modified xsi:type="dcterms:W3CDTF">2017-12-22T12:47:43Z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B264BD05-FE4D-4507-8DFF-7CF845A4C0BC</vt:lpwstr>
  </property>
  <property fmtid="{D5CDD505-2E9C-101B-9397-08002B2CF9AE}" pid="3" name="ArticulatePath">
    <vt:lpwstr>ARV TRIALS naive MAJ 2014_QDMRK-2_v01</vt:lpwstr>
  </property>
</Properties>
</file>