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27" r:id="rId2"/>
    <p:sldId id="424" r:id="rId3"/>
    <p:sldId id="425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5F010D0-F418-4AE0-9C0F-D3FAA3CC18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86994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199483F-D3C0-4EED-971D-F8C4A94EE7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292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81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819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23CF9CDA-C473-4919-85DF-1BF768E6EA48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A7CCA86-ED5A-4909-A3EA-9844BD0E0D60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B3039A8-A6CA-406C-A3F2-2A532BABA241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024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66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3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ATV/r monotherapy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ATARITMO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Swedish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ACTG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A5201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OREY</a:t>
            </a:r>
            <a:endParaRPr lang="en-US" sz="28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  <a:p>
            <a:pPr>
              <a:defRPr/>
            </a:pPr>
            <a:r>
              <a:rPr lang="fr-FR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MODAt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775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5123" name="Espace réservé du contenu 2"/>
          <p:cNvSpPr>
            <a:spLocks/>
          </p:cNvSpPr>
          <p:nvPr/>
        </p:nvSpPr>
        <p:spPr bwMode="auto">
          <a:xfrm>
            <a:off x="34925" y="48720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Proportion of patients with virologic rebound (HIV-1 RNA ≥ 400 c/mL)</a:t>
            </a:r>
            <a:br>
              <a:rPr lang="en-GB" sz="2000">
                <a:solidFill>
                  <a:srgbClr val="000066"/>
                </a:solidFill>
              </a:rPr>
            </a:br>
            <a:r>
              <a:rPr lang="en-GB" sz="2000">
                <a:solidFill>
                  <a:srgbClr val="000066"/>
                </a:solidFill>
              </a:rPr>
              <a:t>or treatment discontinuation by W48</a:t>
            </a: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EACS 2009;Abs. PS4/6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OREY</a:t>
            </a:r>
          </a:p>
        </p:txBody>
      </p:sp>
      <p:cxnSp>
        <p:nvCxnSpPr>
          <p:cNvPr id="5126" name="Connecteur droit 66"/>
          <p:cNvCxnSpPr>
            <a:cxnSpLocks noChangeShapeType="1"/>
          </p:cNvCxnSpPr>
          <p:nvPr/>
        </p:nvCxnSpPr>
        <p:spPr bwMode="auto">
          <a:xfrm rot="5400000">
            <a:off x="2378869" y="2850356"/>
            <a:ext cx="3492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Oval 170"/>
          <p:cNvSpPr>
            <a:spLocks noChangeArrowheads="1"/>
          </p:cNvSpPr>
          <p:nvPr/>
        </p:nvSpPr>
        <p:spPr bwMode="auto">
          <a:xfrm>
            <a:off x="1782763" y="1662113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Single-arm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Pilot trial</a:t>
            </a:r>
          </a:p>
        </p:txBody>
      </p:sp>
      <p:sp>
        <p:nvSpPr>
          <p:cNvPr id="5128" name="AutoShape 162"/>
          <p:cNvSpPr>
            <a:spLocks noChangeArrowheads="1"/>
          </p:cNvSpPr>
          <p:nvPr/>
        </p:nvSpPr>
        <p:spPr bwMode="auto">
          <a:xfrm>
            <a:off x="941388" y="3167063"/>
            <a:ext cx="3208337" cy="1176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 failure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ATV/r + 2 NRTIs ≥ 8 weeks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≥ 24 weeks</a:t>
            </a:r>
          </a:p>
        </p:txBody>
      </p:sp>
      <p:sp>
        <p:nvSpPr>
          <p:cNvPr id="5129" name="Line 63"/>
          <p:cNvSpPr>
            <a:spLocks noChangeShapeType="1"/>
          </p:cNvSpPr>
          <p:nvPr/>
        </p:nvSpPr>
        <p:spPr bwMode="auto">
          <a:xfrm>
            <a:off x="4265613" y="375285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4132263" y="33750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61</a:t>
            </a:r>
          </a:p>
        </p:txBody>
      </p:sp>
      <p:sp>
        <p:nvSpPr>
          <p:cNvPr id="5131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OREY Study: Switch to ATV/r monotherapy</a:t>
            </a:r>
          </a:p>
        </p:txBody>
      </p:sp>
      <p:graphicFrame>
        <p:nvGraphicFramePr>
          <p:cNvPr id="10260" name="Group 20"/>
          <p:cNvGraphicFramePr>
            <a:graphicFrameLocks noGrp="1"/>
          </p:cNvGraphicFramePr>
          <p:nvPr/>
        </p:nvGraphicFramePr>
        <p:xfrm>
          <a:off x="4891088" y="3327400"/>
          <a:ext cx="1901825" cy="859396"/>
        </p:xfrm>
        <a:graphic>
          <a:graphicData uri="http://schemas.openxmlformats.org/drawingml/2006/table">
            <a:tbl>
              <a:tblPr/>
              <a:tblGrid>
                <a:gridCol w="1901825"/>
              </a:tblGrid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Switch to 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qd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650" marB="456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6586538" y="190976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139" name="Line 172"/>
          <p:cNvSpPr>
            <a:spLocks noChangeShapeType="1"/>
          </p:cNvSpPr>
          <p:nvPr/>
        </p:nvSpPr>
        <p:spPr bwMode="auto">
          <a:xfrm>
            <a:off x="6869113" y="2449513"/>
            <a:ext cx="0" cy="12557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2"/>
          <p:cNvSpPr txBox="1">
            <a:spLocks/>
          </p:cNvSpPr>
          <p:nvPr/>
        </p:nvSpPr>
        <p:spPr bwMode="auto">
          <a:xfrm>
            <a:off x="109538" y="1204913"/>
            <a:ext cx="9024937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000">
                <a:solidFill>
                  <a:srgbClr val="000066"/>
                </a:solidFill>
              </a:rPr>
              <a:t>Mean duration of prior ATV/r therapy: 84 weeks</a:t>
            </a:r>
          </a:p>
          <a:p>
            <a:pPr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000">
                <a:solidFill>
                  <a:srgbClr val="000066"/>
                </a:solidFill>
              </a:rPr>
              <a:t>Use of PI prior to ATV/r: 59%</a:t>
            </a:r>
          </a:p>
          <a:p>
            <a:pPr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000">
                <a:solidFill>
                  <a:srgbClr val="000066"/>
                </a:solidFill>
              </a:rPr>
              <a:t>Median CD4 cell count/mm</a:t>
            </a:r>
            <a:r>
              <a:rPr lang="fr-FR" sz="2000" baseline="30000">
                <a:solidFill>
                  <a:srgbClr val="000066"/>
                </a:solidFill>
              </a:rPr>
              <a:t>3</a:t>
            </a:r>
            <a:r>
              <a:rPr lang="fr-FR" sz="2000">
                <a:solidFill>
                  <a:srgbClr val="000066"/>
                </a:solidFill>
              </a:rPr>
              <a:t> at inclusion: 514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09538" y="2286000"/>
            <a:ext cx="8366125" cy="4256088"/>
          </a:xfrm>
        </p:spPr>
        <p:txBody>
          <a:bodyPr/>
          <a:lstStyle/>
          <a:p>
            <a:pPr>
              <a:spcBef>
                <a:spcPts val="75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Outcome at Week 48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Treatment failure, N = 13: 21% (95% CI: 11.9 -33.7%)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Virologic rebound ≥ 400 c/mL, N = 7: 12%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Virologic rebound ≥ 50 c/ml, N = 16: 27%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Maintenance of HIV-1 RNA suppression &lt; 50 c/mL: 67%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Genotype at virologic rebound &gt; 400 c/ml, N = 7 ; Major PI resistance in 1/7 + 1 post W48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Grade 3 or 4 total bilirubin: 64%</a:t>
            </a:r>
          </a:p>
          <a:p>
            <a:pPr lvl="1">
              <a:spcBef>
                <a:spcPts val="75"/>
              </a:spcBef>
            </a:pPr>
            <a:r>
              <a:rPr lang="en-GB" sz="1800" smtClean="0">
                <a:ea typeface="ＭＳ Ｐゴシック" pitchFamily="-1" charset="-128"/>
              </a:rPr>
              <a:t>AE leading to discontinuation, N = 1</a:t>
            </a:r>
          </a:p>
          <a:p>
            <a:pPr lvl="1">
              <a:spcBef>
                <a:spcPts val="75"/>
              </a:spcBef>
            </a:pPr>
            <a:endParaRPr lang="en-GB" sz="1800" smtClean="0">
              <a:ea typeface="ＭＳ Ｐゴシック" pitchFamily="-1" charset="-128"/>
            </a:endParaRPr>
          </a:p>
          <a:p>
            <a:pPr>
              <a:spcBef>
                <a:spcPts val="75"/>
              </a:spcBef>
            </a:pPr>
            <a:r>
              <a:rPr lang="en-GB" sz="2400" b="1" smtClean="0">
                <a:latin typeface="Calibri" pitchFamily="34" charset="0"/>
                <a:ea typeface="ＭＳ Ｐゴシック" pitchFamily="-1" charset="-128"/>
              </a:rPr>
              <a:t>Conclusion </a:t>
            </a:r>
          </a:p>
          <a:p>
            <a:pPr lvl="1">
              <a:spcBef>
                <a:spcPts val="75"/>
              </a:spcBef>
            </a:pPr>
            <a:r>
              <a:rPr lang="en-GB" sz="2000" smtClean="0">
                <a:ea typeface="ＭＳ Ｐゴシック" pitchFamily="-1" charset="-128"/>
              </a:rPr>
              <a:t>Pilot study of ATV/r monotherapy showing maintenance of virologic suppression in 79% of patients</a:t>
            </a:r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EACS 2009;Abs. PS4/6</a:t>
            </a:r>
          </a:p>
        </p:txBody>
      </p:sp>
      <p:sp>
        <p:nvSpPr>
          <p:cNvPr id="6149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OREY</a:t>
            </a:r>
          </a:p>
        </p:txBody>
      </p:sp>
      <p:sp>
        <p:nvSpPr>
          <p:cNvPr id="6150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OREY Study: Switch to ATV/r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239</Words>
  <Application>Microsoft Office PowerPoint</Application>
  <PresentationFormat>Affichage à l'écran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ATV/r monotherapy</vt:lpstr>
      <vt:lpstr>OREY Study: Switch to ATV/r monotherapy</vt:lpstr>
      <vt:lpstr>OREY Study: Switch to ATV/r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254</cp:revision>
  <dcterms:created xsi:type="dcterms:W3CDTF">2011-03-08T09:11:08Z</dcterms:created>
  <dcterms:modified xsi:type="dcterms:W3CDTF">2018-03-22T13:29:23Z</dcterms:modified>
  <cp:category>www.aei.fr</cp:category>
</cp:coreProperties>
</file>